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package/2006/relationships/metadata/extended-properties" Target="docProps/app0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7B389-BCFD-877D-F546-82ADAA71A7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3FB0D7-8490-EB94-A6EE-3138359298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593A00-FF00-9C01-4A4B-CD2227BFB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DCF1A7-0A24-3456-578C-11FCCE232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854806-9638-A4C0-8280-622A4C95A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7222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54F40-5657-B84B-5EBB-68F8569C3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217EBE-FA1C-87B9-7777-10F0B3286A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FDDB45-A506-346B-0A69-C3DCFA33E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529928-E123-796F-F856-DB2D49688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631D0-D481-EE98-8800-DA30A471C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8695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B8A7F3-39CB-9C87-DE16-D4242D8A19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33B132-DF94-DE9F-1C9E-113396EA05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D15072-F10E-616A-002E-472E5A15E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AA6573-D0CF-9E4A-092A-F550E85F0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44D222-2A10-22A8-4AC8-1A9226FBF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8887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6A1BD-78C5-5CF7-78B6-0794D87F3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89409-4FE5-857B-E042-E02189516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F8F357-5CE0-92F4-073B-33693B2CA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5676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B4AE3-1A44-7BF1-23B7-DAEF9D0E9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846844-194D-BE44-5B4B-DF68C95CA5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D29141-71D1-B3C3-4404-2D8380EFE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28259C-29E0-58AC-7E93-A3903E0FB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F36B1D-FB56-3BB7-EA5A-090E34D35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8090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9FC14-7AF5-69EE-C4D3-5EF6073B4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08056-6333-3D69-A4C9-DDF04BE2EA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B324D4-5482-505B-2B33-75FEC588BC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4E910A-587C-2EC8-6A2C-5FF76605C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0E4256-5857-C4D2-DFCE-3914A8AE9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61E9B9-6383-D054-C576-7916AB00B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0446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76E5E-FF4B-B163-2B07-8ED63FEBA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8D7CD2-F8CB-BDF2-3B95-D7BC521A2D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0B3621-0D27-9595-5230-7B92BFB04F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D572AD-5EA0-7CE7-84F0-AB53E2FD0A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EFFB81-FB41-7DC7-C9D0-333932FC3F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7F3CC1-98B8-EA97-7AF9-44B33467F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EC3EDD-4B69-709D-34E1-5B564F1C0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9E92EA-109E-3686-BB77-D715BBDC9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3626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4BBDF-A325-9C7C-2A20-BB37DA4C8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4103D1-D9E0-FFFC-5C09-311EC104B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CCB0E8-64D9-CC91-AF09-FB628D94D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38D75E-2F0E-685D-B71A-FC4ACAFAF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6497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9D3D28-9A8D-14AC-467D-ACA34481C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5F388A-9284-9329-DE1F-F5B8F9053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8757FF-6DB7-6CCB-7F72-8DF37C73F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6161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D92B7-2054-95C5-4B27-C21ED4990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88ECE-9BB6-5FBB-141F-7D83519EE6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B6E264-3EF8-6F9E-9E47-F802526C81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75D3C9-F9E2-3B70-893C-DA2996159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086350-1E32-5974-2FD1-18517DC7B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EB10FA-A63A-3A49-0732-18AF53B43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9878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FBD89-346E-69E2-C1A2-2D4C2636C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7F3B85-27B3-CF56-C0B2-4407DB91FB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3B159C-6E83-B2BA-27E7-7838AC6A1E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908ABA-13FA-9931-5DA7-018CA5163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8875E6-935B-B7BA-56B3-7B7F6FF26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F62FAC-D0D7-D277-D1F3-465EC51A8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7883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6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587D49-3254-50BC-5DCB-8810FB691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A7D8D3-001E-DF4F-C8C1-1970842407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FEC119-91C8-F624-B6DD-0DBDB997E4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570B161-8950-4543-98EC-9F2A6A717D4A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62D85C-B19D-A3E6-4DA0-4332F227DD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5E91C1-F848-6534-2E28-CD2BDDD029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359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B4AE3-1A44-7BF1-23B7-DAEF9D0E9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/>
          <a:p>
            <a:pPr marL="0" lvl="0" indent="0">
              <a:buNone/>
            </a:pPr>
            <a:r>
              <a:t>Data Subsetting</a:t>
            </a:r>
          </a:p>
        </p:txBody>
      </p:sp>
      <p:pic>
        <p:nvPicPr>
          <p:cNvPr id="3" name="Picture 4" descr="Data Science Toolkit">
            <a:extLst>
              <a:ext uri="{FF2B5EF4-FFF2-40B4-BE49-F238E27FC236}">
                <a16:creationId xmlns:a16="http://schemas.microsoft.com/office/drawing/2014/main" id="{29E700DB-97B4-4F0A-C22F-A1F2985360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846" y="89738"/>
            <a:ext cx="2797816" cy="32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A5B09DE-DB29-BB2D-B593-C4A424D7FDEA}"/>
              </a:ext>
            </a:extLst>
          </p:cNvPr>
          <p:cNvSpPr txBox="1"/>
          <p:nvPr/>
        </p:nvSpPr>
        <p:spPr>
          <a:xfrm>
            <a:off x="3311662" y="832032"/>
            <a:ext cx="44734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1" dirty="0"/>
              <a:t>https://RStatsBootcamp.com/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Data Frame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Select rows based on values in one or more variables</a:t>
            </a:r>
          </a:p>
          <a:p>
            <a:pPr lvl="0"/>
            <a:r>
              <a:t>Combine multiple conditions with &amp; (and) and | (or)</a:t>
            </a:r>
          </a:p>
          <a:p>
            <a:pPr lvl="0"/>
            <a:r>
              <a:t>Use which() with complex boolean expressions</a:t>
            </a:r>
          </a:p>
          <a:p>
            <a:pPr lvl="0"/>
            <a:r>
              <a:t>Powerful method for data filtering and analysis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Compound Boolean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Chain multiple conditions with logical operators</a:t>
            </a:r>
          </a:p>
          <a:p>
            <a:pPr lvl="0"/>
            <a:r>
              <a:t>Use parentheses to control evaluation order</a:t>
            </a:r>
          </a:p>
          <a:p>
            <a:pPr lvl="0"/>
            <a:r>
              <a:t>Build complex selection rules step by step</a:t>
            </a:r>
          </a:p>
          <a:p>
            <a:pPr lvl="0"/>
            <a:r>
              <a:t>Essential for sophisticated data manipulation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The aggregate()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Summarize data by groups using specified functions</a:t>
            </a:r>
          </a:p>
          <a:p>
            <a:pPr lvl="0"/>
            <a:r>
              <a:t>x argument: numeric data to summarize</a:t>
            </a:r>
          </a:p>
          <a:p>
            <a:pPr lvl="0"/>
            <a:r>
              <a:t>by argument: list of grouping variables</a:t>
            </a:r>
          </a:p>
          <a:p>
            <a:pPr lvl="0"/>
            <a:r>
              <a:t>FUN argument: function to apply (mean, sd, etc.)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Custom Functions in aggregate()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Create custom summary functions with function()</a:t>
            </a:r>
          </a:p>
          <a:p>
            <a:pPr lvl="0"/>
            <a:r>
              <a:t>Apply multiple statistics simultaneously</a:t>
            </a:r>
          </a:p>
          <a:p>
            <a:pPr lvl="0"/>
            <a:r>
              <a:t>Name output elements for clarity</a:t>
            </a:r>
          </a:p>
          <a:p>
            <a:pPr lvl="0"/>
            <a:r>
              <a:t>Powerful tool for grouped data analysis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Describe indexing concept for vectors and matrices</a:t>
            </a:r>
          </a:p>
          <a:p>
            <a:pPr lvl="0"/>
            <a:r>
              <a:t>Use which() function to subset data effectively</a:t>
            </a:r>
          </a:p>
          <a:p>
            <a:pPr lvl="0"/>
            <a:r>
              <a:t>Select specific parts of data frames</a:t>
            </a:r>
          </a:p>
          <a:p>
            <a:pPr lvl="0"/>
            <a:r>
              <a:t>Use aggregate() function to summarize data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Data Sumo Philosophy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Subsetting and manipulating data is core activity</a:t>
            </a:r>
          </a:p>
          <a:p>
            <a:pPr lvl="0"/>
            <a:r>
              <a:t>Essential for exploratory data analysis</a:t>
            </a:r>
          </a:p>
          <a:p>
            <a:pPr lvl="0"/>
            <a:r>
              <a:t>Used extensively in data acquisition and analysis</a:t>
            </a:r>
          </a:p>
          <a:p>
            <a:pPr lvl="0"/>
            <a:r>
              <a:t>Foundation for database queries and data manipulation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Indexing Concept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Data objects store values accessible by “address”</a:t>
            </a:r>
          </a:p>
          <a:p>
            <a:pPr lvl="0"/>
            <a:r>
              <a:t>Vectors (1D), matrices (2D), arrays (3D+) have indices</a:t>
            </a:r>
          </a:p>
          <a:p>
            <a:pPr lvl="0"/>
            <a:r>
              <a:t>Index values correspond to position of data</a:t>
            </a:r>
          </a:p>
          <a:p>
            <a:pPr lvl="0"/>
            <a:r>
              <a:t>Essential for slicing and dicing data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Vector Indexing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Vector indices run from 1 to length of vector</a:t>
            </a:r>
          </a:p>
          <a:p>
            <a:pPr lvl="0"/>
            <a:r>
              <a:t>Use [1:i] notation to access elements</a:t>
            </a:r>
          </a:p>
          <a:p>
            <a:pPr lvl="0"/>
            <a:r>
              <a:t>R displays index in console output [1]</a:t>
            </a:r>
          </a:p>
          <a:p>
            <a:pPr lvl="0"/>
            <a:r>
              <a:t>Access single elements or ranges with brackets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Matrix Indexing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Two dimensions: [rows, columns] or [i, j]</a:t>
            </a:r>
          </a:p>
          <a:p>
            <a:pPr lvl="0"/>
            <a:r>
              <a:t>Slice out entire rows or columns with blank space</a:t>
            </a:r>
          </a:p>
          <a:p>
            <a:pPr lvl="0"/>
            <a:r>
              <a:t>Can name rows and columns for easier access</a:t>
            </a:r>
          </a:p>
          <a:p>
            <a:pPr lvl="0"/>
            <a:r>
              <a:t>Use names in quotes for selection by name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Array Indexing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Three or more dimensions: [i, j, k, …]</a:t>
            </a:r>
          </a:p>
          <a:p>
            <a:pPr lvl="0"/>
            <a:r>
              <a:t>Each dimension represents different data organization</a:t>
            </a:r>
          </a:p>
          <a:p>
            <a:pPr lvl="0"/>
            <a:r>
              <a:t>More complex but follows same principles</a:t>
            </a:r>
          </a:p>
          <a:p>
            <a:pPr lvl="0"/>
            <a:r>
              <a:t>Useful for multi-dimensional data analysis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The which()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Returns index values where logical expression is TRUE</a:t>
            </a:r>
          </a:p>
          <a:p>
            <a:pPr lvl="0"/>
            <a:r>
              <a:t>Requires logical vector as input argument</a:t>
            </a:r>
          </a:p>
          <a:p>
            <a:pPr lvl="0"/>
            <a:r>
              <a:t>Powerful for constructing data queries</a:t>
            </a:r>
          </a:p>
          <a:p>
            <a:pPr lvl="0"/>
            <a:r>
              <a:t>Essential tool for conditional data selection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Boolean Selection Strategies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Create logical expressions to identify data subsets</a:t>
            </a:r>
          </a:p>
          <a:p>
            <a:pPr lvl="0"/>
            <a:r>
              <a:t>Use which() to get index positions of TRUE values</a:t>
            </a:r>
          </a:p>
          <a:p>
            <a:pPr lvl="0"/>
            <a:r>
              <a:t>Apply indices to extract desired data values</a:t>
            </a:r>
          </a:p>
          <a:p>
            <a:pPr lvl="0"/>
            <a:r>
              <a:t>Alternative to creating multiple dataset versions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ccessibl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1" id="{18EB8C77-E53E-429C-A2EC-5C22E1B9313F}" vid="{3445B5F1-8603-4D94-9ACD-ECD6EB6819C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410</Words>
  <Application>Microsoft Office PowerPoint</Application>
  <PresentationFormat>Widescreen</PresentationFormat>
  <Paragraphs>62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Aptos</vt:lpstr>
      <vt:lpstr>Aptos Display</vt:lpstr>
      <vt:lpstr>Arial</vt:lpstr>
      <vt:lpstr>Accessible</vt:lpstr>
      <vt:lpstr>Data Subsetting</vt:lpstr>
      <vt:lpstr>Learning Objectives</vt:lpstr>
      <vt:lpstr>Data Sumo Philosophy</vt:lpstr>
      <vt:lpstr>Indexing Concept Basics</vt:lpstr>
      <vt:lpstr>Vector Indexing</vt:lpstr>
      <vt:lpstr>Matrix Indexing</vt:lpstr>
      <vt:lpstr>Array Indexing</vt:lpstr>
      <vt:lpstr>The which() Function</vt:lpstr>
      <vt:lpstr>Boolean Selection Strategies</vt:lpstr>
      <vt:lpstr>Data Frame Selection</vt:lpstr>
      <vt:lpstr>Compound Boolean Operations</vt:lpstr>
      <vt:lpstr>The aggregate() Function</vt:lpstr>
      <vt:lpstr>Custom Functions in aggregate()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emplate/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Accessible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>Ed Harris</cp:lastModifiedBy>
  <cp:revision>2</cp:revision>
  <dcterms:created xsi:type="dcterms:W3CDTF">2025-07-07T10:19:00Z</dcterms:created>
  <dcterms:modified xsi:type="dcterms:W3CDTF">2025-07-08T07:33:26Z</dcterms:modified>
</cp:coreProperties>
</file>