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07AB521-230E-4B2D-A0D4-D37153D80F9E}">
  <a:tblStyle styleId="{A07AB521-230E-4B2D-A0D4-D37153D80F9E}" styleName="Table_0"/>
  <a:tblStyle styleId="{3087E787-249C-43FD-A9C5-B6A8E7D1C14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" cy="83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Salty Groundhogs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Ryan Stavella, Rosemary Bulgarelli, Philip Hasse, Alex Millet, Nick Schwartz, Kevin Lynch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Required</a:t>
            </a:r>
          </a:p>
        </p:txBody>
      </p:sp>
      <p:graphicFrame>
        <p:nvGraphicFramePr>
          <p:cNvPr id="35" name="Shape 35"/>
          <p:cNvGraphicFramePr/>
          <p:nvPr/>
        </p:nvGraphicFramePr>
        <p:xfrm>
          <a:off x="299400" y="160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{A07AB521-230E-4B2D-A0D4-D37153D80F9E}</a:tableStyleId>
              </a:tblPr>
              <a:tblGrid>
                <a:gridCol w="1933575"/>
                <a:gridCol w="1171575"/>
                <a:gridCol w="3448050"/>
                <a:gridCol w="152400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Status Report - Salty Groundhogs</a:t>
                      </a:r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9/21/2016</a:t>
                      </a:r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RGY</a:t>
                      </a:r>
                    </a:p>
                  </a:txBody>
                  <a:tcPr marT="91425" marB="91425" marR="28575" marL="28575" anchor="ctr"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Item</a:t>
                      </a:r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Description</a:t>
                      </a:r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Mitigation / Help needed</a:t>
                      </a:r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F3F3F"/>
                          </a:solidFill>
                        </a:rPr>
                        <a:t>Red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F3F3F"/>
                          </a:solidFill>
                        </a:rPr>
                        <a:t>Yellow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Networking Issue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Remote server connectivity issues</a:t>
                      </a:r>
                    </a:p>
                  </a:txBody>
                  <a:tcPr marT="91425" marB="91425" marR="28575" marL="28575" anchor="ctr"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contacting system admins</a:t>
                      </a:r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F3F3F"/>
                          </a:solidFill>
                        </a:rPr>
                        <a:t>Green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ER Diagram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Complete Entity Relationship diagram with supporting documentation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F3F3F"/>
                          </a:solidFill>
                        </a:rPr>
                        <a:t>Green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IT Requirements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Gathering requirement for the development of the system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F3F3F"/>
                          </a:solidFill>
                        </a:rPr>
                        <a:t>Green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Wireframe Mockups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Designing the UI for the HTML web interface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510900" y="-9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Status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Homework </a:t>
            </a:r>
            <a:r>
              <a:rPr lang="en-US" sz="2800"/>
              <a:t>2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800"/>
              <a:t>E-R Diagram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800"/>
              <a:t>IT Requirements</a:t>
            </a:r>
          </a:p>
          <a:p>
            <a:pPr indent="-3175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Blockers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800"/>
              <a:t>Remote Server Connectivity Issues</a:t>
            </a:r>
          </a:p>
          <a:p>
            <a:pPr indent="-3175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 being worked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800"/>
              <a:t>Wireframes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/>
              <a:t>- Researching APIs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/>
              <a:t>- Virtual Servers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Project</a:t>
            </a:r>
          </a:p>
        </p:txBody>
      </p:sp>
      <p:graphicFrame>
        <p:nvGraphicFramePr>
          <p:cNvPr id="47" name="Shape 47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{3087E787-249C-43FD-A9C5-B6A8E7D1C141}</a:tableStyleId>
              </a:tblPr>
              <a:tblGrid>
                <a:gridCol w="4405300"/>
                <a:gridCol w="4405300"/>
              </a:tblGrid>
              <a:tr h="32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What it is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What it is not</a:t>
                      </a:r>
                    </a:p>
                  </a:txBody>
                  <a:tcPr marT="45725" marB="45725" marR="91450" marL="91450"/>
                </a:tc>
              </a:tr>
              <a:tr h="32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web</a:t>
                      </a:r>
                      <a:r>
                        <a:rPr lang="en-US" sz="1800"/>
                        <a:t>site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desktop</a:t>
                      </a:r>
                      <a:r>
                        <a:rPr lang="en-US" sz="1800"/>
                        <a:t> application</a:t>
                      </a:r>
                    </a:p>
                  </a:txBody>
                  <a:tcPr marT="45725" marB="45725" marR="91450" marL="91450"/>
                </a:tc>
              </a:tr>
              <a:tr h="32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Life Coach</a:t>
                      </a:r>
                      <a:r>
                        <a:rPr lang="en-US" sz="1800"/>
                        <a:t> Resource Site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place for</a:t>
                      </a:r>
                      <a:r>
                        <a:rPr lang="en-US" sz="1800"/>
                        <a:t> people to go for life coaching</a:t>
                      </a:r>
                    </a:p>
                  </a:txBody>
                  <a:tcPr marT="45725" marB="45725" marR="91450" marL="91450"/>
                </a:tc>
              </a:tr>
              <a:tr h="32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secure database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An open repository for customer information</a:t>
                      </a:r>
                    </a:p>
                  </a:txBody>
                  <a:tcPr marT="45725" marB="45725" marR="91450" marL="91450"/>
                </a:tc>
              </a:tr>
              <a:tr h="32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Customer Management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Customer Acquisition</a:t>
                      </a:r>
                    </a:p>
                  </a:txBody>
                  <a:tcPr marT="45725" marB="45725" marR="91450" marL="91450"/>
                </a:tc>
              </a:tr>
              <a:tr h="32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secure cloud environment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Playstation network (PSN)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Schedule </a:t>
            </a:r>
          </a:p>
        </p:txBody>
      </p:sp>
      <p:graphicFrame>
        <p:nvGraphicFramePr>
          <p:cNvPr id="53" name="Shape 53"/>
          <p:cNvGraphicFramePr/>
          <p:nvPr/>
        </p:nvGraphicFramePr>
        <p:xfrm>
          <a:off x="143225" y="963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{3087E787-249C-43FD-A9C5-B6A8E7D1C141}</a:tableStyleId>
              </a:tblPr>
              <a:tblGrid>
                <a:gridCol w="602775"/>
                <a:gridCol w="602775"/>
                <a:gridCol w="664650"/>
                <a:gridCol w="617150"/>
                <a:gridCol w="566875"/>
                <a:gridCol w="562450"/>
                <a:gridCol w="602775"/>
                <a:gridCol w="602775"/>
                <a:gridCol w="602775"/>
                <a:gridCol w="602775"/>
                <a:gridCol w="602775"/>
                <a:gridCol w="602775"/>
                <a:gridCol w="602775"/>
                <a:gridCol w="602775"/>
                <a:gridCol w="602775"/>
              </a:tblGrid>
              <a:tr h="45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15</a:t>
                      </a:r>
                    </a:p>
                  </a:txBody>
                  <a:tcPr marT="45725" marB="45725" marR="91450" marL="91450"/>
                </a:tc>
              </a:tr>
              <a:tr h="3713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Gather Requirements</a:t>
                      </a:r>
                    </a:p>
                  </a:txBody>
                  <a:tcPr marT="45725" marB="45725" marR="91450" marL="91450"/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63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Use Cases/ UML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Final UML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5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Create Data Dictionary</a:t>
                      </a:r>
                    </a:p>
                  </a:txBody>
                  <a:tcPr marT="45725" marB="45725" marR="91450" marL="91450"/>
                </a:tc>
                <a:tc hMerge="1"/>
                <a:tc gridSpan="7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5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Create Github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 Diagram</a:t>
                      </a: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4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IT Requirements</a:t>
                      </a: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HTML</a:t>
                      </a:r>
                    </a:p>
                  </a:txBody>
                  <a:tcPr marT="45725" marB="45725" marR="91450" marL="91450"/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Wireframe</a:t>
                      </a: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 gridSpan="11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TBD with more project info</a:t>
                      </a: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PHP</a:t>
                      </a:r>
                    </a:p>
                  </a:txBody>
                  <a:tcPr marT="45725" marB="45725" marR="91450" marL="91450"/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Risks</a:t>
            </a:r>
          </a:p>
        </p:txBody>
      </p:sp>
      <p:graphicFrame>
        <p:nvGraphicFramePr>
          <p:cNvPr id="59" name="Shape 59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{3087E787-249C-43FD-A9C5-B6A8E7D1C141}</a:tableStyleId>
              </a:tblPr>
              <a:tblGrid>
                <a:gridCol w="3756450"/>
                <a:gridCol w="1095625"/>
                <a:gridCol w="38347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Risk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Score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Mitigation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Customer data could be lost due to security vulnerability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High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Ensure latest</a:t>
                      </a:r>
                      <a:r>
                        <a:rPr lang="en-US" sz="1800"/>
                        <a:t> fixes are installed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Monitor open source community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Extensive testing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Failure to connect to server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/>
                        <a:t>Go to server lecture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DB creation and implementation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Mid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    normalization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SQL injection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Mid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Sanitizing SQL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SSH Connectivity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Low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Contacting System Admins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issues</a:t>
            </a:r>
          </a:p>
        </p:txBody>
      </p:sp>
      <p:graphicFrame>
        <p:nvGraphicFramePr>
          <p:cNvPr id="65" name="Shape 65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{3087E787-249C-43FD-A9C5-B6A8E7D1C141}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Issue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Action Plan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Checkpoint Date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SSH Connectivity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Contact System Admins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9/21/2016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Resolved on 9/20/2016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  <p:graphicFrame>
        <p:nvGraphicFramePr>
          <p:cNvPr id="71" name="Shape 71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{3087E787-249C-43FD-A9C5-B6A8E7D1C141}</a:tableStyleId>
              </a:tblPr>
              <a:tblGrid>
                <a:gridCol w="4229100"/>
                <a:gridCol w="4229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Lessons Learned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Corrective Action / Recommendation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VMware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Workshop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Matrix</a:t>
            </a:r>
          </a:p>
        </p:txBody>
      </p:sp>
      <p:graphicFrame>
        <p:nvGraphicFramePr>
          <p:cNvPr id="77" name="Shape 77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{3087E787-249C-43FD-A9C5-B6A8E7D1C141}</a:tableStyleId>
              </a:tblPr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Stakeholder 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Title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Required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Timing / Frequency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Delivery Method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True Course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Owner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Life Coach Application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Beginning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Middle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End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PDF/ Pablo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Pablo Rivas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Pablo Rivas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Intermediary Project Director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Progress Reports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Weekly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PDF via Github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In class/ In person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Email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Phone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Kevin, Alex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Salty Groundhogs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Project Team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User Requirements/ Feedback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IT Requirements/ Feedback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Multiple Times Per Week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Email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Slack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Kevin, Alex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Marist Professors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SME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Project Problems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As needed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Email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Office Hours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Class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All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Dan and Jimmy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VM Technicians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VM Problems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As needed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Text</a:t>
                      </a:r>
                      <a:br>
                        <a:rPr lang="en-US" sz="1000"/>
                      </a:br>
                      <a:r>
                        <a:rPr lang="en-US" sz="1000"/>
                        <a:t>Email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Phone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In Person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Kevin, Ryan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