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B002CBC3-1635-4CA1-9D52-8248308A675B}">
  <a:tblStyle styleId="{B002CBC3-1635-4CA1-9D52-8248308A675B}" styleName="Table_0"/>
  <a:tblStyle styleId="{A0F6C88B-B933-4EAD-9229-6F7442986CE0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8ECF4"/>
          </a:solidFill>
        </a:fill>
      </a:tcStyle>
    </a:wholeTbl>
    <a:band1H>
      <a:tcStyle>
        <a:fill>
          <a:solidFill>
            <a:srgbClr val="CFD7E7"/>
          </a:solidFill>
        </a:fill>
      </a:tcStyle>
    </a:band1H>
    <a:band1V>
      <a:tcStyle>
        <a:fill>
          <a:solidFill>
            <a:srgbClr val="CFD7E7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73740"/>
            <a:ext cx="8229600" cy="787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228600" y="990600"/>
            <a:ext cx="8458200" cy="51355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23" name="Shape 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" cy="837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png"/><Relationship Id="rId4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Salty Groundhogs</a:t>
            </a:r>
          </a:p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Ryan Stavella, Rosemary Bulgarelli, Philip Hasse, Alex Millet, Nick Schwartz, Kevin Lynch</a:t>
            </a:r>
          </a:p>
          <a:p>
            <a:pPr indent="0" lvl="0" marL="0" marR="0" rtl="0" algn="ctr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Shape 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7326" y="828673"/>
            <a:ext cx="2369349" cy="163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Shape 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7551" y="0"/>
            <a:ext cx="818845" cy="82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57200" y="73740"/>
            <a:ext cx="8229600" cy="787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Homepage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228600" y="990600"/>
            <a:ext cx="8458200" cy="513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home.PNG"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8575" y="861250"/>
            <a:ext cx="5218249" cy="570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73740"/>
            <a:ext cx="8229600" cy="787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Client List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228600" y="990600"/>
            <a:ext cx="8458200" cy="513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0019" y="861250"/>
            <a:ext cx="5203954" cy="563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57200" y="73740"/>
            <a:ext cx="8229600" cy="787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Client page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228600" y="990600"/>
            <a:ext cx="8458200" cy="513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0901" y="912725"/>
            <a:ext cx="5262200" cy="586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57200" y="73740"/>
            <a:ext cx="8229600" cy="787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Calendar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228600" y="990600"/>
            <a:ext cx="8458200" cy="513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0162" y="861249"/>
            <a:ext cx="5475076" cy="584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510900" y="-9"/>
            <a:ext cx="8229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Status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228600" y="990600"/>
            <a:ext cx="8458200" cy="5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17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Accomplishments</a:t>
            </a:r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/>
              <a:t>Homework 3</a:t>
            </a:r>
          </a:p>
          <a:p>
            <a:pPr indent="-406400" lvl="0" marL="4572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ct val="100000"/>
            </a:pPr>
            <a:r>
              <a:rPr lang="en-US" sz="2800"/>
              <a:t>Wireframe Mockups</a:t>
            </a:r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800"/>
              <a:t>Database</a:t>
            </a:r>
          </a:p>
          <a:p>
            <a:pPr indent="-406400" lvl="0" marL="4572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ct val="100000"/>
            </a:pPr>
            <a:r>
              <a:rPr lang="en-US" sz="2800"/>
              <a:t>Tables Created</a:t>
            </a:r>
          </a:p>
          <a:p>
            <a:pPr indent="-406400" lvl="0" marL="4572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ct val="100000"/>
            </a:pPr>
            <a:r>
              <a:rPr lang="en-US" sz="2800"/>
              <a:t>ER Diagram revised</a:t>
            </a:r>
          </a:p>
          <a:p>
            <a:pPr indent="-3175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Blockers</a:t>
            </a:r>
          </a:p>
          <a:p>
            <a:pPr indent="-3175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Activities being worked</a:t>
            </a:r>
          </a:p>
          <a:p>
            <a:pPr indent="-406400" lvl="0" marL="457200" marR="0" rtl="0" algn="l">
              <a:lnSpc>
                <a:spcPct val="90000"/>
              </a:lnSpc>
              <a:spcBef>
                <a:spcPts val="640"/>
              </a:spcBef>
              <a:buSzPct val="100000"/>
            </a:pPr>
            <a:r>
              <a:rPr lang="en-US" sz="2800"/>
              <a:t>HTML &amp; CSS</a:t>
            </a:r>
          </a:p>
          <a:p>
            <a:pPr indent="-406400" lvl="0" marL="457200" marR="0" rtl="0" algn="l">
              <a:lnSpc>
                <a:spcPct val="90000"/>
              </a:lnSpc>
              <a:spcBef>
                <a:spcPts val="640"/>
              </a:spcBef>
              <a:buSzPct val="100000"/>
            </a:pPr>
            <a:r>
              <a:rPr lang="en-US" sz="2800"/>
              <a:t>Database</a:t>
            </a:r>
          </a:p>
          <a:p>
            <a:pPr indent="-406400" lvl="0" marL="457200" marR="0" rtl="0" algn="l">
              <a:lnSpc>
                <a:spcPct val="90000"/>
              </a:lnSpc>
              <a:spcBef>
                <a:spcPts val="640"/>
              </a:spcBef>
              <a:buSzPct val="100000"/>
            </a:pPr>
            <a:r>
              <a:rPr lang="en-US" sz="2800"/>
              <a:t>Backend Functionality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73740"/>
            <a:ext cx="8229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Required</a:t>
            </a:r>
          </a:p>
        </p:txBody>
      </p:sp>
      <p:graphicFrame>
        <p:nvGraphicFramePr>
          <p:cNvPr id="43" name="Shape 43"/>
          <p:cNvGraphicFramePr/>
          <p:nvPr/>
        </p:nvGraphicFramePr>
        <p:xfrm>
          <a:off x="299400" y="1605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{B002CBC3-1635-4CA1-9D52-8248308A675B}</a:tableStyleId>
              </a:tblPr>
              <a:tblGrid>
                <a:gridCol w="1933575"/>
                <a:gridCol w="1171575"/>
                <a:gridCol w="3448050"/>
                <a:gridCol w="1524000"/>
              </a:tblGrid>
              <a:tr h="190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rgbClr val="808080"/>
                          </a:solidFill>
                        </a:rPr>
                        <a:t>Status Report - Salty Groundhogs</a:t>
                      </a:r>
                    </a:p>
                  </a:txBody>
                  <a:tcPr marT="91425" marB="91425" marR="28575" marL="2857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rgbClr val="808080"/>
                          </a:solidFill>
                        </a:rPr>
                        <a:t>9/26/2016</a:t>
                      </a:r>
                    </a:p>
                  </a:txBody>
                  <a:tcPr marT="91425" marB="91425" marR="28575" marL="2857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rgbClr val="808080"/>
                          </a:solidFill>
                        </a:rPr>
                        <a:t>RGY</a:t>
                      </a:r>
                    </a:p>
                  </a:txBody>
                  <a:tcPr marT="91425" marB="91425" marR="28575" marL="28575" anchor="ctr"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rgbClr val="808080"/>
                          </a:solidFill>
                        </a:rPr>
                        <a:t>Item</a:t>
                      </a:r>
                    </a:p>
                  </a:txBody>
                  <a:tcPr marT="91425" marB="91425" marR="28575" marL="2857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rgbClr val="808080"/>
                          </a:solidFill>
                        </a:rPr>
                        <a:t>Description</a:t>
                      </a:r>
                    </a:p>
                  </a:txBody>
                  <a:tcPr marT="91425" marB="91425" marR="28575" marL="2857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rgbClr val="808080"/>
                          </a:solidFill>
                        </a:rPr>
                        <a:t>Mitigation / Help needed</a:t>
                      </a:r>
                    </a:p>
                  </a:txBody>
                  <a:tcPr marT="91425" marB="91425" marR="28575" marL="28575" anchor="ctr"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>
                          <a:solidFill>
                            <a:srgbClr val="3F3F3F"/>
                          </a:solidFill>
                        </a:rPr>
                        <a:t>Red</a:t>
                      </a: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solidFill>
                      <a:srgbClr val="FFFFFF"/>
                    </a:solidFill>
                  </a:tcPr>
                </a:tc>
              </a:tr>
              <a:tr h="2952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>
                          <a:solidFill>
                            <a:srgbClr val="3F3F3F"/>
                          </a:solidFill>
                        </a:rPr>
                        <a:t>Green</a:t>
                      </a: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rgbClr val="808080"/>
                          </a:solidFill>
                        </a:rPr>
                        <a:t>ER Diagram</a:t>
                      </a: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Revised comments on initial ER Diagram</a:t>
                      </a: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>
                          <a:solidFill>
                            <a:srgbClr val="3F3F3F"/>
                          </a:solidFill>
                        </a:rPr>
                        <a:t>Green</a:t>
                      </a: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rgbClr val="808080"/>
                          </a:solidFill>
                        </a:rPr>
                        <a:t>Database</a:t>
                      </a: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Creation and Implementation of Database </a:t>
                      </a: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>
                          <a:solidFill>
                            <a:srgbClr val="3F3F3F"/>
                          </a:solidFill>
                        </a:rPr>
                        <a:t>Green</a:t>
                      </a: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rgbClr val="808080"/>
                          </a:solidFill>
                        </a:rPr>
                        <a:t>Wireframe Mockups</a:t>
                      </a: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Designing the UI for the HTML web interface</a:t>
                      </a: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>
                          <a:solidFill>
                            <a:srgbClr val="3F3F3F"/>
                          </a:solidFill>
                        </a:rPr>
                        <a:t>Green</a:t>
                      </a: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rgbClr val="808080"/>
                          </a:solidFill>
                        </a:rPr>
                        <a:t>HTML </a:t>
                      </a: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Creation of the UI </a:t>
                      </a: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73740"/>
            <a:ext cx="8229600" cy="787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Schedule </a:t>
            </a:r>
          </a:p>
        </p:txBody>
      </p:sp>
      <p:graphicFrame>
        <p:nvGraphicFramePr>
          <p:cNvPr id="49" name="Shape 49"/>
          <p:cNvGraphicFramePr/>
          <p:nvPr/>
        </p:nvGraphicFramePr>
        <p:xfrm>
          <a:off x="143225" y="9631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{A0F6C88B-B933-4EAD-9229-6F7442986CE0}</a:tableStyleId>
              </a:tblPr>
              <a:tblGrid>
                <a:gridCol w="602775"/>
                <a:gridCol w="602775"/>
                <a:gridCol w="664650"/>
                <a:gridCol w="617150"/>
                <a:gridCol w="566875"/>
                <a:gridCol w="562450"/>
                <a:gridCol w="602775"/>
                <a:gridCol w="638525"/>
                <a:gridCol w="567025"/>
                <a:gridCol w="602775"/>
                <a:gridCol w="602775"/>
                <a:gridCol w="602775"/>
                <a:gridCol w="602775"/>
                <a:gridCol w="602775"/>
                <a:gridCol w="602775"/>
              </a:tblGrid>
              <a:tr h="454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Week 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Week 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Week 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Week 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Week 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Week 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Week 7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Week 8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Week 9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Week 10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Week 11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Week 12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Week 13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Week 14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Week 15</a:t>
                      </a:r>
                    </a:p>
                  </a:txBody>
                  <a:tcPr marT="45725" marB="45725" marR="91450" marL="91450"/>
                </a:tc>
              </a:tr>
              <a:tr h="371375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Gather Requirements</a:t>
                      </a:r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635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Use Cases/ UML</a:t>
                      </a:r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Final UML</a:t>
                      </a:r>
                    </a:p>
                  </a:txBody>
                  <a:tcPr marT="45725" marB="45725" marR="91450" marL="91450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454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Create Data Dictionary</a:t>
                      </a:r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 hMerge="1"/>
                <a:tc gridSpan="7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Database</a:t>
                      </a:r>
                    </a:p>
                  </a:txBody>
                  <a:tcPr marT="45725" marB="45725" marR="91450" marL="91450">
                    <a:solidFill>
                      <a:srgbClr val="FFD966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454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Create Github</a:t>
                      </a:r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71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ER Diagram</a:t>
                      </a:r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449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IT Requirements</a:t>
                      </a:r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71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HTML</a:t>
                      </a:r>
                    </a:p>
                  </a:txBody>
                  <a:tcPr marT="45725" marB="45725" marR="91450" marL="91450">
                    <a:solidFill>
                      <a:srgbClr val="FFD966"/>
                    </a:solidFill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71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Wireframe</a:t>
                      </a:r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71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 gridSpan="11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TBD with more project info</a:t>
                      </a:r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71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PHP</a:t>
                      </a:r>
                    </a:p>
                  </a:txBody>
                  <a:tcPr marT="45725" marB="45725" marR="91450" marL="91450">
                    <a:solidFill>
                      <a:srgbClr val="FFD966"/>
                    </a:solidFill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</a:tr>
              <a:tr h="371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APIs</a:t>
                      </a:r>
                    </a:p>
                  </a:txBody>
                  <a:tcPr marT="45725" marB="45725" marR="91450" marL="91450">
                    <a:solidFill>
                      <a:srgbClr val="FFD966"/>
                    </a:solidFill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73740"/>
            <a:ext cx="8229600" cy="787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Risks</a:t>
            </a:r>
          </a:p>
        </p:txBody>
      </p:sp>
      <p:graphicFrame>
        <p:nvGraphicFramePr>
          <p:cNvPr id="55" name="Shape 55"/>
          <p:cNvGraphicFramePr/>
          <p:nvPr/>
        </p:nvGraphicFramePr>
        <p:xfrm>
          <a:off x="228600" y="990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{A0F6C88B-B933-4EAD-9229-6F7442986CE0}</a:tableStyleId>
              </a:tblPr>
              <a:tblGrid>
                <a:gridCol w="3756450"/>
                <a:gridCol w="1095625"/>
                <a:gridCol w="383472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Risk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Score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Mitigation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Customer data could be lost due to security vulnerability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High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/>
                        <a:t>Ensure latest</a:t>
                      </a:r>
                      <a:r>
                        <a:rPr lang="en-US" sz="1800"/>
                        <a:t> fixes are installed</a:t>
                      </a: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/>
                        <a:t>Monitor open source community</a:t>
                      </a: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/>
                        <a:t>Extensive testing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Failure to connect to server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Low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US" sz="1800"/>
                        <a:t>Go to server lecture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DB creation and implementation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Low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    normalization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SQL injection 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Mid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-228600" lvl="0" marL="45720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Sanitizing SQL 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SSH Connectivity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Low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-228600" lvl="0" marL="45720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Contacting System Admins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73740"/>
            <a:ext cx="8229600" cy="787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issues</a:t>
            </a:r>
          </a:p>
        </p:txBody>
      </p:sp>
      <p:graphicFrame>
        <p:nvGraphicFramePr>
          <p:cNvPr id="61" name="Shape 61"/>
          <p:cNvGraphicFramePr/>
          <p:nvPr/>
        </p:nvGraphicFramePr>
        <p:xfrm>
          <a:off x="228600" y="990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{A0F6C88B-B933-4EAD-9229-6F7442986CE0}</a:tableStyleId>
              </a:tblPr>
              <a:tblGrid>
                <a:gridCol w="2114550"/>
                <a:gridCol w="2114550"/>
                <a:gridCol w="2114550"/>
                <a:gridCol w="211455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Issue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Owner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Action Plan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Checkpoint Date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SSH Connectivity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Contact System Admins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9/21/2016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Resolved on 9/20/2016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Draw.io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CS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Dealt with it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9/25/2016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Resolved on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9/26/2016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73740"/>
            <a:ext cx="8229600" cy="787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Lessons Learned</a:t>
            </a:r>
          </a:p>
        </p:txBody>
      </p:sp>
      <p:graphicFrame>
        <p:nvGraphicFramePr>
          <p:cNvPr id="67" name="Shape 67"/>
          <p:cNvGraphicFramePr/>
          <p:nvPr/>
        </p:nvGraphicFramePr>
        <p:xfrm>
          <a:off x="228600" y="990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{A0F6C88B-B933-4EAD-9229-6F7442986CE0}</a:tableStyleId>
              </a:tblPr>
              <a:tblGrid>
                <a:gridCol w="4229100"/>
                <a:gridCol w="42291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Lessons Learned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Corrective Action / Recommendation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Keep VM awake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Power on the VM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73740"/>
            <a:ext cx="8229600" cy="787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 Matrix</a:t>
            </a:r>
          </a:p>
        </p:txBody>
      </p:sp>
      <p:graphicFrame>
        <p:nvGraphicFramePr>
          <p:cNvPr id="73" name="Shape 73"/>
          <p:cNvGraphicFramePr/>
          <p:nvPr/>
        </p:nvGraphicFramePr>
        <p:xfrm>
          <a:off x="228600" y="990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{A0F6C88B-B933-4EAD-9229-6F7442986CE0}</a:tableStyleId>
              </a:tblPr>
              <a:tblGrid>
                <a:gridCol w="1409700"/>
                <a:gridCol w="1409700"/>
                <a:gridCol w="1409700"/>
                <a:gridCol w="1409700"/>
                <a:gridCol w="1409700"/>
                <a:gridCol w="14097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Stakeholder Name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Title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Information</a:t>
                      </a:r>
                      <a:r>
                        <a:rPr lang="en-US" sz="1800"/>
                        <a:t> Required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Timing / Frequency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Delivery Method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Owner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/>
                        <a:t>True Course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/>
                        <a:t>Owner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/>
                        <a:t>Life Coach Application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/>
                        <a:t>Beginning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/>
                        <a:t>Middle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/>
                        <a:t>End 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/>
                        <a:t>PDF/ Pablo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/>
                        <a:t>Pablo Rivas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Pablo Rivas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Intermediary Project Director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Progress Reports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Weekly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PDF via Github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In class/ In person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Email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Phone 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Kevin, Alex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Salty Groundhogs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Project Team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User Requirements/ Feedback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IT Requirements/ Feedback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Multiple Times Per Week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Email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Slack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Kevin, Alex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Marist Professors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SME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Project Problems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As needed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Email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Office Hours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Class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All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Dan and Jimmy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System Administrators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VM Problems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As needed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Text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In Person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Kevin, Ryan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73740"/>
            <a:ext cx="8229600" cy="787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Login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228600" y="990600"/>
            <a:ext cx="8458200" cy="513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6187" y="1051524"/>
            <a:ext cx="5311624" cy="575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