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80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C5C84-2F94-4ABE-91A3-8A9077E4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04733"/>
            <a:ext cx="8144134" cy="1373070"/>
          </a:xfrm>
        </p:spPr>
        <p:txBody>
          <a:bodyPr/>
          <a:lstStyle/>
          <a:p>
            <a:r>
              <a:rPr lang="ru-RU" dirty="0"/>
              <a:t>Бесконечный</a:t>
            </a:r>
            <a:br>
              <a:rPr lang="ru-RU" dirty="0"/>
            </a:br>
            <a:r>
              <a:rPr lang="en-US" dirty="0"/>
              <a:t>Google Drive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C7223E-3C27-4EB2-929D-925281B07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Как применить язык программирования </a:t>
            </a:r>
            <a:r>
              <a:rPr lang="ru-RU" dirty="0" err="1"/>
              <a:t>Python</a:t>
            </a:r>
            <a:r>
              <a:rPr lang="ru-RU" dirty="0"/>
              <a:t> для легального</a:t>
            </a:r>
          </a:p>
          <a:p>
            <a:r>
              <a:rPr lang="ru-RU" dirty="0"/>
              <a:t>обеспечения безлимитного дискового пространства на облачном</a:t>
            </a:r>
          </a:p>
          <a:p>
            <a:r>
              <a:rPr lang="ru-RU" dirty="0"/>
              <a:t>хранилище </a:t>
            </a:r>
            <a:r>
              <a:rPr lang="ru-RU" dirty="0" err="1"/>
              <a:t>Google</a:t>
            </a:r>
            <a:endParaRPr lang="en-US" dirty="0"/>
          </a:p>
        </p:txBody>
      </p:sp>
      <p:pic>
        <p:nvPicPr>
          <p:cNvPr id="1028" name="Picture 4" descr="Image result for google drive png icon">
            <a:extLst>
              <a:ext uri="{FF2B5EF4-FFF2-40B4-BE49-F238E27FC236}">
                <a16:creationId xmlns:a16="http://schemas.microsoft.com/office/drawing/2014/main" id="{3A020153-FFB8-4167-8E2D-A17A1A4D1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7" y="2444731"/>
            <a:ext cx="2004291" cy="200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 descr="Комета">
            <a:extLst>
              <a:ext uri="{FF2B5EF4-FFF2-40B4-BE49-F238E27FC236}">
                <a16:creationId xmlns:a16="http://schemas.microsoft.com/office/drawing/2014/main" id="{B19C583B-D896-4CF5-AA27-F1984C777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5287" y="3332018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47C81F-0256-4266-8FB8-5F219704D29E}"/>
              </a:ext>
            </a:extLst>
          </p:cNvPr>
          <p:cNvSpPr txBox="1"/>
          <p:nvPr/>
        </p:nvSpPr>
        <p:spPr>
          <a:xfrm>
            <a:off x="9075287" y="2641600"/>
            <a:ext cx="3042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Попков Сергей,</a:t>
            </a:r>
          </a:p>
          <a:p>
            <a:pPr algn="r"/>
            <a:r>
              <a:rPr lang="ru-RU" i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аспирант,</a:t>
            </a:r>
          </a:p>
          <a:p>
            <a:pPr algn="r"/>
            <a:r>
              <a:rPr lang="ru-RU" i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заведующий</a:t>
            </a:r>
            <a:br>
              <a:rPr lang="ru-RU" i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i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лабораторией</a:t>
            </a:r>
            <a:br>
              <a:rPr lang="ru-RU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 МГППУ</a:t>
            </a:r>
            <a:endParaRPr lang="en-US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881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0EFE0-5E79-4ECB-A5E3-63B04E9E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 </a:t>
            </a:r>
            <a:r>
              <a:rPr lang="en-US" dirty="0"/>
              <a:t>test0.py – </a:t>
            </a:r>
            <a:r>
              <a:rPr lang="ru-RU" dirty="0"/>
              <a:t>эмпирическая проверка выбранного представления данных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2834B-50EA-4D6D-B50B-C58ED7936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83604"/>
            <a:ext cx="9613861" cy="45211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random</a:t>
            </a:r>
          </a:p>
          <a:p>
            <a:pPr marL="0" indent="0">
              <a:buNone/>
            </a:pPr>
            <a:r>
              <a:rPr lang="en-US" dirty="0"/>
              <a:t>from const</a:t>
            </a:r>
            <a:r>
              <a:rPr lang="ru-RU" dirty="0"/>
              <a:t> </a:t>
            </a:r>
            <a:r>
              <a:rPr lang="en-US" dirty="0"/>
              <a:t>import * #</a:t>
            </a:r>
            <a:r>
              <a:rPr lang="ru-RU" dirty="0"/>
              <a:t>файл с набором ограничений, см. далее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with open("</a:t>
            </a:r>
            <a:r>
              <a:rPr lang="en-US" dirty="0" err="1"/>
              <a:t>test.csv","w</a:t>
            </a:r>
            <a:r>
              <a:rPr lang="en-US" dirty="0"/>
              <a:t>") as f:</a:t>
            </a:r>
            <a:r>
              <a:rPr lang="ru-RU" dirty="0"/>
              <a:t> </a:t>
            </a:r>
            <a:r>
              <a:rPr lang="en-US" dirty="0"/>
              <a:t>#</a:t>
            </a:r>
            <a:r>
              <a:rPr lang="ru-RU" dirty="0"/>
              <a:t>заполним файл </a:t>
            </a:r>
            <a:r>
              <a:rPr lang="en-US" dirty="0"/>
              <a:t>test.csv </a:t>
            </a:r>
            <a:r>
              <a:rPr lang="ru-RU" dirty="0"/>
              <a:t>случайным кодом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for row in range(MAX_ROWS):</a:t>
            </a:r>
          </a:p>
          <a:p>
            <a:pPr marL="0" indent="0">
              <a:buNone/>
            </a:pPr>
            <a:r>
              <a:rPr lang="en-US" dirty="0"/>
              <a:t>		for col in range(MAX_COLUMNS):</a:t>
            </a:r>
          </a:p>
          <a:p>
            <a:pPr marL="0" indent="0">
              <a:buNone/>
            </a:pPr>
            <a:r>
              <a:rPr lang="en-US" dirty="0"/>
              <a:t>			for </a:t>
            </a:r>
            <a:r>
              <a:rPr lang="ru-RU" dirty="0"/>
              <a:t>_</a:t>
            </a:r>
            <a:r>
              <a:rPr lang="en-US" dirty="0"/>
              <a:t> in range(MAX_STRING2):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hex_n</a:t>
            </a:r>
            <a:r>
              <a:rPr lang="en-US" dirty="0"/>
              <a:t>='%02x' % </a:t>
            </a:r>
            <a:r>
              <a:rPr lang="en-US" dirty="0" err="1"/>
              <a:t>random.randint</a:t>
            </a:r>
            <a:r>
              <a:rPr lang="en-US" dirty="0"/>
              <a:t>(0,255)</a:t>
            </a:r>
          </a:p>
          <a:p>
            <a:pPr marL="0" indent="0">
              <a:buNone/>
            </a:pPr>
            <a:r>
              <a:rPr lang="en-US" dirty="0"/>
              <a:t>				code="".join([</a:t>
            </a:r>
            <a:r>
              <a:rPr lang="en-US" dirty="0" err="1"/>
              <a:t>chr</a:t>
            </a:r>
            <a:r>
              <a:rPr lang="en-US" dirty="0"/>
              <a:t>(int(i,16)+</a:t>
            </a:r>
            <a:r>
              <a:rPr lang="en-US" dirty="0" err="1"/>
              <a:t>ord</a:t>
            </a:r>
            <a:r>
              <a:rPr lang="en-US" dirty="0"/>
              <a:t>('a'))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hex_n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f.write</a:t>
            </a:r>
            <a:r>
              <a:rPr lang="en-US" dirty="0"/>
              <a:t>(code)</a:t>
            </a:r>
          </a:p>
          <a:p>
            <a:pPr marL="0" indent="0">
              <a:buNone/>
            </a:pPr>
            <a:r>
              <a:rPr lang="en-US" dirty="0"/>
              <a:t>			if col!=MAX_COLUMNS2: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f.write</a:t>
            </a:r>
            <a:r>
              <a:rPr lang="en-US" dirty="0"/>
              <a:t>("\t")</a:t>
            </a:r>
          </a:p>
          <a:p>
            <a:pPr marL="0" indent="0">
              <a:buNone/>
            </a:pPr>
            <a:r>
              <a:rPr lang="en-US" dirty="0"/>
              <a:t>		if row!=MAX_ROWS2: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f.write</a:t>
            </a:r>
            <a:r>
              <a:rPr lang="en-US" dirty="0"/>
              <a:t>("\n")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19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62792-508A-4428-AE22-D4BA76FF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Создадим файл с набором ограничений</a:t>
            </a:r>
            <a:r>
              <a:rPr lang="en-US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6B5D75-485F-4374-8D54-C80F3618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597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</a:t>
            </a:r>
            <a:r>
              <a:rPr lang="ru-RU" dirty="0"/>
              <a:t>Файл </a:t>
            </a:r>
            <a:r>
              <a:rPr lang="en-US" dirty="0"/>
              <a:t>const.py</a:t>
            </a:r>
            <a:r>
              <a:rPr lang="ru-RU" dirty="0"/>
              <a:t> – константы, задающие ограничения:</a:t>
            </a:r>
          </a:p>
          <a:p>
            <a:pPr marL="0" indent="0">
              <a:buNone/>
            </a:pPr>
            <a:r>
              <a:rPr lang="en-US" dirty="0"/>
              <a:t>MAX_STRING=50000</a:t>
            </a:r>
          </a:p>
          <a:p>
            <a:pPr marL="0" indent="0">
              <a:buNone/>
            </a:pPr>
            <a:r>
              <a:rPr lang="en-US" dirty="0"/>
              <a:t>MAX_COLUMNS=3</a:t>
            </a:r>
          </a:p>
          <a:p>
            <a:pPr marL="0" indent="0">
              <a:buNone/>
            </a:pPr>
            <a:r>
              <a:rPr lang="en-US" dirty="0"/>
              <a:t>MAX_ROWS=122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ru-RU" dirty="0"/>
              <a:t>Постоянные значения на основе констант:</a:t>
            </a:r>
          </a:p>
          <a:p>
            <a:pPr marL="0" indent="0">
              <a:buNone/>
            </a:pPr>
            <a:r>
              <a:rPr lang="en-US" dirty="0"/>
              <a:t>MAX_STRING2=int(MAX_STRING/2)</a:t>
            </a:r>
          </a:p>
          <a:p>
            <a:pPr marL="0" indent="0">
              <a:buNone/>
            </a:pPr>
            <a:r>
              <a:rPr lang="en-US" dirty="0"/>
              <a:t>MAX_COLUMNS2=MAX_COLUMNS-1</a:t>
            </a:r>
          </a:p>
          <a:p>
            <a:pPr marL="0" indent="0">
              <a:buNone/>
            </a:pPr>
            <a:r>
              <a:rPr lang="en-US" dirty="0"/>
              <a:t>MAX_ROWS2=MAX_ROWS-1</a:t>
            </a:r>
          </a:p>
          <a:p>
            <a:pPr marL="0" indent="0">
              <a:buNone/>
            </a:pPr>
            <a:r>
              <a:rPr lang="en-US" dirty="0"/>
              <a:t># ...</a:t>
            </a:r>
            <a:r>
              <a:rPr lang="ru-RU" dirty="0"/>
              <a:t>эмпирически именно эти значения оказались наиболее устойчивы к стабильной загрузке, сохраняя максимальный объем для одного файла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4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AF88A-AAA5-4633-B1E0-C333A08B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Псевдокод</a:t>
            </a:r>
            <a:r>
              <a:rPr lang="en-US" dirty="0"/>
              <a:t>: </a:t>
            </a:r>
            <a:r>
              <a:rPr lang="ru-RU" dirty="0"/>
              <a:t>принцип алгоритма кодирования данных в формат </a:t>
            </a:r>
            <a:r>
              <a:rPr lang="en-US" dirty="0"/>
              <a:t>Google-</a:t>
            </a:r>
            <a:r>
              <a:rPr lang="ru-RU" dirty="0"/>
              <a:t>таблиц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50B5B3-8D03-470F-A947-FDED10BBA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05970"/>
          </a:xfrm>
        </p:spPr>
        <p:txBody>
          <a:bodyPr>
            <a:normAutofit lnSpcReduction="10000"/>
          </a:bodyPr>
          <a:lstStyle/>
          <a:p>
            <a:r>
              <a:rPr lang="ru-RU" b="1" u="sng" dirty="0"/>
              <a:t>Открыть файл для чтения (</a:t>
            </a:r>
            <a:r>
              <a:rPr lang="en-US" b="1" u="sng" dirty="0"/>
              <a:t>file.avi)</a:t>
            </a:r>
            <a:endParaRPr lang="ru-RU" b="1" u="sng" dirty="0"/>
          </a:p>
          <a:p>
            <a:r>
              <a:rPr lang="ru-RU" dirty="0"/>
              <a:t> 	В цикле</a:t>
            </a:r>
            <a:r>
              <a:rPr lang="en-US" dirty="0"/>
              <a:t>: </a:t>
            </a:r>
            <a:r>
              <a:rPr lang="ru-RU" dirty="0"/>
              <a:t>открыть файл для записи (</a:t>
            </a:r>
            <a:r>
              <a:rPr lang="en-US" dirty="0"/>
              <a:t>n.csv, n=1..N)</a:t>
            </a:r>
          </a:p>
          <a:p>
            <a:r>
              <a:rPr lang="en-US" dirty="0"/>
              <a:t> 		</a:t>
            </a:r>
            <a:r>
              <a:rPr lang="ru-RU" dirty="0"/>
              <a:t>В цикле по строкам</a:t>
            </a:r>
            <a:r>
              <a:rPr lang="en-US" dirty="0"/>
              <a:t>:</a:t>
            </a:r>
          </a:p>
          <a:p>
            <a:r>
              <a:rPr lang="en-US" dirty="0"/>
              <a:t> 			</a:t>
            </a:r>
            <a:r>
              <a:rPr lang="ru-RU" dirty="0"/>
              <a:t>В цикле по столбцам</a:t>
            </a:r>
            <a:r>
              <a:rPr lang="en-US" dirty="0"/>
              <a:t>:</a:t>
            </a:r>
          </a:p>
          <a:p>
            <a:r>
              <a:rPr lang="en-US" dirty="0"/>
              <a:t> 				</a:t>
            </a:r>
            <a:r>
              <a:rPr lang="ru-RU" dirty="0"/>
              <a:t>В цикле по содержимому ячейки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 					</a:t>
            </a:r>
            <a:r>
              <a:rPr lang="ru-RU" b="1" u="sng" dirty="0"/>
              <a:t>Прочитать байт из </a:t>
            </a:r>
            <a:r>
              <a:rPr lang="en-US" b="1" u="sng" dirty="0"/>
              <a:t>file.avi</a:t>
            </a:r>
          </a:p>
          <a:p>
            <a:r>
              <a:rPr lang="en-US" dirty="0"/>
              <a:t> 					</a:t>
            </a:r>
            <a:r>
              <a:rPr lang="ru-RU" dirty="0"/>
              <a:t>Закодировать и записать в </a:t>
            </a:r>
            <a:r>
              <a:rPr lang="en-US" dirty="0"/>
              <a:t>n.csv</a:t>
            </a:r>
          </a:p>
          <a:p>
            <a:endParaRPr lang="en-US" dirty="0"/>
          </a:p>
          <a:p>
            <a:r>
              <a:rPr lang="en-US" dirty="0"/>
              <a:t>…</a:t>
            </a:r>
            <a:r>
              <a:rPr lang="ru-RU" dirty="0"/>
              <a:t>как грамотно выделить функцию записи в </a:t>
            </a:r>
            <a:r>
              <a:rPr lang="en-US" dirty="0"/>
              <a:t>CSV-</a:t>
            </a:r>
            <a:r>
              <a:rPr lang="ru-RU" dirty="0"/>
              <a:t>файлы из окружения </a:t>
            </a:r>
            <a:r>
              <a:rPr lang="ru-RU" b="1" u="sng" dirty="0"/>
              <a:t>функции, выполняющей чтение</a:t>
            </a:r>
            <a:r>
              <a:rPr lang="ru-RU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46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5D66DD-70CA-4675-B6DA-B63607C6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концепции генератора для</a:t>
            </a:r>
            <a:r>
              <a:rPr lang="en-US" dirty="0"/>
              <a:t> </a:t>
            </a:r>
            <a:r>
              <a:rPr lang="ru-RU" dirty="0"/>
              <a:t>задачи чтения файла побайтно</a:t>
            </a:r>
            <a:r>
              <a:rPr lang="en-US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C9E3F5-A58F-4CCF-8773-CEBB0C18A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ReadByte</a:t>
            </a:r>
            <a:r>
              <a:rPr lang="en-US" dirty="0"/>
              <a:t>(f):</a:t>
            </a:r>
          </a:p>
          <a:p>
            <a:pPr marL="0" indent="0">
              <a:buNone/>
            </a:pPr>
            <a:r>
              <a:rPr lang="en-US" dirty="0"/>
              <a:t>	while True: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onebyte</a:t>
            </a:r>
            <a:r>
              <a:rPr lang="en-US" dirty="0"/>
              <a:t>=</a:t>
            </a:r>
            <a:r>
              <a:rPr lang="en-US" dirty="0" err="1"/>
              <a:t>f.read</a:t>
            </a:r>
            <a:r>
              <a:rPr lang="en-US" dirty="0"/>
              <a:t>(1)</a:t>
            </a:r>
          </a:p>
          <a:p>
            <a:pPr marL="0" indent="0">
              <a:buNone/>
            </a:pPr>
            <a:r>
              <a:rPr lang="en-US" dirty="0"/>
              <a:t>		if not </a:t>
            </a:r>
            <a:r>
              <a:rPr lang="en-US" dirty="0" err="1"/>
              <a:t>onebyte</a:t>
            </a:r>
            <a:r>
              <a:rPr lang="en-US" dirty="0"/>
              <a:t>: break</a:t>
            </a:r>
          </a:p>
          <a:p>
            <a:pPr marL="0" indent="0">
              <a:buNone/>
            </a:pPr>
            <a:r>
              <a:rPr lang="en-US" dirty="0"/>
              <a:t>		yield </a:t>
            </a:r>
            <a:r>
              <a:rPr lang="en-US" dirty="0" err="1"/>
              <a:t>onebyte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open("file.</a:t>
            </a:r>
            <a:r>
              <a:rPr lang="en-US" dirty="0" err="1"/>
              <a:t>avi</a:t>
            </a:r>
            <a:r>
              <a:rPr lang="en-US" dirty="0"/>
              <a:t>","</a:t>
            </a:r>
            <a:r>
              <a:rPr lang="en-US" dirty="0" err="1"/>
              <a:t>rb</a:t>
            </a:r>
            <a:r>
              <a:rPr lang="en-US" dirty="0"/>
              <a:t>") as f: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ByteByByte</a:t>
            </a:r>
            <a:r>
              <a:rPr lang="en-US" dirty="0"/>
              <a:t>=[b for b in </a:t>
            </a:r>
            <a:r>
              <a:rPr lang="en-US" dirty="0" err="1"/>
              <a:t>ReadByte</a:t>
            </a:r>
            <a:r>
              <a:rPr lang="en-US" dirty="0"/>
              <a:t>(f)] #</a:t>
            </a:r>
            <a:r>
              <a:rPr lang="ru-RU" dirty="0"/>
              <a:t>Содержимое файла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ByteByByte</a:t>
            </a:r>
            <a:r>
              <a:rPr lang="en-US" dirty="0"/>
              <a:t>)) #</a:t>
            </a:r>
            <a:r>
              <a:rPr lang="ru-RU" dirty="0"/>
              <a:t>Длина файла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04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D29BF-CB6C-4C38-9896-C9EA1493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записи части файла в формат </a:t>
            </a:r>
            <a:r>
              <a:rPr lang="en-US" dirty="0"/>
              <a:t>CSV: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E96F35-6408-438D-96EF-FC2540639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924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from const import 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WriteToCSV</a:t>
            </a:r>
            <a:r>
              <a:rPr lang="en-US" dirty="0"/>
              <a:t>(f):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CSVNum</a:t>
            </a:r>
            <a:r>
              <a:rPr lang="en-US" dirty="0"/>
              <a:t>=0</a:t>
            </a:r>
          </a:p>
          <a:p>
            <a:pPr marL="0" indent="0">
              <a:buNone/>
            </a:pPr>
            <a:r>
              <a:rPr lang="en-US" dirty="0"/>
              <a:t>	while True: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CSVNum</a:t>
            </a:r>
            <a:r>
              <a:rPr lang="en-US" dirty="0"/>
              <a:t>+=1</a:t>
            </a:r>
          </a:p>
          <a:p>
            <a:pPr marL="0" indent="0">
              <a:buNone/>
            </a:pPr>
            <a:r>
              <a:rPr lang="en-US" dirty="0"/>
              <a:t>		with open(''.join([str(</a:t>
            </a:r>
            <a:r>
              <a:rPr lang="en-US" dirty="0" err="1"/>
              <a:t>CSVNum</a:t>
            </a:r>
            <a:r>
              <a:rPr lang="en-US" dirty="0"/>
              <a:t>),".csv"]),"w") as </a:t>
            </a:r>
            <a:r>
              <a:rPr lang="en-US" dirty="0" err="1"/>
              <a:t>fcsv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	for row in range(MAX_ROWS):</a:t>
            </a:r>
          </a:p>
          <a:p>
            <a:pPr marL="0" indent="0">
              <a:buNone/>
            </a:pPr>
            <a:r>
              <a:rPr lang="en-US" dirty="0"/>
              <a:t>				for col in range(MAX_COLUMNS):</a:t>
            </a:r>
          </a:p>
          <a:p>
            <a:pPr marL="0" indent="0">
              <a:buNone/>
            </a:pPr>
            <a:r>
              <a:rPr lang="en-US" dirty="0"/>
              <a:t>					for _ in range(MAX_STRING2):</a:t>
            </a:r>
          </a:p>
          <a:p>
            <a:pPr marL="0" indent="0">
              <a:buNone/>
            </a:pPr>
            <a:r>
              <a:rPr lang="en-US" dirty="0"/>
              <a:t>						</a:t>
            </a:r>
            <a:r>
              <a:rPr lang="en-US" dirty="0" err="1"/>
              <a:t>onebyte</a:t>
            </a:r>
            <a:r>
              <a:rPr lang="en-US" dirty="0"/>
              <a:t>=</a:t>
            </a:r>
            <a:r>
              <a:rPr lang="en-US" dirty="0" err="1"/>
              <a:t>f.read</a:t>
            </a:r>
            <a:r>
              <a:rPr lang="en-US" dirty="0"/>
              <a:t>(1)</a:t>
            </a:r>
          </a:p>
          <a:p>
            <a:pPr marL="0" indent="0">
              <a:buNone/>
            </a:pPr>
            <a:r>
              <a:rPr lang="en-US" dirty="0"/>
              <a:t>						if not </a:t>
            </a:r>
            <a:r>
              <a:rPr lang="en-US" dirty="0" err="1"/>
              <a:t>onebyte</a:t>
            </a:r>
            <a:r>
              <a:rPr lang="en-US" dirty="0"/>
              <a:t>: return</a:t>
            </a:r>
          </a:p>
          <a:p>
            <a:pPr marL="0" indent="0">
              <a:buNone/>
            </a:pPr>
            <a:r>
              <a:rPr lang="en-US" dirty="0"/>
              <a:t>						yield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C2C77F6-0C93-41EF-8523-DEBD00CFF8ED}"/>
              </a:ext>
            </a:extLst>
          </p:cNvPr>
          <p:cNvCxnSpPr>
            <a:cxnSpLocks/>
          </p:cNvCxnSpPr>
          <p:nvPr/>
        </p:nvCxnSpPr>
        <p:spPr>
          <a:xfrm flipV="1">
            <a:off x="6096000" y="5777880"/>
            <a:ext cx="0" cy="907003"/>
          </a:xfrm>
          <a:prstGeom prst="line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5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E461C-8762-489E-AF6F-F8819CBB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ru-RU" dirty="0"/>
              <a:t>Продолжение, со сдвигом табуляции)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483649-CD47-453A-8C24-6C9D4F08A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9474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hex_n</a:t>
            </a:r>
            <a:r>
              <a:rPr lang="en-US" dirty="0"/>
              <a:t>='%02x' % </a:t>
            </a:r>
            <a:r>
              <a:rPr lang="en-US" dirty="0" err="1"/>
              <a:t>ord</a:t>
            </a:r>
            <a:r>
              <a:rPr lang="en-US" dirty="0"/>
              <a:t>(</a:t>
            </a:r>
            <a:r>
              <a:rPr lang="en-US" dirty="0" err="1"/>
              <a:t>onebyte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code="".join([</a:t>
            </a:r>
            <a:r>
              <a:rPr lang="en-US" dirty="0" err="1"/>
              <a:t>chr</a:t>
            </a:r>
            <a:r>
              <a:rPr lang="en-US" dirty="0"/>
              <a:t>(int(i,16)+</a:t>
            </a:r>
            <a:r>
              <a:rPr lang="en-US" dirty="0" err="1"/>
              <a:t>ord</a:t>
            </a:r>
            <a:r>
              <a:rPr lang="en-US" dirty="0"/>
              <a:t>('a'))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hex_n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fcsv.write</a:t>
            </a:r>
            <a:r>
              <a:rPr lang="en-US" dirty="0"/>
              <a:t>(code)</a:t>
            </a:r>
          </a:p>
          <a:p>
            <a:pPr marL="0" indent="0">
              <a:buNone/>
            </a:pPr>
            <a:r>
              <a:rPr lang="en-US" dirty="0"/>
              <a:t>	if col!=MAX_COLUMNS2: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fcsv.write</a:t>
            </a:r>
            <a:r>
              <a:rPr lang="en-US" dirty="0"/>
              <a:t>("\t")</a:t>
            </a:r>
          </a:p>
          <a:p>
            <a:pPr marL="0" indent="0">
              <a:buNone/>
            </a:pPr>
            <a:r>
              <a:rPr lang="en-US" dirty="0"/>
              <a:t>if row!=MAX_ROWS2: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fcsv.write</a:t>
            </a:r>
            <a:r>
              <a:rPr lang="en-US" dirty="0"/>
              <a:t>("\n")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EncodeFile</a:t>
            </a:r>
            <a:r>
              <a:rPr lang="en-US" dirty="0"/>
              <a:t>(filename):</a:t>
            </a:r>
          </a:p>
          <a:p>
            <a:pPr marL="0" indent="0">
              <a:buNone/>
            </a:pPr>
            <a:r>
              <a:rPr lang="en-US" dirty="0"/>
              <a:t>	with open(filename,"</a:t>
            </a:r>
            <a:r>
              <a:rPr lang="en-US" dirty="0" err="1"/>
              <a:t>rb</a:t>
            </a:r>
            <a:r>
              <a:rPr lang="en-US" dirty="0"/>
              <a:t>") as f:</a:t>
            </a:r>
          </a:p>
          <a:p>
            <a:pPr marL="0" indent="0">
              <a:buNone/>
            </a:pPr>
            <a:r>
              <a:rPr lang="en-US" dirty="0"/>
              <a:t>		for _ in </a:t>
            </a:r>
            <a:r>
              <a:rPr lang="en-US" dirty="0" err="1"/>
              <a:t>WriteToCSV</a:t>
            </a:r>
            <a:r>
              <a:rPr lang="en-US" dirty="0"/>
              <a:t>(f): pass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EncodeFile</a:t>
            </a:r>
            <a:r>
              <a:rPr lang="en-US" dirty="0"/>
              <a:t>("file.avi")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F0A164CA-B01A-482B-974D-CD79BA5A7A01}"/>
              </a:ext>
            </a:extLst>
          </p:cNvPr>
          <p:cNvCxnSpPr/>
          <p:nvPr/>
        </p:nvCxnSpPr>
        <p:spPr>
          <a:xfrm>
            <a:off x="680321" y="4749554"/>
            <a:ext cx="9613861" cy="0"/>
          </a:xfrm>
          <a:prstGeom prst="line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E25CAC0-ABE3-4299-A46B-8DBBCD0D6AC5}"/>
              </a:ext>
            </a:extLst>
          </p:cNvPr>
          <p:cNvCxnSpPr>
            <a:cxnSpLocks/>
          </p:cNvCxnSpPr>
          <p:nvPr/>
        </p:nvCxnSpPr>
        <p:spPr>
          <a:xfrm flipV="1">
            <a:off x="2377436" y="2336873"/>
            <a:ext cx="0" cy="907003"/>
          </a:xfrm>
          <a:prstGeom prst="line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002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E33A6-C177-4A63-90BF-29E5DF22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Видео хранится в нечитаемом состоянии, но зато занимает 0 байт. Теперь … как извлечь его обратно?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EA2ADED-6C97-43A3-822B-1C8F4DAD1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988" y="2132554"/>
            <a:ext cx="7865616" cy="46276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261E6C-CCA6-4606-9B02-2798C7E7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172" y="2137949"/>
            <a:ext cx="2528340" cy="20843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AD0039-5CE5-4977-B4AC-C3F2288B5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637" y="5449270"/>
            <a:ext cx="28098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36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DA27B-C2F9-4703-B33A-FD97462A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Распаковка архивов</a:t>
            </a:r>
            <a:r>
              <a:rPr lang="en-US" dirty="0"/>
              <a:t>: Windows </a:t>
            </a:r>
            <a:r>
              <a:rPr lang="ru-RU" dirty="0"/>
              <a:t>и </a:t>
            </a:r>
            <a:r>
              <a:rPr lang="en-US" dirty="0"/>
              <a:t>Linux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E28206B-6997-44F1-981D-81321786C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4" y="2423604"/>
            <a:ext cx="12123246" cy="37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7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7BC2A-160D-4793-89E0-32F8611E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восстановления данных из таблиц </a:t>
            </a:r>
            <a:r>
              <a:rPr lang="en-US" dirty="0"/>
              <a:t>Google Drive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1D908-93E5-45AF-8988-F02234B95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7933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При скачивании наши таблицы конвертируются в формат </a:t>
            </a:r>
            <a:r>
              <a:rPr lang="en-US" dirty="0"/>
              <a:t>Microsoft Excel</a:t>
            </a:r>
            <a:r>
              <a:rPr lang="ru-RU" dirty="0"/>
              <a:t>, а не </a:t>
            </a:r>
            <a:r>
              <a:rPr lang="en-US" dirty="0"/>
              <a:t>CSV;</a:t>
            </a:r>
            <a:r>
              <a:rPr lang="ru-RU" dirty="0"/>
              <a:t> для работы с ним потребуется библиотека </a:t>
            </a:r>
            <a:r>
              <a:rPr lang="en-US" dirty="0"/>
              <a:t>“</a:t>
            </a:r>
            <a:r>
              <a:rPr lang="en-US" dirty="0" err="1"/>
              <a:t>xlrd</a:t>
            </a:r>
            <a:r>
              <a:rPr lang="en-US" dirty="0"/>
              <a:t>”. </a:t>
            </a:r>
            <a:r>
              <a:rPr lang="ru-RU" dirty="0"/>
              <a:t>Если установлена </a:t>
            </a:r>
            <a:r>
              <a:rPr lang="en-US" dirty="0"/>
              <a:t>Anaconda</a:t>
            </a:r>
            <a:r>
              <a:rPr lang="ru-RU" dirty="0"/>
              <a:t>, то библиотека уже есть</a:t>
            </a:r>
            <a:r>
              <a:rPr lang="en-US" dirty="0"/>
              <a:t>;</a:t>
            </a:r>
            <a:r>
              <a:rPr lang="ru-RU" dirty="0"/>
              <a:t> в противном случае, выполняем команду 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/>
              <a:t>pip install </a:t>
            </a:r>
            <a:r>
              <a:rPr lang="en-US" dirty="0" err="1"/>
              <a:t>xlrd</a:t>
            </a:r>
            <a:r>
              <a:rPr lang="ru-RU" dirty="0"/>
              <a:t>» или аналогичную (в зависимости от установленной среды и ОС)</a:t>
            </a:r>
          </a:p>
          <a:p>
            <a:r>
              <a:rPr lang="ru-RU" dirty="0"/>
              <a:t>Процедура восстановления данных уже не требует никаких констант ограничения</a:t>
            </a:r>
            <a:r>
              <a:rPr lang="en-US" dirty="0"/>
              <a:t>;</a:t>
            </a:r>
            <a:r>
              <a:rPr lang="ru-RU" dirty="0"/>
              <a:t> это последовательное извлечение данных из ячеек таблиц до тех пор, пока не кончатся все файлы, хранящие исходные данные</a:t>
            </a:r>
          </a:p>
          <a:p>
            <a:r>
              <a:rPr lang="ru-RU" dirty="0"/>
              <a:t>Далее предполагается, что все файлы таблиц из архива извлекаются в каталог «</a:t>
            </a:r>
            <a:r>
              <a:rPr lang="en-US" dirty="0"/>
              <a:t>drive</a:t>
            </a:r>
            <a:r>
              <a:rPr lang="ru-RU" dirty="0"/>
              <a:t>», дочерний по отношению к расположению скрипта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93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FE465-45CA-4ACF-840C-547E7CE6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декодирования произвольной ячейки</a:t>
            </a:r>
            <a:r>
              <a:rPr lang="en-US" dirty="0"/>
              <a:t> </a:t>
            </a:r>
            <a:r>
              <a:rPr lang="ru-RU" dirty="0"/>
              <a:t>таблицы, скачанной с </a:t>
            </a:r>
            <a:r>
              <a:rPr lang="en-US" dirty="0"/>
              <a:t>Google Drive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4A9DE6-B995-4C18-92E9-C7D7F4038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decode(cell):</a:t>
            </a:r>
          </a:p>
          <a:p>
            <a:pPr marL="0" indent="0">
              <a:buNone/>
            </a:pPr>
            <a:r>
              <a:rPr lang="en-US" dirty="0"/>
              <a:t>	pairs=[cell[i:i+2] for </a:t>
            </a:r>
            <a:r>
              <a:rPr lang="en-US" dirty="0" err="1"/>
              <a:t>i</a:t>
            </a:r>
            <a:r>
              <a:rPr lang="en-US" dirty="0"/>
              <a:t> in range(0,len(cell),2)]</a:t>
            </a:r>
          </a:p>
          <a:p>
            <a:pPr marL="0" indent="0">
              <a:buNone/>
            </a:pPr>
            <a:r>
              <a:rPr lang="en-US" dirty="0"/>
              <a:t>	decoded=[]</a:t>
            </a:r>
          </a:p>
          <a:p>
            <a:pPr marL="0" indent="0">
              <a:buNone/>
            </a:pPr>
            <a:r>
              <a:rPr lang="en-US" dirty="0"/>
              <a:t>	for p in pairs:</a:t>
            </a:r>
          </a:p>
          <a:p>
            <a:pPr marL="0" indent="0">
              <a:buNone/>
            </a:pPr>
            <a:r>
              <a:rPr lang="en-US" dirty="0"/>
              <a:t>		decoded+=[bytes([int('%</a:t>
            </a:r>
            <a:r>
              <a:rPr lang="en-US" dirty="0" err="1"/>
              <a:t>x%x</a:t>
            </a:r>
            <a:r>
              <a:rPr lang="en-US" dirty="0"/>
              <a:t>' % </a:t>
            </a:r>
          </a:p>
          <a:p>
            <a:pPr marL="0" indent="0">
              <a:buNone/>
            </a:pPr>
            <a:r>
              <a:rPr lang="en-US" dirty="0"/>
              <a:t>		(</a:t>
            </a:r>
            <a:r>
              <a:rPr lang="en-US" dirty="0" err="1"/>
              <a:t>ord</a:t>
            </a:r>
            <a:r>
              <a:rPr lang="en-US" dirty="0"/>
              <a:t>(p[0])-</a:t>
            </a:r>
            <a:r>
              <a:rPr lang="en-US" dirty="0" err="1"/>
              <a:t>ord</a:t>
            </a:r>
            <a:r>
              <a:rPr lang="en-US" dirty="0"/>
              <a:t>('a'),</a:t>
            </a:r>
            <a:r>
              <a:rPr lang="en-US" dirty="0" err="1"/>
              <a:t>ord</a:t>
            </a:r>
            <a:r>
              <a:rPr lang="en-US" dirty="0"/>
              <a:t>(p[1])-</a:t>
            </a:r>
            <a:r>
              <a:rPr lang="en-US" dirty="0" err="1"/>
              <a:t>ord</a:t>
            </a:r>
            <a:r>
              <a:rPr lang="en-US" dirty="0"/>
              <a:t>('a')),16)])]</a:t>
            </a:r>
          </a:p>
          <a:p>
            <a:pPr marL="0" indent="0">
              <a:buNone/>
            </a:pPr>
            <a:r>
              <a:rPr lang="en-US" dirty="0"/>
              <a:t>	return decoded</a:t>
            </a:r>
          </a:p>
        </p:txBody>
      </p:sp>
    </p:spTree>
    <p:extLst>
      <p:ext uri="{BB962C8B-B14F-4D97-AF65-F5344CB8AC3E}">
        <p14:creationId xmlns:p14="http://schemas.microsoft.com/office/powerpoint/2010/main" val="24623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15F41-95D4-43FF-B3C2-E4555DE9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92288B-9FEB-40E6-83D2-D524616B9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Найти частный способ размещать в </a:t>
            </a:r>
            <a:r>
              <a:rPr lang="en-US" dirty="0"/>
              <a:t>Google Drive </a:t>
            </a:r>
            <a:r>
              <a:rPr lang="ru-RU" dirty="0"/>
              <a:t>некоторый объем информации без потери доступного свободного объема хранилища</a:t>
            </a:r>
            <a:endParaRPr lang="en-US" dirty="0"/>
          </a:p>
          <a:p>
            <a:r>
              <a:rPr lang="ru-RU" dirty="0"/>
              <a:t>Придумать, как этот способ можно масштабировать на любой объем</a:t>
            </a:r>
            <a:r>
              <a:rPr lang="en-US" dirty="0"/>
              <a:t>/</a:t>
            </a:r>
            <a:r>
              <a:rPr lang="ru-RU" dirty="0"/>
              <a:t>тип данных</a:t>
            </a:r>
          </a:p>
          <a:p>
            <a:r>
              <a:rPr lang="ru-RU" dirty="0"/>
              <a:t>Написать алгоритм, который позволит легко и удобно приводить произвольную информацию к виду, совместимому с найденным частным способом, чтобы размещать любые файлы без потери доступного свободного объема</a:t>
            </a:r>
          </a:p>
          <a:p>
            <a:r>
              <a:rPr lang="ru-RU" dirty="0"/>
              <a:t>Написать «обратный» алгоритм для обработки загруженных файлов с целью приведения их к исходному виду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21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848E2-78F7-43D3-9614-77B288E3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поиска корректного пути (вне зависимости от ОС)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0A44DC-ED13-49B1-8413-D9F2802AB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05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IsIt</a:t>
            </a:r>
            <a:r>
              <a:rPr lang="en-US" dirty="0"/>
              <a:t>(n):</a:t>
            </a:r>
          </a:p>
          <a:p>
            <a:pPr marL="0" indent="0">
              <a:buNone/>
            </a:pPr>
            <a:r>
              <a:rPr lang="en-US" dirty="0"/>
              <a:t>	path=</a:t>
            </a:r>
            <a:r>
              <a:rPr lang="en-US" dirty="0" err="1"/>
              <a:t>os.path.join</a:t>
            </a:r>
            <a:r>
              <a:rPr lang="en-US" dirty="0"/>
              <a:t>("</a:t>
            </a:r>
            <a:r>
              <a:rPr lang="en-US" dirty="0" err="1"/>
              <a:t>drive",str</a:t>
            </a:r>
            <a:r>
              <a:rPr lang="en-US" dirty="0"/>
              <a:t>(n)+".xlsx")</a:t>
            </a:r>
            <a:r>
              <a:rPr lang="ru-RU" dirty="0"/>
              <a:t> </a:t>
            </a:r>
            <a:r>
              <a:rPr lang="en-US" dirty="0"/>
              <a:t>#</a:t>
            </a:r>
            <a:r>
              <a:rPr lang="ru-RU" dirty="0"/>
              <a:t>Пробуем такой…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if not </a:t>
            </a:r>
            <a:r>
              <a:rPr lang="en-US" dirty="0" err="1"/>
              <a:t>os.path.isfile</a:t>
            </a:r>
            <a:r>
              <a:rPr lang="en-US" dirty="0"/>
              <a:t>(path):</a:t>
            </a:r>
            <a:r>
              <a:rPr lang="ru-RU" dirty="0"/>
              <a:t> 	</a:t>
            </a:r>
            <a:r>
              <a:rPr lang="en-US" dirty="0"/>
              <a:t>#</a:t>
            </a:r>
            <a:r>
              <a:rPr lang="ru-RU" dirty="0"/>
              <a:t>Пробуем другой…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path=</a:t>
            </a:r>
            <a:r>
              <a:rPr lang="en-US" dirty="0" err="1"/>
              <a:t>os.path.join</a:t>
            </a:r>
            <a:r>
              <a:rPr lang="en-US" dirty="0"/>
              <a:t>("</a:t>
            </a:r>
            <a:r>
              <a:rPr lang="en-US" dirty="0" err="1"/>
              <a:t>drive",str</a:t>
            </a:r>
            <a:r>
              <a:rPr lang="en-US" dirty="0"/>
              <a:t>(n)+".csv.xlsx")</a:t>
            </a:r>
          </a:p>
          <a:p>
            <a:pPr marL="0" indent="0">
              <a:buNone/>
            </a:pPr>
            <a:r>
              <a:rPr lang="en-US" dirty="0"/>
              <a:t>		if not </a:t>
            </a:r>
            <a:r>
              <a:rPr lang="en-US" dirty="0" err="1"/>
              <a:t>os.path.isfile</a:t>
            </a:r>
            <a:r>
              <a:rPr lang="en-US" dirty="0"/>
              <a:t>(path):</a:t>
            </a:r>
            <a:r>
              <a:rPr lang="ru-RU" dirty="0"/>
              <a:t> </a:t>
            </a:r>
            <a:r>
              <a:rPr lang="en-US" dirty="0"/>
              <a:t>#</a:t>
            </a:r>
            <a:r>
              <a:rPr lang="ru-RU" dirty="0"/>
              <a:t>Если никакой…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exit()</a:t>
            </a:r>
            <a:r>
              <a:rPr lang="ru-RU" dirty="0"/>
              <a:t> 			</a:t>
            </a:r>
            <a:r>
              <a:rPr lang="en-US" dirty="0"/>
              <a:t>#</a:t>
            </a:r>
            <a:r>
              <a:rPr lang="ru-RU" dirty="0"/>
              <a:t>То пора домой…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return path</a:t>
            </a:r>
          </a:p>
        </p:txBody>
      </p:sp>
    </p:spTree>
    <p:extLst>
      <p:ext uri="{BB962C8B-B14F-4D97-AF65-F5344CB8AC3E}">
        <p14:creationId xmlns:p14="http://schemas.microsoft.com/office/powerpoint/2010/main" val="3636663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FF46D-2384-44A7-AAAA-9371E5F0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чтения книг</a:t>
            </a:r>
            <a:r>
              <a:rPr lang="en-US" dirty="0"/>
              <a:t>-</a:t>
            </a:r>
            <a:r>
              <a:rPr lang="ru-RU" dirty="0"/>
              <a:t>таблиц </a:t>
            </a:r>
            <a:r>
              <a:rPr lang="en-US" dirty="0"/>
              <a:t>Microsoft Excel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25FA78-913B-4F55-BE9C-7A192136F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083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xlrd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ReadWorkBook</a:t>
            </a:r>
            <a:r>
              <a:rPr lang="en-US" dirty="0"/>
              <a:t>(</a:t>
            </a:r>
            <a:r>
              <a:rPr lang="en-US" dirty="0" err="1"/>
              <a:t>f,path</a:t>
            </a:r>
            <a:r>
              <a:rPr lang="en-US" dirty="0"/>
              <a:t>):</a:t>
            </a:r>
            <a:r>
              <a:rPr lang="ru-RU" dirty="0"/>
              <a:t> </a:t>
            </a:r>
            <a:r>
              <a:rPr lang="en-US" dirty="0"/>
              <a:t>#</a:t>
            </a:r>
            <a:r>
              <a:rPr lang="ru-RU" dirty="0"/>
              <a:t>дескриптор файла, путь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wb</a:t>
            </a:r>
            <a:r>
              <a:rPr lang="en-US" dirty="0"/>
              <a:t>=</a:t>
            </a:r>
            <a:r>
              <a:rPr lang="en-US" dirty="0" err="1"/>
              <a:t>xlrd.open_workbook</a:t>
            </a:r>
            <a:r>
              <a:rPr lang="en-US" dirty="0"/>
              <a:t>(path)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sh</a:t>
            </a:r>
            <a:r>
              <a:rPr lang="en-US" dirty="0"/>
              <a:t>=</a:t>
            </a:r>
            <a:r>
              <a:rPr lang="en-US" dirty="0" err="1"/>
              <a:t>wb.sheet_by_index</a:t>
            </a:r>
            <a:r>
              <a:rPr lang="en-US" dirty="0"/>
              <a:t>(0)</a:t>
            </a:r>
          </a:p>
          <a:p>
            <a:pPr marL="0" indent="0">
              <a:buNone/>
            </a:pPr>
            <a:r>
              <a:rPr lang="en-US" dirty="0"/>
              <a:t>	for x in range(</a:t>
            </a:r>
            <a:r>
              <a:rPr lang="en-US" dirty="0" err="1"/>
              <a:t>sh.nrows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	for y in range(</a:t>
            </a:r>
            <a:r>
              <a:rPr lang="en-US" dirty="0" err="1"/>
              <a:t>sh.ncols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cell_value</a:t>
            </a:r>
            <a:r>
              <a:rPr lang="en-US" dirty="0"/>
              <a:t>=</a:t>
            </a:r>
            <a:r>
              <a:rPr lang="en-US" dirty="0" err="1"/>
              <a:t>sh.cell_value</a:t>
            </a:r>
            <a:r>
              <a:rPr lang="en-US" dirty="0"/>
              <a:t>(</a:t>
            </a:r>
            <a:r>
              <a:rPr lang="en-US" dirty="0" err="1"/>
              <a:t>rowx</a:t>
            </a:r>
            <a:r>
              <a:rPr lang="en-US" dirty="0"/>
              <a:t>=</a:t>
            </a:r>
            <a:r>
              <a:rPr lang="en-US" dirty="0" err="1"/>
              <a:t>x,colx</a:t>
            </a:r>
            <a:r>
              <a:rPr lang="en-US" dirty="0"/>
              <a:t>=y)</a:t>
            </a:r>
          </a:p>
          <a:p>
            <a:pPr marL="0" indent="0">
              <a:buNone/>
            </a:pPr>
            <a:r>
              <a:rPr lang="en-US" dirty="0"/>
              <a:t>			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cell_value</a:t>
            </a:r>
            <a:r>
              <a:rPr lang="en-US" dirty="0"/>
              <a:t>)==0:</a:t>
            </a:r>
          </a:p>
          <a:p>
            <a:pPr marL="0" indent="0">
              <a:buNone/>
            </a:pPr>
            <a:r>
              <a:rPr lang="en-US" dirty="0"/>
              <a:t>				exit()</a:t>
            </a:r>
            <a:r>
              <a:rPr lang="ru-RU" dirty="0"/>
              <a:t> </a:t>
            </a:r>
            <a:r>
              <a:rPr lang="en-US" dirty="0"/>
              <a:t>#</a:t>
            </a:r>
            <a:r>
              <a:rPr lang="ru-RU" dirty="0"/>
              <a:t> «Пустая» ячейка – признак конца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ru-RU" dirty="0"/>
              <a:t>Расшифрованное содержимое записываем в конечный файл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	[</a:t>
            </a:r>
            <a:r>
              <a:rPr lang="en-US" dirty="0" err="1"/>
              <a:t>f.write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for </a:t>
            </a:r>
            <a:r>
              <a:rPr lang="en-US" dirty="0" err="1"/>
              <a:t>i</a:t>
            </a:r>
            <a:r>
              <a:rPr lang="en-US" dirty="0"/>
              <a:t> in decode(</a:t>
            </a:r>
            <a:r>
              <a:rPr lang="en-US" dirty="0" err="1"/>
              <a:t>cell_value</a:t>
            </a:r>
            <a:r>
              <a:rPr lang="en-US" dirty="0"/>
              <a:t>)]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3644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31E2F-E171-490A-BE0F-EB19BCE4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… и, наконец, главная программа для извлечения файла</a:t>
            </a:r>
            <a:r>
              <a:rPr lang="en-US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2A625E-3BCC-4B7F-BB69-F70723229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508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</a:t>
            </a:r>
            <a:r>
              <a:rPr lang="ru-RU" dirty="0"/>
              <a:t>Открываем конечный файл для записи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with open("test.</a:t>
            </a:r>
            <a:r>
              <a:rPr lang="en-US" dirty="0" err="1"/>
              <a:t>avi</a:t>
            </a:r>
            <a:r>
              <a:rPr lang="en-US" dirty="0"/>
              <a:t>","</a:t>
            </a:r>
            <a:r>
              <a:rPr lang="en-US" dirty="0" err="1"/>
              <a:t>wb</a:t>
            </a:r>
            <a:r>
              <a:rPr lang="en-US" dirty="0"/>
              <a:t>") as f:</a:t>
            </a:r>
          </a:p>
          <a:p>
            <a:pPr marL="0" indent="0">
              <a:buNone/>
            </a:pPr>
            <a:r>
              <a:rPr lang="en-US" dirty="0"/>
              <a:t>	n=0	#</a:t>
            </a:r>
            <a:r>
              <a:rPr lang="ru-RU" dirty="0"/>
              <a:t>счетчик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while True:</a:t>
            </a:r>
          </a:p>
          <a:p>
            <a:pPr marL="0" indent="0">
              <a:buNone/>
            </a:pPr>
            <a:r>
              <a:rPr lang="en-US" dirty="0"/>
              <a:t>		n</a:t>
            </a:r>
            <a:r>
              <a:rPr lang="ru-RU" dirty="0"/>
              <a:t>+</a:t>
            </a:r>
            <a:r>
              <a:rPr lang="en-US" dirty="0"/>
              <a:t>=1</a:t>
            </a:r>
            <a:r>
              <a:rPr lang="ru-RU" dirty="0"/>
              <a:t>		</a:t>
            </a:r>
            <a:r>
              <a:rPr lang="en-US" dirty="0"/>
              <a:t>#</a:t>
            </a:r>
            <a:r>
              <a:rPr lang="ru-RU" dirty="0"/>
              <a:t>увеличиваем…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path=</a:t>
            </a:r>
            <a:r>
              <a:rPr lang="en-US" dirty="0" err="1"/>
              <a:t>IsIt</a:t>
            </a:r>
            <a:r>
              <a:rPr lang="en-US" dirty="0"/>
              <a:t>(n)	#</a:t>
            </a:r>
            <a:r>
              <a:rPr lang="ru-RU" dirty="0"/>
              <a:t>проверяем наличие файла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ru-RU" dirty="0"/>
              <a:t>и последовательно записываем содержимое книг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ru-RU" dirty="0"/>
              <a:t>в конечный файл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ReadWorkBook</a:t>
            </a:r>
            <a:r>
              <a:rPr lang="en-US" dirty="0"/>
              <a:t>(</a:t>
            </a:r>
            <a:r>
              <a:rPr lang="en-US" dirty="0" err="1"/>
              <a:t>f,path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6364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6BB79-0DFB-45DF-B3D0-F9E0500B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Простейшая проверка на соответствие двух файлов (</a:t>
            </a:r>
            <a:r>
              <a:rPr lang="en-US" dirty="0"/>
              <a:t>compare.py):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3F2B85-E5F3-47C6-B7D7-F51573370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with open("file.</a:t>
            </a:r>
            <a:r>
              <a:rPr lang="en-US" dirty="0" err="1"/>
              <a:t>avi</a:t>
            </a:r>
            <a:r>
              <a:rPr lang="en-US" dirty="0"/>
              <a:t>","</a:t>
            </a:r>
            <a:r>
              <a:rPr lang="en-US" dirty="0" err="1"/>
              <a:t>rb</a:t>
            </a:r>
            <a:r>
              <a:rPr lang="en-US" dirty="0"/>
              <a:t>") as f1:</a:t>
            </a:r>
          </a:p>
          <a:p>
            <a:pPr marL="0" indent="0">
              <a:buNone/>
            </a:pPr>
            <a:r>
              <a:rPr lang="en-US" dirty="0"/>
              <a:t>	with open("test.</a:t>
            </a:r>
            <a:r>
              <a:rPr lang="en-US" dirty="0" err="1"/>
              <a:t>avi</a:t>
            </a:r>
            <a:r>
              <a:rPr lang="en-US" dirty="0"/>
              <a:t>","</a:t>
            </a:r>
            <a:r>
              <a:rPr lang="en-US" dirty="0" err="1"/>
              <a:t>rb</a:t>
            </a:r>
            <a:r>
              <a:rPr lang="en-US" dirty="0"/>
              <a:t>") as f2:</a:t>
            </a:r>
          </a:p>
          <a:p>
            <a:pPr marL="0" indent="0">
              <a:buNone/>
            </a:pPr>
            <a:r>
              <a:rPr lang="en-US" dirty="0"/>
              <a:t>		while True:</a:t>
            </a:r>
          </a:p>
          <a:p>
            <a:pPr marL="0" indent="0">
              <a:buNone/>
            </a:pPr>
            <a:r>
              <a:rPr lang="en-US" dirty="0"/>
              <a:t>			a1=f1.read(1)</a:t>
            </a:r>
          </a:p>
          <a:p>
            <a:pPr marL="0" indent="0">
              <a:buNone/>
            </a:pPr>
            <a:r>
              <a:rPr lang="en-US" dirty="0"/>
              <a:t>			b1=f2.read(1)</a:t>
            </a:r>
          </a:p>
          <a:p>
            <a:pPr marL="0" indent="0">
              <a:buNone/>
            </a:pPr>
            <a:r>
              <a:rPr lang="en-US" dirty="0"/>
              <a:t>			if a1!=b1:</a:t>
            </a:r>
          </a:p>
          <a:p>
            <a:pPr marL="0" indent="0">
              <a:buNone/>
            </a:pPr>
            <a:r>
              <a:rPr lang="en-US" dirty="0"/>
              <a:t>				print("Not equal!")</a:t>
            </a:r>
            <a:r>
              <a:rPr lang="ru-RU" dirty="0"/>
              <a:t>	</a:t>
            </a:r>
            <a:r>
              <a:rPr lang="en-US" dirty="0"/>
              <a:t>#</a:t>
            </a:r>
            <a:r>
              <a:rPr lang="ru-RU" dirty="0"/>
              <a:t>файлы различны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exit()</a:t>
            </a:r>
          </a:p>
          <a:p>
            <a:pPr marL="0" indent="0">
              <a:buNone/>
            </a:pPr>
            <a:r>
              <a:rPr lang="en-US" dirty="0"/>
              <a:t>			if not a1:</a:t>
            </a:r>
          </a:p>
          <a:p>
            <a:pPr marL="0" indent="0">
              <a:buNone/>
            </a:pPr>
            <a:r>
              <a:rPr lang="en-US" dirty="0"/>
              <a:t>				break</a:t>
            </a:r>
          </a:p>
          <a:p>
            <a:pPr marL="0" indent="0">
              <a:buNone/>
            </a:pPr>
            <a:r>
              <a:rPr lang="en-US" dirty="0"/>
              <a:t>print("Equal!")	#</a:t>
            </a:r>
            <a:r>
              <a:rPr lang="ru-RU" dirty="0"/>
              <a:t>файлы идентичны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67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1E657-8437-4ABC-ABC3-DFEBF441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Загруженный файл </a:t>
            </a:r>
            <a:r>
              <a:rPr lang="en-US" dirty="0"/>
              <a:t>file.avi </a:t>
            </a:r>
            <a:r>
              <a:rPr lang="ru-RU" dirty="0"/>
              <a:t>и полученный назад файл </a:t>
            </a:r>
            <a:r>
              <a:rPr lang="en-US" dirty="0"/>
              <a:t>test.avi </a:t>
            </a:r>
            <a:r>
              <a:rPr lang="ru-RU" dirty="0"/>
              <a:t>идентичны по размеру и содержимому – задача решена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CB3DC23-58EA-4336-A87C-E7B3D9C02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231" y="2082621"/>
            <a:ext cx="6454066" cy="473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50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34BE0-F5C7-47B6-9618-D879AE3E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Бесконечный </a:t>
            </a:r>
            <a:r>
              <a:rPr lang="en-US" dirty="0"/>
              <a:t>Google Drive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D90E91-3948-4C2C-9A38-E6E1A7941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3600" b="1" dirty="0"/>
              <a:t>Благодарю за внимание!</a:t>
            </a:r>
          </a:p>
          <a:p>
            <a:pPr marL="0" indent="0" algn="ctr">
              <a:buNone/>
            </a:pPr>
            <a:r>
              <a:rPr lang="ru-RU" sz="3600" b="1" dirty="0"/>
              <a:t>Хороших всем </a:t>
            </a:r>
            <a:r>
              <a:rPr lang="ru-RU" sz="3600" b="1" dirty="0" err="1"/>
              <a:t>лайфхаков</a:t>
            </a:r>
            <a:r>
              <a:rPr lang="ru-RU" sz="3600" b="1" dirty="0"/>
              <a:t> </a:t>
            </a:r>
            <a:r>
              <a:rPr lang="en-US" sz="4400" dirty="0">
                <a:sym typeface="Wingdings" panose="05000000000000000000" pitchFamily="2" charset="2"/>
              </a:rPr>
              <a:t></a:t>
            </a:r>
            <a:endParaRPr lang="en-US" sz="3600" dirty="0"/>
          </a:p>
        </p:txBody>
      </p:sp>
      <p:pic>
        <p:nvPicPr>
          <p:cNvPr id="6" name="Picture 2" descr="Московский государственный психолого-педагогический университет">
            <a:extLst>
              <a:ext uri="{FF2B5EF4-FFF2-40B4-BE49-F238E27FC236}">
                <a16:creationId xmlns:a16="http://schemas.microsoft.com/office/drawing/2014/main" id="{93489A18-3C4C-4C78-A50B-CF64442A8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222" y="753228"/>
            <a:ext cx="1094913" cy="49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Факультет информационных технологий">
            <a:extLst>
              <a:ext uri="{FF2B5EF4-FFF2-40B4-BE49-F238E27FC236}">
                <a16:creationId xmlns:a16="http://schemas.microsoft.com/office/drawing/2014/main" id="{2739BAE5-2B29-48E3-8F2E-7518BAB40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219" y="1361600"/>
            <a:ext cx="1177916" cy="57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google drive png icon">
            <a:extLst>
              <a:ext uri="{FF2B5EF4-FFF2-40B4-BE49-F238E27FC236}">
                <a16:creationId xmlns:a16="http://schemas.microsoft.com/office/drawing/2014/main" id="{4D9D76CA-CC9A-4125-A044-0503CC9DC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50" y="880178"/>
            <a:ext cx="733475" cy="7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16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CCA8C-DBEE-4027-9E6D-B856315E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Обычная загрузка маленькой таблицы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71E78CA-240D-4D8E-9B41-35BC38A82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89" y="2121762"/>
            <a:ext cx="10345886" cy="4675191"/>
          </a:xfrm>
          <a:prstGeom prst="rect">
            <a:avLst/>
          </a:prstGeom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9816C7C3-A805-4BE7-826F-3013AE9579F0}"/>
              </a:ext>
            </a:extLst>
          </p:cNvPr>
          <p:cNvSpPr/>
          <p:nvPr/>
        </p:nvSpPr>
        <p:spPr>
          <a:xfrm>
            <a:off x="8345011" y="3604337"/>
            <a:ext cx="612557" cy="301838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0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762F5-909C-46BA-8E94-234EC027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«Правильная» загрузка маленькой таблицы</a:t>
            </a:r>
            <a:endParaRPr lang="en-US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B30E591-4562-4503-9AF9-A462CC202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35" y="2034927"/>
            <a:ext cx="10310890" cy="4814195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254F950C-94F8-467E-86BB-A021A26FA42B}"/>
              </a:ext>
            </a:extLst>
          </p:cNvPr>
          <p:cNvSpPr/>
          <p:nvPr/>
        </p:nvSpPr>
        <p:spPr>
          <a:xfrm>
            <a:off x="8282866" y="3497802"/>
            <a:ext cx="426128" cy="248575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F491A8-6255-4A5D-8D7C-C3F136BCA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757" y="6104772"/>
            <a:ext cx="30194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3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ADD06-FF0C-439F-BAF5-A1F8FF52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Простое переименование не поможет …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307E71B-E990-4B78-A720-426C194B3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177" y="2043837"/>
            <a:ext cx="7972148" cy="473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3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9F682-2DB9-4443-9DD3-092D0376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хранения таблиц в </a:t>
            </a:r>
            <a:r>
              <a:rPr lang="en-US" dirty="0"/>
              <a:t>Google Drive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79D38C-128F-4CAD-9AA5-738AE029C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Ограничение на размер таблицы (50 000 символов в 1 ячейке)</a:t>
            </a:r>
          </a:p>
          <a:p>
            <a:r>
              <a:rPr lang="ru-RU" dirty="0"/>
              <a:t>Ограничение на кодировку (только латиница, цифры и прочие </a:t>
            </a:r>
            <a:r>
              <a:rPr lang="en-US" dirty="0"/>
              <a:t>ASCII-</a:t>
            </a:r>
            <a:r>
              <a:rPr lang="ru-RU" dirty="0"/>
              <a:t>знаки – никакой кириллицы, иероглифов и спец-символов)</a:t>
            </a:r>
          </a:p>
          <a:p>
            <a:r>
              <a:rPr lang="ru-RU" dirty="0"/>
              <a:t>Ограничение на размер файла (ситуация усугубляется тем, что при преобразовании таблицы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Google-</a:t>
            </a:r>
            <a:r>
              <a:rPr lang="ru-RU" dirty="0"/>
              <a:t>таблицу могут быть применены механизмы сжатия)</a:t>
            </a:r>
          </a:p>
          <a:p>
            <a:pPr lvl="1"/>
            <a:r>
              <a:rPr lang="ru-RU" dirty="0"/>
              <a:t>получается, «безразмерные» таблицы </a:t>
            </a:r>
            <a:r>
              <a:rPr lang="en-US" dirty="0"/>
              <a:t>Google</a:t>
            </a:r>
            <a:r>
              <a:rPr lang="ru-RU" dirty="0"/>
              <a:t> уже не такие уж и безразмерные, а имеют вполне себе ощутимые ограничения…</a:t>
            </a:r>
          </a:p>
          <a:p>
            <a:pPr lvl="1"/>
            <a:r>
              <a:rPr lang="ru-RU" dirty="0"/>
              <a:t>…которые необходимо определить и преодолеть.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5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A04B8-034E-44E0-B4FD-F6A40E34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  <a:r>
              <a:rPr lang="en-US" dirty="0"/>
              <a:t>: </a:t>
            </a:r>
            <a:r>
              <a:rPr lang="ru-RU" dirty="0"/>
              <a:t>формат</a:t>
            </a:r>
            <a:r>
              <a:rPr lang="en-US" dirty="0"/>
              <a:t> </a:t>
            </a:r>
            <a:r>
              <a:rPr lang="ru-RU" dirty="0"/>
              <a:t>для хранения данных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DC1958-46ED-4FC5-8EA0-7FAD8AE9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Каждый байт можно задать парой шестнадцатеричных цифр (0,1,2,3,4,5,6,7,8,9,</a:t>
            </a:r>
            <a:r>
              <a:rPr lang="en-US" dirty="0"/>
              <a:t>A,B,C,D,E,F)</a:t>
            </a:r>
          </a:p>
          <a:p>
            <a:r>
              <a:rPr lang="ru-RU" dirty="0"/>
              <a:t>Тогда на каждый кодируемый байт исходного файла придется по 2 символа-цифры в </a:t>
            </a:r>
            <a:r>
              <a:rPr lang="en-US" dirty="0"/>
              <a:t>CSV-</a:t>
            </a:r>
            <a:r>
              <a:rPr lang="ru-RU" dirty="0"/>
              <a:t>файле</a:t>
            </a:r>
            <a:r>
              <a:rPr lang="en-US" dirty="0"/>
              <a:t>, 50k </a:t>
            </a:r>
            <a:r>
              <a:rPr lang="ru-RU" dirty="0"/>
              <a:t>цифр на одну ячейку</a:t>
            </a:r>
          </a:p>
          <a:p>
            <a:r>
              <a:rPr lang="en-US" dirty="0"/>
              <a:t>CSV-</a:t>
            </a:r>
            <a:r>
              <a:rPr lang="ru-RU" dirty="0"/>
              <a:t>формат выбран для экономии полезного объема (отсутствие избыточной структуры</a:t>
            </a:r>
            <a:r>
              <a:rPr lang="en-US" dirty="0"/>
              <a:t>:</a:t>
            </a:r>
            <a:r>
              <a:rPr lang="ru-RU" dirty="0"/>
              <a:t> только символы-разделители и информация)</a:t>
            </a:r>
          </a:p>
          <a:p>
            <a:r>
              <a:rPr lang="ru-RU" dirty="0"/>
              <a:t>По достижении критического размера создается новая таблица</a:t>
            </a:r>
          </a:p>
          <a:p>
            <a:pPr lvl="1"/>
            <a:r>
              <a:rPr lang="ru-RU" dirty="0"/>
              <a:t>Что может пойти не так?</a:t>
            </a:r>
            <a:r>
              <a:rPr lang="en-US" dirty="0"/>
              <a:t>..</a:t>
            </a:r>
          </a:p>
          <a:p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33FF9D-2D1E-473D-9203-1317C645F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527" y="2763639"/>
            <a:ext cx="36195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8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178F3-3237-45B9-91BD-9A6D750A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представления данных в </a:t>
            </a:r>
            <a:r>
              <a:rPr lang="en-US" dirty="0"/>
              <a:t>CSV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FBFF9-6BD6-4F08-AFDF-C2EA7136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CSV</a:t>
            </a:r>
            <a:r>
              <a:rPr lang="ru-RU" dirty="0"/>
              <a:t>-ячейка</a:t>
            </a:r>
            <a:r>
              <a:rPr lang="en-US" dirty="0"/>
              <a:t> </a:t>
            </a:r>
            <a:r>
              <a:rPr lang="ru-RU" dirty="0"/>
              <a:t>без спец-символов может интерпретироваться </a:t>
            </a:r>
            <a:r>
              <a:rPr lang="en-US" dirty="0"/>
              <a:t>Google-</a:t>
            </a:r>
            <a:r>
              <a:rPr lang="ru-RU" dirty="0"/>
              <a:t>таблицей и как десятичное число, и как строка, что может привести к потере разрядов и необходимости выполнения дополнительной процедуры их восстановления.</a:t>
            </a:r>
          </a:p>
          <a:p>
            <a:r>
              <a:rPr lang="ru-RU" dirty="0"/>
              <a:t>Проще всего избежать этого эффекта, применив сдвиг по принципу шифра Цезаря к шестнадцатеричным цифрам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pPr lvl="1"/>
            <a:r>
              <a:rPr lang="ru-RU" dirty="0"/>
              <a:t>…теперь попробуем эмпирически определить критический размер таблицы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F50CA2-E5AE-4C93-AAC8-9316B154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507" y="2568051"/>
            <a:ext cx="1104900" cy="7810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42AA67-A350-4D9F-BEFD-8D1D19293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516" y="4491127"/>
            <a:ext cx="38195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5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9D346-D47C-4439-9671-2C4F2FD3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 практике задавать выбранное представление данных?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0F2626-D00F-430A-8D44-80AB3C28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	</a:t>
            </a:r>
            <a:r>
              <a:rPr lang="en-US" dirty="0"/>
              <a:t>#</a:t>
            </a:r>
            <a:r>
              <a:rPr lang="ru-RU" dirty="0"/>
              <a:t>Загружаем библиотеку случайных чисел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random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	</a:t>
            </a:r>
            <a:r>
              <a:rPr lang="en-US" dirty="0"/>
              <a:t>#</a:t>
            </a:r>
            <a:r>
              <a:rPr lang="ru-RU" dirty="0"/>
              <a:t>Случайное 16-ричное число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nl-NL" dirty="0"/>
              <a:t>hex_n='%02x' % random.randint(0,255)</a:t>
            </a:r>
          </a:p>
          <a:p>
            <a:pPr marL="0" indent="0">
              <a:buNone/>
            </a:pPr>
            <a:r>
              <a:rPr lang="ru-RU" dirty="0"/>
              <a:t> 	</a:t>
            </a:r>
            <a:r>
              <a:rPr lang="nl-NL" dirty="0"/>
              <a:t>#</a:t>
            </a:r>
            <a:r>
              <a:rPr lang="ru-RU" dirty="0"/>
              <a:t>Сдвиг по принципу шифра Цезаря</a:t>
            </a:r>
            <a:r>
              <a:rPr lang="en-US" dirty="0"/>
              <a:t>:</a:t>
            </a:r>
            <a:endParaRPr lang="nl-NL" dirty="0"/>
          </a:p>
          <a:p>
            <a:pPr marL="0" indent="0">
              <a:buNone/>
            </a:pPr>
            <a:r>
              <a:rPr lang="en-US" dirty="0"/>
              <a:t>code="".join([</a:t>
            </a:r>
            <a:r>
              <a:rPr lang="en-US" dirty="0" err="1"/>
              <a:t>chr</a:t>
            </a:r>
            <a:r>
              <a:rPr lang="en-US" dirty="0"/>
              <a:t>(int(i,16)+</a:t>
            </a:r>
            <a:r>
              <a:rPr lang="en-US" dirty="0" err="1"/>
              <a:t>ord</a:t>
            </a:r>
            <a:r>
              <a:rPr lang="en-US" dirty="0"/>
              <a:t>('a'))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hex_n</a:t>
            </a:r>
            <a:r>
              <a:rPr 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494523639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358</TotalTime>
  <Words>742</Words>
  <Application>Microsoft Office PowerPoint</Application>
  <PresentationFormat>Широкоэкранный</PresentationFormat>
  <Paragraphs>172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</vt:lpstr>
      <vt:lpstr>Берлин</vt:lpstr>
      <vt:lpstr>Бесконечный Google Drive</vt:lpstr>
      <vt:lpstr>Задача</vt:lpstr>
      <vt:lpstr>Обычная загрузка маленькой таблицы</vt:lpstr>
      <vt:lpstr>«Правильная» загрузка маленькой таблицы</vt:lpstr>
      <vt:lpstr>Простое переименование не поможет …</vt:lpstr>
      <vt:lpstr>Проблемы хранения таблиц в Google Drive</vt:lpstr>
      <vt:lpstr>Решение: формат для хранения данных</vt:lpstr>
      <vt:lpstr>Проблема представления данных в CSV</vt:lpstr>
      <vt:lpstr>Как на практике задавать выбранное представление данных?</vt:lpstr>
      <vt:lpstr>Файл test0.py – эмпирическая проверка выбранного представления данных</vt:lpstr>
      <vt:lpstr>Создадим файл с набором ограничений:</vt:lpstr>
      <vt:lpstr>Псевдокод: принцип алгоритма кодирования данных в формат Google-таблиц</vt:lpstr>
      <vt:lpstr>Пример концепции генератора для задачи чтения файла побайтно:</vt:lpstr>
      <vt:lpstr>Функция записи части файла в формат CSV:</vt:lpstr>
      <vt:lpstr>(Продолжение, со сдвигом табуляции)</vt:lpstr>
      <vt:lpstr>Видео хранится в нечитаемом состоянии, но зато занимает 0 байт. Теперь … как извлечь его обратно?</vt:lpstr>
      <vt:lpstr>Распаковка архивов: Windows и Linux</vt:lpstr>
      <vt:lpstr>Особенности восстановления данных из таблиц Google Drive</vt:lpstr>
      <vt:lpstr>Функция декодирования произвольной ячейки таблицы, скачанной с Google Drive</vt:lpstr>
      <vt:lpstr>Функция поиска корректного пути (вне зависимости от ОС)</vt:lpstr>
      <vt:lpstr>Функция чтения книг-таблиц Microsoft Excel</vt:lpstr>
      <vt:lpstr>… и, наконец, главная программа для извлечения файла:</vt:lpstr>
      <vt:lpstr>Простейшая проверка на соответствие двух файлов (compare.py):</vt:lpstr>
      <vt:lpstr>Загруженный файл file.avi и полученный назад файл test.avi идентичны по размеру и содержимому – задача решена</vt:lpstr>
      <vt:lpstr>Бесконечный Google Drive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Бесконечный Google Drive</dc:title>
  <dc:creator>RedSerge</dc:creator>
  <cp:lastModifiedBy>RedSerge</cp:lastModifiedBy>
  <cp:revision>60</cp:revision>
  <dcterms:created xsi:type="dcterms:W3CDTF">2018-09-29T12:18:10Z</dcterms:created>
  <dcterms:modified xsi:type="dcterms:W3CDTF">2018-09-29T18:16:18Z</dcterms:modified>
</cp:coreProperties>
</file>