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1" r:id="rId8"/>
    <p:sldId id="260" r:id="rId9"/>
    <p:sldId id="273" r:id="rId10"/>
    <p:sldId id="274" r:id="rId11"/>
    <p:sldId id="27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6T17:29:00.831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0 17 8136,'40'-3'12,"-5"-1"0,-7-3 0,-7 4 1,-5 6-1,-4 6-6,-3 3 0,-4-8-227,-12 3 0,2-4 0,-9-3 1,-4 0-1,-6 0 221,-4 0 0,-9 0 0,4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46115-9C77-482A-97AB-263EEA168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B8B071-D8A8-4C79-A8C6-96E3F2EF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EE8633-2FC6-4946-BD8D-F4D4E5DD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92F91-7853-48DD-B218-15774815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2FD6B-0E6A-4489-A7F5-64B686EF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5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99119-ED4E-4FC4-BF85-AA01AA46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914D82-4041-4FA0-B03B-15E2C3C2C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018F-505C-4E8A-BD6C-CF514A97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D77C6-FAE7-4DFF-89C3-65B0CAD3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821A0-B12E-4471-A902-E7EAD3DC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5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174370-52E2-490E-A7F8-E640E6137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176607-BF57-4210-8491-9B36FC2EC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254B2B-7B85-4917-B69D-B2E38B4C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45F8BE-D707-4EC6-9CB3-7D8B0233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49D35-03B2-48DB-A2F9-C2A1877E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3AFEB-7AE3-40A6-8712-010AD9AB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197BCF-B3C5-4C88-A1F7-02EF20A0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FAC2E3-C5E2-4473-A90D-5C819349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617EE-60A7-4193-B48E-84E20A3D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2697AB-FDBD-4F0E-B6A3-1FBA8C2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65FB0-68DF-46BE-8408-DD99E32B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FDD5FB-3D92-4995-AB19-FC5AAB8F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45744-7A12-4A8F-9DEC-7B7AF39E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D54470-0025-4BD3-99D6-F7BB0C29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05F53-A27D-45BB-809D-8443AC32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EC5E-73C8-43B5-9262-397FAC6E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A0A97-22B6-44AD-96D9-97BBD1FFF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66CC00-9461-44DE-9FD8-1436C9B93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0AB449-B32B-4F73-9B15-B498CBA4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8A09CB-168F-4080-927D-20567391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2ADE9-9BAD-4F0D-991E-44888B79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DD838-9659-469E-9EE3-D4B7D42D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E7F3B3-875C-4FF2-AA4B-BE41F3432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37D224-60C2-477C-B837-E1D520F4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91E78-A5C5-4FBC-9849-B5AE2AA3E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5217C9-3707-4CFE-B9A2-1C2DB05C3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B46602-952C-4A8A-A51F-40153FF1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85E57-DF5B-4E8C-ABDC-B5230FDB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ADA4A9-F47C-48B7-A7A5-C36CDBDE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01F07-D722-4F8B-A9FD-8DF7274D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491F19-9579-4477-96C9-C72FEFAC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918B14-2DD3-48BE-A066-3CA142F2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789604-90FF-4456-96D9-1863DDB1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5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695EAA-65C3-4E95-BA13-7CCA9F8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155034-15D9-4FF2-8307-4C82B98A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A0F8AD-030B-4A18-94B7-0685B2D8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0CF40-A478-49C0-A5EC-AD6FAA18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74F60-6CAA-4D3A-8831-3078D856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332CB5-ADD9-4AC5-8B21-E13B68513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3FBB06-D4F1-46FC-AA46-796A66C3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F7231F-8540-42A8-832B-2F49218B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ACB510-D675-4F61-BF52-305B8850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EAF30-4910-486E-8962-1B8B8F47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877B63-E9E5-445C-B717-35086741A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57AB57-8573-4052-BD2F-2F4DCE08C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FE0313-EA85-4CDC-B2CF-B57780AB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19C9D5-8ED3-4778-B2F1-DFB9BCA9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850727-5FA0-4973-B4FB-51FB2F2C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0FC7FA-19FA-4C7A-A8FC-C51E4C42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C516E-5938-4D81-AFDA-64C0C35E9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A1C8CD-8E5E-4A53-97F5-376E1E75C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3329-ADB6-4437-9EB6-21C3BA3AE7D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C84C86-2A16-42FF-97D3-4AD1CCFFA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1C246-1964-4DC4-9612-99C0CE2A3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6790-F71F-4B54-973E-E0C81956E6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olarenajournals.org/journals/journal-of-material-science-and-metallurgy/jhome.ph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PyMO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ymol.org/" TargetMode="External"/><Relationship Id="rId5" Type="http://schemas.openxmlformats.org/officeDocument/2006/relationships/hyperlink" Target="https://visualisingadvocacy.org/resources/tools/r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D315D-76FB-44F5-8CAF-A2BFE0A6E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Simulação de Materiais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6600" dirty="0">
                <a:solidFill>
                  <a:schemeClr val="bg1"/>
                </a:solidFill>
              </a:rPr>
              <a:t>Análise de Dados do GROMACS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1AF972-4D31-4318-95E3-631E211A7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PPG em Ciência de Materiais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Prof. Dr. Ricardo Stefani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E647BAF-47D7-C14C-802F-8A366BA6A962}"/>
                  </a:ext>
                </a:extLst>
              </p14:cNvPr>
              <p14:cNvContentPartPr/>
              <p14:nvPr/>
            </p14:nvContentPartPr>
            <p14:xfrm>
              <a:off x="975621" y="-908557"/>
              <a:ext cx="60120" cy="136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E647BAF-47D7-C14C-802F-8A366BA6A9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061" y="-916117"/>
                <a:ext cx="7524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80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D315D-76FB-44F5-8CAF-A2BFE0A6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4800" dirty="0"/>
              <a:t>A</a:t>
            </a:r>
            <a:r>
              <a:rPr lang="en-US" sz="4800" dirty="0" err="1"/>
              <a:t>NÁLISE</a:t>
            </a:r>
            <a:r>
              <a:rPr lang="en-US" sz="4800" dirty="0"/>
              <a:t> DE DADOS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1AF972-4D31-4318-95E3-631E211A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/>
              <a:t>● </a:t>
            </a:r>
            <a:r>
              <a:rPr lang="en-US" sz="2200" dirty="0" err="1"/>
              <a:t>Após</a:t>
            </a:r>
            <a:r>
              <a:rPr lang="en-US" sz="2200" dirty="0"/>
              <a:t> a </a:t>
            </a:r>
            <a:r>
              <a:rPr lang="en-US" sz="2200" dirty="0" err="1"/>
              <a:t>dinâmica</a:t>
            </a:r>
            <a:r>
              <a:rPr lang="en-US" sz="2200" dirty="0"/>
              <a:t> molecular é </a:t>
            </a:r>
            <a:r>
              <a:rPr lang="en-US" sz="2200" dirty="0" err="1"/>
              <a:t>preciso</a:t>
            </a:r>
            <a:r>
              <a:rPr lang="en-US" sz="2200" dirty="0"/>
              <a:t> </a:t>
            </a:r>
            <a:r>
              <a:rPr lang="en-US" sz="2200" dirty="0" err="1"/>
              <a:t>analisar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dados</a:t>
            </a:r>
            <a:endParaRPr lang="en-US" sz="2200" i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l"/>
            <a:r>
              <a:rPr lang="en-US" sz="2200" dirty="0"/>
              <a:t>● O GROMACS </a:t>
            </a:r>
            <a:r>
              <a:rPr lang="en-US" sz="2200" dirty="0" err="1"/>
              <a:t>possui</a:t>
            </a:r>
            <a:r>
              <a:rPr lang="en-US" sz="2200" dirty="0"/>
              <a:t> um </a:t>
            </a:r>
            <a:r>
              <a:rPr lang="en-US" sz="2200" dirty="0" err="1"/>
              <a:t>vasto</a:t>
            </a:r>
            <a:r>
              <a:rPr lang="en-US" sz="2200" dirty="0"/>
              <a:t> conjunto de </a:t>
            </a:r>
            <a:r>
              <a:rPr lang="en-US" sz="2200" dirty="0" err="1"/>
              <a:t>comandos</a:t>
            </a:r>
            <a:r>
              <a:rPr lang="en-US" sz="2200" dirty="0"/>
              <a:t> para </a:t>
            </a:r>
            <a:r>
              <a:rPr lang="en-US" sz="2200" dirty="0" err="1"/>
              <a:t>análise</a:t>
            </a:r>
            <a:r>
              <a:rPr lang="en-US" sz="2200" dirty="0"/>
              <a:t> de dados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l"/>
            <a:r>
              <a:rPr lang="en-US" sz="2200" dirty="0"/>
              <a:t>● São </a:t>
            </a:r>
            <a:r>
              <a:rPr lang="en-US" sz="2200" dirty="0" err="1"/>
              <a:t>mais</a:t>
            </a:r>
            <a:r>
              <a:rPr lang="en-US" sz="2200" dirty="0"/>
              <a:t> de 30 commandos que </a:t>
            </a:r>
            <a:r>
              <a:rPr lang="en-US" sz="2200" dirty="0" err="1"/>
              <a:t>fazem</a:t>
            </a:r>
            <a:r>
              <a:rPr lang="en-US" sz="2200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Conversões</a:t>
            </a:r>
            <a:r>
              <a:rPr lang="en-US" sz="1800" dirty="0"/>
              <a:t> de dados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Geram</a:t>
            </a:r>
            <a:r>
              <a:rPr lang="en-US" sz="1800" dirty="0"/>
              <a:t> </a:t>
            </a:r>
            <a:r>
              <a:rPr lang="en-US" sz="1800" dirty="0" err="1"/>
              <a:t>gráficos</a:t>
            </a:r>
            <a:endParaRPr lang="en-US" sz="1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Geram</a:t>
            </a:r>
            <a:r>
              <a:rPr lang="en-US" sz="1800" dirty="0"/>
              <a:t> </a:t>
            </a:r>
            <a:r>
              <a:rPr lang="en-US" sz="1800" dirty="0" err="1"/>
              <a:t>figuras</a:t>
            </a:r>
            <a:endParaRPr lang="en-US" sz="1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Mostram</a:t>
            </a:r>
            <a:r>
              <a:rPr lang="en-US" sz="1800" dirty="0"/>
              <a:t> dados </a:t>
            </a:r>
            <a:r>
              <a:rPr lang="en-US" sz="1800" dirty="0" err="1"/>
              <a:t>calculados</a:t>
            </a:r>
            <a:endParaRPr lang="en-US" sz="1800" dirty="0"/>
          </a:p>
          <a:p>
            <a:pPr lvl="1" algn="l"/>
            <a:endParaRPr lang="en-US" sz="1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552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lipe, material de papelaria, computador, mesa&#10;&#10;Descrição gerada automaticamente">
            <a:extLst>
              <a:ext uri="{FF2B5EF4-FFF2-40B4-BE49-F238E27FC236}">
                <a16:creationId xmlns:a16="http://schemas.microsoft.com/office/drawing/2014/main" id="{A052DE16-C461-43ED-8D56-73C2E43AE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950" r="2" b="32715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5ABC6A2-4224-434E-8155-E2CDE9C79D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6954" r="1" b="9530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D315D-76FB-44F5-8CAF-A2BFE0A6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Ferramentas Adicionais</a:t>
            </a:r>
            <a:endParaRPr lang="en-US" sz="4400" i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1AF972-4D31-4318-95E3-631E211A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135" y="1895992"/>
            <a:ext cx="4352068" cy="496200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600" dirty="0"/>
              <a:t>●Mas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necessárias</a:t>
            </a:r>
            <a:r>
              <a:rPr lang="en-US" sz="1600" dirty="0"/>
              <a:t> </a:t>
            </a:r>
            <a:r>
              <a:rPr lang="en-US" sz="1600" dirty="0" err="1"/>
              <a:t>algumas</a:t>
            </a:r>
            <a:r>
              <a:rPr lang="en-US" sz="1600" dirty="0"/>
              <a:t> ferramentas </a:t>
            </a:r>
            <a:r>
              <a:rPr lang="en-US" sz="1600" dirty="0" err="1"/>
              <a:t>adicionais</a:t>
            </a:r>
            <a:r>
              <a:rPr lang="en-US" sz="1600" dirty="0"/>
              <a:t> para </a:t>
            </a:r>
            <a:r>
              <a:rPr lang="en-US" sz="1600" dirty="0" err="1"/>
              <a:t>análise</a:t>
            </a:r>
            <a:r>
              <a:rPr lang="en-US" sz="1600" dirty="0"/>
              <a:t> de dados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● Um </a:t>
            </a:r>
            <a:r>
              <a:rPr lang="en-US" sz="1600" dirty="0" err="1"/>
              <a:t>programa</a:t>
            </a:r>
            <a:r>
              <a:rPr lang="en-US" sz="1600" dirty="0"/>
              <a:t> de </a:t>
            </a:r>
            <a:r>
              <a:rPr lang="en-US" sz="1600" dirty="0" err="1"/>
              <a:t>visualização</a:t>
            </a:r>
            <a:r>
              <a:rPr lang="en-US" sz="1600" dirty="0"/>
              <a:t> de </a:t>
            </a:r>
            <a:r>
              <a:rPr lang="en-US" sz="1600" dirty="0" err="1"/>
              <a:t>moléculas</a:t>
            </a:r>
            <a:endParaRPr lang="en-US" sz="1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PyMol</a:t>
            </a:r>
            <a:r>
              <a:rPr lang="en-US" sz="1600" dirty="0"/>
              <a:t> (</a:t>
            </a:r>
            <a:r>
              <a:rPr lang="en-US" sz="1600" dirty="0">
                <a:hlinkClick r:id="rId6"/>
              </a:rPr>
              <a:t>www.pymol.org</a:t>
            </a:r>
            <a:r>
              <a:rPr lang="en-US" sz="16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RasMol</a:t>
            </a:r>
            <a:r>
              <a:rPr lang="en-US" sz="1600" dirty="0"/>
              <a:t> (www.rasmol.org)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● Editor de </a:t>
            </a:r>
            <a:r>
              <a:rPr lang="en-US" sz="1600" dirty="0" err="1"/>
              <a:t>Texto</a:t>
            </a:r>
            <a:r>
              <a:rPr lang="en-US" sz="1600" dirty="0"/>
              <a:t> puro (UTF-8)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Notepad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Notepad++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● </a:t>
            </a:r>
            <a:r>
              <a:rPr lang="en-US" sz="1600" dirty="0" err="1"/>
              <a:t>Programa</a:t>
            </a:r>
            <a:r>
              <a:rPr lang="en-US" sz="1600" dirty="0"/>
              <a:t> para </a:t>
            </a:r>
            <a:r>
              <a:rPr lang="en-US" sz="1600" dirty="0" err="1"/>
              <a:t>analise</a:t>
            </a:r>
            <a:r>
              <a:rPr lang="en-US" sz="1600" dirty="0"/>
              <a:t> de </a:t>
            </a:r>
            <a:r>
              <a:rPr lang="en-US" sz="1600" dirty="0" err="1"/>
              <a:t>planilhas</a:t>
            </a:r>
            <a:r>
              <a:rPr lang="en-US" sz="1600" dirty="0"/>
              <a:t> e </a:t>
            </a:r>
            <a:r>
              <a:rPr lang="en-US" sz="1600" dirty="0" err="1"/>
              <a:t>gráficos</a:t>
            </a:r>
            <a:endParaRPr lang="en-US" sz="1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Excel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Origin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339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D315D-76FB-44F5-8CAF-A2BFE0A6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 err="1">
                <a:latin typeface="+mj-lt"/>
                <a:ea typeface="+mj-ea"/>
                <a:cs typeface="+mj-cs"/>
              </a:rPr>
              <a:t>TRJCONV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Conversão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Arquivos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1AF972-4D31-4318-95E3-631E211A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10382277" cy="1208141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800" dirty="0" err="1"/>
              <a:t>Converte</a:t>
            </a:r>
            <a:r>
              <a:rPr lang="en-US" sz="12800" dirty="0"/>
              <a:t> um </a:t>
            </a:r>
            <a:r>
              <a:rPr lang="en-US" sz="12800" dirty="0" err="1"/>
              <a:t>arquivo</a:t>
            </a:r>
            <a:r>
              <a:rPr lang="en-US" sz="12800" dirty="0"/>
              <a:t> de </a:t>
            </a:r>
            <a:r>
              <a:rPr lang="en-US" sz="12800" dirty="0" err="1"/>
              <a:t>resultado</a:t>
            </a:r>
            <a:r>
              <a:rPr lang="en-US" sz="12800" dirty="0"/>
              <a:t> do GROMACS </a:t>
            </a:r>
            <a:r>
              <a:rPr lang="en-US" sz="12800" dirty="0" err="1"/>
              <a:t>em</a:t>
            </a:r>
            <a:r>
              <a:rPr lang="en-US" sz="12800" dirty="0"/>
              <a:t> </a:t>
            </a:r>
            <a:r>
              <a:rPr lang="en-US" sz="12800" dirty="0" err="1"/>
              <a:t>molécula</a:t>
            </a:r>
            <a:r>
              <a:rPr lang="en-US" sz="12800" dirty="0"/>
              <a:t> </a:t>
            </a:r>
            <a:r>
              <a:rPr lang="en-US" sz="12800" dirty="0" err="1"/>
              <a:t>visualizável</a:t>
            </a:r>
            <a:endParaRPr lang="en-US" sz="12800" dirty="0"/>
          </a:p>
          <a:p>
            <a:pPr algn="l"/>
            <a:endParaRPr lang="en-US" sz="12800" dirty="0"/>
          </a:p>
          <a:p>
            <a:pPr algn="l"/>
            <a:r>
              <a:rPr lang="pt-BR" sz="12800" dirty="0" err="1"/>
              <a:t>gmx</a:t>
            </a:r>
            <a:r>
              <a:rPr lang="pt-BR" sz="12800" dirty="0"/>
              <a:t> </a:t>
            </a:r>
            <a:r>
              <a:rPr lang="pt-BR" sz="12800" dirty="0" err="1"/>
              <a:t>trjconv</a:t>
            </a:r>
            <a:r>
              <a:rPr lang="pt-BR" sz="12800" dirty="0"/>
              <a:t> -s </a:t>
            </a:r>
            <a:r>
              <a:rPr lang="pt-BR" sz="12800" dirty="0" err="1"/>
              <a:t>md_0_1.tpr</a:t>
            </a:r>
            <a:r>
              <a:rPr lang="pt-BR" sz="12800" dirty="0"/>
              <a:t> -f </a:t>
            </a:r>
            <a:r>
              <a:rPr lang="pt-BR" sz="12800" dirty="0" err="1"/>
              <a:t>md_0_1.xtc</a:t>
            </a:r>
            <a:r>
              <a:rPr lang="pt-BR" sz="12800" dirty="0"/>
              <a:t> -o </a:t>
            </a:r>
            <a:r>
              <a:rPr lang="pt-BR" sz="12800" dirty="0" err="1"/>
              <a:t>traj.pdb</a:t>
            </a:r>
            <a:endParaRPr lang="en-US" sz="12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Mapa&#10;&#10;Descrição gerada automaticamente">
            <a:extLst>
              <a:ext uri="{FF2B5EF4-FFF2-40B4-BE49-F238E27FC236}">
                <a16:creationId xmlns:a16="http://schemas.microsoft.com/office/drawing/2014/main" id="{66329BB8-6E54-47F2-8E9C-B0457541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58" y="997399"/>
            <a:ext cx="9363834" cy="35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D315D-76FB-44F5-8CAF-A2BFE0A6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R</a:t>
            </a:r>
            <a:r>
              <a:rPr lang="en-US" sz="4400" dirty="0">
                <a:solidFill>
                  <a:srgbClr val="FFFFFF"/>
                </a:solidFill>
              </a:rPr>
              <a:t>MSF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(Root Mean Square Fluctuations)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58DA5D-9A96-4417-B5EE-A78D15164121}"/>
              </a:ext>
            </a:extLst>
          </p:cNvPr>
          <p:cNvSpPr txBox="1"/>
          <p:nvPr/>
        </p:nvSpPr>
        <p:spPr>
          <a:xfrm>
            <a:off x="5593590" y="640080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gmx</a:t>
            </a:r>
            <a:r>
              <a:rPr lang="en-US" sz="2400" dirty="0"/>
              <a:t> rms -s </a:t>
            </a:r>
            <a:r>
              <a:rPr lang="en-US" sz="2400" dirty="0" err="1"/>
              <a:t>md_0_1.tpr</a:t>
            </a:r>
            <a:r>
              <a:rPr lang="en-US" sz="2400" dirty="0"/>
              <a:t> -f </a:t>
            </a:r>
            <a:r>
              <a:rPr lang="en-US" sz="2400" dirty="0" err="1"/>
              <a:t>md_0_1.xtc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Arquivo</a:t>
            </a:r>
            <a:r>
              <a:rPr lang="en-US" sz="2400" dirty="0"/>
              <a:t> Gerado: </a:t>
            </a:r>
            <a:r>
              <a:rPr lang="en-US" sz="2400" dirty="0" err="1"/>
              <a:t>rmsd.xvg</a:t>
            </a:r>
            <a:endParaRPr lang="en-US" sz="2400" dirty="0"/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0EB2EF6F-9CD5-461F-8BE6-88708AD5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8" y="2247257"/>
            <a:ext cx="546854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D315D-76FB-44F5-8CAF-A2BFE0A6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t-BR" sz="4300" dirty="0"/>
              <a:t>E</a:t>
            </a:r>
            <a:r>
              <a:rPr lang="en-US" sz="4300" dirty="0" err="1"/>
              <a:t>NERGY</a:t>
            </a:r>
            <a:br>
              <a:rPr lang="en-US" sz="4300" dirty="0"/>
            </a:br>
            <a:r>
              <a:rPr lang="en-US" sz="4300" dirty="0" err="1"/>
              <a:t>Informações</a:t>
            </a:r>
            <a:r>
              <a:rPr lang="en-US" sz="4300" dirty="0"/>
              <a:t> </a:t>
            </a:r>
            <a:r>
              <a:rPr lang="en-US" sz="4300" dirty="0" err="1"/>
              <a:t>sobre</a:t>
            </a:r>
            <a:r>
              <a:rPr lang="en-US" sz="4300" dirty="0"/>
              <a:t> </a:t>
            </a:r>
            <a:r>
              <a:rPr lang="en-US" sz="4300" dirty="0" err="1"/>
              <a:t>energia</a:t>
            </a:r>
            <a:endParaRPr lang="en-US" sz="43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9B91270-4B7A-4366-BE58-6FD352DA7B9F}"/>
              </a:ext>
            </a:extLst>
          </p:cNvPr>
          <p:cNvSpPr txBox="1"/>
          <p:nvPr/>
        </p:nvSpPr>
        <p:spPr>
          <a:xfrm>
            <a:off x="5355396" y="1152144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gmx</a:t>
            </a:r>
            <a:r>
              <a:rPr lang="en-US" sz="2400" dirty="0"/>
              <a:t> energy -f </a:t>
            </a:r>
            <a:r>
              <a:rPr lang="en-US" sz="2400" dirty="0" err="1"/>
              <a:t>md_0_1.edr</a:t>
            </a:r>
            <a:endParaRPr lang="en-US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A4929C-DBD8-458A-BB50-B7C76104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396" y="1753364"/>
            <a:ext cx="6407997" cy="33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D315D-76FB-44F5-8CAF-A2BFE0A6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GYRATE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raio de giro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54E0994-BDCA-434C-81EE-3F19EB936679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gmx gyrate -s md_0_1.tpr -f md_0_1.xtc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Arquivo de Saída: gyrate.xvg</a:t>
            </a:r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36C3F6AC-DE04-4D40-A8B0-7E5AFEEF6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467208"/>
            <a:ext cx="592249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2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D315D-76FB-44F5-8CAF-A2BFE0A6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HBOND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Ligações de Hidrogênio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EE913B8-D2EF-4A68-86F8-8A05810FF8F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gmx hbond -f md_0_1.xtc -s md_0_1.tpr -num hbnum.xvg</a:t>
            </a: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557D8F74-EF19-4908-8320-F1E8C79BD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12" y="466993"/>
            <a:ext cx="579149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1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1FB70-E2E4-4B52-9DF5-2F0C1FB1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Tarefa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AF3E4-3932-4276-89EE-CBF685410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GitHub</a:t>
            </a:r>
          </a:p>
          <a:p>
            <a:r>
              <a:rPr lang="en-US" sz="2000" dirty="0" err="1"/>
              <a:t>Visualizar</a:t>
            </a:r>
            <a:endParaRPr lang="en-US" sz="2000" dirty="0"/>
          </a:p>
          <a:p>
            <a:r>
              <a:rPr lang="en-US" sz="2000" dirty="0" err="1"/>
              <a:t>Extrair</a:t>
            </a:r>
            <a:r>
              <a:rPr lang="en-US" sz="2000" dirty="0"/>
              <a:t>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ligações</a:t>
            </a:r>
            <a:r>
              <a:rPr lang="en-US" sz="2000" dirty="0"/>
              <a:t> de H, </a:t>
            </a:r>
            <a:r>
              <a:rPr lang="en-US" sz="2000" dirty="0" err="1"/>
              <a:t>energia</a:t>
            </a:r>
            <a:r>
              <a:rPr lang="en-US" sz="2000" dirty="0"/>
              <a:t>, gyration, </a:t>
            </a:r>
            <a:r>
              <a:rPr lang="en-US" sz="2000" dirty="0" err="1"/>
              <a:t>rmsf</a:t>
            </a:r>
            <a:endParaRPr lang="en-US" sz="2000" dirty="0"/>
          </a:p>
          <a:p>
            <a:r>
              <a:rPr lang="en-US" sz="2000" dirty="0" err="1"/>
              <a:t>Gromacs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WebGro</a:t>
            </a:r>
            <a:endParaRPr lang="en-US" sz="2000" dirty="0"/>
          </a:p>
          <a:p>
            <a:pPr marL="0"/>
            <a:endParaRPr lang="en-US" sz="2000" dirty="0"/>
          </a:p>
        </p:txBody>
      </p:sp>
      <p:pic>
        <p:nvPicPr>
          <p:cNvPr id="149" name="Picture 148" descr="Quebra-cabeça branco com uma peça vermelha">
            <a:extLst>
              <a:ext uri="{FF2B5EF4-FFF2-40B4-BE49-F238E27FC236}">
                <a16:creationId xmlns:a16="http://schemas.microsoft.com/office/drawing/2014/main" id="{CB0A444B-3377-43F1-BDAD-F88FFFC1A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25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9227908DF871439822E70F192E962E" ma:contentTypeVersion="27" ma:contentTypeDescription="Crie um novo documento." ma:contentTypeScope="" ma:versionID="9ce086a5348d5a1be26355c7f232b9ed">
  <xsd:schema xmlns:xsd="http://www.w3.org/2001/XMLSchema" xmlns:xs="http://www.w3.org/2001/XMLSchema" xmlns:p="http://schemas.microsoft.com/office/2006/metadata/properties" xmlns:ns3="5b40bec9-444c-4d1a-a218-729c3c7b3bc4" xmlns:ns4="9ffda063-c0bc-4894-bdbe-dc1361b4a60d" targetNamespace="http://schemas.microsoft.com/office/2006/metadata/properties" ma:root="true" ma:fieldsID="1c53976559db717839171df374720dc2" ns3:_="" ns4:_="">
    <xsd:import namespace="5b40bec9-444c-4d1a-a218-729c3c7b3bc4"/>
    <xsd:import namespace="9ffda063-c0bc-4894-bdbe-dc1361b4a6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40bec9-444c-4d1a-a218-729c3c7b3b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fda063-c0bc-4894-bdbe-dc1361b4a60d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5b40bec9-444c-4d1a-a218-729c3c7b3bc4" xsi:nil="true"/>
    <LMS_Mappings xmlns="5b40bec9-444c-4d1a-a218-729c3c7b3bc4" xsi:nil="true"/>
    <FolderType xmlns="5b40bec9-444c-4d1a-a218-729c3c7b3bc4" xsi:nil="true"/>
    <Has_Teacher_Only_SectionGroup xmlns="5b40bec9-444c-4d1a-a218-729c3c7b3bc4" xsi:nil="true"/>
    <DefaultSectionNames xmlns="5b40bec9-444c-4d1a-a218-729c3c7b3bc4" xsi:nil="true"/>
    <TeamsChannelId xmlns="5b40bec9-444c-4d1a-a218-729c3c7b3bc4" xsi:nil="true"/>
    <CultureName xmlns="5b40bec9-444c-4d1a-a218-729c3c7b3bc4" xsi:nil="true"/>
    <Owner xmlns="5b40bec9-444c-4d1a-a218-729c3c7b3bc4">
      <UserInfo>
        <DisplayName/>
        <AccountId xsi:nil="true"/>
        <AccountType/>
      </UserInfo>
    </Owner>
    <Distribution_Groups xmlns="5b40bec9-444c-4d1a-a218-729c3c7b3bc4" xsi:nil="true"/>
    <Invited_Teachers xmlns="5b40bec9-444c-4d1a-a218-729c3c7b3bc4" xsi:nil="true"/>
    <NotebookType xmlns="5b40bec9-444c-4d1a-a218-729c3c7b3bc4" xsi:nil="true"/>
    <Templates xmlns="5b40bec9-444c-4d1a-a218-729c3c7b3bc4" xsi:nil="true"/>
    <AppVersion xmlns="5b40bec9-444c-4d1a-a218-729c3c7b3bc4" xsi:nil="true"/>
    <Teachers xmlns="5b40bec9-444c-4d1a-a218-729c3c7b3bc4">
      <UserInfo>
        <DisplayName/>
        <AccountId xsi:nil="true"/>
        <AccountType/>
      </UserInfo>
    </Teachers>
    <Students xmlns="5b40bec9-444c-4d1a-a218-729c3c7b3bc4">
      <UserInfo>
        <DisplayName/>
        <AccountId xsi:nil="true"/>
        <AccountType/>
      </UserInfo>
    </Students>
    <Student_Groups xmlns="5b40bec9-444c-4d1a-a218-729c3c7b3bc4">
      <UserInfo>
        <DisplayName/>
        <AccountId xsi:nil="true"/>
        <AccountType/>
      </UserInfo>
    </Student_Groups>
    <Invited_Students xmlns="5b40bec9-444c-4d1a-a218-729c3c7b3bc4" xsi:nil="true"/>
    <IsNotebookLocked xmlns="5b40bec9-444c-4d1a-a218-729c3c7b3bc4" xsi:nil="true"/>
    <Math_Settings xmlns="5b40bec9-444c-4d1a-a218-729c3c7b3bc4" xsi:nil="true"/>
    <Self_Registration_Enabled xmlns="5b40bec9-444c-4d1a-a218-729c3c7b3bc4" xsi:nil="true"/>
  </documentManagement>
</p:properties>
</file>

<file path=customXml/itemProps1.xml><?xml version="1.0" encoding="utf-8"?>
<ds:datastoreItem xmlns:ds="http://schemas.openxmlformats.org/officeDocument/2006/customXml" ds:itemID="{CBEA3F62-479F-4E9C-A21A-7DC370E693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7E3FBB-46E5-4A9C-A332-95F807B8936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b40bec9-444c-4d1a-a218-729c3c7b3bc4"/>
    <ds:schemaRef ds:uri="9ffda063-c0bc-4894-bdbe-dc1361b4a60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AFF2C7-8407-4D2C-8230-725BC6C047FE}">
  <ds:schemaRefs>
    <ds:schemaRef ds:uri="http://schemas.microsoft.com/office/2006/metadata/properties"/>
    <ds:schemaRef ds:uri="http://www.w3.org/2000/xmlns/"/>
    <ds:schemaRef ds:uri="5b40bec9-444c-4d1a-a218-729c3c7b3bc4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277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Simulação de Materiais Análise de Dados do GROMACS</vt:lpstr>
      <vt:lpstr>ANÁLISE DE DADOS</vt:lpstr>
      <vt:lpstr>Ferramentas Adicionais</vt:lpstr>
      <vt:lpstr>TRJCONV Conversão de Arquivos</vt:lpstr>
      <vt:lpstr>RMSF  (Root Mean Square Fluctuations)</vt:lpstr>
      <vt:lpstr>ENERGY Informações sobre energia</vt:lpstr>
      <vt:lpstr>GYRATE raio de giro</vt:lpstr>
      <vt:lpstr>HBOND  Ligações de Hidrogênio</vt:lpstr>
      <vt:lpstr>Tarefa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de Materiais</dc:title>
  <dc:creator>Ricardo Stefani</dc:creator>
  <cp:lastModifiedBy>Ricardo Stefani</cp:lastModifiedBy>
  <cp:revision>57</cp:revision>
  <dcterms:created xsi:type="dcterms:W3CDTF">2021-08-18T17:56:07Z</dcterms:created>
  <dcterms:modified xsi:type="dcterms:W3CDTF">2021-10-05T19:47:21Z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0x010100029227908DF871439822E70F192E962E</vt:lpwstr>
  </property>
</Properties>
</file>