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charts/chart41.xml" ContentType="application/vnd.openxmlformats-officedocument.drawingml.chart+xml"/>
  <Override PartName="/ppt/theme/themeOverride8.xml" ContentType="application/vnd.openxmlformats-officedocument.themeOverride+xml"/>
  <Override PartName="/ppt/charts/chart42.xml" ContentType="application/vnd.openxmlformats-officedocument.drawingml.chart+xml"/>
  <Override PartName="/ppt/theme/themeOverride9.xml" ContentType="application/vnd.openxmlformats-officedocument.themeOverride+xml"/>
  <Override PartName="/ppt/charts/chart43.xml" ContentType="application/vnd.openxmlformats-officedocument.drawingml.chart+xml"/>
  <Override PartName="/ppt/theme/themeOverride10.xml" ContentType="application/vnd.openxmlformats-officedocument.themeOverride+xml"/>
  <Override PartName="/ppt/charts/chart44.xml" ContentType="application/vnd.openxmlformats-officedocument.drawingml.chart+xml"/>
  <Override PartName="/ppt/theme/themeOverride11.xml" ContentType="application/vnd.openxmlformats-officedocument.themeOverride+xml"/>
  <Override PartName="/ppt/charts/chart45.xml" ContentType="application/vnd.openxmlformats-officedocument.drawingml.chart+xml"/>
  <Override PartName="/ppt/theme/themeOverride12.xml" ContentType="application/vnd.openxmlformats-officedocument.themeOverride+xml"/>
  <Override PartName="/ppt/charts/chart46.xml" ContentType="application/vnd.openxmlformats-officedocument.drawingml.chart+xml"/>
  <Override PartName="/ppt/theme/themeOverride13.xml" ContentType="application/vnd.openxmlformats-officedocument.themeOverride+xml"/>
  <Override PartName="/ppt/charts/chart47.xml" ContentType="application/vnd.openxmlformats-officedocument.drawingml.chart+xml"/>
  <Override PartName="/ppt/theme/themeOverride14.xml" ContentType="application/vnd.openxmlformats-officedocument.themeOverride+xml"/>
  <Override PartName="/ppt/charts/chart48.xml" ContentType="application/vnd.openxmlformats-officedocument.drawingml.chart+xml"/>
  <Override PartName="/ppt/theme/themeOverride15.xml" ContentType="application/vnd.openxmlformats-officedocument.themeOverride+xml"/>
  <Override PartName="/ppt/charts/chart49.xml" ContentType="application/vnd.openxmlformats-officedocument.drawingml.chart+xml"/>
  <Override PartName="/ppt/theme/themeOverride16.xml" ContentType="application/vnd.openxmlformats-officedocument.themeOverride+xml"/>
  <Override PartName="/ppt/charts/chart50.xml" ContentType="application/vnd.openxmlformats-officedocument.drawingml.chart+xml"/>
  <Override PartName="/ppt/theme/themeOverride17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3" r:id="rId2"/>
    <p:sldId id="257" r:id="rId3"/>
    <p:sldId id="303" r:id="rId4"/>
    <p:sldId id="307" r:id="rId5"/>
    <p:sldId id="278" r:id="rId6"/>
    <p:sldId id="304" r:id="rId7"/>
    <p:sldId id="325" r:id="rId8"/>
    <p:sldId id="305" r:id="rId9"/>
    <p:sldId id="306" r:id="rId10"/>
    <p:sldId id="308" r:id="rId11"/>
    <p:sldId id="309" r:id="rId12"/>
    <p:sldId id="310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280" r:id="rId23"/>
    <p:sldId id="316" r:id="rId24"/>
    <p:sldId id="317" r:id="rId25"/>
    <p:sldId id="335" r:id="rId26"/>
    <p:sldId id="289" r:id="rId27"/>
    <p:sldId id="319" r:id="rId28"/>
    <p:sldId id="318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ley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358"/>
    <a:srgbClr val="B6CCD8"/>
    <a:srgbClr val="6D98B1"/>
    <a:srgbClr val="C8880D"/>
    <a:srgbClr val="E06629"/>
    <a:srgbClr val="F5C976"/>
    <a:srgbClr val="558ED5"/>
    <a:srgbClr val="EFB681"/>
    <a:srgbClr val="6FC281"/>
    <a:srgbClr val="F1A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22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7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8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9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0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1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2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3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4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5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6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17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\\PANTHER\Research\Analysis\VC%20Reports\4Q%202013%20VC%20Valuations%20Report\PitchBook%204Q2013%20VC%20Valuations%20Spreadsheet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ANTHER\Research\Analysis\VC%20Reports\4Q%202013%20VC%20Valuations%20Report\PitchBook%204Q2013%20VC%20Valuations%20Spread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4601924759405E-2"/>
          <c:y val="6.1925652150624032E-2"/>
          <c:w val="0.87003018372703411"/>
          <c:h val="0.678216294391772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'5'!$A$30</c:f>
              <c:strCache>
                <c:ptCount val="1"/>
                <c:pt idx="0">
                  <c:v>Capital Invested ($B)</c:v>
                </c:pt>
              </c:strCache>
            </c:strRef>
          </c:tx>
          <c:spPr>
            <a:solidFill>
              <a:srgbClr val="6D98B1"/>
            </a:solidFill>
            <a:effectLst/>
          </c:spPr>
          <c:invertIfNegative val="0"/>
          <c:dLbls>
            <c:numFmt formatCode="&quot;$&quot;#,##0.0" sourceLinked="0"/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'5'!$B$28:$T$29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'5'!$B$30:$T$30</c:f>
              <c:numCache>
                <c:formatCode>_("$"* #,##0.00_);_("$"* \(#,##0.00\);_("$"* "-"??_);_(@_)</c:formatCode>
                <c:ptCount val="19"/>
                <c:pt idx="0">
                  <c:v>5.4142600000000112</c:v>
                </c:pt>
                <c:pt idx="1">
                  <c:v>5.6229400000000025</c:v>
                </c:pt>
                <c:pt idx="2">
                  <c:v>6.0177900000000015</c:v>
                </c:pt>
                <c:pt idx="3">
                  <c:v>5.4093700000000027</c:v>
                </c:pt>
                <c:pt idx="4">
                  <c:v>6.4574999999999996</c:v>
                </c:pt>
                <c:pt idx="5">
                  <c:v>7.4225800000000044</c:v>
                </c:pt>
                <c:pt idx="6">
                  <c:v>6.2963700000000049</c:v>
                </c:pt>
                <c:pt idx="7">
                  <c:v>6.466120000000009</c:v>
                </c:pt>
                <c:pt idx="8">
                  <c:v>10.144390000000008</c:v>
                </c:pt>
                <c:pt idx="9">
                  <c:v>9.0444300000000055</c:v>
                </c:pt>
                <c:pt idx="10">
                  <c:v>9.9227800000000084</c:v>
                </c:pt>
                <c:pt idx="11">
                  <c:v>8.390880000000001</c:v>
                </c:pt>
                <c:pt idx="12">
                  <c:v>8.5802899999999998</c:v>
                </c:pt>
                <c:pt idx="13">
                  <c:v>9.6805400000000112</c:v>
                </c:pt>
                <c:pt idx="14">
                  <c:v>7.3909100000000025</c:v>
                </c:pt>
                <c:pt idx="15">
                  <c:v>7.3007700000000035</c:v>
                </c:pt>
                <c:pt idx="16">
                  <c:v>7.4373600000000133</c:v>
                </c:pt>
                <c:pt idx="17">
                  <c:v>8.1230000000000118</c:v>
                </c:pt>
                <c:pt idx="18">
                  <c:v>8.1465600000000116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19658496"/>
        <c:axId val="116131520"/>
      </c:barChart>
      <c:lineChart>
        <c:grouping val="standard"/>
        <c:varyColors val="0"/>
        <c:ser>
          <c:idx val="1"/>
          <c:order val="1"/>
          <c:tx>
            <c:strRef>
              <c:f>'5'!$A$31</c:f>
              <c:strCache>
                <c:ptCount val="1"/>
                <c:pt idx="0">
                  <c:v># of VC Deals Closed</c:v>
                </c:pt>
              </c:strCache>
            </c:strRef>
          </c:tx>
          <c:spPr>
            <a:ln w="19050">
              <a:solidFill>
                <a:srgbClr val="6FC281"/>
              </a:solidFill>
            </a:ln>
            <a:effectLst/>
          </c:spPr>
          <c:marker>
            <c:symbol val="circle"/>
            <c:size val="5"/>
            <c:spPr>
              <a:solidFill>
                <a:srgbClr val="6FC281"/>
              </a:solidFill>
              <a:ln>
                <a:solidFill>
                  <a:srgbClr val="6FC281"/>
                </a:solidFill>
              </a:ln>
              <a:effectLst/>
            </c:spPr>
          </c:marker>
          <c:dPt>
            <c:idx val="3"/>
            <c:bubble3D val="0"/>
          </c:dPt>
          <c:dPt>
            <c:idx val="5"/>
            <c:bubble3D val="0"/>
            <c:spPr>
              <a:ln w="19050">
                <a:solidFill>
                  <a:srgbClr val="6FC281"/>
                </a:solidFill>
                <a:prstDash val="solid"/>
              </a:ln>
              <a:effectLst/>
            </c:spPr>
          </c:dPt>
          <c:dPt>
            <c:idx val="12"/>
            <c:marker>
              <c:spPr>
                <a:solidFill>
                  <a:srgbClr val="6FC281"/>
                </a:solidFill>
                <a:ln w="9525">
                  <a:solidFill>
                    <a:srgbClr val="6FC281"/>
                  </a:solidFill>
                </a:ln>
                <a:effectLst/>
              </c:spPr>
            </c:marker>
            <c:bubble3D val="0"/>
          </c:dPt>
          <c:dLbls>
            <c:dLbl>
              <c:idx val="0"/>
              <c:layout>
                <c:manualLayout>
                  <c:x val="-2.8851851851851851E-2"/>
                  <c:y val="-4.2858615765672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2144211140274118E-2"/>
                  <c:y val="-5.19034235162021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3401574803149606E-2"/>
                  <c:y val="-5.8302700241488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8800379119276758E-2"/>
                  <c:y val="-6.1139241109847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2416302128900553E-2"/>
                  <c:y val="-5.99106395760475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5.0293671624380289E-2"/>
                  <c:y val="-5.89323473530386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5620443277923595E-2"/>
                  <c:y val="-4.4545223740765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3.1140426818375453E-2"/>
                  <c:y val="-6.47769028871391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9173984142034601E-2"/>
                  <c:y val="5.55857184518601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4.4105618996578305E-2"/>
                  <c:y val="-4.25300170811981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1.2465150189559638E-2"/>
                  <c:y val="-2.36855185336165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3.2863225430154561E-2"/>
                  <c:y val="-4.8796012215094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 val="-2.7644116474969425E-2"/>
                  <c:y val="-4.89775444736074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layout>
                <c:manualLayout>
                  <c:x val="-3.4551035287255762E-2"/>
                  <c:y val="-4.8497428965793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layout>
                <c:manualLayout>
                  <c:x val="-2.0993292505103529E-2"/>
                  <c:y val="-5.53693135088359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>
                <c:manualLayout>
                  <c:x val="-3.5321959755030621E-2"/>
                  <c:y val="-0.1095666430660745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>
                <c:manualLayout>
                  <c:x val="-2.0660378695343352E-2"/>
                  <c:y val="-4.50114460804693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>
                <c:manualLayout>
                  <c:x val="-1.9205250542595857E-2"/>
                  <c:y val="-4.02308941564840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layout>
                <c:manualLayout>
                  <c:x val="-1.5208940261997107E-2"/>
                  <c:y val="-3.6585996274611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4"/>
              <c:layout>
                <c:manualLayout>
                  <c:x val="-1.1858953420147525E-2"/>
                  <c:y val="-3.65859962746110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5"/>
              <c:layout>
                <c:manualLayout>
                  <c:x val="-1.8558927103846691E-2"/>
                  <c:y val="-3.65859962746110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</c:spPr>
            <c:txPr>
              <a:bodyPr/>
              <a:lstStyle/>
              <a:p>
                <a:pPr>
                  <a:defRPr b="1">
                    <a:solidFill>
                      <a:srgbClr val="6FC28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'5'!$B$28:$T$29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'5'!$B$31:$T$31</c:f>
              <c:numCache>
                <c:formatCode>General</c:formatCode>
                <c:ptCount val="19"/>
                <c:pt idx="0">
                  <c:v>756</c:v>
                </c:pt>
                <c:pt idx="1">
                  <c:v>695</c:v>
                </c:pt>
                <c:pt idx="2">
                  <c:v>733</c:v>
                </c:pt>
                <c:pt idx="3">
                  <c:v>780</c:v>
                </c:pt>
                <c:pt idx="4">
                  <c:v>832</c:v>
                </c:pt>
                <c:pt idx="5">
                  <c:v>903</c:v>
                </c:pt>
                <c:pt idx="6">
                  <c:v>855</c:v>
                </c:pt>
                <c:pt idx="7">
                  <c:v>896</c:v>
                </c:pt>
                <c:pt idx="8">
                  <c:v>1122</c:v>
                </c:pt>
                <c:pt idx="9">
                  <c:v>1087</c:v>
                </c:pt>
                <c:pt idx="10">
                  <c:v>1076</c:v>
                </c:pt>
                <c:pt idx="11">
                  <c:v>1002</c:v>
                </c:pt>
                <c:pt idx="12">
                  <c:v>1236</c:v>
                </c:pt>
                <c:pt idx="13">
                  <c:v>1262</c:v>
                </c:pt>
                <c:pt idx="14">
                  <c:v>1038</c:v>
                </c:pt>
                <c:pt idx="15">
                  <c:v>986</c:v>
                </c:pt>
                <c:pt idx="16">
                  <c:v>1001</c:v>
                </c:pt>
                <c:pt idx="17">
                  <c:v>966</c:v>
                </c:pt>
                <c:pt idx="18">
                  <c:v>981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'5'!$A$32</c:f>
              <c:strCache>
                <c:ptCount val="1"/>
                <c:pt idx="0">
                  <c:v>Seed/Angel</c:v>
                </c:pt>
              </c:strCache>
            </c:strRef>
          </c:tx>
          <c:spPr>
            <a:ln w="19050">
              <a:solidFill>
                <a:srgbClr val="2F9563"/>
              </a:solidFill>
            </a:ln>
            <a:effectLst/>
          </c:spPr>
          <c:marker>
            <c:symbol val="circle"/>
            <c:size val="5"/>
            <c:spPr>
              <a:solidFill>
                <a:srgbClr val="2F9563"/>
              </a:solidFill>
              <a:ln>
                <a:solidFill>
                  <a:srgbClr val="2F9563"/>
                </a:solidFill>
              </a:ln>
              <a:effectLst/>
            </c:spPr>
          </c:marker>
          <c:cat>
            <c:multiLvlStrRef>
              <c:f>'5'!$B$28:$T$29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'5'!$B$32:$T$32</c:f>
              <c:numCache>
                <c:formatCode>General</c:formatCode>
                <c:ptCount val="19"/>
                <c:pt idx="0">
                  <c:v>93</c:v>
                </c:pt>
                <c:pt idx="1">
                  <c:v>62</c:v>
                </c:pt>
                <c:pt idx="2">
                  <c:v>68</c:v>
                </c:pt>
                <c:pt idx="3">
                  <c:v>76</c:v>
                </c:pt>
                <c:pt idx="4">
                  <c:v>128</c:v>
                </c:pt>
                <c:pt idx="5">
                  <c:v>105</c:v>
                </c:pt>
                <c:pt idx="6">
                  <c:v>128</c:v>
                </c:pt>
                <c:pt idx="7">
                  <c:v>131</c:v>
                </c:pt>
                <c:pt idx="8">
                  <c:v>254</c:v>
                </c:pt>
                <c:pt idx="9">
                  <c:v>194</c:v>
                </c:pt>
                <c:pt idx="10">
                  <c:v>206</c:v>
                </c:pt>
                <c:pt idx="11">
                  <c:v>212</c:v>
                </c:pt>
                <c:pt idx="12">
                  <c:v>337</c:v>
                </c:pt>
                <c:pt idx="13">
                  <c:v>328</c:v>
                </c:pt>
                <c:pt idx="14">
                  <c:v>283</c:v>
                </c:pt>
                <c:pt idx="15">
                  <c:v>263</c:v>
                </c:pt>
                <c:pt idx="16">
                  <c:v>329</c:v>
                </c:pt>
                <c:pt idx="17">
                  <c:v>274</c:v>
                </c:pt>
                <c:pt idx="18">
                  <c:v>283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'5'!$A$33</c:f>
              <c:strCache>
                <c:ptCount val="1"/>
                <c:pt idx="0">
                  <c:v>Early Stage</c:v>
                </c:pt>
              </c:strCache>
            </c:strRef>
          </c:tx>
          <c:spPr>
            <a:ln w="19050">
              <a:solidFill>
                <a:srgbClr val="F1AD2C"/>
              </a:solidFill>
            </a:ln>
            <a:effectLst/>
          </c:spPr>
          <c:marker>
            <c:symbol val="circle"/>
            <c:size val="5"/>
            <c:spPr>
              <a:solidFill>
                <a:srgbClr val="F1AD2C"/>
              </a:solidFill>
              <a:ln>
                <a:solidFill>
                  <a:srgbClr val="F1AD2C"/>
                </a:solidFill>
              </a:ln>
              <a:effectLst/>
            </c:spPr>
          </c:marker>
          <c:cat>
            <c:multiLvlStrRef>
              <c:f>'5'!$B$28:$T$29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'5'!$B$33:$T$33</c:f>
              <c:numCache>
                <c:formatCode>General</c:formatCode>
                <c:ptCount val="19"/>
                <c:pt idx="0">
                  <c:v>369</c:v>
                </c:pt>
                <c:pt idx="1">
                  <c:v>346</c:v>
                </c:pt>
                <c:pt idx="2">
                  <c:v>359</c:v>
                </c:pt>
                <c:pt idx="3">
                  <c:v>405</c:v>
                </c:pt>
                <c:pt idx="4">
                  <c:v>403</c:v>
                </c:pt>
                <c:pt idx="5">
                  <c:v>431</c:v>
                </c:pt>
                <c:pt idx="6">
                  <c:v>420</c:v>
                </c:pt>
                <c:pt idx="7">
                  <c:v>420</c:v>
                </c:pt>
                <c:pt idx="8">
                  <c:v>521</c:v>
                </c:pt>
                <c:pt idx="9">
                  <c:v>485</c:v>
                </c:pt>
                <c:pt idx="10">
                  <c:v>490</c:v>
                </c:pt>
                <c:pt idx="11">
                  <c:v>474</c:v>
                </c:pt>
                <c:pt idx="12">
                  <c:v>544</c:v>
                </c:pt>
                <c:pt idx="13">
                  <c:v>555</c:v>
                </c:pt>
                <c:pt idx="14">
                  <c:v>450</c:v>
                </c:pt>
                <c:pt idx="15">
                  <c:v>407</c:v>
                </c:pt>
                <c:pt idx="16">
                  <c:v>383</c:v>
                </c:pt>
                <c:pt idx="17">
                  <c:v>438</c:v>
                </c:pt>
                <c:pt idx="18">
                  <c:v>429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'5'!$A$34</c:f>
              <c:strCache>
                <c:ptCount val="1"/>
                <c:pt idx="0">
                  <c:v>Late Stage</c:v>
                </c:pt>
              </c:strCache>
            </c:strRef>
          </c:tx>
          <c:spPr>
            <a:ln w="19050">
              <a:solidFill>
                <a:srgbClr val="E06629"/>
              </a:solidFill>
            </a:ln>
            <a:effectLst/>
          </c:spPr>
          <c:marker>
            <c:symbol val="circle"/>
            <c:size val="5"/>
            <c:spPr>
              <a:solidFill>
                <a:srgbClr val="E06629"/>
              </a:solidFill>
              <a:ln>
                <a:solidFill>
                  <a:srgbClr val="E06629"/>
                </a:solidFill>
              </a:ln>
              <a:effectLst/>
            </c:spPr>
          </c:marker>
          <c:cat>
            <c:multiLvlStrRef>
              <c:f>'5'!$B$28:$T$29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'5'!$B$34:$T$34</c:f>
              <c:numCache>
                <c:formatCode>General</c:formatCode>
                <c:ptCount val="19"/>
                <c:pt idx="0">
                  <c:v>294</c:v>
                </c:pt>
                <c:pt idx="1">
                  <c:v>287</c:v>
                </c:pt>
                <c:pt idx="2">
                  <c:v>306</c:v>
                </c:pt>
                <c:pt idx="3">
                  <c:v>299</c:v>
                </c:pt>
                <c:pt idx="4">
                  <c:v>301</c:v>
                </c:pt>
                <c:pt idx="5">
                  <c:v>367</c:v>
                </c:pt>
                <c:pt idx="6">
                  <c:v>307</c:v>
                </c:pt>
                <c:pt idx="7">
                  <c:v>345</c:v>
                </c:pt>
                <c:pt idx="8">
                  <c:v>347</c:v>
                </c:pt>
                <c:pt idx="9">
                  <c:v>408</c:v>
                </c:pt>
                <c:pt idx="10">
                  <c:v>380</c:v>
                </c:pt>
                <c:pt idx="11">
                  <c:v>316</c:v>
                </c:pt>
                <c:pt idx="12">
                  <c:v>354</c:v>
                </c:pt>
                <c:pt idx="13">
                  <c:v>379</c:v>
                </c:pt>
                <c:pt idx="14">
                  <c:v>305</c:v>
                </c:pt>
                <c:pt idx="15">
                  <c:v>315</c:v>
                </c:pt>
                <c:pt idx="16">
                  <c:v>289</c:v>
                </c:pt>
                <c:pt idx="17">
                  <c:v>254</c:v>
                </c:pt>
                <c:pt idx="18">
                  <c:v>269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659008"/>
        <c:axId val="116132096"/>
      </c:lineChart>
      <c:catAx>
        <c:axId val="11965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16131520"/>
        <c:crosses val="autoZero"/>
        <c:auto val="1"/>
        <c:lblAlgn val="ctr"/>
        <c:lblOffset val="100"/>
        <c:noMultiLvlLbl val="0"/>
      </c:catAx>
      <c:valAx>
        <c:axId val="116131520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19658496"/>
        <c:crosses val="autoZero"/>
        <c:crossBetween val="between"/>
      </c:valAx>
      <c:valAx>
        <c:axId val="116132096"/>
        <c:scaling>
          <c:orientation val="minMax"/>
          <c:max val="1400"/>
          <c:min val="0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19659008"/>
        <c:crosses val="max"/>
        <c:crossBetween val="between"/>
        <c:majorUnit val="200"/>
      </c:valAx>
      <c:catAx>
        <c:axId val="119659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613209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b"/>
      <c:layout>
        <c:manualLayout>
          <c:xMode val="edge"/>
          <c:yMode val="edge"/>
          <c:x val="2.8683872849227181E-2"/>
          <c:y val="0.94658280112806059"/>
          <c:w val="0.94353834937299508"/>
          <c:h val="5.3417198871939374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00"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All Sectors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6228874890638670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'8'!$A$40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'8'!$B$41:$F$41</c:f>
              <c:numCache>
                <c:formatCode>0%</c:formatCode>
                <c:ptCount val="5"/>
                <c:pt idx="0">
                  <c:v>0.33520000000000005</c:v>
                </c:pt>
                <c:pt idx="1">
                  <c:v>0.29849999999999999</c:v>
                </c:pt>
                <c:pt idx="2">
                  <c:v>0.27260000000000001</c:v>
                </c:pt>
                <c:pt idx="3">
                  <c:v>0.27034999999999998</c:v>
                </c:pt>
                <c:pt idx="4">
                  <c:v>0.28765000000000002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828992"/>
        <c:axId val="118264320"/>
      </c:barChart>
      <c:lineChart>
        <c:grouping val="standard"/>
        <c:varyColors val="0"/>
        <c:ser>
          <c:idx val="0"/>
          <c:order val="0"/>
          <c:tx>
            <c:strRef>
              <c:f>'8'!$A$32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'8'!$B$33:$F$33</c:f>
              <c:numCache>
                <c:formatCode>"$"#,##0.00</c:formatCode>
                <c:ptCount val="5"/>
                <c:pt idx="0">
                  <c:v>6.6050000000000004</c:v>
                </c:pt>
                <c:pt idx="1">
                  <c:v>6.84</c:v>
                </c:pt>
                <c:pt idx="2">
                  <c:v>7.8049999999999997</c:v>
                </c:pt>
                <c:pt idx="3">
                  <c:v>8.7199999999999989</c:v>
                </c:pt>
                <c:pt idx="4">
                  <c:v>8.8800000000000008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'8'!$A$48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'8'!$B$49:$F$49</c:f>
              <c:numCache>
                <c:formatCode>"$"#,##0.00</c:formatCode>
                <c:ptCount val="5"/>
                <c:pt idx="0">
                  <c:v>3.25</c:v>
                </c:pt>
                <c:pt idx="1">
                  <c:v>3</c:v>
                </c:pt>
                <c:pt idx="2">
                  <c:v>3.09</c:v>
                </c:pt>
                <c:pt idx="3">
                  <c:v>3.7</c:v>
                </c:pt>
                <c:pt idx="4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27456"/>
        <c:axId val="118263744"/>
      </c:lineChart>
      <c:catAx>
        <c:axId val="143827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8263744"/>
        <c:crosses val="autoZero"/>
        <c:auto val="1"/>
        <c:lblAlgn val="ctr"/>
        <c:lblOffset val="100"/>
        <c:noMultiLvlLbl val="0"/>
      </c:catAx>
      <c:valAx>
        <c:axId val="11826374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3827456"/>
        <c:crosses val="autoZero"/>
        <c:crossBetween val="between"/>
      </c:valAx>
      <c:valAx>
        <c:axId val="11826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3828992"/>
        <c:crosses val="max"/>
        <c:crossBetween val="between"/>
      </c:valAx>
      <c:catAx>
        <c:axId val="143828992"/>
        <c:scaling>
          <c:orientation val="minMax"/>
        </c:scaling>
        <c:delete val="1"/>
        <c:axPos val="b"/>
        <c:majorTickMark val="out"/>
        <c:minorTickMark val="none"/>
        <c:tickLblPos val="nextTo"/>
        <c:crossAx val="11826432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8568930883639545"/>
          <c:w val="1"/>
          <c:h val="0.1431069116360455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Software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95541557305335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'8'!$A$40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'8'!$B$42:$F$42</c:f>
              <c:numCache>
                <c:formatCode>0%</c:formatCode>
                <c:ptCount val="5"/>
                <c:pt idx="0">
                  <c:v>0.31054999999999999</c:v>
                </c:pt>
                <c:pt idx="1">
                  <c:v>0.28120000000000001</c:v>
                </c:pt>
                <c:pt idx="2">
                  <c:v>0.2661</c:v>
                </c:pt>
                <c:pt idx="3">
                  <c:v>0.26700000000000002</c:v>
                </c:pt>
                <c:pt idx="4">
                  <c:v>0.28855000000000003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317440"/>
        <c:axId val="118267200"/>
      </c:barChart>
      <c:lineChart>
        <c:grouping val="standard"/>
        <c:varyColors val="0"/>
        <c:ser>
          <c:idx val="0"/>
          <c:order val="0"/>
          <c:tx>
            <c:strRef>
              <c:f>'8'!$A$32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'8'!$B$34:$F$34</c:f>
              <c:numCache>
                <c:formatCode>"$"#,##0.00</c:formatCode>
                <c:ptCount val="5"/>
                <c:pt idx="0">
                  <c:v>6.42</c:v>
                </c:pt>
                <c:pt idx="1">
                  <c:v>6.96</c:v>
                </c:pt>
                <c:pt idx="2">
                  <c:v>8</c:v>
                </c:pt>
                <c:pt idx="3">
                  <c:v>8.9749999999999996</c:v>
                </c:pt>
                <c:pt idx="4">
                  <c:v>9.7799999999999994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'8'!$A$48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'8'!$B$50:$F$50</c:f>
              <c:numCache>
                <c:formatCode>"$"#,##0.00</c:formatCode>
                <c:ptCount val="5"/>
                <c:pt idx="0">
                  <c:v>2.96</c:v>
                </c:pt>
                <c:pt idx="1">
                  <c:v>2.75</c:v>
                </c:pt>
                <c:pt idx="2">
                  <c:v>3.05</c:v>
                </c:pt>
                <c:pt idx="3">
                  <c:v>3.7949999999999999</c:v>
                </c:pt>
                <c:pt idx="4">
                  <c:v>4.0999999999999996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15904"/>
        <c:axId val="118266624"/>
      </c:lineChart>
      <c:catAx>
        <c:axId val="144315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8266624"/>
        <c:crosses val="autoZero"/>
        <c:auto val="1"/>
        <c:lblAlgn val="ctr"/>
        <c:lblOffset val="100"/>
        <c:noMultiLvlLbl val="0"/>
      </c:catAx>
      <c:valAx>
        <c:axId val="11826662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315904"/>
        <c:crosses val="autoZero"/>
        <c:crossBetween val="between"/>
      </c:valAx>
      <c:valAx>
        <c:axId val="1182672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317440"/>
        <c:crosses val="max"/>
        <c:crossBetween val="between"/>
      </c:valAx>
      <c:catAx>
        <c:axId val="144317440"/>
        <c:scaling>
          <c:orientation val="minMax"/>
        </c:scaling>
        <c:delete val="1"/>
        <c:axPos val="b"/>
        <c:majorTickMark val="out"/>
        <c:minorTickMark val="none"/>
        <c:tickLblPos val="nextTo"/>
        <c:crossAx val="11826720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Media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95541557305335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'8'!$A$40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'8'!$B$43:$F$43</c:f>
              <c:numCache>
                <c:formatCode>0%</c:formatCode>
                <c:ptCount val="5"/>
                <c:pt idx="0">
                  <c:v>0.2782</c:v>
                </c:pt>
                <c:pt idx="1">
                  <c:v>0.28389999999999999</c:v>
                </c:pt>
                <c:pt idx="2">
                  <c:v>0.217</c:v>
                </c:pt>
                <c:pt idx="3">
                  <c:v>0.23675000000000002</c:v>
                </c:pt>
                <c:pt idx="4">
                  <c:v>0.2621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46144"/>
        <c:axId val="120702656"/>
      </c:barChart>
      <c:lineChart>
        <c:grouping val="standard"/>
        <c:varyColors val="0"/>
        <c:ser>
          <c:idx val="0"/>
          <c:order val="0"/>
          <c:tx>
            <c:strRef>
              <c:f>'8'!$A$32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'8'!$B$35:$F$35</c:f>
              <c:numCache>
                <c:formatCode>"$"#,##0.00</c:formatCode>
                <c:ptCount val="5"/>
                <c:pt idx="0">
                  <c:v>5.1849999999999996</c:v>
                </c:pt>
                <c:pt idx="1">
                  <c:v>6</c:v>
                </c:pt>
                <c:pt idx="2">
                  <c:v>7.74</c:v>
                </c:pt>
                <c:pt idx="3">
                  <c:v>10.085000000000001</c:v>
                </c:pt>
                <c:pt idx="4">
                  <c:v>10.5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'8'!$A$48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'8'!$B$51:$F$51</c:f>
              <c:numCache>
                <c:formatCode>"$"#,##0.00</c:formatCode>
                <c:ptCount val="5"/>
                <c:pt idx="0">
                  <c:v>2.2850000000000001</c:v>
                </c:pt>
                <c:pt idx="1">
                  <c:v>2</c:v>
                </c:pt>
                <c:pt idx="2">
                  <c:v>2.2999999999999998</c:v>
                </c:pt>
                <c:pt idx="3">
                  <c:v>3</c:v>
                </c:pt>
                <c:pt idx="4">
                  <c:v>4.2549999999999999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16416"/>
        <c:axId val="120702080"/>
      </c:lineChart>
      <c:catAx>
        <c:axId val="144316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0702080"/>
        <c:crosses val="autoZero"/>
        <c:auto val="1"/>
        <c:lblAlgn val="ctr"/>
        <c:lblOffset val="100"/>
        <c:noMultiLvlLbl val="0"/>
      </c:catAx>
      <c:valAx>
        <c:axId val="120702080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316416"/>
        <c:crosses val="autoZero"/>
        <c:crossBetween val="between"/>
      </c:valAx>
      <c:valAx>
        <c:axId val="1207026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646144"/>
        <c:crosses val="max"/>
        <c:crossBetween val="between"/>
      </c:valAx>
      <c:catAx>
        <c:axId val="144646144"/>
        <c:scaling>
          <c:orientation val="minMax"/>
        </c:scaling>
        <c:delete val="1"/>
        <c:axPos val="b"/>
        <c:majorTickMark val="out"/>
        <c:minorTickMark val="none"/>
        <c:tickLblPos val="nextTo"/>
        <c:crossAx val="1207026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Commercial Services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06652668416448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'8'!$A$40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'8'!$B$44:$F$44</c:f>
              <c:numCache>
                <c:formatCode>0%</c:formatCode>
                <c:ptCount val="5"/>
                <c:pt idx="0">
                  <c:v>0.33620000000000005</c:v>
                </c:pt>
                <c:pt idx="1">
                  <c:v>0.31190000000000001</c:v>
                </c:pt>
                <c:pt idx="2">
                  <c:v>0.24929999999999999</c:v>
                </c:pt>
                <c:pt idx="3">
                  <c:v>0.24530000000000002</c:v>
                </c:pt>
                <c:pt idx="4">
                  <c:v>0.26379999999999998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47680"/>
        <c:axId val="120704960"/>
      </c:barChart>
      <c:lineChart>
        <c:grouping val="standard"/>
        <c:varyColors val="0"/>
        <c:ser>
          <c:idx val="0"/>
          <c:order val="0"/>
          <c:tx>
            <c:strRef>
              <c:f>'8'!$A$32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'8'!$B$36:$F$36</c:f>
              <c:numCache>
                <c:formatCode>"$"#,##0.00</c:formatCode>
                <c:ptCount val="5"/>
                <c:pt idx="0">
                  <c:v>4.99</c:v>
                </c:pt>
                <c:pt idx="1">
                  <c:v>5.9399999999999995</c:v>
                </c:pt>
                <c:pt idx="2">
                  <c:v>7.335</c:v>
                </c:pt>
                <c:pt idx="3">
                  <c:v>8.5250000000000004</c:v>
                </c:pt>
                <c:pt idx="4">
                  <c:v>10.41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'8'!$A$48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'8'!$B$52:$F$52</c:f>
              <c:numCache>
                <c:formatCode>"$"#,##0.00</c:formatCode>
                <c:ptCount val="5"/>
                <c:pt idx="0">
                  <c:v>2.17</c:v>
                </c:pt>
                <c:pt idx="1">
                  <c:v>2.94</c:v>
                </c:pt>
                <c:pt idx="2">
                  <c:v>2.4550000000000001</c:v>
                </c:pt>
                <c:pt idx="3">
                  <c:v>2.67</c:v>
                </c:pt>
                <c:pt idx="4">
                  <c:v>3.8449999999999998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15392"/>
        <c:axId val="120704384"/>
      </c:lineChart>
      <c:catAx>
        <c:axId val="144315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0704384"/>
        <c:crosses val="autoZero"/>
        <c:auto val="1"/>
        <c:lblAlgn val="ctr"/>
        <c:lblOffset val="100"/>
        <c:noMultiLvlLbl val="0"/>
      </c:catAx>
      <c:valAx>
        <c:axId val="12070438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315392"/>
        <c:crosses val="autoZero"/>
        <c:crossBetween val="between"/>
      </c:valAx>
      <c:valAx>
        <c:axId val="12070496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647680"/>
        <c:crosses val="max"/>
        <c:crossBetween val="between"/>
      </c:valAx>
      <c:catAx>
        <c:axId val="144647680"/>
        <c:scaling>
          <c:orientation val="minMax"/>
        </c:scaling>
        <c:delete val="1"/>
        <c:axPos val="b"/>
        <c:majorTickMark val="out"/>
        <c:minorTickMark val="none"/>
        <c:tickLblPos val="nextTo"/>
        <c:crossAx val="12070496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HC Devices &amp; Supplies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'8'!$A$40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'8'!$B$45:$F$45</c:f>
              <c:numCache>
                <c:formatCode>0%</c:formatCode>
                <c:ptCount val="5"/>
                <c:pt idx="0">
                  <c:v>0.41020000000000001</c:v>
                </c:pt>
                <c:pt idx="1">
                  <c:v>0.36780000000000002</c:v>
                </c:pt>
                <c:pt idx="2">
                  <c:v>0.38250000000000001</c:v>
                </c:pt>
                <c:pt idx="3">
                  <c:v>0.2661</c:v>
                </c:pt>
                <c:pt idx="4">
                  <c:v>0.29410000000000003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49216"/>
        <c:axId val="120707264"/>
      </c:barChart>
      <c:lineChart>
        <c:grouping val="standard"/>
        <c:varyColors val="0"/>
        <c:ser>
          <c:idx val="0"/>
          <c:order val="0"/>
          <c:tx>
            <c:strRef>
              <c:f>'8'!$A$32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'8'!$B$37:$F$37</c:f>
              <c:numCache>
                <c:formatCode>"$"#,##0.00</c:formatCode>
                <c:ptCount val="5"/>
                <c:pt idx="0">
                  <c:v>6.55</c:v>
                </c:pt>
                <c:pt idx="1">
                  <c:v>8.34</c:v>
                </c:pt>
                <c:pt idx="2">
                  <c:v>7.37</c:v>
                </c:pt>
                <c:pt idx="3">
                  <c:v>9</c:v>
                </c:pt>
                <c:pt idx="4">
                  <c:v>7.6199999999999992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'8'!$A$48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'8'!$B$53:$F$53</c:f>
              <c:numCache>
                <c:formatCode>"$"#,##0.00</c:formatCode>
                <c:ptCount val="5"/>
                <c:pt idx="0">
                  <c:v>5.51</c:v>
                </c:pt>
                <c:pt idx="1">
                  <c:v>4</c:v>
                </c:pt>
                <c:pt idx="2">
                  <c:v>4.79</c:v>
                </c:pt>
                <c:pt idx="3">
                  <c:v>3.7949999999999999</c:v>
                </c:pt>
                <c:pt idx="4">
                  <c:v>4.1500000000000004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646656"/>
        <c:axId val="120706688"/>
      </c:lineChart>
      <c:catAx>
        <c:axId val="144646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0706688"/>
        <c:crosses val="autoZero"/>
        <c:auto val="1"/>
        <c:lblAlgn val="ctr"/>
        <c:lblOffset val="100"/>
        <c:noMultiLvlLbl val="0"/>
      </c:catAx>
      <c:valAx>
        <c:axId val="120706688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646656"/>
        <c:crosses val="autoZero"/>
        <c:crossBetween val="between"/>
      </c:valAx>
      <c:valAx>
        <c:axId val="1207072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649216"/>
        <c:crosses val="max"/>
        <c:crossBetween val="between"/>
      </c:valAx>
      <c:catAx>
        <c:axId val="144649216"/>
        <c:scaling>
          <c:orientation val="minMax"/>
        </c:scaling>
        <c:delete val="1"/>
        <c:axPos val="b"/>
        <c:majorTickMark val="out"/>
        <c:minorTickMark val="none"/>
        <c:tickLblPos val="nextTo"/>
        <c:crossAx val="1207072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Pharma &amp; Biotech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06652668416448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'8'!$A$40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'8'!$B$46:$F$46</c:f>
              <c:numCache>
                <c:formatCode>0%</c:formatCode>
                <c:ptCount val="5"/>
                <c:pt idx="0">
                  <c:v>0.50249999999999995</c:v>
                </c:pt>
                <c:pt idx="1">
                  <c:v>0.30904999999999999</c:v>
                </c:pt>
                <c:pt idx="2">
                  <c:v>0.3947</c:v>
                </c:pt>
                <c:pt idx="3">
                  <c:v>0.47724999999999995</c:v>
                </c:pt>
                <c:pt idx="4">
                  <c:v>0.41930000000000001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48192"/>
        <c:axId val="144409152"/>
      </c:barChart>
      <c:lineChart>
        <c:grouping val="standard"/>
        <c:varyColors val="0"/>
        <c:ser>
          <c:idx val="0"/>
          <c:order val="0"/>
          <c:tx>
            <c:strRef>
              <c:f>'8'!$A$32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'8'!$B$38:$F$38</c:f>
              <c:numCache>
                <c:formatCode>"$"#,##0.00</c:formatCode>
                <c:ptCount val="5"/>
                <c:pt idx="0">
                  <c:v>9.43</c:v>
                </c:pt>
                <c:pt idx="1">
                  <c:v>8.4</c:v>
                </c:pt>
                <c:pt idx="2">
                  <c:v>10.65</c:v>
                </c:pt>
                <c:pt idx="3">
                  <c:v>7.3</c:v>
                </c:pt>
                <c:pt idx="4">
                  <c:v>10.41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'8'!$A$48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'8'!$B$54:$F$54</c:f>
              <c:numCache>
                <c:formatCode>"$"#,##0.00</c:formatCode>
                <c:ptCount val="5"/>
                <c:pt idx="0">
                  <c:v>8</c:v>
                </c:pt>
                <c:pt idx="1">
                  <c:v>3.7</c:v>
                </c:pt>
                <c:pt idx="2">
                  <c:v>5</c:v>
                </c:pt>
                <c:pt idx="3">
                  <c:v>10</c:v>
                </c:pt>
                <c:pt idx="4">
                  <c:v>9.24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465920"/>
        <c:axId val="144408576"/>
      </c:lineChart>
      <c:catAx>
        <c:axId val="14446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408576"/>
        <c:crosses val="autoZero"/>
        <c:auto val="1"/>
        <c:lblAlgn val="ctr"/>
        <c:lblOffset val="100"/>
        <c:noMultiLvlLbl val="0"/>
      </c:catAx>
      <c:valAx>
        <c:axId val="144408576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465920"/>
        <c:crosses val="autoZero"/>
        <c:crossBetween val="between"/>
      </c:valAx>
      <c:valAx>
        <c:axId val="14440915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648192"/>
        <c:crosses val="max"/>
        <c:crossBetween val="between"/>
      </c:valAx>
      <c:catAx>
        <c:axId val="144648192"/>
        <c:scaling>
          <c:orientation val="minMax"/>
        </c:scaling>
        <c:delete val="1"/>
        <c:axPos val="b"/>
        <c:majorTickMark val="out"/>
        <c:minorTickMark val="none"/>
        <c:tickLblPos val="nextTo"/>
        <c:crossAx val="14440915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Up, Flat &amp; Down Rounds</a:t>
            </a:r>
          </a:p>
        </c:rich>
      </c:tx>
      <c:layout>
        <c:manualLayout>
          <c:xMode val="edge"/>
          <c:yMode val="edge"/>
          <c:x val="0.3616303638172106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31474190726159"/>
          <c:y val="9.9027887139107637E-2"/>
          <c:w val="0.86112970253718291"/>
          <c:h val="0.727054461942257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'9'!$A$28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dLbls>
            <c:delete val="1"/>
          </c:dLbls>
          <c:cat>
            <c:strRef>
              <c:f>'9'!$B$27:$F$27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'9'!$B$28:$F$28</c:f>
              <c:numCache>
                <c:formatCode>General</c:formatCode>
                <c:ptCount val="5"/>
                <c:pt idx="0">
                  <c:v>151</c:v>
                </c:pt>
                <c:pt idx="1">
                  <c:v>223</c:v>
                </c:pt>
                <c:pt idx="2">
                  <c:v>314</c:v>
                </c:pt>
                <c:pt idx="3">
                  <c:v>296</c:v>
                </c:pt>
                <c:pt idx="4">
                  <c:v>173</c:v>
                </c:pt>
              </c:numCache>
            </c:numRef>
          </c:val>
        </c:ser>
        <c:ser>
          <c:idx val="1"/>
          <c:order val="1"/>
          <c:tx>
            <c:strRef>
              <c:f>'9'!$A$29</c:f>
              <c:strCache>
                <c:ptCount val="1"/>
                <c:pt idx="0">
                  <c:v>Flat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elete val="1"/>
          </c:dLbls>
          <c:cat>
            <c:strRef>
              <c:f>'9'!$B$27:$F$27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'9'!$B$29:$F$29</c:f>
              <c:numCache>
                <c:formatCode>General</c:formatCode>
                <c:ptCount val="5"/>
                <c:pt idx="0">
                  <c:v>57</c:v>
                </c:pt>
                <c:pt idx="1">
                  <c:v>52</c:v>
                </c:pt>
                <c:pt idx="2">
                  <c:v>63</c:v>
                </c:pt>
                <c:pt idx="3">
                  <c:v>53</c:v>
                </c:pt>
                <c:pt idx="4">
                  <c:v>36</c:v>
                </c:pt>
              </c:numCache>
            </c:numRef>
          </c:val>
        </c:ser>
        <c:ser>
          <c:idx val="2"/>
          <c:order val="2"/>
          <c:tx>
            <c:strRef>
              <c:f>'9'!$A$30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rgbClr val="F1AD2C"/>
            </a:solidFill>
          </c:spPr>
          <c:invertIfNegative val="0"/>
          <c:dLbls>
            <c:delete val="1"/>
          </c:dLbls>
          <c:cat>
            <c:strRef>
              <c:f>'9'!$B$27:$F$27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'9'!$B$30:$F$30</c:f>
              <c:numCache>
                <c:formatCode>General</c:formatCode>
                <c:ptCount val="5"/>
                <c:pt idx="0">
                  <c:v>83</c:v>
                </c:pt>
                <c:pt idx="1">
                  <c:v>73</c:v>
                </c:pt>
                <c:pt idx="2">
                  <c:v>76</c:v>
                </c:pt>
                <c:pt idx="3">
                  <c:v>57</c:v>
                </c:pt>
                <c:pt idx="4">
                  <c:v>35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469504"/>
        <c:axId val="144412032"/>
      </c:barChart>
      <c:catAx>
        <c:axId val="14446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4412032"/>
        <c:crosses val="autoZero"/>
        <c:auto val="1"/>
        <c:lblAlgn val="ctr"/>
        <c:lblOffset val="100"/>
        <c:noMultiLvlLbl val="0"/>
      </c:catAx>
      <c:valAx>
        <c:axId val="144412032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4469504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3611198600174979"/>
          <c:y val="0.92422397200349959"/>
          <c:w val="0.53333158355205601"/>
          <c:h val="7.5776027996500434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All Sectors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5864203357928374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'9'!$A$40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'9'!$B$41:$F$41</c:f>
              <c:numCache>
                <c:formatCode>0%</c:formatCode>
                <c:ptCount val="5"/>
                <c:pt idx="0">
                  <c:v>0.27250000000000002</c:v>
                </c:pt>
                <c:pt idx="1">
                  <c:v>0.27240000000000003</c:v>
                </c:pt>
                <c:pt idx="2">
                  <c:v>0.2361</c:v>
                </c:pt>
                <c:pt idx="3">
                  <c:v>0.23079999999999998</c:v>
                </c:pt>
                <c:pt idx="4">
                  <c:v>0.22690000000000002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468992"/>
        <c:axId val="144414336"/>
      </c:barChart>
      <c:lineChart>
        <c:grouping val="standard"/>
        <c:varyColors val="0"/>
        <c:ser>
          <c:idx val="0"/>
          <c:order val="0"/>
          <c:tx>
            <c:strRef>
              <c:f>'9'!$A$32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'9'!$B$33:$F$33</c:f>
              <c:numCache>
                <c:formatCode>"$"#,##0.00</c:formatCode>
                <c:ptCount val="5"/>
                <c:pt idx="0">
                  <c:v>18.18</c:v>
                </c:pt>
                <c:pt idx="1">
                  <c:v>21.07</c:v>
                </c:pt>
                <c:pt idx="2">
                  <c:v>22.435000000000002</c:v>
                </c:pt>
                <c:pt idx="3">
                  <c:v>24.86</c:v>
                </c:pt>
                <c:pt idx="4">
                  <c:v>25.73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'9'!$A$48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'9'!$B$49:$F$49</c:f>
              <c:numCache>
                <c:formatCode>"$"#,##0.00</c:formatCode>
                <c:ptCount val="5"/>
                <c:pt idx="0">
                  <c:v>7.94</c:v>
                </c:pt>
                <c:pt idx="1">
                  <c:v>8.5</c:v>
                </c:pt>
                <c:pt idx="2">
                  <c:v>9</c:v>
                </c:pt>
                <c:pt idx="3">
                  <c:v>10</c:v>
                </c:pt>
                <c:pt idx="4">
                  <c:v>9.754999999999999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568320"/>
        <c:axId val="144413760"/>
      </c:lineChart>
      <c:catAx>
        <c:axId val="144568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413760"/>
        <c:crosses val="autoZero"/>
        <c:auto val="1"/>
        <c:lblAlgn val="ctr"/>
        <c:lblOffset val="100"/>
        <c:noMultiLvlLbl val="0"/>
      </c:catAx>
      <c:valAx>
        <c:axId val="144413760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568320"/>
        <c:crosses val="autoZero"/>
        <c:crossBetween val="between"/>
      </c:valAx>
      <c:valAx>
        <c:axId val="14441433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468992"/>
        <c:crosses val="max"/>
        <c:crossBetween val="between"/>
      </c:valAx>
      <c:catAx>
        <c:axId val="144468992"/>
        <c:scaling>
          <c:orientation val="minMax"/>
        </c:scaling>
        <c:delete val="1"/>
        <c:axPos val="b"/>
        <c:majorTickMark val="out"/>
        <c:minorTickMark val="none"/>
        <c:tickLblPos val="nextTo"/>
        <c:crossAx val="14441433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83410102355905091"/>
          <c:w val="1"/>
          <c:h val="0.1658989764409491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Software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562208223972003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'9'!$A$40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'9'!$B$42:$F$42</c:f>
              <c:numCache>
                <c:formatCode>0%</c:formatCode>
                <c:ptCount val="5"/>
                <c:pt idx="0">
                  <c:v>0.26369999999999999</c:v>
                </c:pt>
                <c:pt idx="1">
                  <c:v>0.24829999999999999</c:v>
                </c:pt>
                <c:pt idx="2">
                  <c:v>0.22690000000000002</c:v>
                </c:pt>
                <c:pt idx="3">
                  <c:v>0.224442049407657</c:v>
                </c:pt>
                <c:pt idx="4">
                  <c:v>0.22329999999999997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143296"/>
        <c:axId val="110125632"/>
      </c:barChart>
      <c:lineChart>
        <c:grouping val="standard"/>
        <c:varyColors val="0"/>
        <c:ser>
          <c:idx val="0"/>
          <c:order val="0"/>
          <c:tx>
            <c:strRef>
              <c:f>'9'!$A$32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'9'!$B$34:$F$34</c:f>
              <c:numCache>
                <c:formatCode>"$"#,##0.00</c:formatCode>
                <c:ptCount val="5"/>
                <c:pt idx="0">
                  <c:v>15.780000000000001</c:v>
                </c:pt>
                <c:pt idx="1">
                  <c:v>18.57</c:v>
                </c:pt>
                <c:pt idx="2">
                  <c:v>26.914999999999999</c:v>
                </c:pt>
                <c:pt idx="3">
                  <c:v>25.42</c:v>
                </c:pt>
                <c:pt idx="4">
                  <c:v>27.15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'9'!$A$48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'9'!$B$50:$F$50</c:f>
              <c:numCache>
                <c:formatCode>"$"#,##0.00</c:formatCode>
                <c:ptCount val="5"/>
                <c:pt idx="0">
                  <c:v>6.5</c:v>
                </c:pt>
                <c:pt idx="1">
                  <c:v>7.2750000000000004</c:v>
                </c:pt>
                <c:pt idx="2">
                  <c:v>9.0399999999999991</c:v>
                </c:pt>
                <c:pt idx="3">
                  <c:v>10</c:v>
                </c:pt>
                <c:pt idx="4">
                  <c:v>9.5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141760"/>
        <c:axId val="110125056"/>
      </c:lineChart>
      <c:catAx>
        <c:axId val="14514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0125056"/>
        <c:crosses val="autoZero"/>
        <c:auto val="1"/>
        <c:lblAlgn val="ctr"/>
        <c:lblOffset val="100"/>
        <c:noMultiLvlLbl val="0"/>
      </c:catAx>
      <c:valAx>
        <c:axId val="110125056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141760"/>
        <c:crosses val="autoZero"/>
        <c:crossBetween val="between"/>
      </c:valAx>
      <c:valAx>
        <c:axId val="1101256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143296"/>
        <c:crosses val="max"/>
        <c:crossBetween val="between"/>
      </c:valAx>
      <c:catAx>
        <c:axId val="145143296"/>
        <c:scaling>
          <c:orientation val="minMax"/>
        </c:scaling>
        <c:delete val="1"/>
        <c:axPos val="b"/>
        <c:majorTickMark val="out"/>
        <c:minorTickMark val="none"/>
        <c:tickLblPos val="nextTo"/>
        <c:crossAx val="1101256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Media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'9'!$A$40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'9'!$B$43:$F$43</c:f>
              <c:numCache>
                <c:formatCode>0%</c:formatCode>
                <c:ptCount val="5"/>
                <c:pt idx="0">
                  <c:v>0.23399999999999999</c:v>
                </c:pt>
                <c:pt idx="1">
                  <c:v>0.19210000000000002</c:v>
                </c:pt>
                <c:pt idx="2">
                  <c:v>0.25989999999999996</c:v>
                </c:pt>
                <c:pt idx="3">
                  <c:v>0.2175</c:v>
                </c:pt>
                <c:pt idx="4">
                  <c:v>0.18870000000000001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144832"/>
        <c:axId val="110127936"/>
      </c:barChart>
      <c:lineChart>
        <c:grouping val="standard"/>
        <c:varyColors val="0"/>
        <c:ser>
          <c:idx val="0"/>
          <c:order val="0"/>
          <c:tx>
            <c:strRef>
              <c:f>'9'!$A$32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'9'!$B$35:$F$35</c:f>
              <c:numCache>
                <c:formatCode>"$"#,##0.00</c:formatCode>
                <c:ptCount val="5"/>
                <c:pt idx="0">
                  <c:v>7.915</c:v>
                </c:pt>
                <c:pt idx="1">
                  <c:v>13.13</c:v>
                </c:pt>
                <c:pt idx="2">
                  <c:v>26.75</c:v>
                </c:pt>
                <c:pt idx="3">
                  <c:v>23.22</c:v>
                </c:pt>
                <c:pt idx="4">
                  <c:v>26.73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'9'!$A$48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'9'!$B$51:$F$51</c:f>
              <c:numCache>
                <c:formatCode>"$"#,##0.00</c:formatCode>
                <c:ptCount val="5"/>
                <c:pt idx="0">
                  <c:v>3.8449999999999998</c:v>
                </c:pt>
                <c:pt idx="1">
                  <c:v>8</c:v>
                </c:pt>
                <c:pt idx="2">
                  <c:v>9.48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142272"/>
        <c:axId val="110127360"/>
      </c:lineChart>
      <c:catAx>
        <c:axId val="145142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0127360"/>
        <c:crosses val="autoZero"/>
        <c:auto val="1"/>
        <c:lblAlgn val="ctr"/>
        <c:lblOffset val="100"/>
        <c:noMultiLvlLbl val="0"/>
      </c:catAx>
      <c:valAx>
        <c:axId val="110127360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142272"/>
        <c:crosses val="autoZero"/>
        <c:crossBetween val="between"/>
      </c:valAx>
      <c:valAx>
        <c:axId val="11012793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144832"/>
        <c:crosses val="max"/>
        <c:crossBetween val="between"/>
      </c:valAx>
      <c:catAx>
        <c:axId val="145144832"/>
        <c:scaling>
          <c:orientation val="minMax"/>
        </c:scaling>
        <c:delete val="1"/>
        <c:axPos val="b"/>
        <c:majorTickMark val="out"/>
        <c:minorTickMark val="none"/>
        <c:tickLblPos val="nextTo"/>
        <c:crossAx val="1101279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97462902480056"/>
          <c:y val="4.8968930310560932E-2"/>
          <c:w val="0.81510673665791766"/>
          <c:h val="0.7750373270887984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'5'!$A$38</c:f>
              <c:strCache>
                <c:ptCount val="1"/>
                <c:pt idx="0">
                  <c:v>Seed/Angel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multiLvlStrRef>
              <c:f>'5'!$B$36:$H$37</c:f>
              <c:multiLvlStrCache>
                <c:ptCount val="7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</c:lvl>
              </c:multiLvlStrCache>
            </c:multiLvlStrRef>
          </c:cat>
          <c:val>
            <c:numRef>
              <c:f>'5'!$B$38:$H$38</c:f>
              <c:numCache>
                <c:formatCode>General</c:formatCode>
                <c:ptCount val="7"/>
                <c:pt idx="0">
                  <c:v>337</c:v>
                </c:pt>
                <c:pt idx="1">
                  <c:v>328</c:v>
                </c:pt>
                <c:pt idx="2">
                  <c:v>283</c:v>
                </c:pt>
                <c:pt idx="3">
                  <c:v>263</c:v>
                </c:pt>
                <c:pt idx="4">
                  <c:v>329</c:v>
                </c:pt>
                <c:pt idx="5">
                  <c:v>274</c:v>
                </c:pt>
                <c:pt idx="6">
                  <c:v>283</c:v>
                </c:pt>
              </c:numCache>
            </c:numRef>
          </c:val>
        </c:ser>
        <c:ser>
          <c:idx val="1"/>
          <c:order val="1"/>
          <c:tx>
            <c:strRef>
              <c:f>'5'!$A$39</c:f>
              <c:strCache>
                <c:ptCount val="1"/>
                <c:pt idx="0">
                  <c:v>Early Stage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multiLvlStrRef>
              <c:f>'5'!$B$36:$H$37</c:f>
              <c:multiLvlStrCache>
                <c:ptCount val="7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</c:lvl>
              </c:multiLvlStrCache>
            </c:multiLvlStrRef>
          </c:cat>
          <c:val>
            <c:numRef>
              <c:f>'5'!$B$39:$H$39</c:f>
              <c:numCache>
                <c:formatCode>General</c:formatCode>
                <c:ptCount val="7"/>
                <c:pt idx="0">
                  <c:v>544</c:v>
                </c:pt>
                <c:pt idx="1">
                  <c:v>555</c:v>
                </c:pt>
                <c:pt idx="2">
                  <c:v>450</c:v>
                </c:pt>
                <c:pt idx="3">
                  <c:v>407</c:v>
                </c:pt>
                <c:pt idx="4">
                  <c:v>383</c:v>
                </c:pt>
                <c:pt idx="5">
                  <c:v>438</c:v>
                </c:pt>
                <c:pt idx="6">
                  <c:v>429</c:v>
                </c:pt>
              </c:numCache>
            </c:numRef>
          </c:val>
        </c:ser>
        <c:ser>
          <c:idx val="2"/>
          <c:order val="2"/>
          <c:tx>
            <c:strRef>
              <c:f>'5'!$A$40</c:f>
              <c:strCache>
                <c:ptCount val="1"/>
                <c:pt idx="0">
                  <c:v>Late Stage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multiLvlStrRef>
              <c:f>'5'!$B$36:$H$37</c:f>
              <c:multiLvlStrCache>
                <c:ptCount val="7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</c:lvl>
              </c:multiLvlStrCache>
            </c:multiLvlStrRef>
          </c:cat>
          <c:val>
            <c:numRef>
              <c:f>'5'!$B$40:$H$40</c:f>
              <c:numCache>
                <c:formatCode>General</c:formatCode>
                <c:ptCount val="7"/>
                <c:pt idx="0">
                  <c:v>354</c:v>
                </c:pt>
                <c:pt idx="1">
                  <c:v>379</c:v>
                </c:pt>
                <c:pt idx="2">
                  <c:v>305</c:v>
                </c:pt>
                <c:pt idx="3">
                  <c:v>315</c:v>
                </c:pt>
                <c:pt idx="4">
                  <c:v>289</c:v>
                </c:pt>
                <c:pt idx="5">
                  <c:v>254</c:v>
                </c:pt>
                <c:pt idx="6">
                  <c:v>269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660032"/>
        <c:axId val="116134400"/>
      </c:barChart>
      <c:catAx>
        <c:axId val="11966003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16134400"/>
        <c:crosses val="autoZero"/>
        <c:auto val="1"/>
        <c:lblAlgn val="ctr"/>
        <c:lblOffset val="100"/>
        <c:noMultiLvlLbl val="0"/>
      </c:catAx>
      <c:valAx>
        <c:axId val="11613440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19660032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0.14826632827112329"/>
          <c:y val="0.90809981189905464"/>
          <c:w val="0.70756824146981623"/>
          <c:h val="5.972076407115777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50"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Commercial Services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'9'!$A$40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'9'!$B$44:$F$44</c:f>
              <c:numCache>
                <c:formatCode>0%</c:formatCode>
                <c:ptCount val="5"/>
                <c:pt idx="0">
                  <c:v>0.18345</c:v>
                </c:pt>
                <c:pt idx="1">
                  <c:v>0.24059999999999998</c:v>
                </c:pt>
                <c:pt idx="2">
                  <c:v>0.20744999999999997</c:v>
                </c:pt>
                <c:pt idx="3">
                  <c:v>0.2054</c:v>
                </c:pt>
                <c:pt idx="4">
                  <c:v>0.20980000000000001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143808"/>
        <c:axId val="110130240"/>
      </c:barChart>
      <c:lineChart>
        <c:grouping val="standard"/>
        <c:varyColors val="0"/>
        <c:ser>
          <c:idx val="0"/>
          <c:order val="0"/>
          <c:tx>
            <c:strRef>
              <c:f>'9'!$A$32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'9'!$B$36:$F$36</c:f>
              <c:numCache>
                <c:formatCode>"$"#,##0.00</c:formatCode>
                <c:ptCount val="5"/>
                <c:pt idx="0">
                  <c:v>28.564999999999998</c:v>
                </c:pt>
                <c:pt idx="1">
                  <c:v>22.62</c:v>
                </c:pt>
                <c:pt idx="2">
                  <c:v>20.244999999999997</c:v>
                </c:pt>
                <c:pt idx="3">
                  <c:v>25.76</c:v>
                </c:pt>
                <c:pt idx="4">
                  <c:v>24.02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'9'!$A$48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'9'!$B$52:$F$52</c:f>
              <c:numCache>
                <c:formatCode>"$"#,##0.00</c:formatCode>
                <c:ptCount val="5"/>
                <c:pt idx="0">
                  <c:v>8.16</c:v>
                </c:pt>
                <c:pt idx="1">
                  <c:v>7.3</c:v>
                </c:pt>
                <c:pt idx="2">
                  <c:v>6.0949999999999998</c:v>
                </c:pt>
                <c:pt idx="3">
                  <c:v>6.73</c:v>
                </c:pt>
                <c:pt idx="4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12384"/>
        <c:axId val="110129664"/>
      </c:lineChart>
      <c:catAx>
        <c:axId val="144912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129664"/>
        <c:crosses val="autoZero"/>
        <c:auto val="1"/>
        <c:lblAlgn val="ctr"/>
        <c:lblOffset val="100"/>
        <c:noMultiLvlLbl val="0"/>
      </c:catAx>
      <c:valAx>
        <c:axId val="11012966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912384"/>
        <c:crosses val="autoZero"/>
        <c:crossBetween val="between"/>
      </c:valAx>
      <c:valAx>
        <c:axId val="1101302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143808"/>
        <c:crosses val="max"/>
        <c:crossBetween val="between"/>
      </c:valAx>
      <c:catAx>
        <c:axId val="145143808"/>
        <c:scaling>
          <c:orientation val="minMax"/>
        </c:scaling>
        <c:delete val="1"/>
        <c:axPos val="b"/>
        <c:majorTickMark val="out"/>
        <c:minorTickMark val="none"/>
        <c:tickLblPos val="nextTo"/>
        <c:crossAx val="11013024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HC Devices &amp; Supplies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95541557305335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'9'!$A$40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'9'!$B$45:$F$45</c:f>
              <c:numCache>
                <c:formatCode>0%</c:formatCode>
                <c:ptCount val="5"/>
                <c:pt idx="0">
                  <c:v>0.32929999999999998</c:v>
                </c:pt>
                <c:pt idx="1">
                  <c:v>0.35370000000000007</c:v>
                </c:pt>
                <c:pt idx="2">
                  <c:v>0.27</c:v>
                </c:pt>
                <c:pt idx="3">
                  <c:v>0.28234999999999999</c:v>
                </c:pt>
                <c:pt idx="4">
                  <c:v>0.36670000000000003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914432"/>
        <c:axId val="110132544"/>
      </c:barChart>
      <c:lineChart>
        <c:grouping val="standard"/>
        <c:varyColors val="0"/>
        <c:ser>
          <c:idx val="0"/>
          <c:order val="0"/>
          <c:tx>
            <c:strRef>
              <c:f>'9'!$A$32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'9'!$B$37:$F$37</c:f>
              <c:numCache>
                <c:formatCode>"$"#,##0.00</c:formatCode>
                <c:ptCount val="5"/>
                <c:pt idx="0">
                  <c:v>20.14</c:v>
                </c:pt>
                <c:pt idx="1">
                  <c:v>21.664999999999999</c:v>
                </c:pt>
                <c:pt idx="2">
                  <c:v>17.86</c:v>
                </c:pt>
                <c:pt idx="3">
                  <c:v>17.119999999999997</c:v>
                </c:pt>
                <c:pt idx="4">
                  <c:v>24.47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'9'!$A$48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'9'!$B$53:$F$53</c:f>
              <c:numCache>
                <c:formatCode>"$"#,##0.00</c:formatCode>
                <c:ptCount val="5"/>
                <c:pt idx="0">
                  <c:v>9.5</c:v>
                </c:pt>
                <c:pt idx="1">
                  <c:v>10</c:v>
                </c:pt>
                <c:pt idx="2">
                  <c:v>6.4950000000000001</c:v>
                </c:pt>
                <c:pt idx="3">
                  <c:v>8.6750000000000007</c:v>
                </c:pt>
                <c:pt idx="4">
                  <c:v>9.7899999999999991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12896"/>
        <c:axId val="110131968"/>
      </c:lineChart>
      <c:catAx>
        <c:axId val="14491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0131968"/>
        <c:crosses val="autoZero"/>
        <c:auto val="1"/>
        <c:lblAlgn val="ctr"/>
        <c:lblOffset val="100"/>
        <c:noMultiLvlLbl val="0"/>
      </c:catAx>
      <c:valAx>
        <c:axId val="110131968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912896"/>
        <c:crosses val="autoZero"/>
        <c:crossBetween val="between"/>
      </c:valAx>
      <c:valAx>
        <c:axId val="11013254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914432"/>
        <c:crosses val="max"/>
        <c:crossBetween val="between"/>
      </c:valAx>
      <c:catAx>
        <c:axId val="144914432"/>
        <c:scaling>
          <c:orientation val="minMax"/>
        </c:scaling>
        <c:delete val="1"/>
        <c:axPos val="b"/>
        <c:majorTickMark val="out"/>
        <c:minorTickMark val="none"/>
        <c:tickLblPos val="nextTo"/>
        <c:crossAx val="11013254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Pharma &amp; Biotech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'9'!$A$40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'9'!$B$46:$F$46</c:f>
              <c:numCache>
                <c:formatCode>0%</c:formatCode>
                <c:ptCount val="5"/>
                <c:pt idx="0">
                  <c:v>0.32450000000000001</c:v>
                </c:pt>
                <c:pt idx="1">
                  <c:v>0.31574999999999998</c:v>
                </c:pt>
                <c:pt idx="2">
                  <c:v>0.34120000000000006</c:v>
                </c:pt>
                <c:pt idx="3">
                  <c:v>0.2944</c:v>
                </c:pt>
                <c:pt idx="4">
                  <c:v>0.35310000000000002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915968"/>
        <c:axId val="145000128"/>
      </c:barChart>
      <c:lineChart>
        <c:grouping val="standard"/>
        <c:varyColors val="0"/>
        <c:ser>
          <c:idx val="0"/>
          <c:order val="0"/>
          <c:tx>
            <c:strRef>
              <c:f>'9'!$A$32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'9'!$B$38:$F$38</c:f>
              <c:numCache>
                <c:formatCode>"$"#,##0.00</c:formatCode>
                <c:ptCount val="5"/>
                <c:pt idx="0">
                  <c:v>25.2</c:v>
                </c:pt>
                <c:pt idx="1">
                  <c:v>23.64</c:v>
                </c:pt>
                <c:pt idx="2">
                  <c:v>22</c:v>
                </c:pt>
                <c:pt idx="3">
                  <c:v>36.58</c:v>
                </c:pt>
                <c:pt idx="4">
                  <c:v>22.23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'9'!$A$48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'9'!$B$54:$F$54</c:f>
              <c:numCache>
                <c:formatCode>"$"#,##0.00</c:formatCode>
                <c:ptCount val="5"/>
                <c:pt idx="0">
                  <c:v>20</c:v>
                </c:pt>
                <c:pt idx="1">
                  <c:v>11.905000000000001</c:v>
                </c:pt>
                <c:pt idx="2">
                  <c:v>15.5</c:v>
                </c:pt>
                <c:pt idx="3">
                  <c:v>18.100000000000001</c:v>
                </c:pt>
                <c:pt idx="4">
                  <c:v>8.5749999999999993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14944"/>
        <c:axId val="144999552"/>
      </c:lineChart>
      <c:catAx>
        <c:axId val="14491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999552"/>
        <c:crosses val="autoZero"/>
        <c:auto val="1"/>
        <c:lblAlgn val="ctr"/>
        <c:lblOffset val="100"/>
        <c:noMultiLvlLbl val="0"/>
      </c:catAx>
      <c:valAx>
        <c:axId val="144999552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914944"/>
        <c:crosses val="autoZero"/>
        <c:crossBetween val="between"/>
      </c:valAx>
      <c:valAx>
        <c:axId val="1450001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4915968"/>
        <c:crosses val="max"/>
        <c:crossBetween val="between"/>
      </c:valAx>
      <c:catAx>
        <c:axId val="144915968"/>
        <c:scaling>
          <c:orientation val="minMax"/>
        </c:scaling>
        <c:delete val="1"/>
        <c:axPos val="b"/>
        <c:majorTickMark val="out"/>
        <c:minorTickMark val="none"/>
        <c:tickLblPos val="nextTo"/>
        <c:crossAx val="14500012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Up, Flat &amp; Down Rounds</a:t>
            </a:r>
          </a:p>
        </c:rich>
      </c:tx>
      <c:layout>
        <c:manualLayout>
          <c:xMode val="edge"/>
          <c:yMode val="edge"/>
          <c:x val="0.3594044317081399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31474190726159"/>
          <c:y val="9.8750000000000004E-2"/>
          <c:w val="0.86112970253718291"/>
          <c:h val="0.7023320209973753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'10'!$A$28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dLbls>
            <c:delete val="1"/>
          </c:dLbls>
          <c:cat>
            <c:strRef>
              <c:f>'10'!$B$27:$F$27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'10'!$B$28:$F$28</c:f>
              <c:numCache>
                <c:formatCode>General</c:formatCode>
                <c:ptCount val="5"/>
                <c:pt idx="0">
                  <c:v>59</c:v>
                </c:pt>
                <c:pt idx="1">
                  <c:v>129</c:v>
                </c:pt>
                <c:pt idx="2">
                  <c:v>155</c:v>
                </c:pt>
                <c:pt idx="3">
                  <c:v>180</c:v>
                </c:pt>
                <c:pt idx="4">
                  <c:v>82</c:v>
                </c:pt>
              </c:numCache>
            </c:numRef>
          </c:val>
        </c:ser>
        <c:ser>
          <c:idx val="1"/>
          <c:order val="1"/>
          <c:tx>
            <c:strRef>
              <c:f>'10'!$A$29</c:f>
              <c:strCache>
                <c:ptCount val="1"/>
                <c:pt idx="0">
                  <c:v>Flat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elete val="1"/>
          </c:dLbls>
          <c:cat>
            <c:strRef>
              <c:f>'10'!$B$27:$F$27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'10'!$B$29:$F$29</c:f>
              <c:numCache>
                <c:formatCode>General</c:formatCode>
                <c:ptCount val="5"/>
                <c:pt idx="0">
                  <c:v>21</c:v>
                </c:pt>
                <c:pt idx="1">
                  <c:v>30</c:v>
                </c:pt>
                <c:pt idx="2">
                  <c:v>35</c:v>
                </c:pt>
                <c:pt idx="3">
                  <c:v>45</c:v>
                </c:pt>
                <c:pt idx="4">
                  <c:v>17</c:v>
                </c:pt>
              </c:numCache>
            </c:numRef>
          </c:val>
        </c:ser>
        <c:ser>
          <c:idx val="2"/>
          <c:order val="2"/>
          <c:tx>
            <c:strRef>
              <c:f>'10'!$A$30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rgbClr val="F1AD2C"/>
            </a:solidFill>
          </c:spPr>
          <c:invertIfNegative val="0"/>
          <c:dLbls>
            <c:delete val="1"/>
          </c:dLbls>
          <c:cat>
            <c:strRef>
              <c:f>'10'!$B$27:$F$27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'10'!$B$30:$F$30</c:f>
              <c:numCache>
                <c:formatCode>General</c:formatCode>
                <c:ptCount val="5"/>
                <c:pt idx="0">
                  <c:v>61</c:v>
                </c:pt>
                <c:pt idx="1">
                  <c:v>69</c:v>
                </c:pt>
                <c:pt idx="2">
                  <c:v>53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5545216"/>
        <c:axId val="145003008"/>
      </c:barChart>
      <c:catAx>
        <c:axId val="14554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5003008"/>
        <c:crosses val="autoZero"/>
        <c:auto val="1"/>
        <c:lblAlgn val="ctr"/>
        <c:lblOffset val="100"/>
        <c:noMultiLvlLbl val="0"/>
      </c:catAx>
      <c:valAx>
        <c:axId val="145003008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5545216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3611198600174979"/>
          <c:y val="0.92422397200349959"/>
          <c:w val="0.53333158355205601"/>
          <c:h val="7.5776027996500434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All Sectors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6228874890638670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'10'!$A$40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'10'!$B$41:$F$41</c:f>
              <c:numCache>
                <c:formatCode>0%</c:formatCode>
                <c:ptCount val="5"/>
                <c:pt idx="0">
                  <c:v>0.23305000000000001</c:v>
                </c:pt>
                <c:pt idx="1">
                  <c:v>0.19309999999999999</c:v>
                </c:pt>
                <c:pt idx="2">
                  <c:v>0.19769999999999999</c:v>
                </c:pt>
                <c:pt idx="3">
                  <c:v>0.18259999999999998</c:v>
                </c:pt>
                <c:pt idx="4">
                  <c:v>0.17499999999999999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412096"/>
        <c:axId val="145005312"/>
      </c:barChart>
      <c:lineChart>
        <c:grouping val="standard"/>
        <c:varyColors val="0"/>
        <c:ser>
          <c:idx val="0"/>
          <c:order val="0"/>
          <c:tx>
            <c:strRef>
              <c:f>'10'!$A$32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'10'!$B$33:$F$33</c:f>
              <c:numCache>
                <c:formatCode>"$"#,##0.00</c:formatCode>
                <c:ptCount val="5"/>
                <c:pt idx="0">
                  <c:v>30.18</c:v>
                </c:pt>
                <c:pt idx="1">
                  <c:v>36.39</c:v>
                </c:pt>
                <c:pt idx="2">
                  <c:v>49.844999999999999</c:v>
                </c:pt>
                <c:pt idx="3">
                  <c:v>51.2</c:v>
                </c:pt>
                <c:pt idx="4">
                  <c:v>58.24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'10'!$B$49:$F$49</c:f>
              <c:numCache>
                <c:formatCode>"$"#,##0.00</c:formatCode>
                <c:ptCount val="5"/>
                <c:pt idx="0">
                  <c:v>10.395</c:v>
                </c:pt>
                <c:pt idx="1">
                  <c:v>12</c:v>
                </c:pt>
                <c:pt idx="2">
                  <c:v>14.025</c:v>
                </c:pt>
                <c:pt idx="3">
                  <c:v>13.1</c:v>
                </c:pt>
                <c:pt idx="4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45728"/>
        <c:axId val="145004736"/>
      </c:lineChart>
      <c:catAx>
        <c:axId val="14554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004736"/>
        <c:crosses val="autoZero"/>
        <c:auto val="1"/>
        <c:lblAlgn val="ctr"/>
        <c:lblOffset val="100"/>
        <c:noMultiLvlLbl val="0"/>
      </c:catAx>
      <c:valAx>
        <c:axId val="145004736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545728"/>
        <c:crosses val="autoZero"/>
        <c:crossBetween val="between"/>
      </c:valAx>
      <c:valAx>
        <c:axId val="1450053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412096"/>
        <c:crosses val="max"/>
        <c:crossBetween val="between"/>
      </c:valAx>
      <c:catAx>
        <c:axId val="145412096"/>
        <c:scaling>
          <c:orientation val="minMax"/>
        </c:scaling>
        <c:delete val="1"/>
        <c:axPos val="b"/>
        <c:majorTickMark val="out"/>
        <c:minorTickMark val="none"/>
        <c:tickLblPos val="nextTo"/>
        <c:crossAx val="145005312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8568930883639545"/>
          <c:w val="1"/>
          <c:h val="0.1431069116360455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Software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70975503062117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'10'!$A$40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'10'!$B$42:$F$42</c:f>
              <c:numCache>
                <c:formatCode>0%</c:formatCode>
                <c:ptCount val="5"/>
                <c:pt idx="0">
                  <c:v>0.21479999999999999</c:v>
                </c:pt>
                <c:pt idx="1">
                  <c:v>0.19070000000000001</c:v>
                </c:pt>
                <c:pt idx="2">
                  <c:v>0.17059999999999997</c:v>
                </c:pt>
                <c:pt idx="3">
                  <c:v>0.1573</c:v>
                </c:pt>
                <c:pt idx="4">
                  <c:v>0.17519999999999999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864192"/>
        <c:axId val="145262272"/>
      </c:barChart>
      <c:lineChart>
        <c:grouping val="standard"/>
        <c:varyColors val="0"/>
        <c:ser>
          <c:idx val="0"/>
          <c:order val="0"/>
          <c:tx>
            <c:strRef>
              <c:f>'10'!$A$32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'10'!$B$34:$F$34</c:f>
              <c:numCache>
                <c:formatCode>"$"#,##0.00</c:formatCode>
                <c:ptCount val="5"/>
                <c:pt idx="0">
                  <c:v>34.504999999999995</c:v>
                </c:pt>
                <c:pt idx="1">
                  <c:v>27.855</c:v>
                </c:pt>
                <c:pt idx="2">
                  <c:v>45.71</c:v>
                </c:pt>
                <c:pt idx="3">
                  <c:v>56.02</c:v>
                </c:pt>
                <c:pt idx="4">
                  <c:v>67.185000000000002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'10'!$B$50:$F$50</c:f>
              <c:numCache>
                <c:formatCode>"$"#,##0.00</c:formatCode>
                <c:ptCount val="5"/>
                <c:pt idx="0">
                  <c:v>9.254999999999999</c:v>
                </c:pt>
                <c:pt idx="1">
                  <c:v>9.745000000000001</c:v>
                </c:pt>
                <c:pt idx="2">
                  <c:v>11.5</c:v>
                </c:pt>
                <c:pt idx="3">
                  <c:v>13</c:v>
                </c:pt>
                <c:pt idx="4">
                  <c:v>16.25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862656"/>
        <c:axId val="145261696"/>
      </c:lineChart>
      <c:catAx>
        <c:axId val="14586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261696"/>
        <c:crosses val="autoZero"/>
        <c:auto val="1"/>
        <c:lblAlgn val="ctr"/>
        <c:lblOffset val="100"/>
        <c:noMultiLvlLbl val="0"/>
      </c:catAx>
      <c:valAx>
        <c:axId val="145261696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862656"/>
        <c:crosses val="autoZero"/>
        <c:crossBetween val="between"/>
      </c:valAx>
      <c:valAx>
        <c:axId val="1452622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864192"/>
        <c:crosses val="max"/>
        <c:crossBetween val="between"/>
      </c:valAx>
      <c:catAx>
        <c:axId val="145864192"/>
        <c:scaling>
          <c:orientation val="minMax"/>
        </c:scaling>
        <c:delete val="1"/>
        <c:axPos val="b"/>
        <c:majorTickMark val="out"/>
        <c:minorTickMark val="none"/>
        <c:tickLblPos val="nextTo"/>
        <c:crossAx val="1452622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Media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95541557305335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'10'!$A$40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'10'!$B$43:$F$43</c:f>
              <c:numCache>
                <c:formatCode>0%</c:formatCode>
                <c:ptCount val="5"/>
                <c:pt idx="0">
                  <c:v>0.1333</c:v>
                </c:pt>
                <c:pt idx="1">
                  <c:v>0.12659999999999999</c:v>
                </c:pt>
                <c:pt idx="2">
                  <c:v>0.1143</c:v>
                </c:pt>
                <c:pt idx="3">
                  <c:v>0.16870000000000002</c:v>
                </c:pt>
                <c:pt idx="4">
                  <c:v>0.14155000000000001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865728"/>
        <c:axId val="145264576"/>
      </c:barChart>
      <c:lineChart>
        <c:grouping val="standard"/>
        <c:varyColors val="0"/>
        <c:ser>
          <c:idx val="0"/>
          <c:order val="0"/>
          <c:tx>
            <c:strRef>
              <c:f>'10'!$A$32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'10'!$B$35:$F$35</c:f>
              <c:numCache>
                <c:formatCode>"$"#,##0.00</c:formatCode>
                <c:ptCount val="5"/>
                <c:pt idx="0">
                  <c:v>24.4</c:v>
                </c:pt>
                <c:pt idx="1">
                  <c:v>29.65</c:v>
                </c:pt>
                <c:pt idx="2">
                  <c:v>183.71</c:v>
                </c:pt>
                <c:pt idx="3">
                  <c:v>62.14</c:v>
                </c:pt>
                <c:pt idx="4">
                  <c:v>86.84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'10'!$B$51:$F$51</c:f>
              <c:numCache>
                <c:formatCode>"$"#,##0.00</c:formatCode>
                <c:ptCount val="5"/>
                <c:pt idx="0">
                  <c:v>4.5999999999999996</c:v>
                </c:pt>
                <c:pt idx="1">
                  <c:v>5.54</c:v>
                </c:pt>
                <c:pt idx="2">
                  <c:v>33</c:v>
                </c:pt>
                <c:pt idx="3">
                  <c:v>14.64</c:v>
                </c:pt>
                <c:pt idx="4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863168"/>
        <c:axId val="145264000"/>
      </c:lineChart>
      <c:catAx>
        <c:axId val="14586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264000"/>
        <c:crosses val="autoZero"/>
        <c:auto val="1"/>
        <c:lblAlgn val="ctr"/>
        <c:lblOffset val="100"/>
        <c:noMultiLvlLbl val="0"/>
      </c:catAx>
      <c:valAx>
        <c:axId val="145264000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863168"/>
        <c:crosses val="autoZero"/>
        <c:crossBetween val="between"/>
      </c:valAx>
      <c:valAx>
        <c:axId val="14526457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865728"/>
        <c:crosses val="max"/>
        <c:crossBetween val="between"/>
      </c:valAx>
      <c:catAx>
        <c:axId val="145865728"/>
        <c:scaling>
          <c:orientation val="minMax"/>
        </c:scaling>
        <c:delete val="1"/>
        <c:axPos val="b"/>
        <c:majorTickMark val="out"/>
        <c:minorTickMark val="none"/>
        <c:tickLblPos val="nextTo"/>
        <c:crossAx val="14526457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Commercial Services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'10'!$A$40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'10'!$B$44:$F$44</c:f>
              <c:numCache>
                <c:formatCode>0%</c:formatCode>
                <c:ptCount val="5"/>
                <c:pt idx="0">
                  <c:v>0.23269999999999999</c:v>
                </c:pt>
                <c:pt idx="1">
                  <c:v>0.12655000000000002</c:v>
                </c:pt>
                <c:pt idx="2">
                  <c:v>0.17460000000000001</c:v>
                </c:pt>
                <c:pt idx="3">
                  <c:v>0.18604999999999999</c:v>
                </c:pt>
                <c:pt idx="4">
                  <c:v>0.18479999999999999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864704"/>
        <c:axId val="145266880"/>
      </c:barChart>
      <c:lineChart>
        <c:grouping val="standard"/>
        <c:varyColors val="0"/>
        <c:ser>
          <c:idx val="0"/>
          <c:order val="0"/>
          <c:tx>
            <c:strRef>
              <c:f>'10'!$A$32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'10'!$B$36:$F$36</c:f>
              <c:numCache>
                <c:formatCode>"$"#,##0.00</c:formatCode>
                <c:ptCount val="5"/>
                <c:pt idx="0">
                  <c:v>27.63</c:v>
                </c:pt>
                <c:pt idx="1">
                  <c:v>74.41</c:v>
                </c:pt>
                <c:pt idx="2">
                  <c:v>64.180000000000007</c:v>
                </c:pt>
                <c:pt idx="3">
                  <c:v>34.875</c:v>
                </c:pt>
                <c:pt idx="4">
                  <c:v>25.14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'10'!$B$52:$F$52</c:f>
              <c:numCache>
                <c:formatCode>"$"#,##0.00</c:formatCode>
                <c:ptCount val="5"/>
                <c:pt idx="0">
                  <c:v>10</c:v>
                </c:pt>
                <c:pt idx="1">
                  <c:v>12.13</c:v>
                </c:pt>
                <c:pt idx="2">
                  <c:v>8</c:v>
                </c:pt>
                <c:pt idx="3">
                  <c:v>10.66</c:v>
                </c:pt>
                <c:pt idx="4">
                  <c:v>8.1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61952"/>
        <c:axId val="145266304"/>
      </c:lineChart>
      <c:catAx>
        <c:axId val="145661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266304"/>
        <c:crosses val="autoZero"/>
        <c:auto val="1"/>
        <c:lblAlgn val="ctr"/>
        <c:lblOffset val="100"/>
        <c:noMultiLvlLbl val="0"/>
      </c:catAx>
      <c:valAx>
        <c:axId val="14526630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661952"/>
        <c:crosses val="autoZero"/>
        <c:crossBetween val="between"/>
      </c:valAx>
      <c:valAx>
        <c:axId val="1452668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864704"/>
        <c:crosses val="max"/>
        <c:crossBetween val="between"/>
      </c:valAx>
      <c:catAx>
        <c:axId val="145864704"/>
        <c:scaling>
          <c:orientation val="minMax"/>
        </c:scaling>
        <c:delete val="1"/>
        <c:axPos val="b"/>
        <c:majorTickMark val="out"/>
        <c:minorTickMark val="none"/>
        <c:tickLblPos val="nextTo"/>
        <c:crossAx val="14526688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HC Devices &amp; Supplies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95541557305335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'10'!$A$40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'10'!$B$45:$F$45</c:f>
              <c:numCache>
                <c:formatCode>0%</c:formatCode>
                <c:ptCount val="5"/>
                <c:pt idx="0">
                  <c:v>0.32745000000000002</c:v>
                </c:pt>
                <c:pt idx="1">
                  <c:v>0.27399999999999997</c:v>
                </c:pt>
                <c:pt idx="2">
                  <c:v>0.33575000000000005</c:v>
                </c:pt>
                <c:pt idx="3">
                  <c:v>0.23309999999999997</c:v>
                </c:pt>
                <c:pt idx="4">
                  <c:v>0.2767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664000"/>
        <c:axId val="145596992"/>
      </c:barChart>
      <c:lineChart>
        <c:grouping val="standard"/>
        <c:varyColors val="0"/>
        <c:ser>
          <c:idx val="0"/>
          <c:order val="0"/>
          <c:tx>
            <c:strRef>
              <c:f>'10'!$A$32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'10'!$B$37:$F$37</c:f>
              <c:numCache>
                <c:formatCode>"$"#,##0.00</c:formatCode>
                <c:ptCount val="5"/>
                <c:pt idx="0">
                  <c:v>27.03</c:v>
                </c:pt>
                <c:pt idx="1">
                  <c:v>35.57</c:v>
                </c:pt>
                <c:pt idx="2">
                  <c:v>32.65</c:v>
                </c:pt>
                <c:pt idx="3">
                  <c:v>36.479999999999997</c:v>
                </c:pt>
                <c:pt idx="4">
                  <c:v>38.53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'10'!$B$53:$F$53</c:f>
              <c:numCache>
                <c:formatCode>"$"#,##0.00</c:formatCode>
                <c:ptCount val="5"/>
                <c:pt idx="0">
                  <c:v>14.25</c:v>
                </c:pt>
                <c:pt idx="1">
                  <c:v>15.59</c:v>
                </c:pt>
                <c:pt idx="2">
                  <c:v>19.829999999999998</c:v>
                </c:pt>
                <c:pt idx="3">
                  <c:v>19.86</c:v>
                </c:pt>
                <c:pt idx="4">
                  <c:v>18.2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62464"/>
        <c:axId val="145596416"/>
      </c:lineChart>
      <c:catAx>
        <c:axId val="145662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596416"/>
        <c:crosses val="autoZero"/>
        <c:auto val="1"/>
        <c:lblAlgn val="ctr"/>
        <c:lblOffset val="100"/>
        <c:noMultiLvlLbl val="0"/>
      </c:catAx>
      <c:valAx>
        <c:axId val="145596416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662464"/>
        <c:crosses val="autoZero"/>
        <c:crossBetween val="between"/>
      </c:valAx>
      <c:valAx>
        <c:axId val="1455969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664000"/>
        <c:crosses val="max"/>
        <c:crossBetween val="between"/>
      </c:valAx>
      <c:catAx>
        <c:axId val="145664000"/>
        <c:scaling>
          <c:orientation val="minMax"/>
        </c:scaling>
        <c:delete val="1"/>
        <c:axPos val="b"/>
        <c:majorTickMark val="out"/>
        <c:minorTickMark val="none"/>
        <c:tickLblPos val="nextTo"/>
        <c:crossAx val="14559699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Pharma &amp; Biotech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'10'!$A$40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'10'!$B$46:$F$46</c:f>
              <c:numCache>
                <c:formatCode>0%</c:formatCode>
                <c:ptCount val="5"/>
                <c:pt idx="0">
                  <c:v>0.36530000000000001</c:v>
                </c:pt>
                <c:pt idx="1">
                  <c:v>0.19174999999999998</c:v>
                </c:pt>
                <c:pt idx="2">
                  <c:v>0.1699</c:v>
                </c:pt>
                <c:pt idx="3">
                  <c:v>0.22634999999999997</c:v>
                </c:pt>
                <c:pt idx="4">
                  <c:v>0.30419999999999997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665536"/>
        <c:axId val="145599296"/>
      </c:barChart>
      <c:lineChart>
        <c:grouping val="standard"/>
        <c:varyColors val="0"/>
        <c:ser>
          <c:idx val="0"/>
          <c:order val="0"/>
          <c:tx>
            <c:strRef>
              <c:f>'10'!$A$32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'10'!$B$38:$F$38</c:f>
              <c:numCache>
                <c:formatCode>"$"#,##0.00</c:formatCode>
                <c:ptCount val="5"/>
                <c:pt idx="0">
                  <c:v>24.51</c:v>
                </c:pt>
                <c:pt idx="1">
                  <c:v>56.49</c:v>
                </c:pt>
                <c:pt idx="2">
                  <c:v>63.930000000000007</c:v>
                </c:pt>
                <c:pt idx="3">
                  <c:v>71.77</c:v>
                </c:pt>
                <c:pt idx="4">
                  <c:v>57.129999999999995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'10'!$B$54:$F$54</c:f>
              <c:numCache>
                <c:formatCode>"$"#,##0.00</c:formatCode>
                <c:ptCount val="5"/>
                <c:pt idx="0">
                  <c:v>14.81</c:v>
                </c:pt>
                <c:pt idx="1">
                  <c:v>15</c:v>
                </c:pt>
                <c:pt idx="2">
                  <c:v>18.335000000000001</c:v>
                </c:pt>
                <c:pt idx="3">
                  <c:v>25</c:v>
                </c:pt>
                <c:pt idx="4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64512"/>
        <c:axId val="145598720"/>
      </c:lineChart>
      <c:catAx>
        <c:axId val="14566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598720"/>
        <c:crosses val="autoZero"/>
        <c:auto val="1"/>
        <c:lblAlgn val="ctr"/>
        <c:lblOffset val="100"/>
        <c:noMultiLvlLbl val="0"/>
      </c:catAx>
      <c:valAx>
        <c:axId val="145598720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664512"/>
        <c:crosses val="autoZero"/>
        <c:crossBetween val="between"/>
      </c:valAx>
      <c:valAx>
        <c:axId val="14559929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665536"/>
        <c:crosses val="max"/>
        <c:crossBetween val="between"/>
      </c:valAx>
      <c:catAx>
        <c:axId val="145665536"/>
        <c:scaling>
          <c:orientation val="minMax"/>
        </c:scaling>
        <c:delete val="1"/>
        <c:axPos val="b"/>
        <c:majorTickMark val="out"/>
        <c:minorTickMark val="none"/>
        <c:tickLblPos val="nextTo"/>
        <c:crossAx val="14559929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231408573928259E-2"/>
          <c:y val="2.6711111111111116E-2"/>
          <c:w val="0.91332414698162734"/>
          <c:h val="0.68814978127734028"/>
        </c:manualLayout>
      </c:layout>
      <c:lineChart>
        <c:grouping val="standard"/>
        <c:varyColors val="0"/>
        <c:ser>
          <c:idx val="0"/>
          <c:order val="0"/>
          <c:tx>
            <c:strRef>
              <c:f>'6'!$A$29</c:f>
              <c:strCache>
                <c:ptCount val="1"/>
                <c:pt idx="0">
                  <c:v>Series Seed</c:v>
                </c:pt>
              </c:strCache>
            </c:strRef>
          </c:tx>
          <c:spPr>
            <a:ln w="22225">
              <a:solidFill>
                <a:srgbClr val="2F9563"/>
              </a:solidFill>
            </a:ln>
          </c:spPr>
          <c:marker>
            <c:symbol val="circle"/>
            <c:size val="3"/>
            <c:spPr>
              <a:solidFill>
                <a:srgbClr val="2F9563"/>
              </a:solidFill>
              <a:ln>
                <a:solidFill>
                  <a:srgbClr val="2F9563"/>
                </a:solidFill>
              </a:ln>
            </c:spPr>
          </c:marker>
          <c:dLbls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_(&quot;$&quot;* #,##0.0_);_(&quot;$&quot;* \(#,##0.0\);_(&quot;$&quot;* &quot;-&quot;?_);_(@_)" sourceLinked="0"/>
            <c:txPr>
              <a:bodyPr/>
              <a:lstStyle/>
              <a:p>
                <a:pPr>
                  <a:defRPr>
                    <a:solidFill>
                      <a:schemeClr val="accent4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'6'!$B$27:$T$28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'6'!$B$29:$T$29</c:f>
              <c:numCache>
                <c:formatCode>General</c:formatCode>
                <c:ptCount val="19"/>
                <c:pt idx="4" formatCode="&quot;$&quot;#,##0.00">
                  <c:v>2.5049999999999999</c:v>
                </c:pt>
                <c:pt idx="5" formatCode="&quot;$&quot;#,##0.00">
                  <c:v>2.56</c:v>
                </c:pt>
                <c:pt idx="6" formatCode="&quot;$&quot;#,##0.00">
                  <c:v>3.25</c:v>
                </c:pt>
                <c:pt idx="7" formatCode="&quot;$&quot;#,##0.00">
                  <c:v>3.86</c:v>
                </c:pt>
                <c:pt idx="8" formatCode="&quot;$&quot;#,##0.00">
                  <c:v>2.9550000000000001</c:v>
                </c:pt>
                <c:pt idx="9" formatCode="&quot;$&quot;#,##0.00">
                  <c:v>4.32</c:v>
                </c:pt>
                <c:pt idx="10" formatCode="&quot;$&quot;#,##0.00">
                  <c:v>3.51</c:v>
                </c:pt>
                <c:pt idx="11" formatCode="&quot;$&quot;#,##0.00">
                  <c:v>4.8</c:v>
                </c:pt>
                <c:pt idx="12" formatCode="&quot;$&quot;#,##0.00">
                  <c:v>4.34</c:v>
                </c:pt>
                <c:pt idx="13" formatCode="&quot;$&quot;#,##0.00">
                  <c:v>4.3849999999999998</c:v>
                </c:pt>
                <c:pt idx="14" formatCode="&quot;$&quot;#,##0.00">
                  <c:v>4.88</c:v>
                </c:pt>
                <c:pt idx="15" formatCode="&quot;$&quot;#,##0.00">
                  <c:v>4.3099999999999996</c:v>
                </c:pt>
                <c:pt idx="16" formatCode="&quot;$&quot;#,##0.00">
                  <c:v>5.18</c:v>
                </c:pt>
                <c:pt idx="17" formatCode="&quot;$&quot;#,##0.00">
                  <c:v>4.8600000000000003</c:v>
                </c:pt>
                <c:pt idx="18" formatCode="&quot;$&quot;#,##0.00">
                  <c:v>5.29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'6'!$A$30</c:f>
              <c:strCache>
                <c:ptCount val="1"/>
                <c:pt idx="0">
                  <c:v>Series A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circle"/>
            <c:size val="3"/>
            <c:spPr>
              <a:solidFill>
                <a:srgbClr val="6FC281"/>
              </a:solidFill>
              <a:ln>
                <a:solidFill>
                  <a:srgbClr val="6FC281"/>
                </a:solidFill>
              </a:ln>
            </c:spPr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4.9556850101770536E-2"/>
                  <c:y val="3.5511111111111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>
                <c:manualLayout>
                  <c:x val="-8.7300954753681322E-3"/>
                  <c:y val="4.44000000000000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_(&quot;$&quot;* #,##0.0_);_(&quot;$&quot;* \(#,##0.0\);_(&quot;$&quot;* &quot;-&quot;?_);_(@_)" sourceLinked="0"/>
            <c:txPr>
              <a:bodyPr/>
              <a:lstStyle/>
              <a:p>
                <a:pPr>
                  <a:defRPr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'6'!$B$27:$T$28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'6'!$B$30:$T$30</c:f>
              <c:numCache>
                <c:formatCode>"$"#,##0.00</c:formatCode>
                <c:ptCount val="19"/>
                <c:pt idx="0">
                  <c:v>7.31</c:v>
                </c:pt>
                <c:pt idx="1">
                  <c:v>6.2850000000000001</c:v>
                </c:pt>
                <c:pt idx="2">
                  <c:v>6.76</c:v>
                </c:pt>
                <c:pt idx="3">
                  <c:v>6.5600000000000005</c:v>
                </c:pt>
                <c:pt idx="4">
                  <c:v>6.2850000000000001</c:v>
                </c:pt>
                <c:pt idx="5">
                  <c:v>6.79</c:v>
                </c:pt>
                <c:pt idx="6">
                  <c:v>7.3149999999999995</c:v>
                </c:pt>
                <c:pt idx="7">
                  <c:v>6.8</c:v>
                </c:pt>
                <c:pt idx="8">
                  <c:v>6.51</c:v>
                </c:pt>
                <c:pt idx="9">
                  <c:v>7.9850000000000003</c:v>
                </c:pt>
                <c:pt idx="10">
                  <c:v>9.0500000000000007</c:v>
                </c:pt>
                <c:pt idx="11">
                  <c:v>8.3350000000000009</c:v>
                </c:pt>
                <c:pt idx="12">
                  <c:v>8.32</c:v>
                </c:pt>
                <c:pt idx="13">
                  <c:v>8.5</c:v>
                </c:pt>
                <c:pt idx="14">
                  <c:v>8.504999999999999</c:v>
                </c:pt>
                <c:pt idx="15">
                  <c:v>10.69</c:v>
                </c:pt>
                <c:pt idx="16">
                  <c:v>8</c:v>
                </c:pt>
                <c:pt idx="17">
                  <c:v>10.029999999999999</c:v>
                </c:pt>
                <c:pt idx="18">
                  <c:v>9.1649999999999991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'6'!$A$31</c:f>
              <c:strCache>
                <c:ptCount val="1"/>
                <c:pt idx="0">
                  <c:v>Series B</c:v>
                </c:pt>
              </c:strCache>
            </c:strRef>
          </c:tx>
          <c:spPr>
            <a:ln w="22225">
              <a:solidFill>
                <a:srgbClr val="6D98B1"/>
              </a:solidFill>
            </a:ln>
          </c:spPr>
          <c:marker>
            <c:symbol val="circle"/>
            <c:size val="3"/>
            <c:spPr>
              <a:solidFill>
                <a:srgbClr val="6D98B1"/>
              </a:solidFill>
              <a:ln>
                <a:solidFill>
                  <a:srgbClr val="6D98B1"/>
                </a:solidFill>
              </a:ln>
            </c:spPr>
          </c:marker>
          <c:dLbls>
            <c:dLbl>
              <c:idx val="0"/>
              <c:layout>
                <c:manualLayout>
                  <c:x val="-4.7167639599196842E-2"/>
                  <c:y val="-5.3288888888888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_(&quot;$&quot;* #,##0.0_);_(&quot;$&quot;* \(#,##0.0\);_(&quot;$&quot;* &quot;-&quot;?_);_(@_)" sourceLinked="0"/>
            <c:txPr>
              <a:bodyPr/>
              <a:lstStyle/>
              <a:p>
                <a:pPr>
                  <a:defRPr>
                    <a:solidFill>
                      <a:schemeClr val="bg2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'6'!$B$27:$T$28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'6'!$B$31:$T$31</c:f>
              <c:numCache>
                <c:formatCode>"$"#,##0.00</c:formatCode>
                <c:ptCount val="19"/>
                <c:pt idx="0">
                  <c:v>17.78</c:v>
                </c:pt>
                <c:pt idx="1">
                  <c:v>17.61</c:v>
                </c:pt>
                <c:pt idx="2">
                  <c:v>19.02</c:v>
                </c:pt>
                <c:pt idx="3">
                  <c:v>16.950000000000003</c:v>
                </c:pt>
                <c:pt idx="4">
                  <c:v>21.814999999999998</c:v>
                </c:pt>
                <c:pt idx="5">
                  <c:v>17.899999999999999</c:v>
                </c:pt>
                <c:pt idx="6">
                  <c:v>21.36</c:v>
                </c:pt>
                <c:pt idx="7">
                  <c:v>20.765000000000001</c:v>
                </c:pt>
                <c:pt idx="8">
                  <c:v>21.46</c:v>
                </c:pt>
                <c:pt idx="9">
                  <c:v>22.810000000000002</c:v>
                </c:pt>
                <c:pt idx="10">
                  <c:v>22.555</c:v>
                </c:pt>
                <c:pt idx="11">
                  <c:v>23.94</c:v>
                </c:pt>
                <c:pt idx="12">
                  <c:v>27.865000000000002</c:v>
                </c:pt>
                <c:pt idx="13">
                  <c:v>25.65</c:v>
                </c:pt>
                <c:pt idx="14">
                  <c:v>21.954999999999998</c:v>
                </c:pt>
                <c:pt idx="15">
                  <c:v>24.164999999999999</c:v>
                </c:pt>
                <c:pt idx="16">
                  <c:v>24.11</c:v>
                </c:pt>
                <c:pt idx="17">
                  <c:v>28.91</c:v>
                </c:pt>
                <c:pt idx="18">
                  <c:v>25.574999999999999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481792"/>
        <c:axId val="116137280"/>
      </c:lineChart>
      <c:catAx>
        <c:axId val="1204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16137280"/>
        <c:crosses val="autoZero"/>
        <c:auto val="1"/>
        <c:lblAlgn val="ctr"/>
        <c:lblOffset val="100"/>
        <c:noMultiLvlLbl val="0"/>
      </c:catAx>
      <c:valAx>
        <c:axId val="116137280"/>
        <c:scaling>
          <c:orientation val="minMax"/>
          <c:max val="30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20481792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0.18501366439203298"/>
          <c:y val="0.94177182852143482"/>
          <c:w val="0.66179755370413607"/>
          <c:h val="5.8228203422801043E-2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Up, Flat &amp; Down Rounds</a:t>
            </a:r>
          </a:p>
        </c:rich>
      </c:tx>
      <c:layout>
        <c:manualLayout>
          <c:xMode val="edge"/>
          <c:yMode val="edge"/>
          <c:x val="0.3594044317081399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31474190726159"/>
          <c:y val="0.10379265091863517"/>
          <c:w val="0.86112970253718291"/>
          <c:h val="0.7178023420149404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'11'!$A$28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dLbls>
            <c:delete val="1"/>
          </c:dLbls>
          <c:cat>
            <c:strRef>
              <c:f>'11'!$B$27:$F$27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'11'!$B$28:$F$28</c:f>
              <c:numCache>
                <c:formatCode>General</c:formatCode>
                <c:ptCount val="5"/>
                <c:pt idx="0">
                  <c:v>49</c:v>
                </c:pt>
                <c:pt idx="1">
                  <c:v>66</c:v>
                </c:pt>
                <c:pt idx="2">
                  <c:v>121</c:v>
                </c:pt>
                <c:pt idx="3">
                  <c:v>153</c:v>
                </c:pt>
                <c:pt idx="4">
                  <c:v>95</c:v>
                </c:pt>
              </c:numCache>
            </c:numRef>
          </c:val>
        </c:ser>
        <c:ser>
          <c:idx val="1"/>
          <c:order val="1"/>
          <c:tx>
            <c:strRef>
              <c:f>'11'!$A$29</c:f>
              <c:strCache>
                <c:ptCount val="1"/>
                <c:pt idx="0">
                  <c:v>Flat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elete val="1"/>
          </c:dLbls>
          <c:cat>
            <c:strRef>
              <c:f>'11'!$B$27:$F$27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'11'!$B$29:$F$29</c:f>
              <c:numCache>
                <c:formatCode>General</c:formatCode>
                <c:ptCount val="5"/>
                <c:pt idx="0">
                  <c:v>31</c:v>
                </c:pt>
                <c:pt idx="1">
                  <c:v>29</c:v>
                </c:pt>
                <c:pt idx="2">
                  <c:v>37</c:v>
                </c:pt>
                <c:pt idx="3">
                  <c:v>36</c:v>
                </c:pt>
                <c:pt idx="4">
                  <c:v>26</c:v>
                </c:pt>
              </c:numCache>
            </c:numRef>
          </c:val>
        </c:ser>
        <c:ser>
          <c:idx val="2"/>
          <c:order val="2"/>
          <c:tx>
            <c:strRef>
              <c:f>'11'!$A$30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rgbClr val="F1AD2C"/>
            </a:solidFill>
          </c:spPr>
          <c:invertIfNegative val="0"/>
          <c:dLbls>
            <c:delete val="1"/>
          </c:dLbls>
          <c:cat>
            <c:strRef>
              <c:f>'11'!$B$27:$F$27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'11'!$B$30:$F$30</c:f>
              <c:numCache>
                <c:formatCode>General</c:formatCode>
                <c:ptCount val="5"/>
                <c:pt idx="0">
                  <c:v>45</c:v>
                </c:pt>
                <c:pt idx="1">
                  <c:v>60</c:v>
                </c:pt>
                <c:pt idx="2">
                  <c:v>43</c:v>
                </c:pt>
                <c:pt idx="3">
                  <c:v>48</c:v>
                </c:pt>
                <c:pt idx="4">
                  <c:v>17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5958912"/>
        <c:axId val="145602176"/>
      </c:barChart>
      <c:catAx>
        <c:axId val="14595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5602176"/>
        <c:crosses val="autoZero"/>
        <c:auto val="1"/>
        <c:lblAlgn val="ctr"/>
        <c:lblOffset val="100"/>
        <c:noMultiLvlLbl val="0"/>
      </c:catAx>
      <c:valAx>
        <c:axId val="145602176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595891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3611198600174979"/>
          <c:y val="0.92422397200349959"/>
          <c:w val="0.53333158355205601"/>
          <c:h val="7.5776027996500434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All Sectors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6228874890638670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'11'!$A$40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'11'!$B$41:$F$41</c:f>
              <c:numCache>
                <c:formatCode>0%</c:formatCode>
                <c:ptCount val="5"/>
                <c:pt idx="0">
                  <c:v>0.13539999999999999</c:v>
                </c:pt>
                <c:pt idx="1">
                  <c:v>0.16079999999999997</c:v>
                </c:pt>
                <c:pt idx="2">
                  <c:v>0.13059999999999999</c:v>
                </c:pt>
                <c:pt idx="3">
                  <c:v>0.15539999999999998</c:v>
                </c:pt>
                <c:pt idx="4">
                  <c:v>0.12740000000000001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108416"/>
        <c:axId val="146243584"/>
      </c:barChart>
      <c:lineChart>
        <c:grouping val="standard"/>
        <c:varyColors val="0"/>
        <c:ser>
          <c:idx val="0"/>
          <c:order val="0"/>
          <c:tx>
            <c:strRef>
              <c:f>'11'!$A$32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'11'!$B$33:$F$33</c:f>
              <c:numCache>
                <c:formatCode>"$"#,##0.00</c:formatCode>
                <c:ptCount val="5"/>
                <c:pt idx="0">
                  <c:v>52.87</c:v>
                </c:pt>
                <c:pt idx="1">
                  <c:v>73.69</c:v>
                </c:pt>
                <c:pt idx="2">
                  <c:v>89.28</c:v>
                </c:pt>
                <c:pt idx="3">
                  <c:v>92.12</c:v>
                </c:pt>
                <c:pt idx="4">
                  <c:v>114.03999999999999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'11'!$A$48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'11'!$B$49:$F$49</c:f>
              <c:numCache>
                <c:formatCode>"$"#,##0.00</c:formatCode>
                <c:ptCount val="5"/>
                <c:pt idx="0">
                  <c:v>13.41</c:v>
                </c:pt>
                <c:pt idx="1">
                  <c:v>15</c:v>
                </c:pt>
                <c:pt idx="2">
                  <c:v>16.02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959424"/>
        <c:axId val="145603904"/>
      </c:lineChart>
      <c:catAx>
        <c:axId val="14595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603904"/>
        <c:crosses val="autoZero"/>
        <c:auto val="1"/>
        <c:lblAlgn val="ctr"/>
        <c:lblOffset val="100"/>
        <c:noMultiLvlLbl val="0"/>
      </c:catAx>
      <c:valAx>
        <c:axId val="14560390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5959424"/>
        <c:crosses val="autoZero"/>
        <c:crossBetween val="between"/>
      </c:valAx>
      <c:valAx>
        <c:axId val="14624358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108416"/>
        <c:crosses val="max"/>
        <c:crossBetween val="between"/>
      </c:valAx>
      <c:catAx>
        <c:axId val="146108416"/>
        <c:scaling>
          <c:orientation val="minMax"/>
        </c:scaling>
        <c:delete val="1"/>
        <c:axPos val="b"/>
        <c:majorTickMark val="out"/>
        <c:minorTickMark val="none"/>
        <c:tickLblPos val="nextTo"/>
        <c:crossAx val="146243584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8568930883639545"/>
          <c:w val="1"/>
          <c:h val="0.1431069116360455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Software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'11'!$A$40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'11'!$B$42:$F$42</c:f>
              <c:numCache>
                <c:formatCode>0%</c:formatCode>
                <c:ptCount val="5"/>
                <c:pt idx="0">
                  <c:v>0.12645000000000001</c:v>
                </c:pt>
                <c:pt idx="1">
                  <c:v>0.14244999999999999</c:v>
                </c:pt>
                <c:pt idx="2">
                  <c:v>0.1148</c:v>
                </c:pt>
                <c:pt idx="3">
                  <c:v>0.1464</c:v>
                </c:pt>
                <c:pt idx="4">
                  <c:v>0.11864155999999999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159104"/>
        <c:axId val="146246464"/>
      </c:barChart>
      <c:lineChart>
        <c:grouping val="standard"/>
        <c:varyColors val="0"/>
        <c:ser>
          <c:idx val="0"/>
          <c:order val="0"/>
          <c:tx>
            <c:strRef>
              <c:f>'11'!$A$32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'11'!$B$34:$F$34</c:f>
              <c:numCache>
                <c:formatCode>"$"#,##0.00</c:formatCode>
                <c:ptCount val="5"/>
                <c:pt idx="0">
                  <c:v>47.94</c:v>
                </c:pt>
                <c:pt idx="1">
                  <c:v>71.84</c:v>
                </c:pt>
                <c:pt idx="2">
                  <c:v>109.845</c:v>
                </c:pt>
                <c:pt idx="3">
                  <c:v>89.93</c:v>
                </c:pt>
                <c:pt idx="4">
                  <c:v>171.89500000000001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'11'!$A$48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'11'!$B$50:$F$50</c:f>
              <c:numCache>
                <c:formatCode>"$"#,##0.00</c:formatCode>
                <c:ptCount val="5"/>
                <c:pt idx="0">
                  <c:v>10</c:v>
                </c:pt>
                <c:pt idx="1">
                  <c:v>11.594999999999999</c:v>
                </c:pt>
                <c:pt idx="2">
                  <c:v>15.129999999999999</c:v>
                </c:pt>
                <c:pt idx="3">
                  <c:v>18</c:v>
                </c:pt>
                <c:pt idx="4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57568"/>
        <c:axId val="146245888"/>
      </c:lineChart>
      <c:catAx>
        <c:axId val="146157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245888"/>
        <c:crosses val="autoZero"/>
        <c:auto val="1"/>
        <c:lblAlgn val="ctr"/>
        <c:lblOffset val="100"/>
        <c:noMultiLvlLbl val="0"/>
      </c:catAx>
      <c:valAx>
        <c:axId val="146245888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157568"/>
        <c:crosses val="autoZero"/>
        <c:crossBetween val="between"/>
      </c:valAx>
      <c:valAx>
        <c:axId val="14624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159104"/>
        <c:crosses val="max"/>
        <c:crossBetween val="between"/>
      </c:valAx>
      <c:catAx>
        <c:axId val="146159104"/>
        <c:scaling>
          <c:orientation val="minMax"/>
        </c:scaling>
        <c:delete val="1"/>
        <c:axPos val="b"/>
        <c:majorTickMark val="out"/>
        <c:minorTickMark val="none"/>
        <c:tickLblPos val="nextTo"/>
        <c:crossAx val="1462464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Media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'11'!$A$40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'11'!$B$43:$F$43</c:f>
              <c:numCache>
                <c:formatCode>0%</c:formatCode>
                <c:ptCount val="5"/>
                <c:pt idx="0">
                  <c:v>0.12240000000000001</c:v>
                </c:pt>
                <c:pt idx="1">
                  <c:v>4.9100000000000005E-2</c:v>
                </c:pt>
                <c:pt idx="2">
                  <c:v>0.1024</c:v>
                </c:pt>
                <c:pt idx="3">
                  <c:v>8.6800000000000002E-2</c:v>
                </c:pt>
                <c:pt idx="4">
                  <c:v>9.6799999999999997E-2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160640"/>
        <c:axId val="146248768"/>
      </c:barChart>
      <c:lineChart>
        <c:grouping val="standard"/>
        <c:varyColors val="0"/>
        <c:ser>
          <c:idx val="0"/>
          <c:order val="0"/>
          <c:tx>
            <c:strRef>
              <c:f>'11'!$A$32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'11'!$B$35:$F$35</c:f>
              <c:numCache>
                <c:formatCode>"$"#,##0.00</c:formatCode>
                <c:ptCount val="5"/>
                <c:pt idx="0">
                  <c:v>68.010000000000005</c:v>
                </c:pt>
                <c:pt idx="1">
                  <c:v>235.94499999999999</c:v>
                </c:pt>
                <c:pt idx="2">
                  <c:v>350.85</c:v>
                </c:pt>
                <c:pt idx="3">
                  <c:v>174.2</c:v>
                </c:pt>
                <c:pt idx="4">
                  <c:v>184.65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'11'!$A$48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'11'!$B$51:$F$51</c:f>
              <c:numCache>
                <c:formatCode>"$"#,##0.00</c:formatCode>
                <c:ptCount val="5"/>
                <c:pt idx="0">
                  <c:v>30.25</c:v>
                </c:pt>
                <c:pt idx="1">
                  <c:v>25</c:v>
                </c:pt>
                <c:pt idx="2">
                  <c:v>25</c:v>
                </c:pt>
                <c:pt idx="3">
                  <c:v>21</c:v>
                </c:pt>
                <c:pt idx="4">
                  <c:v>21.6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58080"/>
        <c:axId val="146248192"/>
      </c:lineChart>
      <c:catAx>
        <c:axId val="14615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248192"/>
        <c:crosses val="autoZero"/>
        <c:auto val="1"/>
        <c:lblAlgn val="ctr"/>
        <c:lblOffset val="100"/>
        <c:noMultiLvlLbl val="0"/>
      </c:catAx>
      <c:valAx>
        <c:axId val="146248192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158080"/>
        <c:crosses val="autoZero"/>
        <c:crossBetween val="between"/>
      </c:valAx>
      <c:valAx>
        <c:axId val="14624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160640"/>
        <c:crosses val="max"/>
        <c:crossBetween val="between"/>
      </c:valAx>
      <c:catAx>
        <c:axId val="146160640"/>
        <c:scaling>
          <c:orientation val="minMax"/>
        </c:scaling>
        <c:delete val="1"/>
        <c:axPos val="b"/>
        <c:majorTickMark val="out"/>
        <c:minorTickMark val="none"/>
        <c:tickLblPos val="nextTo"/>
        <c:crossAx val="14624876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Commercial Services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'11'!$A$40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'11'!$B$44:$F$44</c:f>
              <c:numCache>
                <c:formatCode>0%</c:formatCode>
                <c:ptCount val="5"/>
                <c:pt idx="0">
                  <c:v>0.11245000000000001</c:v>
                </c:pt>
                <c:pt idx="1">
                  <c:v>0.1474</c:v>
                </c:pt>
                <c:pt idx="2">
                  <c:v>0.12619999999999998</c:v>
                </c:pt>
                <c:pt idx="3">
                  <c:v>0.11405000000000001</c:v>
                </c:pt>
                <c:pt idx="4">
                  <c:v>0.14305000000000001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351104"/>
        <c:axId val="146251072"/>
      </c:barChart>
      <c:lineChart>
        <c:grouping val="standard"/>
        <c:varyColors val="0"/>
        <c:ser>
          <c:idx val="0"/>
          <c:order val="0"/>
          <c:tx>
            <c:strRef>
              <c:f>'11'!$A$32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'11'!$B$36:$F$36</c:f>
              <c:numCache>
                <c:formatCode>"$"#,##0.00</c:formatCode>
                <c:ptCount val="5"/>
                <c:pt idx="0">
                  <c:v>63.18</c:v>
                </c:pt>
                <c:pt idx="1">
                  <c:v>103.52500000000001</c:v>
                </c:pt>
                <c:pt idx="2">
                  <c:v>65.2</c:v>
                </c:pt>
                <c:pt idx="3">
                  <c:v>73.23</c:v>
                </c:pt>
                <c:pt idx="4">
                  <c:v>119.13500000000001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'11'!$A$48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'11'!$B$52:$F$52</c:f>
              <c:numCache>
                <c:formatCode>"$"#,##0.00</c:formatCode>
                <c:ptCount val="5"/>
                <c:pt idx="0">
                  <c:v>10.280000000000001</c:v>
                </c:pt>
                <c:pt idx="1">
                  <c:v>15.914999999999999</c:v>
                </c:pt>
                <c:pt idx="2">
                  <c:v>14</c:v>
                </c:pt>
                <c:pt idx="3">
                  <c:v>10</c:v>
                </c:pt>
                <c:pt idx="4">
                  <c:v>20.094999999999999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61152"/>
        <c:axId val="146250496"/>
      </c:lineChart>
      <c:catAx>
        <c:axId val="14616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250496"/>
        <c:crosses val="autoZero"/>
        <c:auto val="1"/>
        <c:lblAlgn val="ctr"/>
        <c:lblOffset val="100"/>
        <c:noMultiLvlLbl val="0"/>
      </c:catAx>
      <c:valAx>
        <c:axId val="146250496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161152"/>
        <c:crosses val="autoZero"/>
        <c:crossBetween val="between"/>
      </c:valAx>
      <c:valAx>
        <c:axId val="1462510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351104"/>
        <c:crosses val="max"/>
        <c:crossBetween val="between"/>
      </c:valAx>
      <c:catAx>
        <c:axId val="146351104"/>
        <c:scaling>
          <c:orientation val="minMax"/>
        </c:scaling>
        <c:delete val="1"/>
        <c:axPos val="b"/>
        <c:majorTickMark val="out"/>
        <c:minorTickMark val="none"/>
        <c:tickLblPos val="nextTo"/>
        <c:crossAx val="1462510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HC Devices &amp; Supplies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695541557305335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'11'!$A$40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'11'!$B$45:$F$45</c:f>
              <c:numCache>
                <c:formatCode>0%</c:formatCode>
                <c:ptCount val="5"/>
                <c:pt idx="0">
                  <c:v>0.2515</c:v>
                </c:pt>
                <c:pt idx="1">
                  <c:v>0.20194999999999999</c:v>
                </c:pt>
                <c:pt idx="2">
                  <c:v>0.13789999999999999</c:v>
                </c:pt>
                <c:pt idx="3">
                  <c:v>0.2293</c:v>
                </c:pt>
                <c:pt idx="4">
                  <c:v>0.19889999999999999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352128"/>
        <c:axId val="146589376"/>
      </c:barChart>
      <c:lineChart>
        <c:grouping val="standard"/>
        <c:varyColors val="0"/>
        <c:ser>
          <c:idx val="0"/>
          <c:order val="0"/>
          <c:tx>
            <c:strRef>
              <c:f>'11'!$A$32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'11'!$B$37:$F$37</c:f>
              <c:numCache>
                <c:formatCode>"$"#,##0.00</c:formatCode>
                <c:ptCount val="5"/>
                <c:pt idx="0">
                  <c:v>52.12</c:v>
                </c:pt>
                <c:pt idx="1">
                  <c:v>52.234999999999999</c:v>
                </c:pt>
                <c:pt idx="2">
                  <c:v>67.34</c:v>
                </c:pt>
                <c:pt idx="3">
                  <c:v>60.364999999999995</c:v>
                </c:pt>
                <c:pt idx="4">
                  <c:v>97.1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'11'!$A$48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'11'!$B$53:$F$53</c:f>
              <c:numCache>
                <c:formatCode>"$"#,##0.00</c:formatCode>
                <c:ptCount val="5"/>
                <c:pt idx="0">
                  <c:v>24.56</c:v>
                </c:pt>
                <c:pt idx="1">
                  <c:v>16.810000000000002</c:v>
                </c:pt>
                <c:pt idx="2">
                  <c:v>15.92</c:v>
                </c:pt>
                <c:pt idx="3">
                  <c:v>20.395</c:v>
                </c:pt>
                <c:pt idx="4">
                  <c:v>22.75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350080"/>
        <c:axId val="146588800"/>
      </c:lineChart>
      <c:catAx>
        <c:axId val="14635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588800"/>
        <c:crosses val="autoZero"/>
        <c:auto val="1"/>
        <c:lblAlgn val="ctr"/>
        <c:lblOffset val="100"/>
        <c:noMultiLvlLbl val="0"/>
      </c:catAx>
      <c:valAx>
        <c:axId val="146588800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350080"/>
        <c:crosses val="autoZero"/>
        <c:crossBetween val="between"/>
      </c:valAx>
      <c:valAx>
        <c:axId val="14658937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352128"/>
        <c:crosses val="max"/>
        <c:crossBetween val="between"/>
      </c:valAx>
      <c:catAx>
        <c:axId val="146352128"/>
        <c:scaling>
          <c:orientation val="minMax"/>
        </c:scaling>
        <c:delete val="1"/>
        <c:axPos val="b"/>
        <c:majorTickMark val="out"/>
        <c:minorTickMark val="none"/>
        <c:tickLblPos val="nextTo"/>
        <c:crossAx val="14658937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Pharma &amp; Biotech</a:t>
            </a:r>
          </a:p>
        </c:rich>
      </c:tx>
      <c:layout>
        <c:manualLayout>
          <c:xMode val="edge"/>
          <c:yMode val="edge"/>
          <c:x val="2.2706692913385968E-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4064741907261593E-2"/>
          <c:y val="0.13912020997375327"/>
          <c:w val="0.87537970253718289"/>
          <c:h val="0.77258372703412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'11'!$A$40</c:f>
              <c:strCache>
                <c:ptCount val="1"/>
                <c:pt idx="0">
                  <c:v>% Acquired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'11'!$B$46:$F$46</c:f>
              <c:numCache>
                <c:formatCode>0%</c:formatCode>
                <c:ptCount val="5"/>
                <c:pt idx="0">
                  <c:v>0.17610000000000001</c:v>
                </c:pt>
                <c:pt idx="1">
                  <c:v>0.10589999999999999</c:v>
                </c:pt>
                <c:pt idx="2">
                  <c:v>0.2084</c:v>
                </c:pt>
                <c:pt idx="3">
                  <c:v>0.18265000000000001</c:v>
                </c:pt>
                <c:pt idx="4">
                  <c:v>0.182724225913621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353664"/>
        <c:axId val="146591680"/>
      </c:barChart>
      <c:lineChart>
        <c:grouping val="standard"/>
        <c:varyColors val="0"/>
        <c:ser>
          <c:idx val="0"/>
          <c:order val="0"/>
          <c:tx>
            <c:strRef>
              <c:f>'11'!$A$32</c:f>
              <c:strCache>
                <c:ptCount val="1"/>
                <c:pt idx="0">
                  <c:v>Pre-Money Valuation ($M)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'11'!$B$38:$F$38</c:f>
              <c:numCache>
                <c:formatCode>"$"#,##0.00</c:formatCode>
                <c:ptCount val="5"/>
                <c:pt idx="0">
                  <c:v>76.585000000000008</c:v>
                </c:pt>
                <c:pt idx="1">
                  <c:v>86.58</c:v>
                </c:pt>
                <c:pt idx="2">
                  <c:v>89.8</c:v>
                </c:pt>
                <c:pt idx="3">
                  <c:v>127.13</c:v>
                </c:pt>
                <c:pt idx="4">
                  <c:v>70.400000000000006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'11'!$A$48</c:f>
              <c:strCache>
                <c:ptCount val="1"/>
                <c:pt idx="0">
                  <c:v>Round Amount ($M)</c:v>
                </c:pt>
              </c:strCache>
            </c:strRef>
          </c:tx>
          <c:spPr>
            <a:ln>
              <a:solidFill>
                <a:srgbClr val="F1AD2C"/>
              </a:solidFill>
            </a:ln>
          </c:spPr>
          <c:marker>
            <c:symbol val="none"/>
          </c:marker>
          <c:cat>
            <c:strRef>
              <c:f>'8'!$B$32:$F$32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'11'!$B$54:$F$54</c:f>
              <c:numCache>
                <c:formatCode>"$"#,##0.00</c:formatCode>
                <c:ptCount val="5"/>
                <c:pt idx="0">
                  <c:v>19.259999999999998</c:v>
                </c:pt>
                <c:pt idx="1">
                  <c:v>7.78</c:v>
                </c:pt>
                <c:pt idx="2">
                  <c:v>25.55</c:v>
                </c:pt>
                <c:pt idx="3">
                  <c:v>21.96</c:v>
                </c:pt>
                <c:pt idx="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59616"/>
        <c:axId val="146591104"/>
      </c:lineChart>
      <c:catAx>
        <c:axId val="146159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591104"/>
        <c:crosses val="autoZero"/>
        <c:auto val="1"/>
        <c:lblAlgn val="ctr"/>
        <c:lblOffset val="100"/>
        <c:noMultiLvlLbl val="0"/>
      </c:catAx>
      <c:valAx>
        <c:axId val="14659110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159616"/>
        <c:crosses val="autoZero"/>
        <c:crossBetween val="between"/>
      </c:valAx>
      <c:valAx>
        <c:axId val="1465916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6353664"/>
        <c:crosses val="max"/>
        <c:crossBetween val="between"/>
      </c:valAx>
      <c:catAx>
        <c:axId val="146353664"/>
        <c:scaling>
          <c:orientation val="minMax"/>
        </c:scaling>
        <c:delete val="1"/>
        <c:axPos val="b"/>
        <c:majorTickMark val="out"/>
        <c:minorTickMark val="none"/>
        <c:tickLblPos val="nextTo"/>
        <c:crossAx val="14659168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Up, Flat &amp; Down Rounds by Quarter</a:t>
            </a:r>
          </a:p>
        </c:rich>
      </c:tx>
      <c:layout>
        <c:manualLayout>
          <c:xMode val="edge"/>
          <c:yMode val="edge"/>
          <c:x val="0.25160043471128607"/>
          <c:y val="7.3333002276210193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3850960391314724E-2"/>
          <c:y val="9.9155457880872558E-2"/>
          <c:w val="0.90531570627535196"/>
          <c:h val="0.6558092441157482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'12'!$A$29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cat>
            <c:multiLvlStrRef>
              <c:f>'12'!$B$27:$T$28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'12'!$B$29:$T$29</c:f>
              <c:numCache>
                <c:formatCode>General</c:formatCode>
                <c:ptCount val="19"/>
                <c:pt idx="0">
                  <c:v>88</c:v>
                </c:pt>
                <c:pt idx="1">
                  <c:v>70</c:v>
                </c:pt>
                <c:pt idx="2">
                  <c:v>89</c:v>
                </c:pt>
                <c:pt idx="3">
                  <c:v>95</c:v>
                </c:pt>
                <c:pt idx="4">
                  <c:v>104</c:v>
                </c:pt>
                <c:pt idx="5">
                  <c:v>161</c:v>
                </c:pt>
                <c:pt idx="6">
                  <c:v>141</c:v>
                </c:pt>
                <c:pt idx="7">
                  <c:v>154</c:v>
                </c:pt>
                <c:pt idx="8">
                  <c:v>175</c:v>
                </c:pt>
                <c:pt idx="9">
                  <c:v>213</c:v>
                </c:pt>
                <c:pt idx="10">
                  <c:v>218</c:v>
                </c:pt>
                <c:pt idx="11">
                  <c:v>191</c:v>
                </c:pt>
                <c:pt idx="12">
                  <c:v>190</c:v>
                </c:pt>
                <c:pt idx="13">
                  <c:v>276</c:v>
                </c:pt>
                <c:pt idx="14">
                  <c:v>202</c:v>
                </c:pt>
                <c:pt idx="15">
                  <c:v>199</c:v>
                </c:pt>
                <c:pt idx="16">
                  <c:v>160</c:v>
                </c:pt>
                <c:pt idx="17">
                  <c:v>143</c:v>
                </c:pt>
                <c:pt idx="18">
                  <c:v>170</c:v>
                </c:pt>
              </c:numCache>
            </c:numRef>
          </c:val>
        </c:ser>
        <c:ser>
          <c:idx val="1"/>
          <c:order val="1"/>
          <c:tx>
            <c:strRef>
              <c:f>'12'!$A$30</c:f>
              <c:strCache>
                <c:ptCount val="1"/>
                <c:pt idx="0">
                  <c:v>Flat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cat>
            <c:multiLvlStrRef>
              <c:f>'12'!$B$27:$T$28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'12'!$B$30:$T$30</c:f>
              <c:numCache>
                <c:formatCode>General</c:formatCode>
                <c:ptCount val="19"/>
                <c:pt idx="0">
                  <c:v>48</c:v>
                </c:pt>
                <c:pt idx="1">
                  <c:v>52</c:v>
                </c:pt>
                <c:pt idx="2">
                  <c:v>52</c:v>
                </c:pt>
                <c:pt idx="3">
                  <c:v>52</c:v>
                </c:pt>
                <c:pt idx="4">
                  <c:v>55</c:v>
                </c:pt>
                <c:pt idx="5">
                  <c:v>60</c:v>
                </c:pt>
                <c:pt idx="6">
                  <c:v>61</c:v>
                </c:pt>
                <c:pt idx="7">
                  <c:v>72</c:v>
                </c:pt>
                <c:pt idx="8">
                  <c:v>64</c:v>
                </c:pt>
                <c:pt idx="9">
                  <c:v>86</c:v>
                </c:pt>
                <c:pt idx="10">
                  <c:v>75</c:v>
                </c:pt>
                <c:pt idx="11">
                  <c:v>63</c:v>
                </c:pt>
                <c:pt idx="12">
                  <c:v>78</c:v>
                </c:pt>
                <c:pt idx="13">
                  <c:v>78</c:v>
                </c:pt>
                <c:pt idx="14">
                  <c:v>58</c:v>
                </c:pt>
                <c:pt idx="15">
                  <c:v>86</c:v>
                </c:pt>
                <c:pt idx="16">
                  <c:v>54</c:v>
                </c:pt>
                <c:pt idx="17">
                  <c:v>49</c:v>
                </c:pt>
                <c:pt idx="18">
                  <c:v>49</c:v>
                </c:pt>
              </c:numCache>
            </c:numRef>
          </c:val>
        </c:ser>
        <c:ser>
          <c:idx val="2"/>
          <c:order val="2"/>
          <c:tx>
            <c:strRef>
              <c:f>'12'!$A$31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rgbClr val="F1AD2C"/>
            </a:solidFill>
          </c:spPr>
          <c:invertIfNegative val="0"/>
          <c:cat>
            <c:multiLvlStrRef>
              <c:f>'12'!$B$27:$T$28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'12'!$B$31:$T$31</c:f>
              <c:numCache>
                <c:formatCode>General</c:formatCode>
                <c:ptCount val="19"/>
                <c:pt idx="0">
                  <c:v>49</c:v>
                </c:pt>
                <c:pt idx="1">
                  <c:v>74</c:v>
                </c:pt>
                <c:pt idx="2">
                  <c:v>65</c:v>
                </c:pt>
                <c:pt idx="3">
                  <c:v>78</c:v>
                </c:pt>
                <c:pt idx="4">
                  <c:v>67</c:v>
                </c:pt>
                <c:pt idx="5">
                  <c:v>75</c:v>
                </c:pt>
                <c:pt idx="6">
                  <c:v>63</c:v>
                </c:pt>
                <c:pt idx="7">
                  <c:v>55</c:v>
                </c:pt>
                <c:pt idx="8">
                  <c:v>72</c:v>
                </c:pt>
                <c:pt idx="9">
                  <c:v>68</c:v>
                </c:pt>
                <c:pt idx="10">
                  <c:v>53</c:v>
                </c:pt>
                <c:pt idx="11">
                  <c:v>61</c:v>
                </c:pt>
                <c:pt idx="12">
                  <c:v>66</c:v>
                </c:pt>
                <c:pt idx="13">
                  <c:v>48</c:v>
                </c:pt>
                <c:pt idx="14">
                  <c:v>45</c:v>
                </c:pt>
                <c:pt idx="15">
                  <c:v>50</c:v>
                </c:pt>
                <c:pt idx="16">
                  <c:v>40</c:v>
                </c:pt>
                <c:pt idx="17">
                  <c:v>30</c:v>
                </c:pt>
                <c:pt idx="18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511872"/>
        <c:axId val="146594560"/>
      </c:barChart>
      <c:catAx>
        <c:axId val="146511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6594560"/>
        <c:crosses val="autoZero"/>
        <c:auto val="1"/>
        <c:lblAlgn val="ctr"/>
        <c:lblOffset val="100"/>
        <c:noMultiLvlLbl val="0"/>
      </c:catAx>
      <c:valAx>
        <c:axId val="146594560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651187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36325685238712252"/>
          <c:y val="0.9420018379717201"/>
          <c:w val="0.2701107677995947"/>
          <c:h val="5.7998162028279864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Up, Flat &amp; Down Rounds by Year</a:t>
            </a:r>
          </a:p>
        </c:rich>
      </c:tx>
      <c:layout>
        <c:manualLayout>
          <c:xMode val="edge"/>
          <c:yMode val="edge"/>
          <c:x val="0.22086429736823437"/>
          <c:y val="4.444444444444444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3850960391314724E-2"/>
          <c:y val="0.11559999999999999"/>
          <c:w val="0.90531570627535196"/>
          <c:h val="0.7213994750656167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'12'!$A$34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cat>
            <c:strRef>
              <c:f>'12'!$B$33:$K$33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'12'!$B$34:$K$34</c:f>
              <c:numCache>
                <c:formatCode>General</c:formatCode>
                <c:ptCount val="10"/>
                <c:pt idx="0">
                  <c:v>113</c:v>
                </c:pt>
                <c:pt idx="1">
                  <c:v>185</c:v>
                </c:pt>
                <c:pt idx="2">
                  <c:v>261</c:v>
                </c:pt>
                <c:pt idx="3">
                  <c:v>425</c:v>
                </c:pt>
                <c:pt idx="4">
                  <c:v>572</c:v>
                </c:pt>
                <c:pt idx="5">
                  <c:v>342</c:v>
                </c:pt>
                <c:pt idx="6">
                  <c:v>560</c:v>
                </c:pt>
                <c:pt idx="7">
                  <c:v>797</c:v>
                </c:pt>
                <c:pt idx="8">
                  <c:v>867</c:v>
                </c:pt>
                <c:pt idx="9">
                  <c:v>473</c:v>
                </c:pt>
              </c:numCache>
            </c:numRef>
          </c:val>
        </c:ser>
        <c:ser>
          <c:idx val="1"/>
          <c:order val="1"/>
          <c:tx>
            <c:strRef>
              <c:f>'12'!$A$35</c:f>
              <c:strCache>
                <c:ptCount val="1"/>
                <c:pt idx="0">
                  <c:v>Flat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cat>
            <c:strRef>
              <c:f>'12'!$B$33:$K$33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'12'!$B$35:$K$35</c:f>
              <c:numCache>
                <c:formatCode>General</c:formatCode>
                <c:ptCount val="10"/>
                <c:pt idx="0">
                  <c:v>24</c:v>
                </c:pt>
                <c:pt idx="1">
                  <c:v>30</c:v>
                </c:pt>
                <c:pt idx="2">
                  <c:v>49</c:v>
                </c:pt>
                <c:pt idx="3">
                  <c:v>86</c:v>
                </c:pt>
                <c:pt idx="4">
                  <c:v>128</c:v>
                </c:pt>
                <c:pt idx="5">
                  <c:v>204</c:v>
                </c:pt>
                <c:pt idx="6">
                  <c:v>248</c:v>
                </c:pt>
                <c:pt idx="7">
                  <c:v>288</c:v>
                </c:pt>
                <c:pt idx="8">
                  <c:v>300</c:v>
                </c:pt>
                <c:pt idx="9">
                  <c:v>152</c:v>
                </c:pt>
              </c:numCache>
            </c:numRef>
          </c:val>
        </c:ser>
        <c:ser>
          <c:idx val="2"/>
          <c:order val="2"/>
          <c:tx>
            <c:strRef>
              <c:f>'12'!$A$36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rgbClr val="F1AD2C"/>
            </a:solidFill>
          </c:spPr>
          <c:invertIfNegative val="0"/>
          <c:cat>
            <c:strRef>
              <c:f>'12'!$B$33:$K$33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'12'!$B$36:$K$36</c:f>
              <c:numCache>
                <c:formatCode>General</c:formatCode>
                <c:ptCount val="10"/>
                <c:pt idx="0">
                  <c:v>48</c:v>
                </c:pt>
                <c:pt idx="1">
                  <c:v>40</c:v>
                </c:pt>
                <c:pt idx="2">
                  <c:v>57</c:v>
                </c:pt>
                <c:pt idx="3">
                  <c:v>66</c:v>
                </c:pt>
                <c:pt idx="4">
                  <c:v>141</c:v>
                </c:pt>
                <c:pt idx="5">
                  <c:v>266</c:v>
                </c:pt>
                <c:pt idx="6">
                  <c:v>260</c:v>
                </c:pt>
                <c:pt idx="7">
                  <c:v>254</c:v>
                </c:pt>
                <c:pt idx="8">
                  <c:v>209</c:v>
                </c:pt>
                <c:pt idx="9">
                  <c:v>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512896"/>
        <c:axId val="120652352"/>
      </c:barChart>
      <c:catAx>
        <c:axId val="146512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20652352"/>
        <c:crosses val="autoZero"/>
        <c:auto val="1"/>
        <c:lblAlgn val="ctr"/>
        <c:lblOffset val="100"/>
        <c:noMultiLvlLbl val="0"/>
      </c:catAx>
      <c:valAx>
        <c:axId val="120652352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6512896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587523586578705"/>
          <c:y val="0.94200174978127738"/>
          <c:w val="0.54038107398737323"/>
          <c:h val="5.7998162028279864E-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% Change in Valuation from Previous Round</a:t>
            </a:r>
          </a:p>
        </c:rich>
      </c:tx>
      <c:layout>
        <c:manualLayout>
          <c:xMode val="edge"/>
          <c:yMode val="edge"/>
          <c:x val="0.2831941958959675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8703630796150484E-2"/>
          <c:y val="8.1157305336832908E-2"/>
          <c:w val="0.90574081364829406"/>
          <c:h val="0.732532322348595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'13'!$A$28</c:f>
              <c:strCache>
                <c:ptCount val="1"/>
                <c:pt idx="0">
                  <c:v>Series A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cat>
            <c:strRef>
              <c:f>'13'!$B$27:$K$27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'13'!$B$28:$K$28</c:f>
              <c:numCache>
                <c:formatCode>0%</c:formatCode>
                <c:ptCount val="10"/>
                <c:pt idx="0">
                  <c:v>0</c:v>
                </c:pt>
                <c:pt idx="1">
                  <c:v>0.26463806463806455</c:v>
                </c:pt>
                <c:pt idx="2">
                  <c:v>0</c:v>
                </c:pt>
                <c:pt idx="3">
                  <c:v>0.19999999999999996</c:v>
                </c:pt>
                <c:pt idx="4">
                  <c:v>6.741573033707858E-2</c:v>
                </c:pt>
                <c:pt idx="5">
                  <c:v>0</c:v>
                </c:pt>
                <c:pt idx="6">
                  <c:v>0.11565357925213324</c:v>
                </c:pt>
                <c:pt idx="7">
                  <c:v>0.23837940422547566</c:v>
                </c:pt>
                <c:pt idx="8">
                  <c:v>0.29032258064516125</c:v>
                </c:pt>
                <c:pt idx="9">
                  <c:v>0.21490863787375414</c:v>
                </c:pt>
              </c:numCache>
            </c:numRef>
          </c:val>
        </c:ser>
        <c:ser>
          <c:idx val="1"/>
          <c:order val="1"/>
          <c:tx>
            <c:strRef>
              <c:f>'13'!$A$29</c:f>
              <c:strCache>
                <c:ptCount val="1"/>
                <c:pt idx="0">
                  <c:v>Series B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cat>
            <c:strRef>
              <c:f>'13'!$B$27:$K$27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'13'!$B$29:$K$29</c:f>
              <c:numCache>
                <c:formatCode>0%</c:formatCode>
                <c:ptCount val="10"/>
                <c:pt idx="0">
                  <c:v>0.39200000000000002</c:v>
                </c:pt>
                <c:pt idx="1">
                  <c:v>0.5</c:v>
                </c:pt>
                <c:pt idx="2">
                  <c:v>0.42857142857142866</c:v>
                </c:pt>
                <c:pt idx="3">
                  <c:v>0.58280759999999998</c:v>
                </c:pt>
                <c:pt idx="4">
                  <c:v>0.42857142857142844</c:v>
                </c:pt>
                <c:pt idx="5">
                  <c:v>2.8742866917850718E-2</c:v>
                </c:pt>
                <c:pt idx="6">
                  <c:v>0.28941176470588248</c:v>
                </c:pt>
                <c:pt idx="7">
                  <c:v>0.4839304353478191</c:v>
                </c:pt>
                <c:pt idx="8">
                  <c:v>0.51419607843137272</c:v>
                </c:pt>
                <c:pt idx="9">
                  <c:v>0.48808210343708808</c:v>
                </c:pt>
              </c:numCache>
            </c:numRef>
          </c:val>
        </c:ser>
        <c:ser>
          <c:idx val="2"/>
          <c:order val="2"/>
          <c:tx>
            <c:strRef>
              <c:f>'13'!$A$30</c:f>
              <c:strCache>
                <c:ptCount val="1"/>
                <c:pt idx="0">
                  <c:v>Series C</c:v>
                </c:pt>
              </c:strCache>
            </c:strRef>
          </c:tx>
          <c:spPr>
            <a:solidFill>
              <a:srgbClr val="F1AD2C"/>
            </a:solidFill>
          </c:spPr>
          <c:invertIfNegative val="0"/>
          <c:cat>
            <c:strRef>
              <c:f>'13'!$B$27:$K$27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'13'!$B$30:$K$30</c:f>
              <c:numCache>
                <c:formatCode>0%</c:formatCode>
                <c:ptCount val="10"/>
                <c:pt idx="0">
                  <c:v>0.10000000000000009</c:v>
                </c:pt>
                <c:pt idx="1">
                  <c:v>0.31990088156256158</c:v>
                </c:pt>
                <c:pt idx="2">
                  <c:v>0.32545698924731181</c:v>
                </c:pt>
                <c:pt idx="3">
                  <c:v>0.19770308123249306</c:v>
                </c:pt>
                <c:pt idx="4">
                  <c:v>0.29292298847214515</c:v>
                </c:pt>
                <c:pt idx="5">
                  <c:v>0</c:v>
                </c:pt>
                <c:pt idx="6">
                  <c:v>0.12845138055222088</c:v>
                </c:pt>
                <c:pt idx="7">
                  <c:v>0.24234987080549958</c:v>
                </c:pt>
                <c:pt idx="8">
                  <c:v>0.35384615384615381</c:v>
                </c:pt>
                <c:pt idx="9">
                  <c:v>0.20204507971412861</c:v>
                </c:pt>
              </c:numCache>
            </c:numRef>
          </c:val>
        </c:ser>
        <c:ser>
          <c:idx val="3"/>
          <c:order val="3"/>
          <c:tx>
            <c:strRef>
              <c:f>'13'!$A$31</c:f>
              <c:strCache>
                <c:ptCount val="1"/>
                <c:pt idx="0">
                  <c:v>Series D or Later</c:v>
                </c:pt>
              </c:strCache>
            </c:strRef>
          </c:tx>
          <c:spPr>
            <a:solidFill>
              <a:srgbClr val="E06629"/>
            </a:solidFill>
          </c:spPr>
          <c:invertIfNegative val="0"/>
          <c:cat>
            <c:strRef>
              <c:f>'13'!$B$27:$K$27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'13'!$B$31:$K$31</c:f>
              <c:numCache>
                <c:formatCode>0%</c:formatCode>
                <c:ptCount val="10"/>
                <c:pt idx="0">
                  <c:v>1.4106666666666653E-2</c:v>
                </c:pt>
                <c:pt idx="1">
                  <c:v>0.47797058976713924</c:v>
                </c:pt>
                <c:pt idx="2">
                  <c:v>0.15941989066519874</c:v>
                </c:pt>
                <c:pt idx="3">
                  <c:v>0.17482066717847228</c:v>
                </c:pt>
                <c:pt idx="4">
                  <c:v>0.18993657505285402</c:v>
                </c:pt>
                <c:pt idx="5">
                  <c:v>0</c:v>
                </c:pt>
                <c:pt idx="6">
                  <c:v>0</c:v>
                </c:pt>
                <c:pt idx="7">
                  <c:v>0.13937828050616444</c:v>
                </c:pt>
                <c:pt idx="8">
                  <c:v>0.20664451827242539</c:v>
                </c:pt>
                <c:pt idx="9">
                  <c:v>0.20639981572847918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532352"/>
        <c:axId val="120654656"/>
      </c:barChart>
      <c:catAx>
        <c:axId val="14653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20654656"/>
        <c:crosses val="autoZero"/>
        <c:auto val="1"/>
        <c:lblAlgn val="ctr"/>
        <c:lblOffset val="100"/>
        <c:noMultiLvlLbl val="0"/>
      </c:catAx>
      <c:valAx>
        <c:axId val="12065465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465323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5339698162729659"/>
          <c:y val="0.93101997666958292"/>
          <c:w val="0.69320603674540682"/>
          <c:h val="6.8980023330417042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231408573928259E-2"/>
          <c:y val="8.4488888888888905E-2"/>
          <c:w val="0.91332414698162734"/>
          <c:h val="0.66204164479440075"/>
        </c:manualLayout>
      </c:layout>
      <c:lineChart>
        <c:grouping val="standard"/>
        <c:varyColors val="0"/>
        <c:ser>
          <c:idx val="3"/>
          <c:order val="0"/>
          <c:tx>
            <c:strRef>
              <c:f>'6'!$A$32</c:f>
              <c:strCache>
                <c:ptCount val="1"/>
                <c:pt idx="0">
                  <c:v>Series C</c:v>
                </c:pt>
              </c:strCache>
            </c:strRef>
          </c:tx>
          <c:spPr>
            <a:ln w="22225">
              <a:solidFill>
                <a:srgbClr val="F1AD2C"/>
              </a:solidFill>
            </a:ln>
          </c:spPr>
          <c:marker>
            <c:symbol val="circle"/>
            <c:size val="3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dLbls>
            <c:dLbl>
              <c:idx val="0"/>
              <c:layout>
                <c:manualLayout>
                  <c:x val="-4.0527577937649883E-2"/>
                  <c:y val="-4.08664916885389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numFmt formatCode="&quot;$&quot;#,##0.0" sourceLinked="0"/>
            <c:txPr>
              <a:bodyPr/>
              <a:lstStyle/>
              <a:p>
                <a:pPr>
                  <a:defRPr b="1">
                    <a:solidFill>
                      <a:schemeClr val="tx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'6'!$B$27:$T$28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'6'!$B$32:$T$32</c:f>
              <c:numCache>
                <c:formatCode>"$"#,##0.00</c:formatCode>
                <c:ptCount val="19"/>
                <c:pt idx="0">
                  <c:v>41.46</c:v>
                </c:pt>
                <c:pt idx="1">
                  <c:v>29.73</c:v>
                </c:pt>
                <c:pt idx="2">
                  <c:v>27.55</c:v>
                </c:pt>
                <c:pt idx="3">
                  <c:v>29.61</c:v>
                </c:pt>
                <c:pt idx="4">
                  <c:v>31.05</c:v>
                </c:pt>
                <c:pt idx="5">
                  <c:v>32.629999999999995</c:v>
                </c:pt>
                <c:pt idx="6">
                  <c:v>46.984999999999999</c:v>
                </c:pt>
                <c:pt idx="7">
                  <c:v>45.435000000000002</c:v>
                </c:pt>
                <c:pt idx="8">
                  <c:v>45.71</c:v>
                </c:pt>
                <c:pt idx="9">
                  <c:v>53.08</c:v>
                </c:pt>
                <c:pt idx="10">
                  <c:v>41</c:v>
                </c:pt>
                <c:pt idx="11">
                  <c:v>50.56</c:v>
                </c:pt>
                <c:pt idx="12">
                  <c:v>44.16</c:v>
                </c:pt>
                <c:pt idx="13">
                  <c:v>51.674999999999997</c:v>
                </c:pt>
                <c:pt idx="14">
                  <c:v>55.89</c:v>
                </c:pt>
                <c:pt idx="15">
                  <c:v>66.61</c:v>
                </c:pt>
                <c:pt idx="16">
                  <c:v>41.9</c:v>
                </c:pt>
                <c:pt idx="17">
                  <c:v>59.474999999999994</c:v>
                </c:pt>
                <c:pt idx="18">
                  <c:v>75.375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'6'!$A$33</c:f>
              <c:strCache>
                <c:ptCount val="1"/>
                <c:pt idx="0">
                  <c:v>Series D or Later</c:v>
                </c:pt>
              </c:strCache>
            </c:strRef>
          </c:tx>
          <c:marker>
            <c:symbol val="circle"/>
            <c:size val="3"/>
          </c:marker>
          <c:dLbls>
            <c:dLbl>
              <c:idx val="0"/>
              <c:layout>
                <c:manualLayout>
                  <c:x val="-3.3333333333333333E-2"/>
                  <c:y val="-5.86442694663167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layout>
                <c:manualLayout>
                  <c:x val="0"/>
                  <c:y val="-4.98631671041119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&quot;$&quot;#,##0.0" sourceLinked="0"/>
            <c:txPr>
              <a:bodyPr/>
              <a:lstStyle/>
              <a:p>
                <a:pPr>
                  <a:defRPr b="1">
                    <a:solidFill>
                      <a:schemeClr val="accent5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'6'!$B$27:$T$28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'6'!$B$33:$T$33</c:f>
              <c:numCache>
                <c:formatCode>"$"#,##0.00</c:formatCode>
                <c:ptCount val="19"/>
                <c:pt idx="0">
                  <c:v>62.319999999999993</c:v>
                </c:pt>
                <c:pt idx="1">
                  <c:v>48.59</c:v>
                </c:pt>
                <c:pt idx="2">
                  <c:v>50.254999999999995</c:v>
                </c:pt>
                <c:pt idx="3">
                  <c:v>47.174999999999997</c:v>
                </c:pt>
                <c:pt idx="4">
                  <c:v>74.37</c:v>
                </c:pt>
                <c:pt idx="5">
                  <c:v>79.665000000000006</c:v>
                </c:pt>
                <c:pt idx="6">
                  <c:v>49.335000000000001</c:v>
                </c:pt>
                <c:pt idx="7">
                  <c:v>86.58</c:v>
                </c:pt>
                <c:pt idx="8">
                  <c:v>73.03</c:v>
                </c:pt>
                <c:pt idx="9">
                  <c:v>70.31</c:v>
                </c:pt>
                <c:pt idx="10">
                  <c:v>90</c:v>
                </c:pt>
                <c:pt idx="11">
                  <c:v>115.315</c:v>
                </c:pt>
                <c:pt idx="12">
                  <c:v>89.68</c:v>
                </c:pt>
                <c:pt idx="13">
                  <c:v>79.72</c:v>
                </c:pt>
                <c:pt idx="14">
                  <c:v>114.9</c:v>
                </c:pt>
                <c:pt idx="15">
                  <c:v>100.455</c:v>
                </c:pt>
                <c:pt idx="16">
                  <c:v>92.06</c:v>
                </c:pt>
                <c:pt idx="17">
                  <c:v>133.82</c:v>
                </c:pt>
                <c:pt idx="18">
                  <c:v>132.125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483328"/>
        <c:axId val="120710272"/>
      </c:lineChart>
      <c:catAx>
        <c:axId val="12048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20710272"/>
        <c:crosses val="autoZero"/>
        <c:auto val="1"/>
        <c:lblAlgn val="ctr"/>
        <c:lblOffset val="100"/>
        <c:noMultiLvlLbl val="0"/>
      </c:catAx>
      <c:valAx>
        <c:axId val="120710272"/>
        <c:scaling>
          <c:orientation val="minMax"/>
          <c:max val="135"/>
          <c:min val="15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20483328"/>
        <c:crosses val="autoZero"/>
        <c:crossBetween val="between"/>
        <c:majorUnit val="15"/>
      </c:valAx>
      <c:spPr>
        <a:noFill/>
      </c:spPr>
    </c:plotArea>
    <c:legend>
      <c:legendPos val="b"/>
      <c:layout>
        <c:manualLayout>
          <c:xMode val="edge"/>
          <c:yMode val="edge"/>
          <c:x val="0.22141854361228105"/>
          <c:y val="0.9204458442694663"/>
          <c:w val="0.6053699566623939"/>
          <c:h val="7.9554155730533677E-2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/>
            </a:pPr>
            <a:r>
              <a:rPr lang="en-US" b="0"/>
              <a:t>Up, Flat &amp; Down Rounds by Sector</a:t>
            </a:r>
          </a:p>
        </c:rich>
      </c:tx>
      <c:layout>
        <c:manualLayout>
          <c:xMode val="edge"/>
          <c:yMode val="edge"/>
          <c:x val="0.3342703713759918"/>
          <c:y val="3.11932652021114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5847875187149726E-2"/>
          <c:y val="0.13395759397329032"/>
          <c:w val="0.93284085653867888"/>
          <c:h val="0.5492106545465522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'13'!$A$35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cat>
            <c:multiLvlStrRef>
              <c:f>'13'!$B$33:$P$34</c:f>
              <c:multiLvlStrCache>
                <c:ptCount val="15"/>
                <c:lvl>
                  <c:pt idx="0">
                    <c:v>2011</c:v>
                  </c:pt>
                  <c:pt idx="1">
                    <c:v>2012</c:v>
                  </c:pt>
                  <c:pt idx="2">
                    <c:v>2013*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2013*</c:v>
                  </c:pt>
                  <c:pt idx="6">
                    <c:v>2011</c:v>
                  </c:pt>
                  <c:pt idx="7">
                    <c:v>2012</c:v>
                  </c:pt>
                  <c:pt idx="8">
                    <c:v>2013*</c:v>
                  </c:pt>
                  <c:pt idx="9">
                    <c:v>2011</c:v>
                  </c:pt>
                  <c:pt idx="10">
                    <c:v>2012</c:v>
                  </c:pt>
                  <c:pt idx="11">
                    <c:v>2013*</c:v>
                  </c:pt>
                  <c:pt idx="12">
                    <c:v>2011</c:v>
                  </c:pt>
                  <c:pt idx="13">
                    <c:v>2012</c:v>
                  </c:pt>
                  <c:pt idx="14">
                    <c:v>2013*</c:v>
                  </c:pt>
                </c:lvl>
                <c:lvl>
                  <c:pt idx="0">
                    <c:v>Software</c:v>
                  </c:pt>
                  <c:pt idx="3">
                    <c:v>Commercial Services</c:v>
                  </c:pt>
                  <c:pt idx="6">
                    <c:v>Media</c:v>
                  </c:pt>
                  <c:pt idx="9">
                    <c:v>HC Devices &amp; Supplies</c:v>
                  </c:pt>
                  <c:pt idx="12">
                    <c:v>Pharma &amp; Biotech</c:v>
                  </c:pt>
                </c:lvl>
              </c:multiLvlStrCache>
            </c:multiLvlStrRef>
          </c:cat>
          <c:val>
            <c:numRef>
              <c:f>'13'!$B$35:$P$35</c:f>
              <c:numCache>
                <c:formatCode>General</c:formatCode>
                <c:ptCount val="15"/>
                <c:pt idx="0">
                  <c:v>343</c:v>
                </c:pt>
                <c:pt idx="1">
                  <c:v>380</c:v>
                </c:pt>
                <c:pt idx="2">
                  <c:v>207</c:v>
                </c:pt>
                <c:pt idx="3">
                  <c:v>74</c:v>
                </c:pt>
                <c:pt idx="4">
                  <c:v>78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32</c:v>
                </c:pt>
                <c:pt idx="9">
                  <c:v>63</c:v>
                </c:pt>
                <c:pt idx="10">
                  <c:v>75</c:v>
                </c:pt>
                <c:pt idx="11">
                  <c:v>34</c:v>
                </c:pt>
                <c:pt idx="12">
                  <c:v>51</c:v>
                </c:pt>
                <c:pt idx="13">
                  <c:v>51</c:v>
                </c:pt>
                <c:pt idx="14">
                  <c:v>35</c:v>
                </c:pt>
              </c:numCache>
            </c:numRef>
          </c:val>
        </c:ser>
        <c:ser>
          <c:idx val="2"/>
          <c:order val="1"/>
          <c:tx>
            <c:strRef>
              <c:f>'13'!$A$36</c:f>
              <c:strCache>
                <c:ptCount val="1"/>
                <c:pt idx="0">
                  <c:v>Flat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cat>
            <c:multiLvlStrRef>
              <c:f>'13'!$B$33:$P$34</c:f>
              <c:multiLvlStrCache>
                <c:ptCount val="15"/>
                <c:lvl>
                  <c:pt idx="0">
                    <c:v>2011</c:v>
                  </c:pt>
                  <c:pt idx="1">
                    <c:v>2012</c:v>
                  </c:pt>
                  <c:pt idx="2">
                    <c:v>2013*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2013*</c:v>
                  </c:pt>
                  <c:pt idx="6">
                    <c:v>2011</c:v>
                  </c:pt>
                  <c:pt idx="7">
                    <c:v>2012</c:v>
                  </c:pt>
                  <c:pt idx="8">
                    <c:v>2013*</c:v>
                  </c:pt>
                  <c:pt idx="9">
                    <c:v>2011</c:v>
                  </c:pt>
                  <c:pt idx="10">
                    <c:v>2012</c:v>
                  </c:pt>
                  <c:pt idx="11">
                    <c:v>2013*</c:v>
                  </c:pt>
                  <c:pt idx="12">
                    <c:v>2011</c:v>
                  </c:pt>
                  <c:pt idx="13">
                    <c:v>2012</c:v>
                  </c:pt>
                  <c:pt idx="14">
                    <c:v>2013*</c:v>
                  </c:pt>
                </c:lvl>
                <c:lvl>
                  <c:pt idx="0">
                    <c:v>Software</c:v>
                  </c:pt>
                  <c:pt idx="3">
                    <c:v>Commercial Services</c:v>
                  </c:pt>
                  <c:pt idx="6">
                    <c:v>Media</c:v>
                  </c:pt>
                  <c:pt idx="9">
                    <c:v>HC Devices &amp; Supplies</c:v>
                  </c:pt>
                  <c:pt idx="12">
                    <c:v>Pharma &amp; Biotech</c:v>
                  </c:pt>
                </c:lvl>
              </c:multiLvlStrCache>
            </c:multiLvlStrRef>
          </c:cat>
          <c:val>
            <c:numRef>
              <c:f>'13'!$B$36:$P$36</c:f>
              <c:numCache>
                <c:formatCode>General</c:formatCode>
                <c:ptCount val="15"/>
                <c:pt idx="0">
                  <c:v>90</c:v>
                </c:pt>
                <c:pt idx="1">
                  <c:v>95</c:v>
                </c:pt>
                <c:pt idx="2">
                  <c:v>52</c:v>
                </c:pt>
                <c:pt idx="3">
                  <c:v>26</c:v>
                </c:pt>
                <c:pt idx="4">
                  <c:v>17</c:v>
                </c:pt>
                <c:pt idx="5">
                  <c:v>9</c:v>
                </c:pt>
                <c:pt idx="6">
                  <c:v>10</c:v>
                </c:pt>
                <c:pt idx="7">
                  <c:v>20</c:v>
                </c:pt>
                <c:pt idx="8">
                  <c:v>5</c:v>
                </c:pt>
                <c:pt idx="9">
                  <c:v>44</c:v>
                </c:pt>
                <c:pt idx="10">
                  <c:v>42</c:v>
                </c:pt>
                <c:pt idx="11">
                  <c:v>27</c:v>
                </c:pt>
                <c:pt idx="12">
                  <c:v>30</c:v>
                </c:pt>
                <c:pt idx="13">
                  <c:v>42</c:v>
                </c:pt>
                <c:pt idx="14">
                  <c:v>12</c:v>
                </c:pt>
              </c:numCache>
            </c:numRef>
          </c:val>
        </c:ser>
        <c:ser>
          <c:idx val="1"/>
          <c:order val="2"/>
          <c:tx>
            <c:strRef>
              <c:f>'13'!$A$37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multiLvlStrRef>
              <c:f>'13'!$B$33:$P$34</c:f>
              <c:multiLvlStrCache>
                <c:ptCount val="15"/>
                <c:lvl>
                  <c:pt idx="0">
                    <c:v>2011</c:v>
                  </c:pt>
                  <c:pt idx="1">
                    <c:v>2012</c:v>
                  </c:pt>
                  <c:pt idx="2">
                    <c:v>2013*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2013*</c:v>
                  </c:pt>
                  <c:pt idx="6">
                    <c:v>2011</c:v>
                  </c:pt>
                  <c:pt idx="7">
                    <c:v>2012</c:v>
                  </c:pt>
                  <c:pt idx="8">
                    <c:v>2013*</c:v>
                  </c:pt>
                  <c:pt idx="9">
                    <c:v>2011</c:v>
                  </c:pt>
                  <c:pt idx="10">
                    <c:v>2012</c:v>
                  </c:pt>
                  <c:pt idx="11">
                    <c:v>2013*</c:v>
                  </c:pt>
                  <c:pt idx="12">
                    <c:v>2011</c:v>
                  </c:pt>
                  <c:pt idx="13">
                    <c:v>2012</c:v>
                  </c:pt>
                  <c:pt idx="14">
                    <c:v>2013*</c:v>
                  </c:pt>
                </c:lvl>
                <c:lvl>
                  <c:pt idx="0">
                    <c:v>Software</c:v>
                  </c:pt>
                  <c:pt idx="3">
                    <c:v>Commercial Services</c:v>
                  </c:pt>
                  <c:pt idx="6">
                    <c:v>Media</c:v>
                  </c:pt>
                  <c:pt idx="9">
                    <c:v>HC Devices &amp; Supplies</c:v>
                  </c:pt>
                  <c:pt idx="12">
                    <c:v>Pharma &amp; Biotech</c:v>
                  </c:pt>
                </c:lvl>
              </c:multiLvlStrCache>
            </c:multiLvlStrRef>
          </c:cat>
          <c:val>
            <c:numRef>
              <c:f>'13'!$B$37:$P$37</c:f>
              <c:numCache>
                <c:formatCode>General</c:formatCode>
                <c:ptCount val="15"/>
                <c:pt idx="0">
                  <c:v>83</c:v>
                </c:pt>
                <c:pt idx="1">
                  <c:v>66</c:v>
                </c:pt>
                <c:pt idx="2">
                  <c:v>32</c:v>
                </c:pt>
                <c:pt idx="3">
                  <c:v>17</c:v>
                </c:pt>
                <c:pt idx="4">
                  <c:v>19</c:v>
                </c:pt>
                <c:pt idx="5">
                  <c:v>12</c:v>
                </c:pt>
                <c:pt idx="6">
                  <c:v>9</c:v>
                </c:pt>
                <c:pt idx="7">
                  <c:v>10</c:v>
                </c:pt>
                <c:pt idx="8">
                  <c:v>6</c:v>
                </c:pt>
                <c:pt idx="9">
                  <c:v>45</c:v>
                </c:pt>
                <c:pt idx="10">
                  <c:v>27</c:v>
                </c:pt>
                <c:pt idx="11">
                  <c:v>15</c:v>
                </c:pt>
                <c:pt idx="12">
                  <c:v>14</c:v>
                </c:pt>
                <c:pt idx="13">
                  <c:v>18</c:v>
                </c:pt>
                <c:pt idx="1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122176"/>
        <c:axId val="120657536"/>
      </c:barChart>
      <c:catAx>
        <c:axId val="14712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20657536"/>
        <c:crosses val="autoZero"/>
        <c:auto val="1"/>
        <c:lblAlgn val="ctr"/>
        <c:lblOffset val="100"/>
        <c:noMultiLvlLbl val="0"/>
      </c:catAx>
      <c:valAx>
        <c:axId val="120657536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crossAx val="147122176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7596317283909938"/>
          <c:y val="0.9029648293963255"/>
          <c:w val="0.45050126230734405"/>
          <c:h val="9.7035170603674545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/>
            </a:pPr>
            <a:r>
              <a:rPr lang="en-US" b="0"/>
              <a:t>Liquidation Payout Order</a:t>
            </a:r>
          </a:p>
        </c:rich>
      </c:tx>
      <c:layout>
        <c:manualLayout>
          <c:xMode val="edge"/>
          <c:yMode val="edge"/>
          <c:x val="0.2773619422572178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017768334920661"/>
          <c:y val="0.10133595800524935"/>
          <c:w val="0.89725432421500295"/>
          <c:h val="0.6906167979002624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'14'!$A$28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cat>
            <c:strRef>
              <c:f>'14'!$B$27:$G$27</c:f>
              <c:strCach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2013*</c:v>
                </c:pt>
              </c:strCache>
            </c:strRef>
          </c:cat>
          <c:val>
            <c:numRef>
              <c:f>'14'!$B$28:$G$28</c:f>
              <c:numCache>
                <c:formatCode>General</c:formatCode>
                <c:ptCount val="6"/>
                <c:pt idx="0">
                  <c:v>78</c:v>
                </c:pt>
                <c:pt idx="1">
                  <c:v>69</c:v>
                </c:pt>
                <c:pt idx="2">
                  <c:v>161</c:v>
                </c:pt>
                <c:pt idx="3">
                  <c:v>319</c:v>
                </c:pt>
                <c:pt idx="4">
                  <c:v>565</c:v>
                </c:pt>
                <c:pt idx="5">
                  <c:v>303</c:v>
                </c:pt>
              </c:numCache>
            </c:numRef>
          </c:val>
        </c:ser>
        <c:ser>
          <c:idx val="2"/>
          <c:order val="1"/>
          <c:tx>
            <c:strRef>
              <c:f>'14'!$A$29</c:f>
              <c:strCache>
                <c:ptCount val="1"/>
                <c:pt idx="0">
                  <c:v>Pari Passu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cat>
            <c:strRef>
              <c:f>'14'!$B$27:$G$27</c:f>
              <c:strCach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2013*</c:v>
                </c:pt>
              </c:strCache>
            </c:strRef>
          </c:cat>
          <c:val>
            <c:numRef>
              <c:f>'14'!$B$29:$G$29</c:f>
              <c:numCache>
                <c:formatCode>General</c:formatCode>
                <c:ptCount val="6"/>
                <c:pt idx="0">
                  <c:v>28</c:v>
                </c:pt>
                <c:pt idx="1">
                  <c:v>42</c:v>
                </c:pt>
                <c:pt idx="2">
                  <c:v>78</c:v>
                </c:pt>
                <c:pt idx="3">
                  <c:v>135</c:v>
                </c:pt>
                <c:pt idx="4">
                  <c:v>270</c:v>
                </c:pt>
                <c:pt idx="5">
                  <c:v>269</c:v>
                </c:pt>
              </c:numCache>
            </c:numRef>
          </c:val>
        </c:ser>
        <c:ser>
          <c:idx val="1"/>
          <c:order val="2"/>
          <c:tx>
            <c:strRef>
              <c:f>'14'!$A$30</c:f>
              <c:strCache>
                <c:ptCount val="1"/>
                <c:pt idx="0">
                  <c:v>Complex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'14'!$B$27:$G$27</c:f>
              <c:strCach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2013*</c:v>
                </c:pt>
              </c:strCache>
            </c:strRef>
          </c:cat>
          <c:val>
            <c:numRef>
              <c:f>'14'!$B$30:$G$30</c:f>
              <c:numCache>
                <c:formatCode>General</c:formatCode>
                <c:ptCount val="6"/>
                <c:pt idx="0">
                  <c:v>36</c:v>
                </c:pt>
                <c:pt idx="1">
                  <c:v>34</c:v>
                </c:pt>
                <c:pt idx="2">
                  <c:v>89</c:v>
                </c:pt>
                <c:pt idx="3">
                  <c:v>154</c:v>
                </c:pt>
                <c:pt idx="4">
                  <c:v>296</c:v>
                </c:pt>
                <c:pt idx="5">
                  <c:v>142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120640"/>
        <c:axId val="147234816"/>
      </c:barChart>
      <c:catAx>
        <c:axId val="14712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7234816"/>
        <c:crosses val="autoZero"/>
        <c:auto val="1"/>
        <c:lblAlgn val="ctr"/>
        <c:lblOffset val="100"/>
        <c:noMultiLvlLbl val="0"/>
      </c:catAx>
      <c:valAx>
        <c:axId val="147234816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71206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6310461192350956E-3"/>
          <c:y val="0.90609090530350356"/>
          <c:w val="0.99336895388076485"/>
          <c:h val="9.3909094696496276E-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Liquidation Payout Order (YTD 2013)</a:t>
            </a:r>
          </a:p>
        </c:rich>
      </c:tx>
      <c:layout>
        <c:manualLayout>
          <c:xMode val="edge"/>
          <c:yMode val="edge"/>
          <c:x val="0.17118930446194225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961629796275465"/>
          <c:y val="9.772484689413824E-2"/>
          <c:w val="0.7603243344581927"/>
          <c:h val="0.6896049868766402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'14'!$B$32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'14'!$A$33:$A$35</c:f>
              <c:strCache>
                <c:ptCount val="3"/>
                <c:pt idx="0">
                  <c:v>Down Rounds</c:v>
                </c:pt>
                <c:pt idx="1">
                  <c:v>Flat Rounds</c:v>
                </c:pt>
                <c:pt idx="2">
                  <c:v>Up Rounds</c:v>
                </c:pt>
              </c:strCache>
            </c:strRef>
          </c:cat>
          <c:val>
            <c:numRef>
              <c:f>'14'!$B$33:$B$35</c:f>
              <c:numCache>
                <c:formatCode>General</c:formatCode>
                <c:ptCount val="3"/>
                <c:pt idx="0">
                  <c:v>33</c:v>
                </c:pt>
                <c:pt idx="1">
                  <c:v>17</c:v>
                </c:pt>
                <c:pt idx="2">
                  <c:v>81</c:v>
                </c:pt>
              </c:numCache>
            </c:numRef>
          </c:val>
        </c:ser>
        <c:ser>
          <c:idx val="2"/>
          <c:order val="1"/>
          <c:tx>
            <c:strRef>
              <c:f>'14'!$C$32</c:f>
              <c:strCache>
                <c:ptCount val="1"/>
                <c:pt idx="0">
                  <c:v>Pari Passu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cat>
            <c:strRef>
              <c:f>'14'!$A$33:$A$35</c:f>
              <c:strCache>
                <c:ptCount val="3"/>
                <c:pt idx="0">
                  <c:v>Down Rounds</c:v>
                </c:pt>
                <c:pt idx="1">
                  <c:v>Flat Rounds</c:v>
                </c:pt>
                <c:pt idx="2">
                  <c:v>Up Rounds</c:v>
                </c:pt>
              </c:strCache>
            </c:strRef>
          </c:cat>
          <c:val>
            <c:numRef>
              <c:f>'14'!$C$33:$C$35</c:f>
              <c:numCache>
                <c:formatCode>General</c:formatCode>
                <c:ptCount val="3"/>
                <c:pt idx="0">
                  <c:v>20</c:v>
                </c:pt>
                <c:pt idx="1">
                  <c:v>29</c:v>
                </c:pt>
                <c:pt idx="2">
                  <c:v>181</c:v>
                </c:pt>
              </c:numCache>
            </c:numRef>
          </c:val>
        </c:ser>
        <c:ser>
          <c:idx val="1"/>
          <c:order val="2"/>
          <c:tx>
            <c:strRef>
              <c:f>'14'!$D$32</c:f>
              <c:strCache>
                <c:ptCount val="1"/>
                <c:pt idx="0">
                  <c:v>Complex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'14'!$A$33:$A$35</c:f>
              <c:strCache>
                <c:ptCount val="3"/>
                <c:pt idx="0">
                  <c:v>Down Rounds</c:v>
                </c:pt>
                <c:pt idx="1">
                  <c:v>Flat Rounds</c:v>
                </c:pt>
                <c:pt idx="2">
                  <c:v>Up Rounds</c:v>
                </c:pt>
              </c:strCache>
            </c:strRef>
          </c:cat>
          <c:val>
            <c:numRef>
              <c:f>'14'!$D$33:$D$35</c:f>
              <c:numCache>
                <c:formatCode>General</c:formatCode>
                <c:ptCount val="3"/>
                <c:pt idx="0">
                  <c:v>22</c:v>
                </c:pt>
                <c:pt idx="1">
                  <c:v>40</c:v>
                </c:pt>
                <c:pt idx="2">
                  <c:v>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18368"/>
        <c:axId val="147236544"/>
      </c:barChart>
      <c:catAx>
        <c:axId val="14661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7236544"/>
        <c:crosses val="autoZero"/>
        <c:auto val="1"/>
        <c:lblAlgn val="ctr"/>
        <c:lblOffset val="100"/>
        <c:noMultiLvlLbl val="0"/>
      </c:catAx>
      <c:valAx>
        <c:axId val="147236544"/>
        <c:scaling>
          <c:orientation val="minMax"/>
        </c:scaling>
        <c:delete val="0"/>
        <c:axPos val="b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6618368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10840363704536933"/>
          <c:y val="0.88161583968670587"/>
          <c:w val="0.78319272590926137"/>
          <c:h val="0.11838416031329417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/>
            </a:pPr>
            <a:r>
              <a:rPr lang="en-US" b="0"/>
              <a:t>Liquidation Participation</a:t>
            </a:r>
          </a:p>
        </c:rich>
      </c:tx>
      <c:layout>
        <c:manualLayout>
          <c:xMode val="edge"/>
          <c:yMode val="edge"/>
          <c:x val="0.280299737532808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017768334920661"/>
          <c:y val="0.11021208555827074"/>
          <c:w val="0.89725432421500295"/>
          <c:h val="0.645981033979947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'14'!$A$38</c:f>
              <c:strCache>
                <c:ptCount val="1"/>
                <c:pt idx="0">
                  <c:v>Participating - Capped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cat>
            <c:strRef>
              <c:f>'14'!$B$27:$G$27</c:f>
              <c:strCach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2013*</c:v>
                </c:pt>
              </c:strCache>
            </c:strRef>
          </c:cat>
          <c:val>
            <c:numRef>
              <c:f>'14'!$B$38:$G$38</c:f>
              <c:numCache>
                <c:formatCode>General</c:formatCode>
                <c:ptCount val="6"/>
                <c:pt idx="0">
                  <c:v>51</c:v>
                </c:pt>
                <c:pt idx="1">
                  <c:v>36</c:v>
                </c:pt>
                <c:pt idx="2">
                  <c:v>61</c:v>
                </c:pt>
                <c:pt idx="3">
                  <c:v>86</c:v>
                </c:pt>
                <c:pt idx="4">
                  <c:v>156</c:v>
                </c:pt>
                <c:pt idx="5">
                  <c:v>105</c:v>
                </c:pt>
              </c:numCache>
            </c:numRef>
          </c:val>
        </c:ser>
        <c:ser>
          <c:idx val="2"/>
          <c:order val="1"/>
          <c:tx>
            <c:strRef>
              <c:f>'14'!$A$39</c:f>
              <c:strCache>
                <c:ptCount val="1"/>
                <c:pt idx="0">
                  <c:v>Participating - Uncapped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cat>
            <c:strRef>
              <c:f>'14'!$B$27:$G$27</c:f>
              <c:strCach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2013*</c:v>
                </c:pt>
              </c:strCache>
            </c:strRef>
          </c:cat>
          <c:val>
            <c:numRef>
              <c:f>'14'!$B$39:$G$39</c:f>
              <c:numCache>
                <c:formatCode>General</c:formatCode>
                <c:ptCount val="6"/>
                <c:pt idx="0">
                  <c:v>159</c:v>
                </c:pt>
                <c:pt idx="1">
                  <c:v>169</c:v>
                </c:pt>
                <c:pt idx="2">
                  <c:v>206</c:v>
                </c:pt>
                <c:pt idx="3">
                  <c:v>358</c:v>
                </c:pt>
                <c:pt idx="4">
                  <c:v>518</c:v>
                </c:pt>
                <c:pt idx="5">
                  <c:v>358</c:v>
                </c:pt>
              </c:numCache>
            </c:numRef>
          </c:val>
        </c:ser>
        <c:ser>
          <c:idx val="1"/>
          <c:order val="2"/>
          <c:tx>
            <c:strRef>
              <c:f>'14'!$A$40</c:f>
              <c:strCache>
                <c:ptCount val="1"/>
                <c:pt idx="0">
                  <c:v>Non-Participating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'14'!$B$27:$G$27</c:f>
              <c:strCach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2013*</c:v>
                </c:pt>
              </c:strCache>
            </c:strRef>
          </c:cat>
          <c:val>
            <c:numRef>
              <c:f>'14'!$B$40:$G$40</c:f>
              <c:numCache>
                <c:formatCode>General</c:formatCode>
                <c:ptCount val="6"/>
                <c:pt idx="0">
                  <c:v>114</c:v>
                </c:pt>
                <c:pt idx="1">
                  <c:v>107</c:v>
                </c:pt>
                <c:pt idx="2">
                  <c:v>242</c:v>
                </c:pt>
                <c:pt idx="3">
                  <c:v>520</c:v>
                </c:pt>
                <c:pt idx="4">
                  <c:v>956</c:v>
                </c:pt>
                <c:pt idx="5">
                  <c:v>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19904"/>
        <c:axId val="147235392"/>
      </c:barChart>
      <c:catAx>
        <c:axId val="14661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7235392"/>
        <c:crosses val="autoZero"/>
        <c:auto val="1"/>
        <c:lblAlgn val="ctr"/>
        <c:lblOffset val="100"/>
        <c:noMultiLvlLbl val="0"/>
      </c:catAx>
      <c:valAx>
        <c:axId val="147235392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66199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6310461192350956E-3"/>
          <c:y val="0.87543970796753856"/>
          <c:w val="0.99336895388076485"/>
          <c:h val="0.12456029203246145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/>
            </a:pPr>
            <a:r>
              <a:rPr lang="en-US" b="0"/>
              <a:t>Liquidation Participation (YTD 2013)</a:t>
            </a:r>
          </a:p>
        </c:rich>
      </c:tx>
      <c:layout>
        <c:manualLayout>
          <c:xMode val="edge"/>
          <c:yMode val="edge"/>
          <c:x val="0.1645138888888888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751312335958005"/>
          <c:y val="0.10816434484151019"/>
          <c:w val="0.76242750906136736"/>
          <c:h val="0.61560347264284276"/>
        </c:manualLayout>
      </c:layout>
      <c:barChart>
        <c:barDir val="bar"/>
        <c:grouping val="percentStacked"/>
        <c:varyColors val="0"/>
        <c:ser>
          <c:idx val="2"/>
          <c:order val="0"/>
          <c:tx>
            <c:strRef>
              <c:f>'14'!$A$43</c:f>
              <c:strCache>
                <c:ptCount val="1"/>
                <c:pt idx="0">
                  <c:v>Participating - Capped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'14'!$B$42:$D$42</c:f>
              <c:strCache>
                <c:ptCount val="3"/>
                <c:pt idx="0">
                  <c:v>Down Rounds</c:v>
                </c:pt>
                <c:pt idx="1">
                  <c:v>Flat Rounds</c:v>
                </c:pt>
                <c:pt idx="2">
                  <c:v>Up Rounds</c:v>
                </c:pt>
              </c:strCache>
            </c:strRef>
          </c:cat>
          <c:val>
            <c:numRef>
              <c:f>'14'!$B$43:$D$43</c:f>
              <c:numCache>
                <c:formatCode>General</c:formatCode>
                <c:ptCount val="3"/>
                <c:pt idx="0">
                  <c:v>14</c:v>
                </c:pt>
                <c:pt idx="1">
                  <c:v>17</c:v>
                </c:pt>
                <c:pt idx="2">
                  <c:v>46</c:v>
                </c:pt>
              </c:numCache>
            </c:numRef>
          </c:val>
        </c:ser>
        <c:ser>
          <c:idx val="1"/>
          <c:order val="1"/>
          <c:tx>
            <c:strRef>
              <c:f>'14'!$A$44</c:f>
              <c:strCache>
                <c:ptCount val="1"/>
                <c:pt idx="0">
                  <c:v>Participating - Uncapped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cat>
            <c:strRef>
              <c:f>'14'!$B$42:$D$42</c:f>
              <c:strCache>
                <c:ptCount val="3"/>
                <c:pt idx="0">
                  <c:v>Down Rounds</c:v>
                </c:pt>
                <c:pt idx="1">
                  <c:v>Flat Rounds</c:v>
                </c:pt>
                <c:pt idx="2">
                  <c:v>Up Rounds</c:v>
                </c:pt>
              </c:strCache>
            </c:strRef>
          </c:cat>
          <c:val>
            <c:numRef>
              <c:f>'14'!$B$44:$D$44</c:f>
              <c:numCache>
                <c:formatCode>General</c:formatCode>
                <c:ptCount val="3"/>
                <c:pt idx="0">
                  <c:v>37</c:v>
                </c:pt>
                <c:pt idx="1">
                  <c:v>58</c:v>
                </c:pt>
                <c:pt idx="2">
                  <c:v>123</c:v>
                </c:pt>
              </c:numCache>
            </c:numRef>
          </c:val>
        </c:ser>
        <c:ser>
          <c:idx val="0"/>
          <c:order val="2"/>
          <c:tx>
            <c:strRef>
              <c:f>'14'!$A$45</c:f>
              <c:strCache>
                <c:ptCount val="1"/>
                <c:pt idx="0">
                  <c:v>Non-participating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'14'!$B$42:$D$42</c:f>
              <c:strCache>
                <c:ptCount val="3"/>
                <c:pt idx="0">
                  <c:v>Down Rounds</c:v>
                </c:pt>
                <c:pt idx="1">
                  <c:v>Flat Rounds</c:v>
                </c:pt>
                <c:pt idx="2">
                  <c:v>Up Rounds</c:v>
                </c:pt>
              </c:strCache>
            </c:strRef>
          </c:cat>
          <c:val>
            <c:numRef>
              <c:f>'14'!$B$45:$D$45</c:f>
              <c:numCache>
                <c:formatCode>General</c:formatCode>
                <c:ptCount val="3"/>
                <c:pt idx="0">
                  <c:v>46</c:v>
                </c:pt>
                <c:pt idx="1">
                  <c:v>53</c:v>
                </c:pt>
                <c:pt idx="2">
                  <c:v>268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789376"/>
        <c:axId val="147240000"/>
      </c:barChart>
      <c:catAx>
        <c:axId val="146789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7240000"/>
        <c:crosses val="autoZero"/>
        <c:auto val="1"/>
        <c:lblAlgn val="ctr"/>
        <c:lblOffset val="100"/>
        <c:noMultiLvlLbl val="0"/>
      </c:catAx>
      <c:valAx>
        <c:axId val="147240000"/>
        <c:scaling>
          <c:orientation val="minMax"/>
        </c:scaling>
        <c:delete val="0"/>
        <c:axPos val="b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6789376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"/>
          <c:y val="0.88161583968670587"/>
          <c:w val="1"/>
          <c:h val="0.11838416031329417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507971176758455E-2"/>
          <c:y val="2.3457067866516693E-2"/>
          <c:w val="0.84934278544354158"/>
          <c:h val="0.75300407761529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'15'!$A$29</c:f>
              <c:strCache>
                <c:ptCount val="1"/>
                <c:pt idx="0">
                  <c:v>Capital Exited ($B)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dLbls>
            <c:numFmt formatCode="_(&quot;$&quot;* #,##0_);_(&quot;$&quot;* \(#,##0\);_(&quot;$&quot;* &quot;-&quot;_);_(@_)" sourceLinked="0"/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'15'!$B$27:$P$28</c:f>
              <c:multiLvlStrCache>
                <c:ptCount val="15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</c:lvl>
                <c:lvl>
                  <c:pt idx="0">
                    <c:v>2010</c:v>
                  </c:pt>
                  <c:pt idx="4">
                    <c:v>2011</c:v>
                  </c:pt>
                  <c:pt idx="8">
                    <c:v>2012</c:v>
                  </c:pt>
                  <c:pt idx="12">
                    <c:v>2013</c:v>
                  </c:pt>
                </c:lvl>
              </c:multiLvlStrCache>
            </c:multiLvlStrRef>
          </c:cat>
          <c:val>
            <c:numRef>
              <c:f>'15'!$B$29:$P$29</c:f>
              <c:numCache>
                <c:formatCode>_("$"* #,##0.00_);_("$"* \(#,##0.00\);_("$"* "-"??_);_(@_)</c:formatCode>
                <c:ptCount val="15"/>
                <c:pt idx="0">
                  <c:v>6.6001700000000012</c:v>
                </c:pt>
                <c:pt idx="1">
                  <c:v>3.4095200000000001</c:v>
                </c:pt>
                <c:pt idx="2">
                  <c:v>6.0090399999999997</c:v>
                </c:pt>
                <c:pt idx="3">
                  <c:v>7.4603699999999984</c:v>
                </c:pt>
                <c:pt idx="4">
                  <c:v>6.1482600000000005</c:v>
                </c:pt>
                <c:pt idx="5">
                  <c:v>9.9380600000000001</c:v>
                </c:pt>
                <c:pt idx="6">
                  <c:v>6.3496600000000001</c:v>
                </c:pt>
                <c:pt idx="7">
                  <c:v>8.5452600000000007</c:v>
                </c:pt>
                <c:pt idx="8">
                  <c:v>5.2902900000000015</c:v>
                </c:pt>
                <c:pt idx="9">
                  <c:v>21.809780000000003</c:v>
                </c:pt>
                <c:pt idx="10">
                  <c:v>9.3056999999999963</c:v>
                </c:pt>
                <c:pt idx="11">
                  <c:v>11.722009999999997</c:v>
                </c:pt>
                <c:pt idx="12">
                  <c:v>2.976</c:v>
                </c:pt>
                <c:pt idx="13">
                  <c:v>6.5631900000000005</c:v>
                </c:pt>
                <c:pt idx="14">
                  <c:v>8.5485400000000009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19950336"/>
        <c:axId val="143638528"/>
      </c:barChart>
      <c:lineChart>
        <c:grouping val="standard"/>
        <c:varyColors val="0"/>
        <c:ser>
          <c:idx val="1"/>
          <c:order val="1"/>
          <c:tx>
            <c:strRef>
              <c:f>'15'!$A$30</c:f>
              <c:strCache>
                <c:ptCount val="1"/>
                <c:pt idx="0">
                  <c:v># of Exits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schemeClr val="accent1"/>
              </a:solidFill>
            </c:spPr>
          </c:marker>
          <c:dLbls>
            <c:dLbl>
              <c:idx val="5"/>
              <c:layout>
                <c:manualLayout>
                  <c:x val="-3.3916892578498545E-2"/>
                  <c:y val="-8.22666666666666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3916892578498545E-2"/>
                  <c:y val="-9.56000000000000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'15'!$B$27:$P$28</c:f>
              <c:multiLvlStrCache>
                <c:ptCount val="15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</c:lvl>
                <c:lvl>
                  <c:pt idx="0">
                    <c:v>2010</c:v>
                  </c:pt>
                  <c:pt idx="4">
                    <c:v>2011</c:v>
                  </c:pt>
                  <c:pt idx="8">
                    <c:v>2012</c:v>
                  </c:pt>
                  <c:pt idx="12">
                    <c:v>2013</c:v>
                  </c:pt>
                </c:lvl>
              </c:multiLvlStrCache>
            </c:multiLvlStrRef>
          </c:cat>
          <c:val>
            <c:numRef>
              <c:f>'15'!$B$30:$P$30</c:f>
              <c:numCache>
                <c:formatCode>General</c:formatCode>
                <c:ptCount val="15"/>
                <c:pt idx="0">
                  <c:v>129</c:v>
                </c:pt>
                <c:pt idx="1">
                  <c:v>127</c:v>
                </c:pt>
                <c:pt idx="2">
                  <c:v>143</c:v>
                </c:pt>
                <c:pt idx="3">
                  <c:v>163</c:v>
                </c:pt>
                <c:pt idx="4">
                  <c:v>160</c:v>
                </c:pt>
                <c:pt idx="5">
                  <c:v>119</c:v>
                </c:pt>
                <c:pt idx="6">
                  <c:v>144</c:v>
                </c:pt>
                <c:pt idx="7">
                  <c:v>122</c:v>
                </c:pt>
                <c:pt idx="8">
                  <c:v>150</c:v>
                </c:pt>
                <c:pt idx="9">
                  <c:v>142</c:v>
                </c:pt>
                <c:pt idx="10">
                  <c:v>151</c:v>
                </c:pt>
                <c:pt idx="11">
                  <c:v>141</c:v>
                </c:pt>
                <c:pt idx="12">
                  <c:v>111</c:v>
                </c:pt>
                <c:pt idx="13">
                  <c:v>131</c:v>
                </c:pt>
                <c:pt idx="14">
                  <c:v>149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049664"/>
        <c:axId val="143639104"/>
      </c:lineChart>
      <c:catAx>
        <c:axId val="11995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3638528"/>
        <c:crosses val="autoZero"/>
        <c:auto val="1"/>
        <c:lblAlgn val="ctr"/>
        <c:lblOffset val="100"/>
        <c:noMultiLvlLbl val="0"/>
      </c:catAx>
      <c:valAx>
        <c:axId val="1436385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_(&quot;$&quot;* #,##0_);_(&quot;$&quot;* \(#,##0\);_(&quot;$&quot;* &quot;-&quot;_);_(@_)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9950336"/>
        <c:crosses val="autoZero"/>
        <c:crossBetween val="between"/>
      </c:valAx>
      <c:valAx>
        <c:axId val="1436391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20049664"/>
        <c:crosses val="max"/>
        <c:crossBetween val="between"/>
      </c:valAx>
      <c:catAx>
        <c:axId val="120049664"/>
        <c:scaling>
          <c:orientation val="minMax"/>
        </c:scaling>
        <c:delete val="1"/>
        <c:axPos val="b"/>
        <c:majorTickMark val="out"/>
        <c:minorTickMark val="none"/>
        <c:tickLblPos val="nextTo"/>
        <c:crossAx val="143639104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2943943123987991"/>
          <c:y val="0.9204458442694663"/>
          <c:w val="0.3678392763646639"/>
          <c:h val="7.9554155730533677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58517060367454"/>
          <c:y val="6.8703762029746276E-2"/>
          <c:w val="0.81510673665791777"/>
          <c:h val="0.7826868863614271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'15'!$A$34</c:f>
              <c:strCache>
                <c:ptCount val="1"/>
                <c:pt idx="0">
                  <c:v>Acquisition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cat>
            <c:multiLvlStrRef>
              <c:f>'15'!$B$32:$L$33</c:f>
              <c:multiLvlStrCache>
                <c:ptCount val="11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  <c:pt idx="8">
                    <c:v>2013</c:v>
                  </c:pt>
                </c:lvl>
              </c:multiLvlStrCache>
            </c:multiLvlStrRef>
          </c:cat>
          <c:val>
            <c:numRef>
              <c:f>'15'!$B$34:$L$34</c:f>
              <c:numCache>
                <c:formatCode>_(* #,##0_);_(* \(#,##0\);_(* "-"??_);_(@_)</c:formatCode>
                <c:ptCount val="11"/>
                <c:pt idx="0">
                  <c:v>135</c:v>
                </c:pt>
                <c:pt idx="1">
                  <c:v>96</c:v>
                </c:pt>
                <c:pt idx="2">
                  <c:v>121</c:v>
                </c:pt>
                <c:pt idx="3">
                  <c:v>98</c:v>
                </c:pt>
                <c:pt idx="4">
                  <c:v>118</c:v>
                </c:pt>
                <c:pt idx="5">
                  <c:v>115</c:v>
                </c:pt>
                <c:pt idx="6">
                  <c:v>118</c:v>
                </c:pt>
                <c:pt idx="7">
                  <c:v>113</c:v>
                </c:pt>
                <c:pt idx="8">
                  <c:v>87</c:v>
                </c:pt>
                <c:pt idx="9">
                  <c:v>95</c:v>
                </c:pt>
                <c:pt idx="10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'15'!$A$35</c:f>
              <c:strCache>
                <c:ptCount val="1"/>
                <c:pt idx="0">
                  <c:v>IPO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multiLvlStrRef>
              <c:f>'15'!$B$32:$L$33</c:f>
              <c:multiLvlStrCache>
                <c:ptCount val="11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  <c:pt idx="8">
                    <c:v>2013</c:v>
                  </c:pt>
                </c:lvl>
              </c:multiLvlStrCache>
            </c:multiLvlStrRef>
          </c:cat>
          <c:val>
            <c:numRef>
              <c:f>'15'!$B$35:$L$35</c:f>
              <c:numCache>
                <c:formatCode>_(* #,##0_);_(* \(#,##0\);_(* "-"??_);_(@_)</c:formatCode>
                <c:ptCount val="11"/>
                <c:pt idx="0">
                  <c:v>11</c:v>
                </c:pt>
                <c:pt idx="1">
                  <c:v>14</c:v>
                </c:pt>
                <c:pt idx="2">
                  <c:v>8</c:v>
                </c:pt>
                <c:pt idx="3">
                  <c:v>12</c:v>
                </c:pt>
                <c:pt idx="4">
                  <c:v>17</c:v>
                </c:pt>
                <c:pt idx="5">
                  <c:v>11</c:v>
                </c:pt>
                <c:pt idx="6">
                  <c:v>12</c:v>
                </c:pt>
                <c:pt idx="7">
                  <c:v>10</c:v>
                </c:pt>
                <c:pt idx="8">
                  <c:v>12</c:v>
                </c:pt>
                <c:pt idx="9">
                  <c:v>23</c:v>
                </c:pt>
                <c:pt idx="10">
                  <c:v>25</c:v>
                </c:pt>
              </c:numCache>
            </c:numRef>
          </c:val>
        </c:ser>
        <c:ser>
          <c:idx val="2"/>
          <c:order val="2"/>
          <c:tx>
            <c:strRef>
              <c:f>'15'!$A$36</c:f>
              <c:strCache>
                <c:ptCount val="1"/>
                <c:pt idx="0">
                  <c:v>Buyout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multiLvlStrRef>
              <c:f>'15'!$B$32:$L$33</c:f>
              <c:multiLvlStrCache>
                <c:ptCount val="11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  <c:pt idx="8">
                    <c:v>2013</c:v>
                  </c:pt>
                </c:lvl>
              </c:multiLvlStrCache>
            </c:multiLvlStrRef>
          </c:cat>
          <c:val>
            <c:numRef>
              <c:f>'15'!$B$36:$L$36</c:f>
              <c:numCache>
                <c:formatCode>_(* #,##0_);_(* \(#,##0\);_(* "-"??_);_(@_)</c:formatCode>
                <c:ptCount val="11"/>
                <c:pt idx="0">
                  <c:v>14</c:v>
                </c:pt>
                <c:pt idx="1">
                  <c:v>9</c:v>
                </c:pt>
                <c:pt idx="2">
                  <c:v>15</c:v>
                </c:pt>
                <c:pt idx="3">
                  <c:v>12</c:v>
                </c:pt>
                <c:pt idx="4">
                  <c:v>15</c:v>
                </c:pt>
                <c:pt idx="5">
                  <c:v>16</c:v>
                </c:pt>
                <c:pt idx="6">
                  <c:v>21</c:v>
                </c:pt>
                <c:pt idx="7">
                  <c:v>18</c:v>
                </c:pt>
                <c:pt idx="8">
                  <c:v>12</c:v>
                </c:pt>
                <c:pt idx="9">
                  <c:v>13</c:v>
                </c:pt>
                <c:pt idx="10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052736"/>
        <c:axId val="143641408"/>
      </c:barChart>
      <c:catAx>
        <c:axId val="1200527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3641408"/>
        <c:crosses val="autoZero"/>
        <c:auto val="1"/>
        <c:lblAlgn val="ctr"/>
        <c:lblOffset val="100"/>
        <c:noMultiLvlLbl val="0"/>
      </c:catAx>
      <c:valAx>
        <c:axId val="14364140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200527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4876574803149606"/>
          <c:y val="0.94027923592884222"/>
          <c:w val="0.49969050743657034"/>
          <c:h val="5.972076407115777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Valuation Change from Last VC Round to Exit</a:t>
            </a:r>
          </a:p>
        </c:rich>
      </c:tx>
      <c:layout>
        <c:manualLayout>
          <c:xMode val="edge"/>
          <c:yMode val="edge"/>
          <c:x val="0.2394972459428486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3.8783902012248468E-2"/>
          <c:y val="8.7155555555555556E-2"/>
          <c:w val="0.78661805478540547"/>
          <c:h val="0.70470945492278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'16'!$A$28</c:f>
              <c:strCache>
                <c:ptCount val="1"/>
                <c:pt idx="0">
                  <c:v>Median % Change in Valuation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</c:spPr>
          <c:invertIfNegative val="0"/>
          <c:dLbls>
            <c:numFmt formatCode="0%" sourceLinked="0"/>
            <c:txPr>
              <a:bodyPr rot="-5400000" vert="horz"/>
              <a:lstStyle/>
              <a:p>
                <a:pPr>
                  <a:defRPr b="0"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'16'!$B$27:$H$27</c:f>
              <c:strCach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2013*</c:v>
                </c:pt>
              </c:strCache>
            </c:strRef>
          </c:cat>
          <c:val>
            <c:numRef>
              <c:f>'16'!$B$28:$H$28</c:f>
              <c:numCache>
                <c:formatCode>0.00%</c:formatCode>
                <c:ptCount val="7"/>
                <c:pt idx="0">
                  <c:v>1.1016504126031508</c:v>
                </c:pt>
                <c:pt idx="1">
                  <c:v>1.1184714413753767</c:v>
                </c:pt>
                <c:pt idx="2">
                  <c:v>0.51494093120222373</c:v>
                </c:pt>
                <c:pt idx="3">
                  <c:v>0.41442715700141436</c:v>
                </c:pt>
                <c:pt idx="4">
                  <c:v>0.69743263314237203</c:v>
                </c:pt>
                <c:pt idx="5">
                  <c:v>0.97788841417931693</c:v>
                </c:pt>
                <c:pt idx="6">
                  <c:v>0.70782113164709703</c:v>
                </c:pt>
              </c:numCache>
            </c:numRef>
          </c:val>
        </c:ser>
        <c:ser>
          <c:idx val="1"/>
          <c:order val="1"/>
          <c:tx>
            <c:strRef>
              <c:f>'16'!$A$29</c:f>
              <c:strCache>
                <c:ptCount val="1"/>
                <c:pt idx="0">
                  <c:v>Top Quartile % Change in Valuation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invertIfNegative val="0"/>
          <c:dLbls>
            <c:numFmt formatCode="0%" sourceLinked="0"/>
            <c:txPr>
              <a:bodyPr rot="-5400000" vert="horz"/>
              <a:lstStyle/>
              <a:p>
                <a:pPr>
                  <a:defRPr sz="1000"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'16'!$B$27:$H$27</c:f>
              <c:strCach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2013*</c:v>
                </c:pt>
              </c:strCache>
            </c:strRef>
          </c:cat>
          <c:val>
            <c:numRef>
              <c:f>'16'!$B$29:$H$29</c:f>
              <c:numCache>
                <c:formatCode>0.00%</c:formatCode>
                <c:ptCount val="7"/>
                <c:pt idx="0">
                  <c:v>1.6708125469828468</c:v>
                </c:pt>
                <c:pt idx="1">
                  <c:v>2.7</c:v>
                </c:pt>
                <c:pt idx="2">
                  <c:v>1.0216346153846154</c:v>
                </c:pt>
                <c:pt idx="3">
                  <c:v>1.6272394711765465</c:v>
                </c:pt>
                <c:pt idx="4">
                  <c:v>2.2320620555914674</c:v>
                </c:pt>
                <c:pt idx="5">
                  <c:v>2.739397337231261</c:v>
                </c:pt>
                <c:pt idx="6">
                  <c:v>2.0601410598551277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0171008"/>
        <c:axId val="143643712"/>
      </c:barChart>
      <c:lineChart>
        <c:grouping val="standard"/>
        <c:varyColors val="0"/>
        <c:ser>
          <c:idx val="2"/>
          <c:order val="2"/>
          <c:tx>
            <c:strRef>
              <c:f>'16'!$A$30</c:f>
              <c:strCache>
                <c:ptCount val="1"/>
                <c:pt idx="0">
                  <c:v>Time Between Last VC Round and Exit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circle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5"/>
              <c:layout>
                <c:manualLayout>
                  <c:x val="-4.0805628463108777E-2"/>
                  <c:y val="-5.60663057444795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100" b="1"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'16'!$B$27:$H$27</c:f>
              <c:strCach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2013*</c:v>
                </c:pt>
              </c:strCache>
            </c:strRef>
          </c:cat>
          <c:val>
            <c:numRef>
              <c:f>'16'!$B$30:$H$30</c:f>
              <c:numCache>
                <c:formatCode>0.00%</c:formatCode>
                <c:ptCount val="7"/>
                <c:pt idx="0">
                  <c:v>1.3041095890410959</c:v>
                </c:pt>
                <c:pt idx="1">
                  <c:v>1.8767123287671232</c:v>
                </c:pt>
                <c:pt idx="2">
                  <c:v>1.6958904109589041</c:v>
                </c:pt>
                <c:pt idx="3">
                  <c:v>1.7589041095890412</c:v>
                </c:pt>
                <c:pt idx="4">
                  <c:v>1.6273972602739726</c:v>
                </c:pt>
                <c:pt idx="5">
                  <c:v>1.4986301369863013</c:v>
                </c:pt>
                <c:pt idx="6">
                  <c:v>1.3219178082191783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71520"/>
        <c:axId val="143644288"/>
      </c:lineChart>
      <c:catAx>
        <c:axId val="12017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43643712"/>
        <c:crosses val="autoZero"/>
        <c:auto val="1"/>
        <c:lblAlgn val="ctr"/>
        <c:lblOffset val="100"/>
        <c:noMultiLvlLbl val="0"/>
      </c:catAx>
      <c:valAx>
        <c:axId val="14364371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20171008"/>
        <c:crosses val="autoZero"/>
        <c:crossBetween val="between"/>
      </c:valAx>
      <c:valAx>
        <c:axId val="143644288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sz="1100" b="0"/>
                </a:pPr>
                <a:r>
                  <a:rPr lang="en-US" sz="1100" b="0"/>
                  <a:t>Years</a:t>
                </a:r>
              </a:p>
            </c:rich>
          </c:tx>
          <c:layout>
            <c:manualLayout>
              <c:xMode val="edge"/>
              <c:yMode val="edge"/>
              <c:x val="0.97037037037037033"/>
              <c:y val="0.38595490618168643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20171520"/>
        <c:crosses val="max"/>
        <c:crossBetween val="between"/>
      </c:valAx>
      <c:catAx>
        <c:axId val="120171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364428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88363211865958613"/>
          <c:w val="1"/>
          <c:h val="0.11636788134041384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>
                <a:latin typeface="Myriad Pro" pitchFamily="34" charset="0"/>
              </a:defRPr>
            </a:pPr>
            <a:r>
              <a:rPr lang="en-US" sz="1200" b="0">
                <a:latin typeface="Myriad Pro" pitchFamily="34" charset="0"/>
              </a:rPr>
              <a:t>Median Exit Valuation vs. Capital Raised</a:t>
            </a:r>
          </a:p>
        </c:rich>
      </c:tx>
      <c:layout>
        <c:manualLayout>
          <c:xMode val="edge"/>
          <c:yMode val="edge"/>
          <c:x val="0.171504593175853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8036088861179881E-2"/>
          <c:y val="9.1390900552146714E-2"/>
          <c:w val="0.86553337867007762"/>
          <c:h val="0.59925838436862056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'16'!$A$35</c:f>
              <c:strCache>
                <c:ptCount val="1"/>
                <c:pt idx="0">
                  <c:v>Exit Valuation/Capital Raised</c:v>
                </c:pt>
              </c:strCache>
            </c:strRef>
          </c:tx>
          <c:spPr>
            <a:solidFill>
              <a:srgbClr val="6D98B1"/>
            </a:solidFill>
            <a:ln w="25400">
              <a:noFill/>
            </a:ln>
          </c:spPr>
          <c:invertIfNegative val="0"/>
          <c:dLbls>
            <c:txPr>
              <a:bodyPr rot="0" vert="horz"/>
              <a:lstStyle/>
              <a:p>
                <a:pPr>
                  <a:defRPr sz="900" b="0">
                    <a:solidFill>
                      <a:schemeClr val="bg1"/>
                    </a:solidFill>
                    <a:latin typeface="Myriad Pro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'16'!$B$32:$H$32</c:f>
              <c:strCach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2013*</c:v>
                </c:pt>
              </c:strCache>
            </c:strRef>
          </c:cat>
          <c:val>
            <c:numRef>
              <c:f>'16'!$B$35:$H$35</c:f>
              <c:numCache>
                <c:formatCode>#.#\x</c:formatCode>
                <c:ptCount val="7"/>
                <c:pt idx="0">
                  <c:v>5.4833333333333334</c:v>
                </c:pt>
                <c:pt idx="1">
                  <c:v>4.2731629392971247</c:v>
                </c:pt>
                <c:pt idx="2">
                  <c:v>1.1236391912908243</c:v>
                </c:pt>
                <c:pt idx="3">
                  <c:v>2.5484199796126403</c:v>
                </c:pt>
                <c:pt idx="4">
                  <c:v>4.0079496522027158</c:v>
                </c:pt>
                <c:pt idx="5">
                  <c:v>5.067615658362989</c:v>
                </c:pt>
                <c:pt idx="6">
                  <c:v>3.8564051638530286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47665920"/>
        <c:axId val="147636224"/>
      </c:barChart>
      <c:lineChart>
        <c:grouping val="standard"/>
        <c:varyColors val="0"/>
        <c:ser>
          <c:idx val="0"/>
          <c:order val="0"/>
          <c:tx>
            <c:strRef>
              <c:f>'16'!$A$33</c:f>
              <c:strCache>
                <c:ptCount val="1"/>
                <c:pt idx="0">
                  <c:v>Exit Valuation ($M)</c:v>
                </c:pt>
              </c:strCache>
            </c:strRef>
          </c:tx>
          <c:spPr>
            <a:ln w="25400">
              <a:solidFill>
                <a:srgbClr val="6FC281"/>
              </a:solidFill>
            </a:ln>
          </c:spPr>
          <c:marker>
            <c:symbol val="circle"/>
            <c:size val="3"/>
            <c:spPr>
              <a:solidFill>
                <a:srgbClr val="6FC281"/>
              </a:solidFill>
              <a:ln>
                <a:solidFill>
                  <a:srgbClr val="6FC281"/>
                </a:solidFill>
              </a:ln>
            </c:spPr>
          </c:marker>
          <c:cat>
            <c:strRef>
              <c:f>'16'!$B$32:$H$32</c:f>
              <c:strCach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2013*</c:v>
                </c:pt>
              </c:strCache>
            </c:strRef>
          </c:cat>
          <c:val>
            <c:numRef>
              <c:f>'16'!$B$33:$H$33</c:f>
              <c:numCache>
                <c:formatCode>_("$"* #,##0.00_);_("$"* \(#,##0.00\);_("$"* "-"??_);_(@_)</c:formatCode>
                <c:ptCount val="7"/>
                <c:pt idx="0">
                  <c:v>253.33</c:v>
                </c:pt>
                <c:pt idx="1">
                  <c:v>107</c:v>
                </c:pt>
                <c:pt idx="2">
                  <c:v>28.9</c:v>
                </c:pt>
                <c:pt idx="3">
                  <c:v>75</c:v>
                </c:pt>
                <c:pt idx="4">
                  <c:v>121</c:v>
                </c:pt>
                <c:pt idx="5">
                  <c:v>178</c:v>
                </c:pt>
                <c:pt idx="6">
                  <c:v>194.17000000000002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'16'!$A$34</c:f>
              <c:strCache>
                <c:ptCount val="1"/>
                <c:pt idx="0">
                  <c:v>Median Capital Raised ($M)</c:v>
                </c:pt>
              </c:strCache>
            </c:strRef>
          </c:tx>
          <c:spPr>
            <a:ln w="25400">
              <a:solidFill>
                <a:srgbClr val="F1AD2C"/>
              </a:solidFill>
            </a:ln>
          </c:spPr>
          <c:marker>
            <c:symbol val="circle"/>
            <c:size val="3"/>
            <c:spPr>
              <a:solidFill>
                <a:srgbClr val="F1AD2C"/>
              </a:solidFill>
              <a:ln>
                <a:solidFill>
                  <a:srgbClr val="F1AD2C"/>
                </a:solidFill>
              </a:ln>
            </c:spPr>
          </c:marker>
          <c:cat>
            <c:strRef>
              <c:f>'16'!$B$32:$H$32</c:f>
              <c:strCach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2013*</c:v>
                </c:pt>
              </c:strCache>
            </c:strRef>
          </c:cat>
          <c:val>
            <c:numRef>
              <c:f>'16'!$B$34:$H$34</c:f>
              <c:numCache>
                <c:formatCode>_("$"* #,##0.00_);_("$"* \(#,##0.00\);_("$"* "-"??_);_(@_)</c:formatCode>
                <c:ptCount val="7"/>
                <c:pt idx="0">
                  <c:v>46.2</c:v>
                </c:pt>
                <c:pt idx="1">
                  <c:v>25.04</c:v>
                </c:pt>
                <c:pt idx="2">
                  <c:v>25.72</c:v>
                </c:pt>
                <c:pt idx="3">
                  <c:v>29.43</c:v>
                </c:pt>
                <c:pt idx="4">
                  <c:v>30.19</c:v>
                </c:pt>
                <c:pt idx="5">
                  <c:v>35.125</c:v>
                </c:pt>
                <c:pt idx="6">
                  <c:v>50.350000000000009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69472"/>
        <c:axId val="143646016"/>
      </c:lineChart>
      <c:catAx>
        <c:axId val="12016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>
                <a:latin typeface="Myriad Pro" pitchFamily="34" charset="0"/>
              </a:defRPr>
            </a:pPr>
            <a:endParaRPr lang="en-US"/>
          </a:p>
        </c:txPr>
        <c:crossAx val="143646016"/>
        <c:crosses val="autoZero"/>
        <c:auto val="1"/>
        <c:lblAlgn val="ctr"/>
        <c:lblOffset val="100"/>
        <c:noMultiLvlLbl val="0"/>
      </c:catAx>
      <c:valAx>
        <c:axId val="143646016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>
                <a:latin typeface="Myriad Pro" pitchFamily="34" charset="0"/>
              </a:defRPr>
            </a:pPr>
            <a:endParaRPr lang="en-US"/>
          </a:p>
        </c:txPr>
        <c:crossAx val="120169472"/>
        <c:crosses val="autoZero"/>
        <c:crossBetween val="between"/>
      </c:valAx>
      <c:valAx>
        <c:axId val="147636224"/>
        <c:scaling>
          <c:orientation val="minMax"/>
        </c:scaling>
        <c:delete val="0"/>
        <c:axPos val="r"/>
        <c:numFmt formatCode="#.#\x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>
                <a:latin typeface="Myriad Pro" pitchFamily="34" charset="0"/>
              </a:defRPr>
            </a:pPr>
            <a:endParaRPr lang="en-US"/>
          </a:p>
        </c:txPr>
        <c:crossAx val="147665920"/>
        <c:crosses val="max"/>
        <c:crossBetween val="between"/>
      </c:valAx>
      <c:catAx>
        <c:axId val="147665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636224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2.4600049993750779E-3"/>
          <c:y val="0.80028200641586467"/>
          <c:w val="0.99585489313835773"/>
          <c:h val="0.19971799358413531"/>
        </c:manualLayout>
      </c:layout>
      <c:overlay val="0"/>
      <c:txPr>
        <a:bodyPr/>
        <a:lstStyle/>
        <a:p>
          <a:pPr>
            <a:defRPr sz="1100">
              <a:latin typeface="Myriad Pro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065875386266373E-2"/>
          <c:y val="3.394185916333918E-2"/>
          <c:w val="0.89913760779902507"/>
          <c:h val="0.75719620355512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'17'!$A$29</c:f>
              <c:strCache>
                <c:ptCount val="1"/>
                <c:pt idx="0">
                  <c:v>Capital Raised ($B)</c:v>
                </c:pt>
              </c:strCache>
            </c:strRef>
          </c:tx>
          <c:spPr>
            <a:solidFill>
              <a:srgbClr val="6D98B1"/>
            </a:solidFill>
            <a:effectLst/>
          </c:spPr>
          <c:invertIfNegative val="0"/>
          <c:dLbls>
            <c:numFmt formatCode="&quot;$&quot;#,##0.0" sourceLinked="0"/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Myriad Pro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'17'!$B$27:$T$28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'17'!$B$29:$T$29</c:f>
              <c:numCache>
                <c:formatCode>_("$"* #,##0.00_);_("$"* \(#,##0.00\);_("$"* "-"??_);_(@_)</c:formatCode>
                <c:ptCount val="19"/>
                <c:pt idx="0">
                  <c:v>4.972389999999999</c:v>
                </c:pt>
                <c:pt idx="1">
                  <c:v>1.3150500000000001</c:v>
                </c:pt>
                <c:pt idx="2">
                  <c:v>3.5272100000000002</c:v>
                </c:pt>
                <c:pt idx="3">
                  <c:v>2.5990000000000002</c:v>
                </c:pt>
                <c:pt idx="4">
                  <c:v>8.6232500000000005</c:v>
                </c:pt>
                <c:pt idx="5">
                  <c:v>2.1379000000000001</c:v>
                </c:pt>
                <c:pt idx="6">
                  <c:v>3.1182699999999999</c:v>
                </c:pt>
                <c:pt idx="7">
                  <c:v>3.9386899999999998</c:v>
                </c:pt>
                <c:pt idx="8">
                  <c:v>6.3374300000000003</c:v>
                </c:pt>
                <c:pt idx="9">
                  <c:v>5.4086499999999988</c:v>
                </c:pt>
                <c:pt idx="10">
                  <c:v>2.5781199999999997</c:v>
                </c:pt>
                <c:pt idx="11">
                  <c:v>7.42483</c:v>
                </c:pt>
                <c:pt idx="12">
                  <c:v>6.3887999999999989</c:v>
                </c:pt>
                <c:pt idx="13">
                  <c:v>3.79542</c:v>
                </c:pt>
                <c:pt idx="14">
                  <c:v>7.159110000000001</c:v>
                </c:pt>
                <c:pt idx="15">
                  <c:v>3.1080499999999995</c:v>
                </c:pt>
                <c:pt idx="16">
                  <c:v>3.7800500000000001</c:v>
                </c:pt>
                <c:pt idx="17">
                  <c:v>4.2260100000000005</c:v>
                </c:pt>
                <c:pt idx="18">
                  <c:v>3.2741600000000002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148222464"/>
        <c:axId val="147639104"/>
      </c:barChart>
      <c:lineChart>
        <c:grouping val="standard"/>
        <c:varyColors val="0"/>
        <c:ser>
          <c:idx val="1"/>
          <c:order val="1"/>
          <c:tx>
            <c:strRef>
              <c:f>'17'!$A$30</c:f>
              <c:strCache>
                <c:ptCount val="1"/>
                <c:pt idx="0">
                  <c:v># of Funds Closed</c:v>
                </c:pt>
              </c:strCache>
            </c:strRef>
          </c:tx>
          <c:spPr>
            <a:ln w="25400">
              <a:solidFill>
                <a:srgbClr val="6FC281"/>
              </a:solidFill>
            </a:ln>
            <a:effectLst/>
          </c:spPr>
          <c:marker>
            <c:symbol val="circle"/>
            <c:size val="3"/>
            <c:spPr>
              <a:solidFill>
                <a:srgbClr val="6FC281"/>
              </a:solidFill>
              <a:ln>
                <a:solidFill>
                  <a:srgbClr val="6FC281"/>
                </a:solidFill>
              </a:ln>
              <a:effectLst/>
            </c:spPr>
          </c:marker>
          <c:dPt>
            <c:idx val="3"/>
            <c:bubble3D val="0"/>
          </c:dPt>
          <c:dPt>
            <c:idx val="5"/>
            <c:bubble3D val="0"/>
            <c:spPr>
              <a:ln w="25400">
                <a:solidFill>
                  <a:srgbClr val="6FC281"/>
                </a:solidFill>
                <a:prstDash val="solid"/>
              </a:ln>
              <a:effectLst/>
            </c:spPr>
          </c:dPt>
          <c:dLbls>
            <c:dLbl>
              <c:idx val="1"/>
              <c:layout>
                <c:manualLayout>
                  <c:x val="-2.8898221055701372E-2"/>
                  <c:y val="2.34069004317240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5194517351997667E-2"/>
                  <c:y val="4.61135307677820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8354330708661418E-2"/>
                  <c:y val="-6.3956412805347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0015602216389586E-2"/>
                  <c:y val="4.5098884097253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3185476815398006E-2"/>
                  <c:y val="-5.99589135145572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2.7249343832020996E-2"/>
                  <c:y val="-5.13652584980011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6226305045202684E-2"/>
                  <c:y val="-4.65494861507434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8523913677456984E-2"/>
                  <c:y val="-5.86191627272748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3.1181831437736951E-2"/>
                  <c:y val="-5.18774986232987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2.5060367454068241E-2"/>
                  <c:y val="-5.34151129610161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3.0081364829396325E-2"/>
                  <c:y val="-5.30998424243291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2.5194517351997667E-2"/>
                  <c:y val="5.3682407546468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 val="-2.5194517351997667E-2"/>
                  <c:y val="6.12512843251541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layout>
                <c:manualLayout>
                  <c:x val="-3.4453776611256925E-2"/>
                  <c:y val="-4.8497428965793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layout>
                <c:manualLayout>
                  <c:x val="-3.0750072907553359E-2"/>
                  <c:y val="-4.8497428965793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>
                <c:manualLayout>
                  <c:x val="-2.6120443277923594E-2"/>
                  <c:y val="-8.06651552752091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</c:spPr>
            <c:txPr>
              <a:bodyPr/>
              <a:lstStyle/>
              <a:p>
                <a:pPr>
                  <a:defRPr sz="1100" b="1">
                    <a:solidFill>
                      <a:srgbClr val="6FC281"/>
                    </a:solidFill>
                    <a:latin typeface="Myriad Pro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'17'!$B$27:$T$28</c:f>
              <c:multiLvlStrCache>
                <c:ptCount val="19"/>
                <c:lvl>
                  <c:pt idx="0">
                    <c:v>1Q</c:v>
                  </c:pt>
                  <c:pt idx="1">
                    <c:v>2Q</c:v>
                  </c:pt>
                  <c:pt idx="2">
                    <c:v>3Q</c:v>
                  </c:pt>
                  <c:pt idx="3">
                    <c:v>4Q</c:v>
                  </c:pt>
                  <c:pt idx="4">
                    <c:v>1Q</c:v>
                  </c:pt>
                  <c:pt idx="5">
                    <c:v>2Q</c:v>
                  </c:pt>
                  <c:pt idx="6">
                    <c:v>3Q</c:v>
                  </c:pt>
                  <c:pt idx="7">
                    <c:v>4Q</c:v>
                  </c:pt>
                  <c:pt idx="8">
                    <c:v>1Q</c:v>
                  </c:pt>
                  <c:pt idx="9">
                    <c:v>2Q</c:v>
                  </c:pt>
                  <c:pt idx="10">
                    <c:v>3Q</c:v>
                  </c:pt>
                  <c:pt idx="11">
                    <c:v>4Q</c:v>
                  </c:pt>
                  <c:pt idx="12">
                    <c:v>1Q</c:v>
                  </c:pt>
                  <c:pt idx="13">
                    <c:v>2Q</c:v>
                  </c:pt>
                  <c:pt idx="14">
                    <c:v>3Q</c:v>
                  </c:pt>
                  <c:pt idx="15">
                    <c:v>4Q</c:v>
                  </c:pt>
                  <c:pt idx="16">
                    <c:v>1Q</c:v>
                  </c:pt>
                  <c:pt idx="17">
                    <c:v>2Q</c:v>
                  </c:pt>
                  <c:pt idx="18">
                    <c:v>3Q</c:v>
                  </c:pt>
                </c:lvl>
                <c:lvl>
                  <c:pt idx="0">
                    <c:v>2009</c:v>
                  </c:pt>
                  <c:pt idx="4">
                    <c:v>2010</c:v>
                  </c:pt>
                  <c:pt idx="8">
                    <c:v>2011</c:v>
                  </c:pt>
                  <c:pt idx="12">
                    <c:v>2012</c:v>
                  </c:pt>
                  <c:pt idx="16">
                    <c:v>2013</c:v>
                  </c:pt>
                </c:lvl>
              </c:multiLvlStrCache>
            </c:multiLvlStrRef>
          </c:cat>
          <c:val>
            <c:numRef>
              <c:f>'17'!$B$30:$T$30</c:f>
              <c:numCache>
                <c:formatCode>_(* #,##0_);_(* \(#,##0\);_(* "-"??_);_(@_)</c:formatCode>
                <c:ptCount val="19"/>
                <c:pt idx="0">
                  <c:v>36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29</c:v>
                </c:pt>
                <c:pt idx="5">
                  <c:v>19</c:v>
                </c:pt>
                <c:pt idx="6">
                  <c:v>23</c:v>
                </c:pt>
                <c:pt idx="7">
                  <c:v>21</c:v>
                </c:pt>
                <c:pt idx="8">
                  <c:v>21</c:v>
                </c:pt>
                <c:pt idx="9">
                  <c:v>16</c:v>
                </c:pt>
                <c:pt idx="10">
                  <c:v>14</c:v>
                </c:pt>
                <c:pt idx="11">
                  <c:v>21</c:v>
                </c:pt>
                <c:pt idx="12">
                  <c:v>32</c:v>
                </c:pt>
                <c:pt idx="13">
                  <c:v>26</c:v>
                </c:pt>
                <c:pt idx="14">
                  <c:v>33</c:v>
                </c:pt>
                <c:pt idx="15">
                  <c:v>17</c:v>
                </c:pt>
                <c:pt idx="16">
                  <c:v>20</c:v>
                </c:pt>
                <c:pt idx="17">
                  <c:v>31</c:v>
                </c:pt>
                <c:pt idx="18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223488"/>
        <c:axId val="147639680"/>
      </c:lineChart>
      <c:catAx>
        <c:axId val="1482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>
                <a:latin typeface="Myriad Pro" pitchFamily="34" charset="0"/>
              </a:defRPr>
            </a:pPr>
            <a:endParaRPr lang="en-US"/>
          </a:p>
        </c:txPr>
        <c:crossAx val="147639104"/>
        <c:crosses val="autoZero"/>
        <c:auto val="1"/>
        <c:lblAlgn val="ctr"/>
        <c:lblOffset val="100"/>
        <c:noMultiLvlLbl val="0"/>
      </c:catAx>
      <c:valAx>
        <c:axId val="14763910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>
                <a:latin typeface="Myriad Pro" pitchFamily="34" charset="0"/>
              </a:defRPr>
            </a:pPr>
            <a:endParaRPr lang="en-US"/>
          </a:p>
        </c:txPr>
        <c:crossAx val="148222464"/>
        <c:crosses val="autoZero"/>
        <c:crossBetween val="between"/>
      </c:valAx>
      <c:valAx>
        <c:axId val="1476396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>
                <a:latin typeface="Myriad Pro" pitchFamily="34" charset="0"/>
              </a:defRPr>
            </a:pPr>
            <a:endParaRPr lang="en-US"/>
          </a:p>
        </c:txPr>
        <c:crossAx val="148223488"/>
        <c:crosses val="max"/>
        <c:crossBetween val="between"/>
      </c:valAx>
      <c:catAx>
        <c:axId val="148223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63968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26299927092446779"/>
          <c:y val="0.92776371277840952"/>
          <c:w val="0.47400131233595799"/>
          <c:h val="7.2236287221590492E-2"/>
        </c:manualLayout>
      </c:layout>
      <c:overlay val="0"/>
      <c:txPr>
        <a:bodyPr/>
        <a:lstStyle/>
        <a:p>
          <a:pPr>
            <a:defRPr sz="1100">
              <a:latin typeface="Myriad Pro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231408573928259E-2"/>
          <c:y val="2.6711111111111116E-2"/>
          <c:w val="0.91332414698162734"/>
          <c:h val="0.76814978127734035"/>
        </c:manualLayout>
      </c:layout>
      <c:lineChart>
        <c:grouping val="standard"/>
        <c:varyColors val="0"/>
        <c:ser>
          <c:idx val="0"/>
          <c:order val="0"/>
          <c:tx>
            <c:strRef>
              <c:f>'6'!$A$36</c:f>
              <c:strCache>
                <c:ptCount val="1"/>
                <c:pt idx="0">
                  <c:v>Series Seed</c:v>
                </c:pt>
              </c:strCache>
            </c:strRef>
          </c:tx>
          <c:spPr>
            <a:ln w="22225">
              <a:solidFill>
                <a:srgbClr val="2F9563"/>
              </a:solidFill>
            </a:ln>
          </c:spPr>
          <c:marker>
            <c:symbol val="circle"/>
            <c:size val="3"/>
            <c:spPr>
              <a:solidFill>
                <a:srgbClr val="2F9563"/>
              </a:solidFill>
              <a:ln>
                <a:solidFill>
                  <a:srgbClr val="2F9563"/>
                </a:solidFill>
              </a:ln>
            </c:spPr>
          </c:marker>
          <c:dLbls>
            <c:dLbl>
              <c:idx val="0"/>
              <c:layout>
                <c:manualLayout>
                  <c:x val="-4.1462837565444506E-2"/>
                  <c:y val="-3.5511111111111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4.1462837565444506E-2"/>
                  <c:y val="-4.44000000000000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4.1462837565444506E-2"/>
                  <c:y val="-3.9955555555555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6.7841739428943032E-2"/>
                  <c:y val="3.1155555555555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6837371709694616E-2"/>
                  <c:y val="-3.9955555555555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_(&quot;$&quot;* #,##0.0_);_(&quot;$&quot;* \(#,##0.0\);_(&quot;$&quot;* &quot;-&quot;?_);_(@_)" sourceLinked="0"/>
            <c:txPr>
              <a:bodyPr/>
              <a:lstStyle/>
              <a:p>
                <a:pPr>
                  <a:defRPr>
                    <a:solidFill>
                      <a:schemeClr val="accent4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'6'!$B$35:$K$35</c:f>
              <c:strCache>
                <c:ptCount val="10"/>
                <c:pt idx="0">
                  <c:v>'04</c:v>
                </c:pt>
                <c:pt idx="1">
                  <c:v>'05</c:v>
                </c:pt>
                <c:pt idx="2">
                  <c:v>'06</c:v>
                </c:pt>
                <c:pt idx="3">
                  <c:v>'07</c:v>
                </c:pt>
                <c:pt idx="4">
                  <c:v>'08</c:v>
                </c:pt>
                <c:pt idx="5">
                  <c:v>'09</c:v>
                </c:pt>
                <c:pt idx="6">
                  <c:v>'10</c:v>
                </c:pt>
                <c:pt idx="7">
                  <c:v>'11</c:v>
                </c:pt>
                <c:pt idx="8">
                  <c:v>'12</c:v>
                </c:pt>
                <c:pt idx="9">
                  <c:v>13*</c:v>
                </c:pt>
              </c:strCache>
            </c:strRef>
          </c:cat>
          <c:val>
            <c:numRef>
              <c:f>'6'!$B$36:$K$36</c:f>
              <c:numCache>
                <c:formatCode>General</c:formatCode>
                <c:ptCount val="10"/>
                <c:pt idx="6" formatCode="&quot;$&quot;#,##0.00">
                  <c:v>3.18</c:v>
                </c:pt>
                <c:pt idx="7" formatCode="&quot;$&quot;#,##0.00">
                  <c:v>4.0649999999999995</c:v>
                </c:pt>
                <c:pt idx="8" formatCode="&quot;$&quot;#,##0.00">
                  <c:v>4.3499999999999996</c:v>
                </c:pt>
                <c:pt idx="9" formatCode="&quot;$&quot;#,##0.00">
                  <c:v>5.165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'6'!$A$37</c:f>
              <c:strCache>
                <c:ptCount val="1"/>
                <c:pt idx="0">
                  <c:v>Series A</c:v>
                </c:pt>
              </c:strCache>
            </c:strRef>
          </c:tx>
          <c:spPr>
            <a:ln w="22225">
              <a:solidFill>
                <a:srgbClr val="6FC281"/>
              </a:solidFill>
            </a:ln>
          </c:spPr>
          <c:marker>
            <c:symbol val="circle"/>
            <c:size val="3"/>
            <c:spPr>
              <a:solidFill>
                <a:srgbClr val="6FC281"/>
              </a:solidFill>
              <a:ln>
                <a:solidFill>
                  <a:srgbClr val="6FC281"/>
                </a:solidFill>
              </a:ln>
            </c:spPr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4.9556850101770536E-2"/>
                  <c:y val="3.5511111111111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>
                <c:manualLayout>
                  <c:x val="-8.7300954753681322E-3"/>
                  <c:y val="4.44000000000000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_(&quot;$&quot;* #,##0.0_);_(&quot;$&quot;* \(#,##0.0\);_(&quot;$&quot;* &quot;-&quot;?_);_(@_)" sourceLinked="0"/>
            <c:txPr>
              <a:bodyPr/>
              <a:lstStyle/>
              <a:p>
                <a:pPr>
                  <a:defRPr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'6'!$B$35:$K$35</c:f>
              <c:strCache>
                <c:ptCount val="10"/>
                <c:pt idx="0">
                  <c:v>'04</c:v>
                </c:pt>
                <c:pt idx="1">
                  <c:v>'05</c:v>
                </c:pt>
                <c:pt idx="2">
                  <c:v>'06</c:v>
                </c:pt>
                <c:pt idx="3">
                  <c:v>'07</c:v>
                </c:pt>
                <c:pt idx="4">
                  <c:v>'08</c:v>
                </c:pt>
                <c:pt idx="5">
                  <c:v>'09</c:v>
                </c:pt>
                <c:pt idx="6">
                  <c:v>'10</c:v>
                </c:pt>
                <c:pt idx="7">
                  <c:v>'11</c:v>
                </c:pt>
                <c:pt idx="8">
                  <c:v>'12</c:v>
                </c:pt>
                <c:pt idx="9">
                  <c:v>13*</c:v>
                </c:pt>
              </c:strCache>
            </c:strRef>
          </c:cat>
          <c:val>
            <c:numRef>
              <c:f>'6'!$B$37:$K$37</c:f>
              <c:numCache>
                <c:formatCode>"$"#,##0.00</c:formatCode>
                <c:ptCount val="10"/>
                <c:pt idx="0">
                  <c:v>7.17</c:v>
                </c:pt>
                <c:pt idx="1">
                  <c:v>6.83</c:v>
                </c:pt>
                <c:pt idx="2">
                  <c:v>6.9450000000000003</c:v>
                </c:pt>
                <c:pt idx="3">
                  <c:v>7.75</c:v>
                </c:pt>
                <c:pt idx="4">
                  <c:v>7.6</c:v>
                </c:pt>
                <c:pt idx="5">
                  <c:v>6.6050000000000004</c:v>
                </c:pt>
                <c:pt idx="6">
                  <c:v>6.84</c:v>
                </c:pt>
                <c:pt idx="7">
                  <c:v>7.8049999999999997</c:v>
                </c:pt>
                <c:pt idx="8">
                  <c:v>8.7199999999999989</c:v>
                </c:pt>
                <c:pt idx="9">
                  <c:v>8.8800000000000008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'6'!$A$38</c:f>
              <c:strCache>
                <c:ptCount val="1"/>
                <c:pt idx="0">
                  <c:v>Series B</c:v>
                </c:pt>
              </c:strCache>
            </c:strRef>
          </c:tx>
          <c:spPr>
            <a:ln w="22225">
              <a:solidFill>
                <a:srgbClr val="6D98B1"/>
              </a:solidFill>
            </a:ln>
          </c:spPr>
          <c:marker>
            <c:symbol val="circle"/>
            <c:size val="3"/>
            <c:spPr>
              <a:solidFill>
                <a:srgbClr val="6D98B1"/>
              </a:solidFill>
              <a:ln>
                <a:solidFill>
                  <a:srgbClr val="6D98B1"/>
                </a:solidFill>
              </a:ln>
            </c:spPr>
          </c:marker>
          <c:dLbls>
            <c:dLbl>
              <c:idx val="0"/>
              <c:layout>
                <c:manualLayout>
                  <c:x val="-4.7167639599196842E-2"/>
                  <c:y val="-5.3288888888888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4.761401227629157E-2"/>
                  <c:y val="-5.3288888888888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elete val="1"/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0686385824200954E-2"/>
                  <c:y val="-5.328888888888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_(&quot;$&quot;* #,##0.0_);_(&quot;$&quot;* \(#,##0.0\);_(&quot;$&quot;* &quot;-&quot;?_);_(@_)" sourceLinked="0"/>
            <c:txPr>
              <a:bodyPr/>
              <a:lstStyle/>
              <a:p>
                <a:pPr>
                  <a:defRPr>
                    <a:solidFill>
                      <a:schemeClr val="bg2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'6'!$B$35:$K$35</c:f>
              <c:strCache>
                <c:ptCount val="10"/>
                <c:pt idx="0">
                  <c:v>'04</c:v>
                </c:pt>
                <c:pt idx="1">
                  <c:v>'05</c:v>
                </c:pt>
                <c:pt idx="2">
                  <c:v>'06</c:v>
                </c:pt>
                <c:pt idx="3">
                  <c:v>'07</c:v>
                </c:pt>
                <c:pt idx="4">
                  <c:v>'08</c:v>
                </c:pt>
                <c:pt idx="5">
                  <c:v>'09</c:v>
                </c:pt>
                <c:pt idx="6">
                  <c:v>'10</c:v>
                </c:pt>
                <c:pt idx="7">
                  <c:v>'11</c:v>
                </c:pt>
                <c:pt idx="8">
                  <c:v>'12</c:v>
                </c:pt>
                <c:pt idx="9">
                  <c:v>13*</c:v>
                </c:pt>
              </c:strCache>
            </c:strRef>
          </c:cat>
          <c:val>
            <c:numRef>
              <c:f>'6'!$B$38:$K$38</c:f>
              <c:numCache>
                <c:formatCode>"$"#,##0.00</c:formatCode>
                <c:ptCount val="10"/>
                <c:pt idx="0">
                  <c:v>16.72</c:v>
                </c:pt>
                <c:pt idx="1">
                  <c:v>18.98</c:v>
                </c:pt>
                <c:pt idx="2">
                  <c:v>21.79</c:v>
                </c:pt>
                <c:pt idx="3">
                  <c:v>23.045000000000002</c:v>
                </c:pt>
                <c:pt idx="4">
                  <c:v>20.55</c:v>
                </c:pt>
                <c:pt idx="5">
                  <c:v>18.18</c:v>
                </c:pt>
                <c:pt idx="6">
                  <c:v>21.07</c:v>
                </c:pt>
                <c:pt idx="7">
                  <c:v>22.435000000000002</c:v>
                </c:pt>
                <c:pt idx="8">
                  <c:v>24.86</c:v>
                </c:pt>
                <c:pt idx="9">
                  <c:v>25.73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582336"/>
        <c:axId val="120712576"/>
      </c:lineChart>
      <c:catAx>
        <c:axId val="125582336"/>
        <c:scaling>
          <c:orientation val="minMax"/>
        </c:scaling>
        <c:delete val="0"/>
        <c:axPos val="b"/>
        <c:numFmt formatCode="\'0#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20712576"/>
        <c:crosses val="autoZero"/>
        <c:auto val="1"/>
        <c:lblAlgn val="ctr"/>
        <c:lblOffset val="100"/>
        <c:noMultiLvlLbl val="0"/>
      </c:catAx>
      <c:valAx>
        <c:axId val="120712576"/>
        <c:scaling>
          <c:orientation val="minMax"/>
          <c:max val="30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25582336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0.15671165662042524"/>
          <c:y val="0.94177182852143482"/>
          <c:w val="0.66179755370413607"/>
          <c:h val="5.8228203422801043E-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3174297657237292E-2"/>
          <c:y val="3.4625885332172673E-2"/>
          <c:w val="0.73733434873154169"/>
          <c:h val="0.8604811458869150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'17'!$A$33</c:f>
              <c:strCache>
                <c:ptCount val="1"/>
                <c:pt idx="0">
                  <c:v>Under $50M</c:v>
                </c:pt>
              </c:strCache>
            </c:strRef>
          </c:tx>
          <c:spPr>
            <a:solidFill>
              <a:srgbClr val="6D98B1"/>
            </a:solidFill>
            <a:effectLst/>
          </c:spPr>
          <c:invertIfNegative val="0"/>
          <c:cat>
            <c:strRef>
              <c:f>'17'!$B$32:$K$32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'17'!$B$33:$K$33</c:f>
              <c:numCache>
                <c:formatCode>General</c:formatCode>
                <c:ptCount val="10"/>
                <c:pt idx="0">
                  <c:v>72</c:v>
                </c:pt>
                <c:pt idx="1">
                  <c:v>67</c:v>
                </c:pt>
                <c:pt idx="2">
                  <c:v>46</c:v>
                </c:pt>
                <c:pt idx="3">
                  <c:v>33</c:v>
                </c:pt>
                <c:pt idx="4">
                  <c:v>36</c:v>
                </c:pt>
                <c:pt idx="5">
                  <c:v>26</c:v>
                </c:pt>
                <c:pt idx="6">
                  <c:v>29</c:v>
                </c:pt>
                <c:pt idx="7">
                  <c:v>26</c:v>
                </c:pt>
                <c:pt idx="8">
                  <c:v>52</c:v>
                </c:pt>
                <c:pt idx="9">
                  <c:v>42</c:v>
                </c:pt>
              </c:numCache>
            </c:numRef>
          </c:val>
        </c:ser>
        <c:ser>
          <c:idx val="1"/>
          <c:order val="1"/>
          <c:tx>
            <c:strRef>
              <c:f>'17'!$A$34</c:f>
              <c:strCache>
                <c:ptCount val="1"/>
                <c:pt idx="0">
                  <c:v>$50M-$100M</c:v>
                </c:pt>
              </c:strCache>
            </c:strRef>
          </c:tx>
          <c:spPr>
            <a:solidFill>
              <a:srgbClr val="B6CCD8"/>
            </a:solidFill>
            <a:effectLst/>
          </c:spPr>
          <c:invertIfNegative val="0"/>
          <c:dPt>
            <c:idx val="2"/>
            <c:invertIfNegative val="0"/>
            <c:bubble3D val="0"/>
          </c:dPt>
          <c:cat>
            <c:strRef>
              <c:f>'17'!$B$32:$K$32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'17'!$B$34:$K$34</c:f>
              <c:numCache>
                <c:formatCode>General</c:formatCode>
                <c:ptCount val="10"/>
                <c:pt idx="0">
                  <c:v>22</c:v>
                </c:pt>
                <c:pt idx="1">
                  <c:v>22</c:v>
                </c:pt>
                <c:pt idx="2">
                  <c:v>16</c:v>
                </c:pt>
                <c:pt idx="3">
                  <c:v>20</c:v>
                </c:pt>
                <c:pt idx="4">
                  <c:v>15</c:v>
                </c:pt>
                <c:pt idx="5">
                  <c:v>11</c:v>
                </c:pt>
                <c:pt idx="6">
                  <c:v>17</c:v>
                </c:pt>
                <c:pt idx="7">
                  <c:v>6</c:v>
                </c:pt>
                <c:pt idx="8">
                  <c:v>11</c:v>
                </c:pt>
                <c:pt idx="9">
                  <c:v>9</c:v>
                </c:pt>
              </c:numCache>
            </c:numRef>
          </c:val>
        </c:ser>
        <c:ser>
          <c:idx val="2"/>
          <c:order val="2"/>
          <c:tx>
            <c:strRef>
              <c:f>'17'!$A$35</c:f>
              <c:strCache>
                <c:ptCount val="1"/>
                <c:pt idx="0">
                  <c:v>$100M-$250M</c:v>
                </c:pt>
              </c:strCache>
            </c:strRef>
          </c:tx>
          <c:spPr>
            <a:solidFill>
              <a:srgbClr val="F1AD2C"/>
            </a:solidFill>
            <a:effectLst/>
          </c:spPr>
          <c:invertIfNegative val="0"/>
          <c:cat>
            <c:strRef>
              <c:f>'17'!$B$32:$K$32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'17'!$B$35:$K$35</c:f>
              <c:numCache>
                <c:formatCode>General</c:formatCode>
                <c:ptCount val="10"/>
                <c:pt idx="0">
                  <c:v>31</c:v>
                </c:pt>
                <c:pt idx="1">
                  <c:v>34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  <c:pt idx="5">
                  <c:v>17</c:v>
                </c:pt>
                <c:pt idx="6">
                  <c:v>21</c:v>
                </c:pt>
                <c:pt idx="7">
                  <c:v>12</c:v>
                </c:pt>
                <c:pt idx="8">
                  <c:v>15</c:v>
                </c:pt>
                <c:pt idx="9">
                  <c:v>18</c:v>
                </c:pt>
              </c:numCache>
            </c:numRef>
          </c:val>
        </c:ser>
        <c:ser>
          <c:idx val="3"/>
          <c:order val="3"/>
          <c:tx>
            <c:strRef>
              <c:f>'17'!$A$36</c:f>
              <c:strCache>
                <c:ptCount val="1"/>
                <c:pt idx="0">
                  <c:v>$250M-$500M</c:v>
                </c:pt>
              </c:strCache>
            </c:strRef>
          </c:tx>
          <c:spPr>
            <a:solidFill>
              <a:srgbClr val="F5C976"/>
            </a:solidFill>
            <a:effectLst/>
          </c:spPr>
          <c:invertIfNegative val="0"/>
          <c:cat>
            <c:strRef>
              <c:f>'17'!$B$32:$K$32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'17'!$B$36:$K$36</c:f>
              <c:numCache>
                <c:formatCode>General</c:formatCode>
                <c:ptCount val="10"/>
                <c:pt idx="0">
                  <c:v>23</c:v>
                </c:pt>
                <c:pt idx="1">
                  <c:v>32</c:v>
                </c:pt>
                <c:pt idx="2">
                  <c:v>27</c:v>
                </c:pt>
                <c:pt idx="3">
                  <c:v>37</c:v>
                </c:pt>
                <c:pt idx="4">
                  <c:v>26</c:v>
                </c:pt>
                <c:pt idx="5">
                  <c:v>8</c:v>
                </c:pt>
                <c:pt idx="6">
                  <c:v>14</c:v>
                </c:pt>
                <c:pt idx="7">
                  <c:v>10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</c:ser>
        <c:ser>
          <c:idx val="4"/>
          <c:order val="4"/>
          <c:tx>
            <c:strRef>
              <c:f>'17'!$A$37</c:f>
              <c:strCache>
                <c:ptCount val="1"/>
                <c:pt idx="0">
                  <c:v>$500M-$1B</c:v>
                </c:pt>
              </c:strCache>
            </c:strRef>
          </c:tx>
          <c:spPr>
            <a:solidFill>
              <a:srgbClr val="6FC281"/>
            </a:solidFill>
            <a:effectLst/>
          </c:spPr>
          <c:invertIfNegative val="0"/>
          <c:cat>
            <c:strRef>
              <c:f>'17'!$B$32:$K$32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'17'!$B$37:$K$37</c:f>
              <c:numCache>
                <c:formatCode>General</c:formatCode>
                <c:ptCount val="10"/>
                <c:pt idx="0">
                  <c:v>3</c:v>
                </c:pt>
                <c:pt idx="1">
                  <c:v>8</c:v>
                </c:pt>
                <c:pt idx="2">
                  <c:v>11</c:v>
                </c:pt>
                <c:pt idx="3">
                  <c:v>14</c:v>
                </c:pt>
                <c:pt idx="4">
                  <c:v>13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12</c:v>
                </c:pt>
                <c:pt idx="9">
                  <c:v>2</c:v>
                </c:pt>
              </c:numCache>
            </c:numRef>
          </c:val>
        </c:ser>
        <c:ser>
          <c:idx val="5"/>
          <c:order val="5"/>
          <c:tx>
            <c:strRef>
              <c:f>'17'!$A$38</c:f>
              <c:strCache>
                <c:ptCount val="1"/>
                <c:pt idx="0">
                  <c:v>$1B+</c:v>
                </c:pt>
              </c:strCache>
            </c:strRef>
          </c:tx>
          <c:spPr>
            <a:solidFill>
              <a:srgbClr val="2F9563"/>
            </a:solidFill>
            <a:effectLst/>
          </c:spPr>
          <c:invertIfNegative val="0"/>
          <c:cat>
            <c:strRef>
              <c:f>'17'!$B$32:$K$32</c:f>
              <c:strCach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2013*</c:v>
                </c:pt>
              </c:strCache>
            </c:strRef>
          </c:cat>
          <c:val>
            <c:numRef>
              <c:f>'17'!$B$38:$K$38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47369984"/>
        <c:axId val="147641984"/>
      </c:barChart>
      <c:catAx>
        <c:axId val="147369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100">
                <a:latin typeface="Myriad Pro" pitchFamily="34" charset="0"/>
              </a:defRPr>
            </a:pPr>
            <a:endParaRPr lang="en-US"/>
          </a:p>
        </c:txPr>
        <c:crossAx val="147641984"/>
        <c:crosses val="autoZero"/>
        <c:auto val="1"/>
        <c:lblAlgn val="ctr"/>
        <c:lblOffset val="100"/>
        <c:noMultiLvlLbl val="0"/>
      </c:catAx>
      <c:valAx>
        <c:axId val="147641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200">
                <a:latin typeface="Myriad Pro" pitchFamily="34" charset="0"/>
              </a:defRPr>
            </a:pPr>
            <a:endParaRPr lang="en-US"/>
          </a:p>
        </c:txPr>
        <c:crossAx val="147369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873947621252973"/>
          <c:y val="3.9288712014266536E-2"/>
          <c:w val="0.18961446057932554"/>
          <c:h val="0.88846382966174176"/>
        </c:manualLayout>
      </c:layout>
      <c:overlay val="0"/>
      <c:txPr>
        <a:bodyPr/>
        <a:lstStyle/>
        <a:p>
          <a:pPr>
            <a:defRPr>
              <a:latin typeface="Myriad Pro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/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231408573928259E-2"/>
          <c:y val="2.6711111111111116E-2"/>
          <c:w val="0.91332414698162734"/>
          <c:h val="0.75981942257217849"/>
        </c:manualLayout>
      </c:layout>
      <c:lineChart>
        <c:grouping val="standard"/>
        <c:varyColors val="0"/>
        <c:ser>
          <c:idx val="3"/>
          <c:order val="0"/>
          <c:tx>
            <c:strRef>
              <c:f>'6'!$A$39</c:f>
              <c:strCache>
                <c:ptCount val="1"/>
                <c:pt idx="0">
                  <c:v>Series C</c:v>
                </c:pt>
              </c:strCache>
            </c:strRef>
          </c:tx>
          <c:spPr>
            <a:ln w="22225">
              <a:solidFill>
                <a:srgbClr val="F1AD2C"/>
              </a:solidFill>
            </a:ln>
          </c:spPr>
          <c:marker>
            <c:symbol val="circle"/>
            <c:size val="3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dLbls>
            <c:dLbl>
              <c:idx val="1"/>
              <c:delete val="1"/>
            </c:dLbl>
            <c:dLbl>
              <c:idx val="2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numFmt formatCode="&quot;$&quot;#,##0.0" sourceLinked="0"/>
            <c:txPr>
              <a:bodyPr/>
              <a:lstStyle/>
              <a:p>
                <a:pPr>
                  <a:defRPr b="1">
                    <a:solidFill>
                      <a:schemeClr val="tx2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'6'!$B$35:$K$35</c:f>
              <c:strCache>
                <c:ptCount val="10"/>
                <c:pt idx="0">
                  <c:v>'04</c:v>
                </c:pt>
                <c:pt idx="1">
                  <c:v>'05</c:v>
                </c:pt>
                <c:pt idx="2">
                  <c:v>'06</c:v>
                </c:pt>
                <c:pt idx="3">
                  <c:v>'07</c:v>
                </c:pt>
                <c:pt idx="4">
                  <c:v>'08</c:v>
                </c:pt>
                <c:pt idx="5">
                  <c:v>'09</c:v>
                </c:pt>
                <c:pt idx="6">
                  <c:v>'10</c:v>
                </c:pt>
                <c:pt idx="7">
                  <c:v>'11</c:v>
                </c:pt>
                <c:pt idx="8">
                  <c:v>'12</c:v>
                </c:pt>
                <c:pt idx="9">
                  <c:v>13*</c:v>
                </c:pt>
              </c:strCache>
            </c:strRef>
          </c:cat>
          <c:val>
            <c:numRef>
              <c:f>'6'!$B$39:$K$39</c:f>
              <c:numCache>
                <c:formatCode>"$"#,##0.00</c:formatCode>
                <c:ptCount val="10"/>
                <c:pt idx="0">
                  <c:v>35.39</c:v>
                </c:pt>
                <c:pt idx="1">
                  <c:v>33.020000000000003</c:v>
                </c:pt>
                <c:pt idx="2">
                  <c:v>49.08</c:v>
                </c:pt>
                <c:pt idx="3">
                  <c:v>50.58</c:v>
                </c:pt>
                <c:pt idx="4">
                  <c:v>45.07</c:v>
                </c:pt>
                <c:pt idx="5">
                  <c:v>30.18</c:v>
                </c:pt>
                <c:pt idx="6">
                  <c:v>36.39</c:v>
                </c:pt>
                <c:pt idx="7">
                  <c:v>49.844999999999999</c:v>
                </c:pt>
                <c:pt idx="8">
                  <c:v>51.2</c:v>
                </c:pt>
                <c:pt idx="9">
                  <c:v>58.24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'6'!$A$40</c:f>
              <c:strCache>
                <c:ptCount val="1"/>
                <c:pt idx="0">
                  <c:v>Series D or Later</c:v>
                </c:pt>
              </c:strCache>
            </c:strRef>
          </c:tx>
          <c:marker>
            <c:symbol val="circle"/>
            <c:size val="3"/>
          </c:marker>
          <c:dLbls>
            <c:dLbl>
              <c:idx val="0"/>
              <c:layout>
                <c:manualLayout>
                  <c:x val="-4.7721822541966427E-2"/>
                  <c:y val="-8.9755380577427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-4.5323741007194246E-2"/>
                  <c:y val="-8.9755380577427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numFmt formatCode="&quot;$&quot;#,##0.0" sourceLinked="0"/>
            <c:txPr>
              <a:bodyPr/>
              <a:lstStyle/>
              <a:p>
                <a:pPr>
                  <a:defRPr b="1">
                    <a:solidFill>
                      <a:schemeClr val="accent5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'6'!$B$35:$K$35</c:f>
              <c:strCache>
                <c:ptCount val="10"/>
                <c:pt idx="0">
                  <c:v>'04</c:v>
                </c:pt>
                <c:pt idx="1">
                  <c:v>'05</c:v>
                </c:pt>
                <c:pt idx="2">
                  <c:v>'06</c:v>
                </c:pt>
                <c:pt idx="3">
                  <c:v>'07</c:v>
                </c:pt>
                <c:pt idx="4">
                  <c:v>'08</c:v>
                </c:pt>
                <c:pt idx="5">
                  <c:v>'09</c:v>
                </c:pt>
                <c:pt idx="6">
                  <c:v>'10</c:v>
                </c:pt>
                <c:pt idx="7">
                  <c:v>'11</c:v>
                </c:pt>
                <c:pt idx="8">
                  <c:v>'12</c:v>
                </c:pt>
                <c:pt idx="9">
                  <c:v>13*</c:v>
                </c:pt>
              </c:strCache>
            </c:strRef>
          </c:cat>
          <c:val>
            <c:numRef>
              <c:f>'6'!$B$40:$K$40</c:f>
              <c:numCache>
                <c:formatCode>"$"#,##0.00</c:formatCode>
                <c:ptCount val="10"/>
                <c:pt idx="0">
                  <c:v>47.7</c:v>
                </c:pt>
                <c:pt idx="1">
                  <c:v>72.31</c:v>
                </c:pt>
                <c:pt idx="2">
                  <c:v>66.849999999999994</c:v>
                </c:pt>
                <c:pt idx="3">
                  <c:v>90.080000000000013</c:v>
                </c:pt>
                <c:pt idx="4">
                  <c:v>86.85</c:v>
                </c:pt>
                <c:pt idx="5">
                  <c:v>52.87</c:v>
                </c:pt>
                <c:pt idx="6">
                  <c:v>73.69</c:v>
                </c:pt>
                <c:pt idx="7">
                  <c:v>89.28</c:v>
                </c:pt>
                <c:pt idx="8">
                  <c:v>92.12</c:v>
                </c:pt>
                <c:pt idx="9">
                  <c:v>114.03999999999999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23648"/>
        <c:axId val="120714304"/>
      </c:lineChart>
      <c:catAx>
        <c:axId val="1257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20714304"/>
        <c:crosses val="autoZero"/>
        <c:auto val="1"/>
        <c:lblAlgn val="ctr"/>
        <c:lblOffset val="100"/>
        <c:noMultiLvlLbl val="0"/>
      </c:catAx>
      <c:valAx>
        <c:axId val="120714304"/>
        <c:scaling>
          <c:orientation val="minMax"/>
          <c:max val="135"/>
          <c:min val="15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125723648"/>
        <c:crosses val="autoZero"/>
        <c:crossBetween val="between"/>
        <c:majorUnit val="15"/>
      </c:valAx>
      <c:spPr>
        <a:noFill/>
      </c:spPr>
    </c:plotArea>
    <c:legend>
      <c:legendPos val="b"/>
      <c:layout>
        <c:manualLayout>
          <c:xMode val="edge"/>
          <c:yMode val="edge"/>
          <c:x val="0.25862784593786248"/>
          <c:y val="0.9204458442694663"/>
          <c:w val="0.52164902642983579"/>
          <c:h val="7.9554155730533677E-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/>
              <a:t>Median Valuation ($M)</a:t>
            </a:r>
          </a:p>
        </c:rich>
      </c:tx>
      <c:layout>
        <c:manualLayout>
          <c:xMode val="edge"/>
          <c:yMode val="edge"/>
          <c:x val="0.3280358523649274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7525053686471"/>
          <c:y val="8.2076740407449084E-2"/>
          <c:w val="0.88312970253718281"/>
          <c:h val="0.6865151856017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'7'!$A$29</c:f>
              <c:strCache>
                <c:ptCount val="1"/>
                <c:pt idx="0">
                  <c:v>All Sectors</c:v>
                </c:pt>
              </c:strCache>
            </c:strRef>
          </c:tx>
          <c:spPr>
            <a:solidFill>
              <a:srgbClr val="6FC281"/>
            </a:solidFill>
            <a:ln w="22225">
              <a:solidFill>
                <a:srgbClr val="6FC281"/>
              </a:solidFill>
            </a:ln>
          </c:spPr>
          <c:invertIfNegative val="0"/>
          <c:dLbls>
            <c:delete val="1"/>
          </c:dLbls>
          <c:cat>
            <c:strRef>
              <c:f>'7'!$B$28:$E$28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'7'!$B$29:$E$29</c:f>
              <c:numCache>
                <c:formatCode>0%</c:formatCode>
                <c:ptCount val="4"/>
                <c:pt idx="0">
                  <c:v>3.18</c:v>
                </c:pt>
                <c:pt idx="1">
                  <c:v>4.0649999999999995</c:v>
                </c:pt>
                <c:pt idx="2">
                  <c:v>4.3499999999999996</c:v>
                </c:pt>
                <c:pt idx="3">
                  <c:v>5.165</c:v>
                </c:pt>
              </c:numCache>
            </c:numRef>
          </c:val>
        </c:ser>
        <c:ser>
          <c:idx val="1"/>
          <c:order val="1"/>
          <c:tx>
            <c:strRef>
              <c:f>'7'!$A$30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rgbClr val="6D98B1"/>
            </a:solidFill>
            <a:ln w="22225">
              <a:solidFill>
                <a:srgbClr val="6D98B1"/>
              </a:solidFill>
            </a:ln>
          </c:spPr>
          <c:invertIfNegative val="0"/>
          <c:dLbls>
            <c:delete val="1"/>
          </c:dLbls>
          <c:cat>
            <c:strRef>
              <c:f>'7'!$B$28:$E$28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'7'!$B$30:$E$30</c:f>
              <c:numCache>
                <c:formatCode>0%</c:formatCode>
                <c:ptCount val="4"/>
                <c:pt idx="0">
                  <c:v>3.4050000000000002</c:v>
                </c:pt>
                <c:pt idx="1">
                  <c:v>3.86</c:v>
                </c:pt>
                <c:pt idx="2">
                  <c:v>4.7249999999999996</c:v>
                </c:pt>
                <c:pt idx="3">
                  <c:v>5.04</c:v>
                </c:pt>
              </c:numCache>
            </c:numRef>
          </c:val>
        </c:ser>
        <c:ser>
          <c:idx val="2"/>
          <c:order val="2"/>
          <c:tx>
            <c:strRef>
              <c:f>'7'!$A$31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rgbClr val="F1AD2C"/>
            </a:solidFill>
            <a:ln w="22225">
              <a:solidFill>
                <a:srgbClr val="F1AD2C"/>
              </a:solidFill>
            </a:ln>
          </c:spPr>
          <c:invertIfNegative val="0"/>
          <c:dLbls>
            <c:delete val="1"/>
          </c:dLbls>
          <c:cat>
            <c:strRef>
              <c:f>'7'!$B$28:$E$28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'7'!$B$31:$E$31</c:f>
              <c:numCache>
                <c:formatCode>0%</c:formatCode>
                <c:ptCount val="4"/>
                <c:pt idx="0">
                  <c:v>2.7050000000000001</c:v>
                </c:pt>
                <c:pt idx="1">
                  <c:v>3.9750000000000001</c:v>
                </c:pt>
                <c:pt idx="2">
                  <c:v>3.9850000000000003</c:v>
                </c:pt>
                <c:pt idx="3">
                  <c:v>5.6</c:v>
                </c:pt>
              </c:numCache>
            </c:numRef>
          </c:val>
        </c:ser>
        <c:ser>
          <c:idx val="3"/>
          <c:order val="3"/>
          <c:tx>
            <c:strRef>
              <c:f>'7'!$A$32</c:f>
              <c:strCache>
                <c:ptCount val="1"/>
                <c:pt idx="0">
                  <c:v>Commercial Services</c:v>
                </c:pt>
              </c:strCache>
            </c:strRef>
          </c:tx>
          <c:spPr>
            <a:solidFill>
              <a:srgbClr val="E06629"/>
            </a:solidFill>
            <a:ln w="22225">
              <a:solidFill>
                <a:srgbClr val="E06629"/>
              </a:solidFill>
            </a:ln>
          </c:spPr>
          <c:invertIfNegative val="0"/>
          <c:dLbls>
            <c:delete val="1"/>
          </c:dLbls>
          <c:cat>
            <c:strRef>
              <c:f>'7'!$B$28:$E$28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'7'!$B$32:$E$32</c:f>
              <c:numCache>
                <c:formatCode>0%</c:formatCode>
                <c:ptCount val="4"/>
                <c:pt idx="0">
                  <c:v>2.98</c:v>
                </c:pt>
                <c:pt idx="1">
                  <c:v>3.5</c:v>
                </c:pt>
                <c:pt idx="2">
                  <c:v>4.76</c:v>
                </c:pt>
                <c:pt idx="3">
                  <c:v>4.6850000000000005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0"/>
        <c:overlap val="-40"/>
        <c:axId val="125726208"/>
        <c:axId val="120716032"/>
      </c:barChart>
      <c:catAx>
        <c:axId val="12572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20716032"/>
        <c:crosses val="autoZero"/>
        <c:auto val="1"/>
        <c:lblAlgn val="ctr"/>
        <c:lblOffset val="100"/>
        <c:noMultiLvlLbl val="0"/>
      </c:catAx>
      <c:valAx>
        <c:axId val="120716032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25726208"/>
        <c:crosses val="autoZero"/>
        <c:crossBetween val="between"/>
        <c:majorUnit val="2"/>
      </c:valAx>
    </c:plotArea>
    <c:legend>
      <c:legendPos val="b"/>
      <c:layout>
        <c:manualLayout>
          <c:xMode val="edge"/>
          <c:yMode val="edge"/>
          <c:x val="8.0308426177018357E-4"/>
          <c:y val="0.86475757197017045"/>
          <c:w val="0.99643066491688537"/>
          <c:h val="0.1013801399825021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/>
              <a:t>Median Round Amount ($M)</a:t>
            </a:r>
          </a:p>
        </c:rich>
      </c:tx>
      <c:layout>
        <c:manualLayout>
          <c:xMode val="edge"/>
          <c:yMode val="edge"/>
          <c:x val="0.2949514816871957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7525053686471"/>
          <c:y val="7.7843936174644843E-2"/>
          <c:w val="0.88312970253718281"/>
          <c:h val="0.69074798983460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'7'!$A$35</c:f>
              <c:strCache>
                <c:ptCount val="1"/>
                <c:pt idx="0">
                  <c:v>All Sectors</c:v>
                </c:pt>
              </c:strCache>
            </c:strRef>
          </c:tx>
          <c:spPr>
            <a:solidFill>
              <a:srgbClr val="6FC281"/>
            </a:solidFill>
            <a:ln w="22225">
              <a:solidFill>
                <a:srgbClr val="6FC281"/>
              </a:solidFill>
            </a:ln>
          </c:spPr>
          <c:invertIfNegative val="0"/>
          <c:dLbls>
            <c:delete val="1"/>
          </c:dLbls>
          <c:cat>
            <c:strRef>
              <c:f>'7'!$B$34:$E$34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'7'!$B$35:$E$35</c:f>
              <c:numCache>
                <c:formatCode>0%</c:formatCode>
                <c:ptCount val="4"/>
                <c:pt idx="0">
                  <c:v>1</c:v>
                </c:pt>
                <c:pt idx="1">
                  <c:v>1.24</c:v>
                </c:pt>
                <c:pt idx="2">
                  <c:v>1.25</c:v>
                </c:pt>
                <c:pt idx="3">
                  <c:v>1.5</c:v>
                </c:pt>
              </c:numCache>
            </c:numRef>
          </c:val>
        </c:ser>
        <c:ser>
          <c:idx val="1"/>
          <c:order val="1"/>
          <c:tx>
            <c:strRef>
              <c:f>'7'!$A$36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rgbClr val="6D98B1"/>
            </a:solidFill>
            <a:ln w="22225">
              <a:solidFill>
                <a:srgbClr val="6D98B1"/>
              </a:solidFill>
            </a:ln>
          </c:spPr>
          <c:invertIfNegative val="0"/>
          <c:dLbls>
            <c:delete val="1"/>
          </c:dLbls>
          <c:cat>
            <c:strRef>
              <c:f>'7'!$B$34:$E$34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'7'!$B$36:$E$36</c:f>
              <c:numCache>
                <c:formatCode>0%</c:formatCode>
                <c:ptCount val="4"/>
                <c:pt idx="0">
                  <c:v>1</c:v>
                </c:pt>
                <c:pt idx="1">
                  <c:v>1.19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'7'!$A$37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rgbClr val="F1AD2C"/>
            </a:solidFill>
            <a:ln w="22225">
              <a:solidFill>
                <a:srgbClr val="F1AD2C"/>
              </a:solidFill>
            </a:ln>
          </c:spPr>
          <c:invertIfNegative val="0"/>
          <c:dLbls>
            <c:delete val="1"/>
          </c:dLbls>
          <c:cat>
            <c:strRef>
              <c:f>'7'!$B$34:$E$34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'7'!$B$37:$E$37</c:f>
              <c:numCache>
                <c:formatCode>0%</c:formatCode>
                <c:ptCount val="4"/>
                <c:pt idx="0">
                  <c:v>0.875</c:v>
                </c:pt>
                <c:pt idx="1">
                  <c:v>1.21</c:v>
                </c:pt>
                <c:pt idx="2">
                  <c:v>1.1200000000000001</c:v>
                </c:pt>
                <c:pt idx="3">
                  <c:v>1.35</c:v>
                </c:pt>
              </c:numCache>
            </c:numRef>
          </c:val>
        </c:ser>
        <c:ser>
          <c:idx val="3"/>
          <c:order val="3"/>
          <c:tx>
            <c:strRef>
              <c:f>'7'!$A$38</c:f>
              <c:strCache>
                <c:ptCount val="1"/>
                <c:pt idx="0">
                  <c:v>Commercial Services</c:v>
                </c:pt>
              </c:strCache>
            </c:strRef>
          </c:tx>
          <c:spPr>
            <a:solidFill>
              <a:srgbClr val="E06629"/>
            </a:solidFill>
            <a:ln w="22225">
              <a:solidFill>
                <a:srgbClr val="E06629"/>
              </a:solidFill>
            </a:ln>
          </c:spPr>
          <c:invertIfNegative val="0"/>
          <c:dLbls>
            <c:delete val="1"/>
          </c:dLbls>
          <c:cat>
            <c:strRef>
              <c:f>'7'!$B$34:$E$34</c:f>
              <c:strCach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2013*</c:v>
                </c:pt>
              </c:strCache>
            </c:strRef>
          </c:cat>
          <c:val>
            <c:numRef>
              <c:f>'7'!$B$38:$E$38</c:f>
              <c:numCache>
                <c:formatCode>0%</c:formatCode>
                <c:ptCount val="4"/>
                <c:pt idx="0">
                  <c:v>0.95</c:v>
                </c:pt>
                <c:pt idx="1">
                  <c:v>1.2</c:v>
                </c:pt>
                <c:pt idx="2">
                  <c:v>1.5</c:v>
                </c:pt>
                <c:pt idx="3">
                  <c:v>1.35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0"/>
        <c:overlap val="-40"/>
        <c:axId val="143720448"/>
        <c:axId val="118259712"/>
      </c:barChart>
      <c:catAx>
        <c:axId val="14372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8259712"/>
        <c:crosses val="autoZero"/>
        <c:auto val="1"/>
        <c:lblAlgn val="ctr"/>
        <c:lblOffset val="100"/>
        <c:noMultiLvlLbl val="0"/>
      </c:catAx>
      <c:valAx>
        <c:axId val="118259712"/>
        <c:scaling>
          <c:orientation val="minMax"/>
        </c:scaling>
        <c:delete val="0"/>
        <c:axPos val="l"/>
        <c:numFmt formatCode="&quot;$&quot;#,##0.0" sourceLinked="0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3720448"/>
        <c:crosses val="autoZero"/>
        <c:crossBetween val="between"/>
        <c:majorUnit val="0.5"/>
      </c:valAx>
    </c:plotArea>
    <c:legend>
      <c:legendPos val="b"/>
      <c:layout>
        <c:manualLayout>
          <c:xMode val="edge"/>
          <c:yMode val="edge"/>
          <c:x val="3.7186008594323572E-4"/>
          <c:y val="0.86475757197017045"/>
          <c:w val="0.99643066491688537"/>
          <c:h val="0.1013801399825021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Up, Flat &amp; Down Rounds</a:t>
            </a:r>
          </a:p>
        </c:rich>
      </c:tx>
      <c:layout>
        <c:manualLayout>
          <c:xMode val="edge"/>
          <c:yMode val="edge"/>
          <c:x val="0.36021698456307316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31474190726159"/>
          <c:y val="0.12306098600931008"/>
          <c:w val="0.86112970253718291"/>
          <c:h val="0.7113542829307959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'8'!$A$28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6FC281"/>
            </a:solidFill>
          </c:spPr>
          <c:invertIfNegative val="0"/>
          <c:dLbls>
            <c:delete val="1"/>
          </c:dLbls>
          <c:cat>
            <c:strRef>
              <c:f>'8'!$B$27:$F$27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'8'!$B$28:$F$28</c:f>
              <c:numCache>
                <c:formatCode>General</c:formatCode>
                <c:ptCount val="5"/>
                <c:pt idx="0">
                  <c:v>59</c:v>
                </c:pt>
                <c:pt idx="1">
                  <c:v>99</c:v>
                </c:pt>
                <c:pt idx="2">
                  <c:v>145</c:v>
                </c:pt>
                <c:pt idx="3">
                  <c:v>184</c:v>
                </c:pt>
                <c:pt idx="4">
                  <c:v>94</c:v>
                </c:pt>
              </c:numCache>
            </c:numRef>
          </c:val>
        </c:ser>
        <c:ser>
          <c:idx val="1"/>
          <c:order val="1"/>
          <c:tx>
            <c:strRef>
              <c:f>'8'!$A$29</c:f>
              <c:strCache>
                <c:ptCount val="1"/>
                <c:pt idx="0">
                  <c:v>Flat</c:v>
                </c:pt>
              </c:strCache>
            </c:strRef>
          </c:tx>
          <c:spPr>
            <a:solidFill>
              <a:srgbClr val="6D98B1"/>
            </a:solidFill>
          </c:spPr>
          <c:invertIfNegative val="0"/>
          <c:dLbls>
            <c:delete val="1"/>
          </c:dLbls>
          <c:cat>
            <c:strRef>
              <c:f>'8'!$B$27:$F$27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'8'!$B$29:$F$29</c:f>
              <c:numCache>
                <c:formatCode>General</c:formatCode>
                <c:ptCount val="5"/>
                <c:pt idx="0">
                  <c:v>43</c:v>
                </c:pt>
                <c:pt idx="1">
                  <c:v>53</c:v>
                </c:pt>
                <c:pt idx="2">
                  <c:v>54</c:v>
                </c:pt>
                <c:pt idx="3">
                  <c:v>78</c:v>
                </c:pt>
                <c:pt idx="4">
                  <c:v>35</c:v>
                </c:pt>
              </c:numCache>
            </c:numRef>
          </c:val>
        </c:ser>
        <c:ser>
          <c:idx val="2"/>
          <c:order val="2"/>
          <c:tx>
            <c:strRef>
              <c:f>'8'!$A$30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rgbClr val="F1AD2C"/>
            </a:solidFill>
          </c:spPr>
          <c:invertIfNegative val="0"/>
          <c:dLbls>
            <c:delete val="1"/>
          </c:dLbls>
          <c:cat>
            <c:strRef>
              <c:f>'8'!$B$27:$F$27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2013*</c:v>
                </c:pt>
              </c:strCache>
            </c:strRef>
          </c:cat>
          <c:val>
            <c:numRef>
              <c:f>'8'!$B$30:$F$30</c:f>
              <c:numCache>
                <c:formatCode>General</c:formatCode>
                <c:ptCount val="5"/>
                <c:pt idx="0">
                  <c:v>45</c:v>
                </c:pt>
                <c:pt idx="1">
                  <c:v>34</c:v>
                </c:pt>
                <c:pt idx="2">
                  <c:v>41</c:v>
                </c:pt>
                <c:pt idx="3">
                  <c:v>35</c:v>
                </c:pt>
                <c:pt idx="4">
                  <c:v>19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3826944"/>
        <c:axId val="118262016"/>
      </c:barChart>
      <c:catAx>
        <c:axId val="14382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8262016"/>
        <c:crosses val="autoZero"/>
        <c:auto val="1"/>
        <c:lblAlgn val="ctr"/>
        <c:lblOffset val="100"/>
        <c:noMultiLvlLbl val="0"/>
      </c:catAx>
      <c:valAx>
        <c:axId val="118262016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85000"/>
                </a:sys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43826944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3611198600174979"/>
          <c:y val="0.92422397200349959"/>
          <c:w val="0.53333158355205601"/>
          <c:h val="7.5776027996500434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0.94816</cdr:y>
    </cdr:from>
    <cdr:to>
      <cdr:x>1</cdr:x>
      <cdr:y>1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8148415" y="5059111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0.95006</cdr:y>
    </cdr:from>
    <cdr:to>
      <cdr:x>1</cdr:x>
      <cdr:y>1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7315200" y="5488897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0.90038</cdr:y>
    </cdr:from>
    <cdr:to>
      <cdr:x>1</cdr:x>
      <cdr:y>0.95196</cdr:y>
    </cdr:to>
    <cdr:sp macro="" textlink="">
      <cdr:nvSpPr>
        <cdr:cNvPr id="20" name="TextBox 1"/>
        <cdr:cNvSpPr txBox="1"/>
      </cdr:nvSpPr>
      <cdr:spPr>
        <a:xfrm xmlns:a="http://schemas.openxmlformats.org/drawingml/2006/main">
          <a:off x="5766947" y="3391854"/>
          <a:ext cx="1605403" cy="19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0.77578</cdr:x>
      <cdr:y>0.90793</cdr:y>
    </cdr:from>
    <cdr:to>
      <cdr:x>0.99354</cdr:x>
      <cdr:y>0.95954</cdr:y>
    </cdr:to>
    <cdr:sp macro="" textlink="">
      <cdr:nvSpPr>
        <cdr:cNvPr id="21" name="TextBox 1"/>
        <cdr:cNvSpPr txBox="1"/>
      </cdr:nvSpPr>
      <cdr:spPr>
        <a:xfrm xmlns:a="http://schemas.openxmlformats.org/drawingml/2006/main">
          <a:off x="5719322" y="3420316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0.77707</cdr:x>
      <cdr:y>0.85484</cdr:y>
    </cdr:from>
    <cdr:to>
      <cdr:x>0.99483</cdr:x>
      <cdr:y>0.90645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5728847" y="3220291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23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0.94816</cdr:y>
    </cdr:from>
    <cdr:to>
      <cdr:x>1</cdr:x>
      <cdr:y>1</cdr:y>
    </cdr:to>
    <cdr:sp macro="" textlink="">
      <cdr:nvSpPr>
        <cdr:cNvPr id="24" name="TextBox 1"/>
        <cdr:cNvSpPr txBox="1"/>
      </cdr:nvSpPr>
      <cdr:spPr>
        <a:xfrm xmlns:a="http://schemas.openxmlformats.org/drawingml/2006/main">
          <a:off x="8148415" y="5059111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25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26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27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0.95006</cdr:y>
    </cdr:from>
    <cdr:to>
      <cdr:x>1</cdr:x>
      <cdr:y>1</cdr:y>
    </cdr:to>
    <cdr:sp macro="" textlink="">
      <cdr:nvSpPr>
        <cdr:cNvPr id="28" name="TextBox 1"/>
        <cdr:cNvSpPr txBox="1"/>
      </cdr:nvSpPr>
      <cdr:spPr>
        <a:xfrm xmlns:a="http://schemas.openxmlformats.org/drawingml/2006/main">
          <a:off x="7315200" y="5488897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29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0.90038</cdr:y>
    </cdr:from>
    <cdr:to>
      <cdr:x>1</cdr:x>
      <cdr:y>0.95196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5766947" y="3391854"/>
          <a:ext cx="1605403" cy="19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0.77578</cdr:x>
      <cdr:y>0.90793</cdr:y>
    </cdr:from>
    <cdr:to>
      <cdr:x>0.99354</cdr:x>
      <cdr:y>0.95954</cdr:y>
    </cdr:to>
    <cdr:sp macro="" textlink="">
      <cdr:nvSpPr>
        <cdr:cNvPr id="32" name="TextBox 1"/>
        <cdr:cNvSpPr txBox="1"/>
      </cdr:nvSpPr>
      <cdr:spPr>
        <a:xfrm xmlns:a="http://schemas.openxmlformats.org/drawingml/2006/main">
          <a:off x="5719322" y="3420316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0.77707</cdr:x>
      <cdr:y>0.85484</cdr:y>
    </cdr:from>
    <cdr:to>
      <cdr:x>0.99483</cdr:x>
      <cdr:y>0.90645</cdr:y>
    </cdr:to>
    <cdr:sp macro="" textlink="">
      <cdr:nvSpPr>
        <cdr:cNvPr id="33" name="TextBox 1"/>
        <cdr:cNvSpPr txBox="1"/>
      </cdr:nvSpPr>
      <cdr:spPr>
        <a:xfrm xmlns:a="http://schemas.openxmlformats.org/drawingml/2006/main">
          <a:off x="5728847" y="3220291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34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35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36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37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38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39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0.94816</cdr:y>
    </cdr:from>
    <cdr:to>
      <cdr:x>1</cdr:x>
      <cdr:y>1</cdr:y>
    </cdr:to>
    <cdr:sp macro="" textlink="">
      <cdr:nvSpPr>
        <cdr:cNvPr id="40" name="TextBox 1"/>
        <cdr:cNvSpPr txBox="1"/>
      </cdr:nvSpPr>
      <cdr:spPr>
        <a:xfrm xmlns:a="http://schemas.openxmlformats.org/drawingml/2006/main">
          <a:off x="8148415" y="5059111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41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42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43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0.95006</cdr:y>
    </cdr:from>
    <cdr:to>
      <cdr:x>1</cdr:x>
      <cdr:y>1</cdr:y>
    </cdr:to>
    <cdr:sp macro="" textlink="">
      <cdr:nvSpPr>
        <cdr:cNvPr id="44" name="TextBox 1"/>
        <cdr:cNvSpPr txBox="1"/>
      </cdr:nvSpPr>
      <cdr:spPr>
        <a:xfrm xmlns:a="http://schemas.openxmlformats.org/drawingml/2006/main">
          <a:off x="7315200" y="5488897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45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46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0.90038</cdr:y>
    </cdr:from>
    <cdr:to>
      <cdr:x>1</cdr:x>
      <cdr:y>0.95196</cdr:y>
    </cdr:to>
    <cdr:sp macro="" textlink="">
      <cdr:nvSpPr>
        <cdr:cNvPr id="47" name="TextBox 1"/>
        <cdr:cNvSpPr txBox="1"/>
      </cdr:nvSpPr>
      <cdr:spPr>
        <a:xfrm xmlns:a="http://schemas.openxmlformats.org/drawingml/2006/main">
          <a:off x="5766947" y="3391854"/>
          <a:ext cx="1605403" cy="19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0.77578</cdr:x>
      <cdr:y>0.90793</cdr:y>
    </cdr:from>
    <cdr:to>
      <cdr:x>0.99354</cdr:x>
      <cdr:y>0.95954</cdr:y>
    </cdr:to>
    <cdr:sp macro="" textlink="">
      <cdr:nvSpPr>
        <cdr:cNvPr id="48" name="TextBox 1"/>
        <cdr:cNvSpPr txBox="1"/>
      </cdr:nvSpPr>
      <cdr:spPr>
        <a:xfrm xmlns:a="http://schemas.openxmlformats.org/drawingml/2006/main">
          <a:off x="5719322" y="3420316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0.77707</cdr:x>
      <cdr:y>0.85484</cdr:y>
    </cdr:from>
    <cdr:to>
      <cdr:x>0.99483</cdr:x>
      <cdr:y>0.90645</cdr:y>
    </cdr:to>
    <cdr:sp macro="" textlink="">
      <cdr:nvSpPr>
        <cdr:cNvPr id="49" name="TextBox 1"/>
        <cdr:cNvSpPr txBox="1"/>
      </cdr:nvSpPr>
      <cdr:spPr>
        <a:xfrm xmlns:a="http://schemas.openxmlformats.org/drawingml/2006/main">
          <a:off x="5728847" y="3220291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50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51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52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53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54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55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0.94816</cdr:y>
    </cdr:from>
    <cdr:to>
      <cdr:x>1</cdr:x>
      <cdr:y>1</cdr:y>
    </cdr:to>
    <cdr:sp macro="" textlink="">
      <cdr:nvSpPr>
        <cdr:cNvPr id="56" name="TextBox 1"/>
        <cdr:cNvSpPr txBox="1"/>
      </cdr:nvSpPr>
      <cdr:spPr>
        <a:xfrm xmlns:a="http://schemas.openxmlformats.org/drawingml/2006/main">
          <a:off x="8148415" y="5059111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0.94842</cdr:y>
    </cdr:from>
    <cdr:to>
      <cdr:x>1</cdr:x>
      <cdr:y>1</cdr:y>
    </cdr:to>
    <cdr:sp macro="" textlink="">
      <cdr:nvSpPr>
        <cdr:cNvPr id="57" name="TextBox 1"/>
        <cdr:cNvSpPr txBox="1"/>
      </cdr:nvSpPr>
      <cdr:spPr>
        <a:xfrm xmlns:a="http://schemas.openxmlformats.org/drawingml/2006/main">
          <a:off x="7152803" y="4990744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58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0.94839</cdr:y>
    </cdr:from>
    <cdr:to>
      <cdr:x>1</cdr:x>
      <cdr:y>1</cdr:y>
    </cdr:to>
    <cdr:sp macro="" textlink="">
      <cdr:nvSpPr>
        <cdr:cNvPr id="59" name="TextBox 1"/>
        <cdr:cNvSpPr txBox="1"/>
      </cdr:nvSpPr>
      <cdr:spPr>
        <a:xfrm xmlns:a="http://schemas.openxmlformats.org/drawingml/2006/main">
          <a:off x="7798279" y="4986068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0.95006</cdr:y>
    </cdr:from>
    <cdr:to>
      <cdr:x>1</cdr:x>
      <cdr:y>1</cdr:y>
    </cdr:to>
    <cdr:sp macro="" textlink="">
      <cdr:nvSpPr>
        <cdr:cNvPr id="60" name="TextBox 1"/>
        <cdr:cNvSpPr txBox="1"/>
      </cdr:nvSpPr>
      <cdr:spPr>
        <a:xfrm xmlns:a="http://schemas.openxmlformats.org/drawingml/2006/main">
          <a:off x="7315200" y="5488897"/>
          <a:ext cx="1991197" cy="26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61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0.9485</cdr:y>
    </cdr:from>
    <cdr:to>
      <cdr:x>1</cdr:x>
      <cdr:y>1</cdr:y>
    </cdr:to>
    <cdr:sp macro="" textlink="">
      <cdr:nvSpPr>
        <cdr:cNvPr id="62" name="TextBox 1"/>
        <cdr:cNvSpPr txBox="1"/>
      </cdr:nvSpPr>
      <cdr:spPr>
        <a:xfrm xmlns:a="http://schemas.openxmlformats.org/drawingml/2006/main">
          <a:off x="8148415" y="4879649"/>
          <a:ext cx="1991170" cy="26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0.78224</cdr:x>
      <cdr:y>0.90038</cdr:y>
    </cdr:from>
    <cdr:to>
      <cdr:x>1</cdr:x>
      <cdr:y>0.95196</cdr:y>
    </cdr:to>
    <cdr:sp macro="" textlink="">
      <cdr:nvSpPr>
        <cdr:cNvPr id="63" name="TextBox 1"/>
        <cdr:cNvSpPr txBox="1"/>
      </cdr:nvSpPr>
      <cdr:spPr>
        <a:xfrm xmlns:a="http://schemas.openxmlformats.org/drawingml/2006/main">
          <a:off x="5766947" y="3391854"/>
          <a:ext cx="1605403" cy="19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0.77578</cdr:x>
      <cdr:y>0.90793</cdr:y>
    </cdr:from>
    <cdr:to>
      <cdr:x>0.99354</cdr:x>
      <cdr:y>0.95954</cdr:y>
    </cdr:to>
    <cdr:sp macro="" textlink="">
      <cdr:nvSpPr>
        <cdr:cNvPr id="64" name="TextBox 1"/>
        <cdr:cNvSpPr txBox="1"/>
      </cdr:nvSpPr>
      <cdr:spPr>
        <a:xfrm xmlns:a="http://schemas.openxmlformats.org/drawingml/2006/main">
          <a:off x="5719322" y="3420316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  <cdr:relSizeAnchor xmlns:cdr="http://schemas.openxmlformats.org/drawingml/2006/chartDrawing">
    <cdr:from>
      <cdr:x>0.77707</cdr:x>
      <cdr:y>0.85484</cdr:y>
    </cdr:from>
    <cdr:to>
      <cdr:x>0.99483</cdr:x>
      <cdr:y>0.90645</cdr:y>
    </cdr:to>
    <cdr:sp macro="" textlink="">
      <cdr:nvSpPr>
        <cdr:cNvPr id="65" name="TextBox 1"/>
        <cdr:cNvSpPr txBox="1"/>
      </cdr:nvSpPr>
      <cdr:spPr>
        <a:xfrm xmlns:a="http://schemas.openxmlformats.org/drawingml/2006/main">
          <a:off x="5728847" y="3220291"/>
          <a:ext cx="1605403" cy="194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b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endParaRPr lang="en-US" sz="12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F472-681D-4397-AEF7-C4BD8C14A2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B518E-702E-4D0C-B886-1158B9AE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3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E887A-8F82-4160-9A1C-9608B2E4718B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D5687-20DC-4C0E-AD51-32AE7301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5687-20DC-4C0E-AD51-32AE73013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5687-20DC-4C0E-AD51-32AE73013E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24246" b="27675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ln w="0" cap="sq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2" name="Rectangle 11"/>
          <p:cNvSpPr/>
          <p:nvPr userDrawn="1"/>
        </p:nvSpPr>
        <p:spPr>
          <a:xfrm>
            <a:off x="-19050" y="-1"/>
            <a:ext cx="91440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6822" y="3276600"/>
            <a:ext cx="4368978" cy="866456"/>
          </a:xfrm>
        </p:spPr>
        <p:txBody>
          <a:bodyPr/>
          <a:lstStyle>
            <a:lvl1pPr algn="l">
              <a:lnSpc>
                <a:spcPts val="3200"/>
              </a:lnSpc>
              <a:defRPr sz="3000" spc="15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80" y="1239022"/>
            <a:ext cx="6309667" cy="1807526"/>
          </a:xfrm>
          <a:prstGeom prst="rect">
            <a:avLst/>
          </a:prstGeom>
        </p:spPr>
      </p:pic>
      <p:sp>
        <p:nvSpPr>
          <p:cNvPr id="34" name="Subtitle 2"/>
          <p:cNvSpPr txBox="1">
            <a:spLocks/>
          </p:cNvSpPr>
          <p:nvPr userDrawn="1"/>
        </p:nvSpPr>
        <p:spPr>
          <a:xfrm>
            <a:off x="3962400" y="4267200"/>
            <a:ext cx="4343400" cy="160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kern="600" spc="-20" baseline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smtClean="0"/>
              <a:t>JOHN GABBERT, FOUNDER</a:t>
            </a:r>
            <a:r>
              <a:rPr lang="en-US" sz="1200" b="1" cap="all" spc="100" baseline="0" dirty="0" smtClean="0"/>
              <a:t>/CEO</a:t>
            </a:r>
            <a:endParaRPr lang="en-US" sz="1200" b="1" cap="all" spc="100" dirty="0" smtClean="0"/>
          </a:p>
          <a:p>
            <a:r>
              <a:rPr lang="en-US" b="0" dirty="0" smtClean="0"/>
              <a:t>john@pitchbook.com</a:t>
            </a:r>
          </a:p>
          <a:p>
            <a:r>
              <a:rPr lang="en-US" altLang="en-US" sz="1250" b="0" dirty="0" smtClean="0"/>
              <a:t>206.257.7844</a:t>
            </a:r>
            <a:endParaRPr lang="en-US" altLang="en-US" sz="1250" b="0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28255"/>
            <a:ext cx="233747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25" y="4772377"/>
            <a:ext cx="200562" cy="1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4572000"/>
            <a:ext cx="4343400" cy="1219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5867400"/>
            <a:ext cx="43434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800" cap="none" spc="-10" baseline="0" dirty="0" smtClean="0"/>
              <a:t>Click to add secondary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685800"/>
            <a:ext cx="2873229" cy="3276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814325" y="0"/>
            <a:ext cx="243012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33955" y="2286000"/>
            <a:ext cx="1351885" cy="1752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46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24600"/>
            <a:ext cx="9144000" cy="490210"/>
            <a:chOff x="0" y="6324600"/>
            <a:chExt cx="9144000" cy="49021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212080" y="6506188"/>
              <a:ext cx="3931920" cy="0"/>
            </a:xfrm>
            <a:prstGeom prst="line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310" y="6324600"/>
              <a:ext cx="1465690" cy="3631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3962400" y="6553200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anose="020B0603020202020204" pitchFamily="34" charset="0"/>
                </a:rPr>
                <a:t>pitchbook.com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>
              <a:off x="0" y="6501906"/>
              <a:ext cx="3886200" cy="0"/>
            </a:xfrm>
            <a:prstGeom prst="line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/>
          <p:cNvSpPr>
            <a:spLocks noGrp="1"/>
          </p:cNvSpPr>
          <p:nvPr>
            <p:ph type="title" idx="4294967295"/>
          </p:nvPr>
        </p:nvSpPr>
        <p:spPr>
          <a:xfrm>
            <a:off x="914400" y="762000"/>
            <a:ext cx="4343400" cy="12192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Example Title Graphic NAME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914400" y="2438400"/>
            <a:ext cx="2873229" cy="10668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Short statement about graphic for example, IT deal counts increased by X% Q2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4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: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24600"/>
            <a:ext cx="9144000" cy="490210"/>
            <a:chOff x="0" y="6324600"/>
            <a:chExt cx="9144000" cy="49021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212080" y="6506188"/>
              <a:ext cx="3931920" cy="0"/>
            </a:xfrm>
            <a:prstGeom prst="line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310" y="6324600"/>
              <a:ext cx="1465690" cy="3631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3962400" y="6553200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anose="020B0603020202020204" pitchFamily="34" charset="0"/>
                </a:rPr>
                <a:t>pitchbook.com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>
              <a:off x="0" y="6501906"/>
              <a:ext cx="3886200" cy="0"/>
            </a:xfrm>
            <a:prstGeom prst="line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430463" y="1676400"/>
            <a:ext cx="5875337" cy="3276600"/>
          </a:xfrm>
        </p:spPr>
        <p:txBody>
          <a:bodyPr>
            <a:normAutofit/>
          </a:bodyPr>
          <a:lstStyle>
            <a:lvl1pPr marL="0" indent="0">
              <a:buNone/>
              <a:defRPr lang="en-US" sz="3200" b="1" i="0" smtClean="0">
                <a:solidFill>
                  <a:schemeClr val="bg1">
                    <a:lumMod val="95000"/>
                  </a:schemeClr>
                </a:solidFill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“Sample graphic 2: quote”</a:t>
            </a:r>
          </a:p>
        </p:txBody>
      </p:sp>
    </p:spTree>
    <p:extLst>
      <p:ext uri="{BB962C8B-B14F-4D97-AF65-F5344CB8AC3E}">
        <p14:creationId xmlns:p14="http://schemas.microsoft.com/office/powerpoint/2010/main" val="26936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22" y="1905000"/>
            <a:ext cx="4384203" cy="12559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53" y="3822278"/>
            <a:ext cx="233747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45" y="4050878"/>
            <a:ext cx="200562" cy="1961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2278"/>
            <a:ext cx="233747" cy="228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92" y="4050878"/>
            <a:ext cx="200562" cy="196145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 userDrawn="1"/>
        </p:nvSpPr>
        <p:spPr>
          <a:xfrm>
            <a:off x="2438400" y="3581399"/>
            <a:ext cx="2039510" cy="160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kern="600" spc="-20" baseline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smtClean="0"/>
              <a:t>QUESTIONS?</a:t>
            </a:r>
          </a:p>
          <a:p>
            <a:r>
              <a:rPr lang="en-US" dirty="0" smtClean="0"/>
              <a:t>john@pitchbook.com</a:t>
            </a:r>
          </a:p>
          <a:p>
            <a:r>
              <a:rPr lang="en-US" altLang="en-US" sz="1250" dirty="0" smtClean="0"/>
              <a:t>1.877.636.3496</a:t>
            </a:r>
            <a:endParaRPr lang="en-US" altLang="en-US" sz="1250" dirty="0"/>
          </a:p>
        </p:txBody>
      </p:sp>
      <p:sp>
        <p:nvSpPr>
          <p:cNvPr id="26" name="Subtitle 2"/>
          <p:cNvSpPr txBox="1">
            <a:spLocks/>
          </p:cNvSpPr>
          <p:nvPr userDrawn="1"/>
        </p:nvSpPr>
        <p:spPr>
          <a:xfrm>
            <a:off x="4742290" y="3365078"/>
            <a:ext cx="2039510" cy="160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kern="600" spc="-20" baseline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smtClean="0"/>
              <a:t>Request a demo </a:t>
            </a:r>
            <a:br>
              <a:rPr lang="en-US" sz="1200" b="1" cap="all" spc="100" dirty="0" smtClean="0"/>
            </a:br>
            <a:r>
              <a:rPr lang="en-US" sz="1200" b="1" cap="all" spc="100" dirty="0" smtClean="0"/>
              <a:t>or training</a:t>
            </a:r>
          </a:p>
          <a:p>
            <a:r>
              <a:rPr lang="en-US" sz="1300" dirty="0" smtClean="0"/>
              <a:t>demo@pitchbook.com</a:t>
            </a:r>
          </a:p>
          <a:p>
            <a:r>
              <a:rPr lang="en-US" altLang="en-US" sz="1250" dirty="0" smtClean="0"/>
              <a:t>1.877.267.5593</a:t>
            </a:r>
            <a:endParaRPr lang="en-US" altLang="en-US" sz="1250" dirty="0"/>
          </a:p>
        </p:txBody>
      </p:sp>
    </p:spTree>
    <p:extLst>
      <p:ext uri="{BB962C8B-B14F-4D97-AF65-F5344CB8AC3E}">
        <p14:creationId xmlns:p14="http://schemas.microsoft.com/office/powerpoint/2010/main" val="214719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14400" y="609600"/>
            <a:ext cx="7391400" cy="5486400"/>
            <a:chOff x="258417" y="228600"/>
            <a:chExt cx="8685475" cy="6251713"/>
          </a:xfrm>
        </p:grpSpPr>
        <p:sp>
          <p:nvSpPr>
            <p:cNvPr id="4" name="Rectangle 3"/>
            <p:cNvSpPr/>
            <p:nvPr userDrawn="1"/>
          </p:nvSpPr>
          <p:spPr>
            <a:xfrm>
              <a:off x="5591092" y="228600"/>
              <a:ext cx="1600200" cy="6248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3810000" y="228600"/>
              <a:ext cx="1600200" cy="6248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39509" y="228600"/>
              <a:ext cx="1600200" cy="6248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58417" y="228600"/>
              <a:ext cx="1600200" cy="6248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343692" y="231913"/>
              <a:ext cx="1600200" cy="6248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44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80" y="1239022"/>
            <a:ext cx="6309667" cy="1807526"/>
          </a:xfrm>
          <a:prstGeom prst="rect">
            <a:avLst/>
          </a:prstGeom>
        </p:spPr>
      </p:pic>
      <p:sp>
        <p:nvSpPr>
          <p:cNvPr id="106" name="Title 1"/>
          <p:cNvSpPr>
            <a:spLocks noGrp="1"/>
          </p:cNvSpPr>
          <p:nvPr>
            <p:ph type="ctrTitle"/>
          </p:nvPr>
        </p:nvSpPr>
        <p:spPr>
          <a:xfrm>
            <a:off x="3891781" y="3276600"/>
            <a:ext cx="4414019" cy="866456"/>
          </a:xfrm>
        </p:spPr>
        <p:txBody>
          <a:bodyPr/>
          <a:lstStyle>
            <a:lvl1pPr algn="l">
              <a:lnSpc>
                <a:spcPts val="3200"/>
              </a:lnSpc>
              <a:defRPr sz="3000" spc="15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3" name="Subtitle 2"/>
          <p:cNvSpPr txBox="1">
            <a:spLocks/>
          </p:cNvSpPr>
          <p:nvPr userDrawn="1"/>
        </p:nvSpPr>
        <p:spPr>
          <a:xfrm>
            <a:off x="3962400" y="4267200"/>
            <a:ext cx="2039510" cy="160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kern="600" spc="-20" baseline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smtClean="0"/>
              <a:t>Presentation Inquiries</a:t>
            </a:r>
          </a:p>
          <a:p>
            <a:r>
              <a:rPr lang="en-US" dirty="0" smtClean="0"/>
              <a:t>research@pitchbook.com</a:t>
            </a:r>
          </a:p>
          <a:p>
            <a:r>
              <a:rPr lang="en-US" altLang="en-US" sz="1250" dirty="0" smtClean="0"/>
              <a:t>1.877.636.3496</a:t>
            </a:r>
            <a:endParaRPr lang="en-US" altLang="en-US" sz="1250" dirty="0"/>
          </a:p>
        </p:txBody>
      </p:sp>
      <p:sp>
        <p:nvSpPr>
          <p:cNvPr id="117" name="Subtitle 2"/>
          <p:cNvSpPr txBox="1">
            <a:spLocks/>
          </p:cNvSpPr>
          <p:nvPr userDrawn="1"/>
        </p:nvSpPr>
        <p:spPr>
          <a:xfrm>
            <a:off x="6266290" y="4267200"/>
            <a:ext cx="2039510" cy="160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00" kern="600" spc="-20" baseline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smtClean="0"/>
              <a:t>Request a demo </a:t>
            </a:r>
            <a:br>
              <a:rPr lang="en-US" sz="1200" b="1" cap="all" spc="100" dirty="0" smtClean="0"/>
            </a:br>
            <a:r>
              <a:rPr lang="en-US" sz="1200" b="1" cap="all" spc="100" dirty="0" smtClean="0"/>
              <a:t>or training</a:t>
            </a:r>
          </a:p>
          <a:p>
            <a:r>
              <a:rPr lang="en-US" sz="1300" dirty="0" smtClean="0"/>
              <a:t>demo@pitchbook.com</a:t>
            </a:r>
          </a:p>
          <a:p>
            <a:r>
              <a:rPr lang="en-US" altLang="en-US" sz="1250" dirty="0" smtClean="0"/>
              <a:t>1.877.267.5593</a:t>
            </a:r>
            <a:endParaRPr lang="en-US" altLang="en-US" sz="1250" dirty="0"/>
          </a:p>
        </p:txBody>
      </p:sp>
      <p:pic>
        <p:nvPicPr>
          <p:cNvPr id="118" name="Picture 1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33" y="4724400"/>
            <a:ext cx="233747" cy="2286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25" y="4953000"/>
            <a:ext cx="200562" cy="19614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80" y="4724400"/>
            <a:ext cx="233747" cy="2286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72" y="4953000"/>
            <a:ext cx="200562" cy="1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9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: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24246" b="27675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ln w="0" cap="sq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itle 1"/>
          <p:cNvSpPr>
            <a:spLocks noGrp="1"/>
          </p:cNvSpPr>
          <p:nvPr>
            <p:ph type="ctrTitle"/>
          </p:nvPr>
        </p:nvSpPr>
        <p:spPr>
          <a:xfrm>
            <a:off x="3891781" y="3276600"/>
            <a:ext cx="4414019" cy="866456"/>
          </a:xfrm>
        </p:spPr>
        <p:txBody>
          <a:bodyPr/>
          <a:lstStyle>
            <a:lvl1pPr algn="l">
              <a:lnSpc>
                <a:spcPts val="3200"/>
              </a:lnSpc>
              <a:defRPr sz="3000" spc="15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4343400" cy="1219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2057400"/>
            <a:ext cx="43434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800" cap="none" spc="-10" baseline="0" dirty="0" smtClean="0"/>
              <a:t>Click to add secondary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5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nect the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457200" y="1706181"/>
            <a:ext cx="10025726" cy="4206518"/>
            <a:chOff x="-457200" y="1706181"/>
            <a:chExt cx="10025726" cy="4206518"/>
          </a:xfrm>
        </p:grpSpPr>
        <p:grpSp>
          <p:nvGrpSpPr>
            <p:cNvPr id="5" name="Group 4"/>
            <p:cNvGrpSpPr/>
            <p:nvPr/>
          </p:nvGrpSpPr>
          <p:grpSpPr>
            <a:xfrm>
              <a:off x="-457200" y="1905000"/>
              <a:ext cx="10025726" cy="4007699"/>
              <a:chOff x="-457200" y="1905000"/>
              <a:chExt cx="10025726" cy="4007699"/>
            </a:xfrm>
          </p:grpSpPr>
          <p:cxnSp>
            <p:nvCxnSpPr>
              <p:cNvPr id="25" name="Straight Connector 24"/>
              <p:cNvCxnSpPr>
                <a:stCxn id="16" idx="2"/>
              </p:cNvCxnSpPr>
              <p:nvPr/>
            </p:nvCxnSpPr>
            <p:spPr>
              <a:xfrm flipH="1" flipV="1">
                <a:off x="4730471" y="2276630"/>
                <a:ext cx="1634594" cy="1962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6" idx="2"/>
                <a:endCxn id="83" idx="7"/>
              </p:cNvCxnSpPr>
              <p:nvPr/>
            </p:nvCxnSpPr>
            <p:spPr>
              <a:xfrm flipH="1">
                <a:off x="3972990" y="2472908"/>
                <a:ext cx="2392075" cy="8251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0" idx="7"/>
                <a:endCxn id="16" idx="3"/>
              </p:cNvCxnSpPr>
              <p:nvPr/>
            </p:nvCxnSpPr>
            <p:spPr>
              <a:xfrm flipV="1">
                <a:off x="5078325" y="2526790"/>
                <a:ext cx="1309058" cy="112397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7"/>
              </p:cNvCxnSpPr>
              <p:nvPr/>
            </p:nvCxnSpPr>
            <p:spPr>
              <a:xfrm flipV="1">
                <a:off x="1221412" y="2635003"/>
                <a:ext cx="677111" cy="12979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71" idx="7"/>
              </p:cNvCxnSpPr>
              <p:nvPr/>
            </p:nvCxnSpPr>
            <p:spPr>
              <a:xfrm flipV="1">
                <a:off x="1180472" y="3756590"/>
                <a:ext cx="1263864" cy="25845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2" idx="5"/>
              </p:cNvCxnSpPr>
              <p:nvPr/>
            </p:nvCxnSpPr>
            <p:spPr>
              <a:xfrm flipH="1" flipV="1">
                <a:off x="1172498" y="3965682"/>
                <a:ext cx="1189834" cy="6925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5" idx="7"/>
              </p:cNvCxnSpPr>
              <p:nvPr/>
            </p:nvCxnSpPr>
            <p:spPr>
              <a:xfrm flipV="1">
                <a:off x="848492" y="3998606"/>
                <a:ext cx="324006" cy="46041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72" idx="2"/>
              </p:cNvCxnSpPr>
              <p:nvPr/>
            </p:nvCxnSpPr>
            <p:spPr>
              <a:xfrm flipH="1" flipV="1">
                <a:off x="819630" y="4487227"/>
                <a:ext cx="1412620" cy="11711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4" idx="5"/>
              </p:cNvCxnSpPr>
              <p:nvPr/>
            </p:nvCxnSpPr>
            <p:spPr>
              <a:xfrm flipH="1" flipV="1">
                <a:off x="375497" y="3193399"/>
                <a:ext cx="845915" cy="84732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7" idx="2"/>
              </p:cNvCxnSpPr>
              <p:nvPr/>
            </p:nvCxnSpPr>
            <p:spPr>
              <a:xfrm flipV="1">
                <a:off x="327003" y="2639812"/>
                <a:ext cx="1577680" cy="5827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3" idx="1"/>
              </p:cNvCxnSpPr>
              <p:nvPr/>
            </p:nvCxnSpPr>
            <p:spPr>
              <a:xfrm flipH="1" flipV="1">
                <a:off x="4730471" y="2276630"/>
                <a:ext cx="1440575" cy="230935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3" idx="0"/>
                <a:endCxn id="16" idx="4"/>
              </p:cNvCxnSpPr>
              <p:nvPr/>
            </p:nvCxnSpPr>
            <p:spPr>
              <a:xfrm flipV="1">
                <a:off x="6224928" y="2549108"/>
                <a:ext cx="216337" cy="201455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1" idx="1"/>
              </p:cNvCxnSpPr>
              <p:nvPr/>
            </p:nvCxnSpPr>
            <p:spPr>
              <a:xfrm flipH="1" flipV="1">
                <a:off x="6467850" y="2461225"/>
                <a:ext cx="1101424" cy="1483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3" idx="3"/>
              </p:cNvCxnSpPr>
              <p:nvPr/>
            </p:nvCxnSpPr>
            <p:spPr>
              <a:xfrm flipV="1">
                <a:off x="6171046" y="4022221"/>
                <a:ext cx="1432349" cy="67152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6" idx="2"/>
                <a:endCxn id="13" idx="5"/>
              </p:cNvCxnSpPr>
              <p:nvPr/>
            </p:nvCxnSpPr>
            <p:spPr>
              <a:xfrm flipH="1" flipV="1">
                <a:off x="6278810" y="4693749"/>
                <a:ext cx="851988" cy="22465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6" idx="6"/>
              </p:cNvCxnSpPr>
              <p:nvPr/>
            </p:nvCxnSpPr>
            <p:spPr>
              <a:xfrm flipV="1">
                <a:off x="7283198" y="4357986"/>
                <a:ext cx="957279" cy="560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9" idx="6"/>
              </p:cNvCxnSpPr>
              <p:nvPr/>
            </p:nvCxnSpPr>
            <p:spPr>
              <a:xfrm flipH="1" flipV="1">
                <a:off x="7641792" y="3993288"/>
                <a:ext cx="685145" cy="3868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1" idx="0"/>
              </p:cNvCxnSpPr>
              <p:nvPr/>
            </p:nvCxnSpPr>
            <p:spPr>
              <a:xfrm flipV="1">
                <a:off x="7623156" y="3168354"/>
                <a:ext cx="432788" cy="75405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7" idx="1"/>
              </p:cNvCxnSpPr>
              <p:nvPr/>
            </p:nvCxnSpPr>
            <p:spPr>
              <a:xfrm flipH="1" flipV="1">
                <a:off x="6441265" y="2456584"/>
                <a:ext cx="1551329" cy="6885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7" idx="7"/>
              </p:cNvCxnSpPr>
              <p:nvPr/>
            </p:nvCxnSpPr>
            <p:spPr>
              <a:xfrm flipV="1">
                <a:off x="8100358" y="2082010"/>
                <a:ext cx="491818" cy="106315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8587384" y="2090132"/>
                <a:ext cx="981142" cy="73214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8061374" y="3005031"/>
                <a:ext cx="1311226" cy="19253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8078866" y="3228921"/>
                <a:ext cx="1378822" cy="138302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8250737" y="3801034"/>
                <a:ext cx="1206951" cy="57125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271094" y="4384250"/>
                <a:ext cx="1101506" cy="7887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-200468" y="4542431"/>
                <a:ext cx="982277" cy="137026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-200468" y="4512904"/>
                <a:ext cx="982277" cy="2108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-457200" y="3958775"/>
                <a:ext cx="1624730" cy="5836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-228600" y="3197568"/>
                <a:ext cx="604097" cy="123913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-457200" y="2374769"/>
                <a:ext cx="858127" cy="89232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-152400" y="1905000"/>
                <a:ext cx="2057083" cy="77285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130798" y="484220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970276" y="3122842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511184" y="2005809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74537" y="430395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6956" y="392240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148728" y="4563667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91330" y="3910645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8410" y="443670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365065" y="2396708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7003" y="3146359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3"/>
            <p:cNvSpPr txBox="1">
              <a:spLocks noChangeArrowheads="1"/>
            </p:cNvSpPr>
            <p:nvPr/>
          </p:nvSpPr>
          <p:spPr bwMode="auto">
            <a:xfrm>
              <a:off x="6245225" y="2122741"/>
              <a:ext cx="7854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LP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9" name="TextBox 3"/>
            <p:cNvSpPr txBox="1">
              <a:spLocks noChangeArrowheads="1"/>
            </p:cNvSpPr>
            <p:nvPr/>
          </p:nvSpPr>
          <p:spPr bwMode="auto">
            <a:xfrm>
              <a:off x="8114665" y="1706181"/>
              <a:ext cx="897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PE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7494905" y="3270821"/>
              <a:ext cx="13849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Fund of Funds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" name="TextBox 3"/>
            <p:cNvSpPr txBox="1">
              <a:spLocks noChangeArrowheads="1"/>
            </p:cNvSpPr>
            <p:nvPr/>
          </p:nvSpPr>
          <p:spPr bwMode="auto">
            <a:xfrm>
              <a:off x="5727065" y="4703381"/>
              <a:ext cx="1252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Consultant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2" name="TextBox 3"/>
            <p:cNvSpPr txBox="1">
              <a:spLocks noChangeArrowheads="1"/>
            </p:cNvSpPr>
            <p:nvPr/>
          </p:nvSpPr>
          <p:spPr bwMode="auto">
            <a:xfrm>
              <a:off x="78105" y="2833941"/>
              <a:ext cx="9582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Arranger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3" name="TextBox 3"/>
            <p:cNvSpPr txBox="1">
              <a:spLocks noChangeArrowheads="1"/>
            </p:cNvSpPr>
            <p:nvPr/>
          </p:nvSpPr>
          <p:spPr bwMode="auto">
            <a:xfrm>
              <a:off x="311785" y="4611941"/>
              <a:ext cx="7854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Advisor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4" name="TextBox 3"/>
            <p:cNvSpPr txBox="1">
              <a:spLocks noChangeArrowheads="1"/>
            </p:cNvSpPr>
            <p:nvPr/>
          </p:nvSpPr>
          <p:spPr bwMode="auto">
            <a:xfrm>
              <a:off x="7738745" y="4490021"/>
              <a:ext cx="10902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Law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898523" y="2188836"/>
            <a:ext cx="3072038" cy="2379536"/>
            <a:chOff x="1898523" y="2188836"/>
            <a:chExt cx="3072038" cy="2379536"/>
          </a:xfrm>
        </p:grpSpPr>
        <p:cxnSp>
          <p:nvCxnSpPr>
            <p:cNvPr id="57" name="Straight Connector 56"/>
            <p:cNvCxnSpPr>
              <a:stCxn id="71" idx="1"/>
            </p:cNvCxnSpPr>
            <p:nvPr/>
          </p:nvCxnSpPr>
          <p:spPr>
            <a:xfrm flipH="1" flipV="1">
              <a:off x="1898523" y="2666659"/>
              <a:ext cx="438049" cy="10899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0"/>
            </p:cNvCxnSpPr>
            <p:nvPr/>
          </p:nvCxnSpPr>
          <p:spPr>
            <a:xfrm flipV="1">
              <a:off x="2308450" y="3801034"/>
              <a:ext cx="50117" cy="7271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0" idx="3"/>
            </p:cNvCxnSpPr>
            <p:nvPr/>
          </p:nvCxnSpPr>
          <p:spPr>
            <a:xfrm flipH="1">
              <a:off x="2333508" y="3758529"/>
              <a:ext cx="2637053" cy="8098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1"/>
            </p:cNvCxnSpPr>
            <p:nvPr/>
          </p:nvCxnSpPr>
          <p:spPr>
            <a:xfrm flipH="1" flipV="1">
              <a:off x="4730471" y="2280496"/>
              <a:ext cx="240090" cy="13702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4" idx="2"/>
            </p:cNvCxnSpPr>
            <p:nvPr/>
          </p:nvCxnSpPr>
          <p:spPr>
            <a:xfrm flipH="1">
              <a:off x="1898523" y="2188836"/>
              <a:ext cx="999794" cy="4778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 userDrawn="1"/>
        </p:nvGrpSpPr>
        <p:grpSpPr>
          <a:xfrm>
            <a:off x="1388745" y="1970341"/>
            <a:ext cx="4534535" cy="2979857"/>
            <a:chOff x="1388745" y="1970341"/>
            <a:chExt cx="4534535" cy="2979857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2300721" y="3405186"/>
              <a:ext cx="1579976" cy="12293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2971281" y="2196146"/>
              <a:ext cx="944880" cy="11582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1" idx="2"/>
            </p:cNvCxnSpPr>
            <p:nvPr/>
          </p:nvCxnSpPr>
          <p:spPr>
            <a:xfrm flipH="1">
              <a:off x="2314254" y="3372421"/>
              <a:ext cx="1601908" cy="43805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3" idx="2"/>
              <a:endCxn id="73" idx="2"/>
            </p:cNvCxnSpPr>
            <p:nvPr/>
          </p:nvCxnSpPr>
          <p:spPr>
            <a:xfrm flipH="1" flipV="1">
              <a:off x="1843899" y="2658163"/>
              <a:ext cx="1999009" cy="69373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0" idx="1"/>
            </p:cNvCxnSpPr>
            <p:nvPr/>
          </p:nvCxnSpPr>
          <p:spPr>
            <a:xfrm flipH="1" flipV="1">
              <a:off x="3896303" y="3346991"/>
              <a:ext cx="1074258" cy="303774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9" idx="3"/>
            </p:cNvCxnSpPr>
            <p:nvPr/>
          </p:nvCxnSpPr>
          <p:spPr>
            <a:xfrm flipH="1">
              <a:off x="3930189" y="2324023"/>
              <a:ext cx="746400" cy="99651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654271" y="2193941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948243" y="3628447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314254" y="3734272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232250" y="452814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843899" y="2581963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98317" y="2112636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3"/>
            <p:cNvSpPr txBox="1">
              <a:spLocks noChangeArrowheads="1"/>
            </p:cNvSpPr>
            <p:nvPr/>
          </p:nvSpPr>
          <p:spPr bwMode="auto">
            <a:xfrm>
              <a:off x="2994025" y="1970341"/>
              <a:ext cx="7854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Lender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6" name="TextBox 3"/>
            <p:cNvSpPr txBox="1">
              <a:spLocks noChangeArrowheads="1"/>
            </p:cNvSpPr>
            <p:nvPr/>
          </p:nvSpPr>
          <p:spPr bwMode="auto">
            <a:xfrm>
              <a:off x="4792692" y="2000821"/>
              <a:ext cx="9781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Advisor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7" name="TextBox 3"/>
            <p:cNvSpPr txBox="1">
              <a:spLocks noChangeArrowheads="1"/>
            </p:cNvSpPr>
            <p:nvPr/>
          </p:nvSpPr>
          <p:spPr bwMode="auto">
            <a:xfrm>
              <a:off x="4670425" y="3768661"/>
              <a:ext cx="1252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Endowment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8" name="TextBox 3"/>
            <p:cNvSpPr txBox="1">
              <a:spLocks noChangeArrowheads="1"/>
            </p:cNvSpPr>
            <p:nvPr/>
          </p:nvSpPr>
          <p:spPr bwMode="auto">
            <a:xfrm>
              <a:off x="1795145" y="4642421"/>
              <a:ext cx="10902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Auditor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9" name="TextBox 3"/>
            <p:cNvSpPr txBox="1">
              <a:spLocks noChangeArrowheads="1"/>
            </p:cNvSpPr>
            <p:nvPr/>
          </p:nvSpPr>
          <p:spPr bwMode="auto">
            <a:xfrm>
              <a:off x="1388745" y="2285301"/>
              <a:ext cx="988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VC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0" name="TextBox 3"/>
            <p:cNvSpPr txBox="1">
              <a:spLocks noChangeArrowheads="1"/>
            </p:cNvSpPr>
            <p:nvPr/>
          </p:nvSpPr>
          <p:spPr bwMode="auto">
            <a:xfrm>
              <a:off x="1947545" y="3433381"/>
              <a:ext cx="1151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Company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705600" cy="1219200"/>
          </a:xfrm>
        </p:spPr>
        <p:txBody>
          <a:bodyPr/>
          <a:lstStyle/>
          <a:p>
            <a:r>
              <a:rPr lang="en-US" spc="300" dirty="0" smtClean="0"/>
              <a:t>Connect The Dots</a:t>
            </a:r>
            <a:endParaRPr lang="en-US" spc="300" dirty="0"/>
          </a:p>
        </p:txBody>
      </p:sp>
      <p:grpSp>
        <p:nvGrpSpPr>
          <p:cNvPr id="82" name="Group 81"/>
          <p:cNvGrpSpPr/>
          <p:nvPr userDrawn="1"/>
        </p:nvGrpSpPr>
        <p:grpSpPr>
          <a:xfrm>
            <a:off x="3543012" y="3275700"/>
            <a:ext cx="978188" cy="404498"/>
            <a:chOff x="3543012" y="3275700"/>
            <a:chExt cx="978188" cy="404498"/>
          </a:xfrm>
        </p:grpSpPr>
        <p:sp>
          <p:nvSpPr>
            <p:cNvPr id="83" name="Oval 82"/>
            <p:cNvSpPr/>
            <p:nvPr/>
          </p:nvSpPr>
          <p:spPr>
            <a:xfrm>
              <a:off x="3842908" y="3275700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3"/>
            <p:cNvSpPr txBox="1">
              <a:spLocks noChangeArrowheads="1"/>
            </p:cNvSpPr>
            <p:nvPr/>
          </p:nvSpPr>
          <p:spPr bwMode="auto">
            <a:xfrm>
              <a:off x="3543012" y="3372421"/>
              <a:ext cx="9781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PE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20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4572000"/>
            <a:ext cx="4343400" cy="1219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5867400"/>
            <a:ext cx="43434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800" cap="none" spc="-10" baseline="0" dirty="0" smtClean="0"/>
              <a:t>Click to add secondary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752600"/>
            <a:ext cx="4343400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2667000"/>
            <a:ext cx="2877503" cy="3276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800" cap="none" spc="-10" baseline="0" dirty="0" smtClean="0"/>
              <a:t>Click to add secondary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936822" y="2667000"/>
            <a:ext cx="2877503" cy="3276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800" cap="none" spc="-10" baseline="0" dirty="0" smtClean="0"/>
              <a:t>Click to add secondary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4343400" cy="1219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2057400"/>
            <a:ext cx="43434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800" cap="none" spc="-10" baseline="0" dirty="0" smtClean="0"/>
              <a:t>Click to add secondary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2590800"/>
            <a:ext cx="2853256" cy="3425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6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36822" y="762000"/>
            <a:ext cx="4343400" cy="1219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36822" y="2590800"/>
            <a:ext cx="2853256" cy="3425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6324600"/>
            <a:ext cx="9144000" cy="490210"/>
            <a:chOff x="0" y="6324600"/>
            <a:chExt cx="9144000" cy="49021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212080" y="6506188"/>
              <a:ext cx="3931920" cy="0"/>
            </a:xfrm>
            <a:prstGeom prst="line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310" y="6324600"/>
              <a:ext cx="1465690" cy="36317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3962400" y="6553200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anose="020B0603020202020204" pitchFamily="34" charset="0"/>
                </a:rPr>
                <a:t>pitchbook.com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6501906"/>
              <a:ext cx="3886200" cy="0"/>
            </a:xfrm>
            <a:prstGeom prst="line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0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64" r:id="rId3"/>
    <p:sldLayoutId id="2147483650" r:id="rId4"/>
    <p:sldLayoutId id="2147483665" r:id="rId5"/>
    <p:sldLayoutId id="2147483651" r:id="rId6"/>
    <p:sldLayoutId id="2147483663" r:id="rId7"/>
    <p:sldLayoutId id="2147483655" r:id="rId8"/>
    <p:sldLayoutId id="2147483661" r:id="rId9"/>
    <p:sldLayoutId id="2147483656" r:id="rId10"/>
    <p:sldLayoutId id="2147483662" r:id="rId11"/>
    <p:sldLayoutId id="2147483658" r:id="rId12"/>
    <p:sldLayoutId id="2147483659" r:id="rId13"/>
    <p:sldLayoutId id="2147483657" r:id="rId14"/>
    <p:sldLayoutId id="214748365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600" cap="all" spc="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600" spc="-2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600" spc="-2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600" spc="-2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600" spc="-2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600" spc="-2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5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7" Type="http://schemas.openxmlformats.org/officeDocument/2006/relationships/chart" Target="../charts/chart3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4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76600"/>
            <a:ext cx="6324601" cy="866456"/>
          </a:xfrm>
        </p:spPr>
        <p:txBody>
          <a:bodyPr/>
          <a:lstStyle/>
          <a:p>
            <a:r>
              <a:rPr lang="en-US" sz="2550" spc="200" dirty="0" smtClean="0"/>
              <a:t>4Q 2013 VC Valuations &amp; Trends</a:t>
            </a:r>
            <a:endParaRPr lang="en-US" sz="2550" spc="200" dirty="0"/>
          </a:p>
        </p:txBody>
      </p:sp>
    </p:spTree>
    <p:extLst>
      <p:ext uri="{BB962C8B-B14F-4D97-AF65-F5344CB8AC3E}">
        <p14:creationId xmlns:p14="http://schemas.microsoft.com/office/powerpoint/2010/main" val="37043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6868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Seed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52500" y="1447800"/>
            <a:ext cx="7162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b="0" dirty="0" smtClean="0"/>
              <a:t>Seed-round valuations continue their upward march with media companies valued the highest so far in 2013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6496050" y="4804048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79248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880880"/>
              </p:ext>
            </p:extLst>
          </p:nvPr>
        </p:nvGraphicFramePr>
        <p:xfrm>
          <a:off x="381000" y="1905000"/>
          <a:ext cx="4114800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443567"/>
              </p:ext>
            </p:extLst>
          </p:nvPr>
        </p:nvGraphicFramePr>
        <p:xfrm>
          <a:off x="4876800" y="1905000"/>
          <a:ext cx="3971924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2057400" y="48006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9448"/>
            <a:ext cx="73152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A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1329048"/>
            <a:ext cx="8077200" cy="38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Investors have acquired smaller stakes in Series A rounds, despite growing capital invested and valuations.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51816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429770"/>
              </p:ext>
            </p:extLst>
          </p:nvPr>
        </p:nvGraphicFramePr>
        <p:xfrm>
          <a:off x="152400" y="1905000"/>
          <a:ext cx="5334000" cy="3128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539402"/>
              </p:ext>
            </p:extLst>
          </p:nvPr>
        </p:nvGraphicFramePr>
        <p:xfrm>
          <a:off x="5791200" y="2286000"/>
          <a:ext cx="3048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 Placeholder 6"/>
          <p:cNvSpPr txBox="1">
            <a:spLocks/>
          </p:cNvSpPr>
          <p:nvPr/>
        </p:nvSpPr>
        <p:spPr>
          <a:xfrm>
            <a:off x="5715000" y="19050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Median Series A Round Details</a:t>
            </a:r>
            <a:endParaRPr lang="en-US" sz="1600" dirty="0"/>
          </a:p>
        </p:txBody>
      </p:sp>
      <p:sp>
        <p:nvSpPr>
          <p:cNvPr id="25" name="TextBox 4"/>
          <p:cNvSpPr txBox="1"/>
          <p:nvPr/>
        </p:nvSpPr>
        <p:spPr>
          <a:xfrm>
            <a:off x="2971800" y="504381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A (Cont.)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762000"/>
            <a:ext cx="7315200" cy="38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Media and commercial services companies have seen large jumps in valuation since 2009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629159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09600" y="12192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Median Series A Round Details</a:t>
            </a:r>
            <a:endParaRPr lang="en-US" sz="16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70600"/>
              </p:ext>
            </p:extLst>
          </p:nvPr>
        </p:nvGraphicFramePr>
        <p:xfrm>
          <a:off x="381000" y="1676400"/>
          <a:ext cx="2753032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861749"/>
              </p:ext>
            </p:extLst>
          </p:nvPr>
        </p:nvGraphicFramePr>
        <p:xfrm>
          <a:off x="3276600" y="1676400"/>
          <a:ext cx="2743200" cy="212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181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139021"/>
              </p:ext>
            </p:extLst>
          </p:nvPr>
        </p:nvGraphicFramePr>
        <p:xfrm>
          <a:off x="6172200" y="1685925"/>
          <a:ext cx="2667000" cy="209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565602"/>
              </p:ext>
            </p:extLst>
          </p:nvPr>
        </p:nvGraphicFramePr>
        <p:xfrm>
          <a:off x="990600" y="4114800"/>
          <a:ext cx="3048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141112"/>
              </p:ext>
            </p:extLst>
          </p:nvPr>
        </p:nvGraphicFramePr>
        <p:xfrm>
          <a:off x="5181600" y="4114800"/>
          <a:ext cx="3048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61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9448"/>
            <a:ext cx="73152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B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1329048"/>
            <a:ext cx="8305800" cy="381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The proportion of Series B up rounds has contracted in the first three quarters of 2013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51816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24" name="Text Placeholder 6"/>
          <p:cNvSpPr txBox="1">
            <a:spLocks/>
          </p:cNvSpPr>
          <p:nvPr/>
        </p:nvSpPr>
        <p:spPr>
          <a:xfrm>
            <a:off x="5715000" y="19050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Median Series B Round Details</a:t>
            </a:r>
            <a:endParaRPr lang="en-US" sz="1600" dirty="0"/>
          </a:p>
        </p:txBody>
      </p:sp>
      <p:sp>
        <p:nvSpPr>
          <p:cNvPr id="25" name="TextBox 4"/>
          <p:cNvSpPr txBox="1"/>
          <p:nvPr/>
        </p:nvSpPr>
        <p:spPr>
          <a:xfrm>
            <a:off x="2971800" y="504381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42284"/>
              </p:ext>
            </p:extLst>
          </p:nvPr>
        </p:nvGraphicFramePr>
        <p:xfrm>
          <a:off x="381001" y="1905000"/>
          <a:ext cx="4953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29469"/>
              </p:ext>
            </p:extLst>
          </p:nvPr>
        </p:nvGraphicFramePr>
        <p:xfrm>
          <a:off x="5791200" y="2324100"/>
          <a:ext cx="2971800" cy="278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01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B (Cont.)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762000"/>
            <a:ext cx="7315200" cy="38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Valuations for commercial services and biotech companies dropped from 2012 to 2013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629159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09600" y="12192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Median Series B Round Details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181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29394"/>
              </p:ext>
            </p:extLst>
          </p:nvPr>
        </p:nvGraphicFramePr>
        <p:xfrm>
          <a:off x="228600" y="1752600"/>
          <a:ext cx="2743200" cy="210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974274"/>
              </p:ext>
            </p:extLst>
          </p:nvPr>
        </p:nvGraphicFramePr>
        <p:xfrm>
          <a:off x="3352800" y="1752600"/>
          <a:ext cx="2590800" cy="210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63327"/>
              </p:ext>
            </p:extLst>
          </p:nvPr>
        </p:nvGraphicFramePr>
        <p:xfrm>
          <a:off x="6248400" y="1752600"/>
          <a:ext cx="2667000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074500"/>
              </p:ext>
            </p:extLst>
          </p:nvPr>
        </p:nvGraphicFramePr>
        <p:xfrm>
          <a:off x="914400" y="4029075"/>
          <a:ext cx="3124200" cy="221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17551"/>
              </p:ext>
            </p:extLst>
          </p:nvPr>
        </p:nvGraphicFramePr>
        <p:xfrm>
          <a:off x="4953000" y="4000500"/>
          <a:ext cx="3048000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50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9448"/>
            <a:ext cx="73152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C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371600"/>
            <a:ext cx="8382000" cy="38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The proportion of down rounds increased for Series C rounds in 2013, while up rounds increased slightly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51816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24" name="Text Placeholder 6"/>
          <p:cNvSpPr txBox="1">
            <a:spLocks/>
          </p:cNvSpPr>
          <p:nvPr/>
        </p:nvSpPr>
        <p:spPr>
          <a:xfrm>
            <a:off x="5715000" y="19050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Median Series C Round Details</a:t>
            </a:r>
            <a:endParaRPr lang="en-US" sz="1600" dirty="0"/>
          </a:p>
        </p:txBody>
      </p:sp>
      <p:sp>
        <p:nvSpPr>
          <p:cNvPr id="25" name="TextBox 4"/>
          <p:cNvSpPr txBox="1"/>
          <p:nvPr/>
        </p:nvSpPr>
        <p:spPr>
          <a:xfrm>
            <a:off x="2971800" y="504381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979511"/>
              </p:ext>
            </p:extLst>
          </p:nvPr>
        </p:nvGraphicFramePr>
        <p:xfrm>
          <a:off x="381000" y="1905000"/>
          <a:ext cx="5029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456915"/>
              </p:ext>
            </p:extLst>
          </p:nvPr>
        </p:nvGraphicFramePr>
        <p:xfrm>
          <a:off x="5791200" y="2286000"/>
          <a:ext cx="3048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50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C (Cont.)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762000"/>
            <a:ext cx="73152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There have been large variances in valuation trends by sector in Series C rounds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629159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09600" y="12192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Median Series C Round Details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181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831173"/>
              </p:ext>
            </p:extLst>
          </p:nvPr>
        </p:nvGraphicFramePr>
        <p:xfrm>
          <a:off x="228600" y="1752600"/>
          <a:ext cx="27432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992631"/>
              </p:ext>
            </p:extLst>
          </p:nvPr>
        </p:nvGraphicFramePr>
        <p:xfrm>
          <a:off x="3352800" y="1752600"/>
          <a:ext cx="2590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672684"/>
              </p:ext>
            </p:extLst>
          </p:nvPr>
        </p:nvGraphicFramePr>
        <p:xfrm>
          <a:off x="6248400" y="1724025"/>
          <a:ext cx="2667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773315"/>
              </p:ext>
            </p:extLst>
          </p:nvPr>
        </p:nvGraphicFramePr>
        <p:xfrm>
          <a:off x="990600" y="4114800"/>
          <a:ext cx="3048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995720"/>
              </p:ext>
            </p:extLst>
          </p:nvPr>
        </p:nvGraphicFramePr>
        <p:xfrm>
          <a:off x="5029200" y="4114800"/>
          <a:ext cx="3048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94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9448"/>
            <a:ext cx="73152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D or later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371600"/>
            <a:ext cx="8382000" cy="381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The median valuation in Series D or later rounds has spiked 116% over the last five years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51816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24" name="Text Placeholder 6"/>
          <p:cNvSpPr txBox="1">
            <a:spLocks/>
          </p:cNvSpPr>
          <p:nvPr/>
        </p:nvSpPr>
        <p:spPr>
          <a:xfrm>
            <a:off x="5715000" y="19050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Median Series D+ Round Details</a:t>
            </a:r>
            <a:endParaRPr lang="en-US" sz="1600" dirty="0"/>
          </a:p>
        </p:txBody>
      </p:sp>
      <p:sp>
        <p:nvSpPr>
          <p:cNvPr id="25" name="TextBox 4"/>
          <p:cNvSpPr txBox="1"/>
          <p:nvPr/>
        </p:nvSpPr>
        <p:spPr>
          <a:xfrm>
            <a:off x="2971800" y="504381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924142"/>
              </p:ext>
            </p:extLst>
          </p:nvPr>
        </p:nvGraphicFramePr>
        <p:xfrm>
          <a:off x="419100" y="1981200"/>
          <a:ext cx="5105399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588890"/>
              </p:ext>
            </p:extLst>
          </p:nvPr>
        </p:nvGraphicFramePr>
        <p:xfrm>
          <a:off x="5791200" y="2257425"/>
          <a:ext cx="3048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54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20000" cy="1219200"/>
          </a:xfrm>
        </p:spPr>
        <p:txBody>
          <a:bodyPr/>
          <a:lstStyle/>
          <a:p>
            <a:pPr algn="ctr"/>
            <a:r>
              <a:rPr lang="en-US" spc="300" dirty="0" smtClean="0"/>
              <a:t>Series D or Later (Cont.)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762000"/>
            <a:ext cx="7467600" cy="38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Software companies raising a Series D or later round has seen a 350% increase in valuation since 2009. 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553200" y="629159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09600" y="12192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600" cap="none" spc="-1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600" spc="-2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Median Series D+ Round Details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181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70569"/>
              </p:ext>
            </p:extLst>
          </p:nvPr>
        </p:nvGraphicFramePr>
        <p:xfrm>
          <a:off x="381000" y="1743075"/>
          <a:ext cx="266700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376258"/>
              </p:ext>
            </p:extLst>
          </p:nvPr>
        </p:nvGraphicFramePr>
        <p:xfrm>
          <a:off x="3276600" y="1752600"/>
          <a:ext cx="2667000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889954"/>
              </p:ext>
            </p:extLst>
          </p:nvPr>
        </p:nvGraphicFramePr>
        <p:xfrm>
          <a:off x="6172200" y="1752600"/>
          <a:ext cx="2667000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4015"/>
              </p:ext>
            </p:extLst>
          </p:nvPr>
        </p:nvGraphicFramePr>
        <p:xfrm>
          <a:off x="1066800" y="4114800"/>
          <a:ext cx="3048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233653"/>
              </p:ext>
            </p:extLst>
          </p:nvPr>
        </p:nvGraphicFramePr>
        <p:xfrm>
          <a:off x="5029200" y="4114800"/>
          <a:ext cx="3048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344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219200"/>
          </a:xfrm>
        </p:spPr>
        <p:txBody>
          <a:bodyPr/>
          <a:lstStyle/>
          <a:p>
            <a:pPr algn="ctr"/>
            <a:r>
              <a:rPr lang="en-US" spc="300" dirty="0" smtClean="0"/>
              <a:t>Valuation Change </a:t>
            </a:r>
            <a:br>
              <a:rPr lang="en-US" spc="300" dirty="0" smtClean="0"/>
            </a:br>
            <a:r>
              <a:rPr lang="en-US" spc="300" dirty="0" smtClean="0"/>
              <a:t>Between Rounds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52500" y="1447800"/>
            <a:ext cx="78105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b="0" dirty="0" smtClean="0"/>
              <a:t>Up rounds have increased as a proportion of all venture financings from 42% in 2009 to 65% in 2013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6496050" y="4804048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79248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</a:t>
            </a:r>
            <a:endParaRPr lang="en-US" sz="1100" dirty="0">
              <a:latin typeface="Myriad Pro" pitchFamily="34" charset="0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962400" y="526124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056721"/>
              </p:ext>
            </p:extLst>
          </p:nvPr>
        </p:nvGraphicFramePr>
        <p:xfrm>
          <a:off x="152400" y="1946548"/>
          <a:ext cx="4876800" cy="3463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361040"/>
              </p:ext>
            </p:extLst>
          </p:nvPr>
        </p:nvGraphicFramePr>
        <p:xfrm>
          <a:off x="5181600" y="1956073"/>
          <a:ext cx="3810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7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2"/>
          <p:cNvGrpSpPr/>
          <p:nvPr/>
        </p:nvGrpSpPr>
        <p:grpSpPr>
          <a:xfrm>
            <a:off x="-457200" y="1706181"/>
            <a:ext cx="10025726" cy="4206518"/>
            <a:chOff x="-457200" y="1706181"/>
            <a:chExt cx="10025726" cy="4206518"/>
          </a:xfrm>
        </p:grpSpPr>
        <p:grpSp>
          <p:nvGrpSpPr>
            <p:cNvPr id="362" name="Group 361"/>
            <p:cNvGrpSpPr/>
            <p:nvPr/>
          </p:nvGrpSpPr>
          <p:grpSpPr>
            <a:xfrm>
              <a:off x="-457200" y="1905000"/>
              <a:ext cx="10025726" cy="4007699"/>
              <a:chOff x="-457200" y="1905000"/>
              <a:chExt cx="10025726" cy="4007699"/>
            </a:xfrm>
          </p:grpSpPr>
          <p:cxnSp>
            <p:nvCxnSpPr>
              <p:cNvPr id="289" name="Straight Connector 288"/>
              <p:cNvCxnSpPr>
                <a:stCxn id="94" idx="2"/>
              </p:cNvCxnSpPr>
              <p:nvPr/>
            </p:nvCxnSpPr>
            <p:spPr>
              <a:xfrm flipH="1" flipV="1">
                <a:off x="4730471" y="2276630"/>
                <a:ext cx="1634594" cy="1962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94" idx="2"/>
                <a:endCxn id="42" idx="7"/>
              </p:cNvCxnSpPr>
              <p:nvPr/>
            </p:nvCxnSpPr>
            <p:spPr>
              <a:xfrm flipH="1">
                <a:off x="3972990" y="2472908"/>
                <a:ext cx="2392075" cy="82511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82" idx="7"/>
                <a:endCxn id="94" idx="3"/>
              </p:cNvCxnSpPr>
              <p:nvPr/>
            </p:nvCxnSpPr>
            <p:spPr>
              <a:xfrm flipV="1">
                <a:off x="5078325" y="2526790"/>
                <a:ext cx="1309058" cy="112397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>
                <a:stCxn id="89" idx="7"/>
              </p:cNvCxnSpPr>
              <p:nvPr/>
            </p:nvCxnSpPr>
            <p:spPr>
              <a:xfrm flipV="1">
                <a:off x="1221412" y="2635003"/>
                <a:ext cx="677111" cy="12979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endCxn id="90" idx="7"/>
              </p:cNvCxnSpPr>
              <p:nvPr/>
            </p:nvCxnSpPr>
            <p:spPr>
              <a:xfrm flipV="1">
                <a:off x="1180472" y="3756590"/>
                <a:ext cx="1263864" cy="25845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91" idx="5"/>
              </p:cNvCxnSpPr>
              <p:nvPr/>
            </p:nvCxnSpPr>
            <p:spPr>
              <a:xfrm flipH="1" flipV="1">
                <a:off x="1172498" y="3965682"/>
                <a:ext cx="1189834" cy="69254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93" idx="7"/>
              </p:cNvCxnSpPr>
              <p:nvPr/>
            </p:nvCxnSpPr>
            <p:spPr>
              <a:xfrm flipV="1">
                <a:off x="848492" y="3998606"/>
                <a:ext cx="324006" cy="46041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91" idx="2"/>
              </p:cNvCxnSpPr>
              <p:nvPr/>
            </p:nvCxnSpPr>
            <p:spPr>
              <a:xfrm flipH="1" flipV="1">
                <a:off x="819630" y="4487227"/>
                <a:ext cx="1412620" cy="11711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89" idx="5"/>
              </p:cNvCxnSpPr>
              <p:nvPr/>
            </p:nvCxnSpPr>
            <p:spPr>
              <a:xfrm flipH="1" flipV="1">
                <a:off x="375497" y="3193399"/>
                <a:ext cx="845915" cy="84732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96" idx="2"/>
              </p:cNvCxnSpPr>
              <p:nvPr/>
            </p:nvCxnSpPr>
            <p:spPr>
              <a:xfrm flipV="1">
                <a:off x="327003" y="2639812"/>
                <a:ext cx="1577680" cy="5827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>
                <a:stCxn id="88" idx="1"/>
              </p:cNvCxnSpPr>
              <p:nvPr/>
            </p:nvCxnSpPr>
            <p:spPr>
              <a:xfrm flipH="1" flipV="1">
                <a:off x="4730471" y="2276630"/>
                <a:ext cx="1440575" cy="230935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stCxn id="88" idx="0"/>
                <a:endCxn id="94" idx="4"/>
              </p:cNvCxnSpPr>
              <p:nvPr/>
            </p:nvCxnSpPr>
            <p:spPr>
              <a:xfrm flipV="1">
                <a:off x="6224928" y="2549108"/>
                <a:ext cx="216337" cy="201455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87" idx="1"/>
              </p:cNvCxnSpPr>
              <p:nvPr/>
            </p:nvCxnSpPr>
            <p:spPr>
              <a:xfrm flipH="1" flipV="1">
                <a:off x="6467850" y="2461225"/>
                <a:ext cx="1101424" cy="1483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>
                <a:stCxn id="88" idx="3"/>
              </p:cNvCxnSpPr>
              <p:nvPr/>
            </p:nvCxnSpPr>
            <p:spPr>
              <a:xfrm flipV="1">
                <a:off x="6171046" y="4022221"/>
                <a:ext cx="1432349" cy="67152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>
                <a:stCxn id="83" idx="2"/>
                <a:endCxn id="88" idx="5"/>
              </p:cNvCxnSpPr>
              <p:nvPr/>
            </p:nvCxnSpPr>
            <p:spPr>
              <a:xfrm flipH="1" flipV="1">
                <a:off x="6278810" y="4693749"/>
                <a:ext cx="851988" cy="22465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83" idx="6"/>
              </p:cNvCxnSpPr>
              <p:nvPr/>
            </p:nvCxnSpPr>
            <p:spPr>
              <a:xfrm flipV="1">
                <a:off x="7283198" y="4357986"/>
                <a:ext cx="957279" cy="5604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86" idx="6"/>
              </p:cNvCxnSpPr>
              <p:nvPr/>
            </p:nvCxnSpPr>
            <p:spPr>
              <a:xfrm flipH="1" flipV="1">
                <a:off x="7641792" y="3993288"/>
                <a:ext cx="685145" cy="3868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87" idx="0"/>
              </p:cNvCxnSpPr>
              <p:nvPr/>
            </p:nvCxnSpPr>
            <p:spPr>
              <a:xfrm flipV="1">
                <a:off x="7623156" y="3168354"/>
                <a:ext cx="432788" cy="75405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84" idx="1"/>
              </p:cNvCxnSpPr>
              <p:nvPr/>
            </p:nvCxnSpPr>
            <p:spPr>
              <a:xfrm flipH="1" flipV="1">
                <a:off x="6441265" y="2456584"/>
                <a:ext cx="1551329" cy="6885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stCxn id="84" idx="7"/>
              </p:cNvCxnSpPr>
              <p:nvPr/>
            </p:nvCxnSpPr>
            <p:spPr>
              <a:xfrm flipV="1">
                <a:off x="8100358" y="2082010"/>
                <a:ext cx="491818" cy="106315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8587384" y="2090132"/>
                <a:ext cx="981142" cy="73214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H="1">
                <a:off x="8061374" y="3005031"/>
                <a:ext cx="1311226" cy="19253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 flipV="1">
                <a:off x="8078866" y="3228921"/>
                <a:ext cx="1378822" cy="138302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8250737" y="3801034"/>
                <a:ext cx="1206951" cy="57125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H="1" flipV="1">
                <a:off x="8271094" y="4384250"/>
                <a:ext cx="1101506" cy="7887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 flipV="1">
                <a:off x="-200468" y="4542431"/>
                <a:ext cx="982277" cy="137026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 flipV="1">
                <a:off x="-200468" y="4512904"/>
                <a:ext cx="982277" cy="2108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V="1">
                <a:off x="-457200" y="3958775"/>
                <a:ext cx="1624730" cy="5836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V="1">
                <a:off x="-228600" y="3197568"/>
                <a:ext cx="604097" cy="123913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 flipV="1">
                <a:off x="-457200" y="2374769"/>
                <a:ext cx="858127" cy="89232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flipH="1" flipV="1">
                <a:off x="-152400" y="1905000"/>
                <a:ext cx="2057083" cy="77285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/>
            <p:cNvSpPr/>
            <p:nvPr/>
          </p:nvSpPr>
          <p:spPr>
            <a:xfrm>
              <a:off x="7130798" y="484220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970276" y="3122842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511184" y="2005809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174537" y="430395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546956" y="392240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148728" y="4563667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091330" y="3910645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18410" y="443670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365065" y="2396708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27003" y="3146359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3"/>
            <p:cNvSpPr txBox="1">
              <a:spLocks noChangeArrowheads="1"/>
            </p:cNvSpPr>
            <p:nvPr/>
          </p:nvSpPr>
          <p:spPr bwMode="auto">
            <a:xfrm>
              <a:off x="6245225" y="2122741"/>
              <a:ext cx="7854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LP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0" name="TextBox 3"/>
            <p:cNvSpPr txBox="1">
              <a:spLocks noChangeArrowheads="1"/>
            </p:cNvSpPr>
            <p:nvPr/>
          </p:nvSpPr>
          <p:spPr bwMode="auto">
            <a:xfrm>
              <a:off x="8114665" y="1706181"/>
              <a:ext cx="897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PE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1" name="TextBox 3"/>
            <p:cNvSpPr txBox="1">
              <a:spLocks noChangeArrowheads="1"/>
            </p:cNvSpPr>
            <p:nvPr/>
          </p:nvSpPr>
          <p:spPr bwMode="auto">
            <a:xfrm>
              <a:off x="7494905" y="3270821"/>
              <a:ext cx="13849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Fund of Funds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2" name="TextBox 3"/>
            <p:cNvSpPr txBox="1">
              <a:spLocks noChangeArrowheads="1"/>
            </p:cNvSpPr>
            <p:nvPr/>
          </p:nvSpPr>
          <p:spPr bwMode="auto">
            <a:xfrm>
              <a:off x="5727065" y="4703381"/>
              <a:ext cx="1252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Consultant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6" name="TextBox 3"/>
            <p:cNvSpPr txBox="1">
              <a:spLocks noChangeArrowheads="1"/>
            </p:cNvSpPr>
            <p:nvPr/>
          </p:nvSpPr>
          <p:spPr bwMode="auto">
            <a:xfrm>
              <a:off x="78105" y="2833941"/>
              <a:ext cx="9582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Arranger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7" name="TextBox 3"/>
            <p:cNvSpPr txBox="1">
              <a:spLocks noChangeArrowheads="1"/>
            </p:cNvSpPr>
            <p:nvPr/>
          </p:nvSpPr>
          <p:spPr bwMode="auto">
            <a:xfrm>
              <a:off x="311785" y="4611941"/>
              <a:ext cx="7854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Advisor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9" name="TextBox 3"/>
            <p:cNvSpPr txBox="1">
              <a:spLocks noChangeArrowheads="1"/>
            </p:cNvSpPr>
            <p:nvPr/>
          </p:nvSpPr>
          <p:spPr bwMode="auto">
            <a:xfrm>
              <a:off x="7738745" y="4490021"/>
              <a:ext cx="10902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Law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898523" y="2188836"/>
            <a:ext cx="3072038" cy="2379536"/>
            <a:chOff x="1898523" y="2188836"/>
            <a:chExt cx="3072038" cy="2379536"/>
          </a:xfrm>
        </p:grpSpPr>
        <p:cxnSp>
          <p:nvCxnSpPr>
            <p:cNvPr id="237" name="Straight Connector 236"/>
            <p:cNvCxnSpPr>
              <a:stCxn id="90" idx="1"/>
            </p:cNvCxnSpPr>
            <p:nvPr/>
          </p:nvCxnSpPr>
          <p:spPr>
            <a:xfrm flipH="1" flipV="1">
              <a:off x="1898523" y="2666659"/>
              <a:ext cx="438049" cy="10899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91" idx="0"/>
            </p:cNvCxnSpPr>
            <p:nvPr/>
          </p:nvCxnSpPr>
          <p:spPr>
            <a:xfrm flipV="1">
              <a:off x="2308450" y="3801034"/>
              <a:ext cx="50117" cy="7271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82" idx="3"/>
            </p:cNvCxnSpPr>
            <p:nvPr/>
          </p:nvCxnSpPr>
          <p:spPr>
            <a:xfrm flipH="1">
              <a:off x="2333508" y="3758529"/>
              <a:ext cx="2637053" cy="8098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82" idx="1"/>
            </p:cNvCxnSpPr>
            <p:nvPr/>
          </p:nvCxnSpPr>
          <p:spPr>
            <a:xfrm flipH="1" flipV="1">
              <a:off x="4730471" y="2280496"/>
              <a:ext cx="240090" cy="13702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95" idx="2"/>
            </p:cNvCxnSpPr>
            <p:nvPr/>
          </p:nvCxnSpPr>
          <p:spPr>
            <a:xfrm flipH="1">
              <a:off x="1898523" y="2188836"/>
              <a:ext cx="999794" cy="4778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1388745" y="1970341"/>
            <a:ext cx="4534535" cy="2979857"/>
            <a:chOff x="1388745" y="1970341"/>
            <a:chExt cx="4534535" cy="2979857"/>
          </a:xfrm>
        </p:grpSpPr>
        <p:cxnSp>
          <p:nvCxnSpPr>
            <p:cNvPr id="209" name="Straight Connector 208"/>
            <p:cNvCxnSpPr/>
            <p:nvPr/>
          </p:nvCxnSpPr>
          <p:spPr>
            <a:xfrm flipH="1">
              <a:off x="2300721" y="3405186"/>
              <a:ext cx="1579976" cy="12293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 flipV="1">
              <a:off x="2971281" y="2196146"/>
              <a:ext cx="944880" cy="11582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90" idx="2"/>
            </p:cNvCxnSpPr>
            <p:nvPr/>
          </p:nvCxnSpPr>
          <p:spPr>
            <a:xfrm flipH="1">
              <a:off x="2314254" y="3372421"/>
              <a:ext cx="1601908" cy="43805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42" idx="2"/>
              <a:endCxn id="92" idx="2"/>
            </p:cNvCxnSpPr>
            <p:nvPr/>
          </p:nvCxnSpPr>
          <p:spPr>
            <a:xfrm flipH="1" flipV="1">
              <a:off x="1843899" y="2658163"/>
              <a:ext cx="1999009" cy="69373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82" idx="1"/>
            </p:cNvCxnSpPr>
            <p:nvPr/>
          </p:nvCxnSpPr>
          <p:spPr>
            <a:xfrm flipH="1" flipV="1">
              <a:off x="3896303" y="3346991"/>
              <a:ext cx="1074258" cy="303774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81" idx="3"/>
            </p:cNvCxnSpPr>
            <p:nvPr/>
          </p:nvCxnSpPr>
          <p:spPr>
            <a:xfrm flipH="1">
              <a:off x="3930189" y="2324023"/>
              <a:ext cx="746400" cy="99651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4654271" y="2193941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48243" y="3628447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314254" y="3734272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232250" y="4528144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843899" y="2581963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898317" y="2112636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3"/>
            <p:cNvSpPr txBox="1">
              <a:spLocks noChangeArrowheads="1"/>
            </p:cNvSpPr>
            <p:nvPr/>
          </p:nvSpPr>
          <p:spPr bwMode="auto">
            <a:xfrm>
              <a:off x="2994025" y="1970341"/>
              <a:ext cx="7854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Lender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98" name="TextBox 3"/>
            <p:cNvSpPr txBox="1">
              <a:spLocks noChangeArrowheads="1"/>
            </p:cNvSpPr>
            <p:nvPr/>
          </p:nvSpPr>
          <p:spPr bwMode="auto">
            <a:xfrm>
              <a:off x="4792692" y="2000821"/>
              <a:ext cx="9781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Advisor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3" name="TextBox 3"/>
            <p:cNvSpPr txBox="1">
              <a:spLocks noChangeArrowheads="1"/>
            </p:cNvSpPr>
            <p:nvPr/>
          </p:nvSpPr>
          <p:spPr bwMode="auto">
            <a:xfrm>
              <a:off x="4670425" y="3768661"/>
              <a:ext cx="1252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Endowment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4" name="TextBox 3"/>
            <p:cNvSpPr txBox="1">
              <a:spLocks noChangeArrowheads="1"/>
            </p:cNvSpPr>
            <p:nvPr/>
          </p:nvSpPr>
          <p:spPr bwMode="auto">
            <a:xfrm>
              <a:off x="1795145" y="4642421"/>
              <a:ext cx="10902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Auditor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5" name="TextBox 3"/>
            <p:cNvSpPr txBox="1">
              <a:spLocks noChangeArrowheads="1"/>
            </p:cNvSpPr>
            <p:nvPr/>
          </p:nvSpPr>
          <p:spPr bwMode="auto">
            <a:xfrm>
              <a:off x="1388745" y="2285301"/>
              <a:ext cx="988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VC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8" name="TextBox 3"/>
            <p:cNvSpPr txBox="1">
              <a:spLocks noChangeArrowheads="1"/>
            </p:cNvSpPr>
            <p:nvPr/>
          </p:nvSpPr>
          <p:spPr bwMode="auto">
            <a:xfrm>
              <a:off x="1947545" y="3433381"/>
              <a:ext cx="1151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Company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705600" cy="1219200"/>
          </a:xfrm>
        </p:spPr>
        <p:txBody>
          <a:bodyPr/>
          <a:lstStyle/>
          <a:p>
            <a:r>
              <a:rPr lang="en-US" spc="300" dirty="0" smtClean="0"/>
              <a:t>Connect The Dots</a:t>
            </a:r>
            <a:endParaRPr lang="en-US" spc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3543012" y="3275700"/>
            <a:ext cx="978188" cy="404498"/>
            <a:chOff x="3543012" y="3275700"/>
            <a:chExt cx="978188" cy="404498"/>
          </a:xfrm>
        </p:grpSpPr>
        <p:sp>
          <p:nvSpPr>
            <p:cNvPr id="42" name="Oval 41"/>
            <p:cNvSpPr/>
            <p:nvPr/>
          </p:nvSpPr>
          <p:spPr>
            <a:xfrm>
              <a:off x="3842908" y="3275700"/>
              <a:ext cx="152400" cy="152400"/>
            </a:xfrm>
            <a:prstGeom prst="ellipse">
              <a:avLst/>
            </a:prstGeom>
            <a:solidFill>
              <a:srgbClr val="57729A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3"/>
            <p:cNvSpPr txBox="1">
              <a:spLocks noChangeArrowheads="1"/>
            </p:cNvSpPr>
            <p:nvPr/>
          </p:nvSpPr>
          <p:spPr bwMode="auto">
            <a:xfrm>
              <a:off x="3543012" y="3372421"/>
              <a:ext cx="9781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57729A"/>
                  </a:solidFill>
                  <a:latin typeface="Trebuchet MS"/>
                  <a:cs typeface="Trebuchet MS"/>
                </a:rPr>
                <a:t>PE Firm</a:t>
              </a:r>
              <a:endParaRPr lang="en-US" sz="1800" dirty="0">
                <a:solidFill>
                  <a:srgbClr val="57729A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4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219200"/>
          </a:xfrm>
        </p:spPr>
        <p:txBody>
          <a:bodyPr/>
          <a:lstStyle/>
          <a:p>
            <a:pPr algn="ctr"/>
            <a:r>
              <a:rPr lang="en-US" spc="300" dirty="0" smtClean="0"/>
              <a:t>Valuation Change </a:t>
            </a:r>
            <a:br>
              <a:rPr lang="en-US" spc="300" dirty="0" smtClean="0"/>
            </a:br>
            <a:r>
              <a:rPr lang="en-US" spc="300" dirty="0" smtClean="0"/>
              <a:t>Between Rounds (cont.)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61975" y="1219200"/>
            <a:ext cx="8553450" cy="4572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200" b="0" dirty="0" smtClean="0"/>
              <a:t>Every series since 2011 has seen an increase in the median valuation from the previous round</a:t>
            </a:r>
            <a:endParaRPr lang="en-US" sz="1200" dirty="0"/>
          </a:p>
        </p:txBody>
      </p:sp>
      <p:sp>
        <p:nvSpPr>
          <p:cNvPr id="6" name="TextBox 4"/>
          <p:cNvSpPr txBox="1"/>
          <p:nvPr/>
        </p:nvSpPr>
        <p:spPr>
          <a:xfrm>
            <a:off x="6553200" y="1765756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</a:t>
            </a:r>
            <a:br>
              <a:rPr lang="en-US" sz="1100" dirty="0" smtClean="0">
                <a:latin typeface="Myriad Pro" pitchFamily="34" charset="0"/>
              </a:rPr>
            </a:br>
            <a:r>
              <a:rPr lang="en-US" sz="1100" dirty="0" smtClean="0">
                <a:latin typeface="Myriad Pro" pitchFamily="34" charset="0"/>
              </a:rPr>
              <a:t> 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930618"/>
              </p:ext>
            </p:extLst>
          </p:nvPr>
        </p:nvGraphicFramePr>
        <p:xfrm>
          <a:off x="1066800" y="1676400"/>
          <a:ext cx="6705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311700"/>
              </p:ext>
            </p:extLst>
          </p:nvPr>
        </p:nvGraphicFramePr>
        <p:xfrm>
          <a:off x="1219200" y="3810000"/>
          <a:ext cx="6629400" cy="2442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4"/>
          <p:cNvSpPr txBox="1"/>
          <p:nvPr/>
        </p:nvSpPr>
        <p:spPr>
          <a:xfrm>
            <a:off x="6096000" y="60960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Source: PitchBook</a:t>
            </a:r>
            <a:endParaRPr lang="en-US" sz="11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20000" cy="1219200"/>
          </a:xfrm>
        </p:spPr>
        <p:txBody>
          <a:bodyPr/>
          <a:lstStyle/>
          <a:p>
            <a:pPr algn="ctr"/>
            <a:r>
              <a:rPr lang="en-US" spc="300" dirty="0" smtClean="0"/>
              <a:t>Liquidation preferences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762000"/>
            <a:ext cx="7467600" cy="38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err="1" smtClean="0"/>
              <a:t>Pari</a:t>
            </a:r>
            <a:r>
              <a:rPr lang="en-US" dirty="0" smtClean="0"/>
              <a:t> </a:t>
            </a:r>
            <a:r>
              <a:rPr lang="en-US" dirty="0" err="1" smtClean="0"/>
              <a:t>passu</a:t>
            </a:r>
            <a:r>
              <a:rPr lang="en-US" dirty="0" smtClean="0"/>
              <a:t> was utilized in 38% of VC financings so far in 2013, while senior liquidation preferences declined</a:t>
            </a:r>
            <a:endParaRPr 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1981200" y="602998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  <a:latin typeface="Myriad Pro" pitchFamily="34" charset="0"/>
              </a:rPr>
              <a:t>* Through 9/30/13     Source: PitchBook</a:t>
            </a:r>
            <a:endParaRPr 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169792"/>
              </p:ext>
            </p:extLst>
          </p:nvPr>
        </p:nvGraphicFramePr>
        <p:xfrm>
          <a:off x="381000" y="12192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660268"/>
              </p:ext>
            </p:extLst>
          </p:nvPr>
        </p:nvGraphicFramePr>
        <p:xfrm>
          <a:off x="4953000" y="12192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64162"/>
              </p:ext>
            </p:extLst>
          </p:nvPr>
        </p:nvGraphicFramePr>
        <p:xfrm>
          <a:off x="381000" y="3686175"/>
          <a:ext cx="3810000" cy="248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672898"/>
              </p:ext>
            </p:extLst>
          </p:nvPr>
        </p:nvGraphicFramePr>
        <p:xfrm>
          <a:off x="4953000" y="3695700"/>
          <a:ext cx="36576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TextBox 4"/>
          <p:cNvSpPr txBox="1"/>
          <p:nvPr/>
        </p:nvSpPr>
        <p:spPr>
          <a:xfrm>
            <a:off x="2019300" y="34290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  <a:latin typeface="Myriad Pro" pitchFamily="34" charset="0"/>
              </a:rPr>
              <a:t>* Through 9/30/13     Source: PitchBook</a:t>
            </a:r>
            <a:endParaRPr 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7696200" y="342645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  <a:latin typeface="Myriad Pro" pitchFamily="34" charset="0"/>
              </a:rPr>
              <a:t>Source: PitchBook</a:t>
            </a:r>
            <a:endParaRPr 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7620000" y="602111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  <a:latin typeface="Myriad Pro" pitchFamily="34" charset="0"/>
              </a:rPr>
              <a:t>Source: PitchBook</a:t>
            </a:r>
            <a:endParaRPr 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3276600"/>
            <a:ext cx="4114800" cy="866456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6000" dirty="0" smtClean="0"/>
              <a:t>Reaching The Exit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3352800" y="1394460"/>
            <a:ext cx="12683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0" dirty="0">
                <a:solidFill>
                  <a:schemeClr val="accent6">
                    <a:lumMod val="50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214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219200"/>
          </a:xfrm>
        </p:spPr>
        <p:txBody>
          <a:bodyPr/>
          <a:lstStyle/>
          <a:p>
            <a:pPr algn="ctr"/>
            <a:r>
              <a:rPr lang="en-US" spc="300" dirty="0" smtClean="0"/>
              <a:t>U.S. VC Exit Flow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391400" cy="3810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b="0" dirty="0"/>
              <a:t>Exit activity in 3Q 2013 continued to rebound from its abysmal start to the year. </a:t>
            </a:r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6172200" y="581279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	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305993"/>
              </p:ext>
            </p:extLst>
          </p:nvPr>
        </p:nvGraphicFramePr>
        <p:xfrm>
          <a:off x="381000" y="1807205"/>
          <a:ext cx="8382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6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219200"/>
          </a:xfrm>
        </p:spPr>
        <p:txBody>
          <a:bodyPr/>
          <a:lstStyle/>
          <a:p>
            <a:pPr algn="ctr"/>
            <a:r>
              <a:rPr lang="en-US" spc="300" dirty="0" smtClean="0"/>
              <a:t>Exits (#) by Type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4676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With the IPO window open, VC firms are using public markets to achieve liquidity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6648450" y="561277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489439"/>
              </p:ext>
            </p:extLst>
          </p:nvPr>
        </p:nvGraphicFramePr>
        <p:xfrm>
          <a:off x="609600" y="1676400"/>
          <a:ext cx="8001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219200"/>
          </a:xfrm>
        </p:spPr>
        <p:txBody>
          <a:bodyPr/>
          <a:lstStyle/>
          <a:p>
            <a:pPr algn="ctr"/>
            <a:r>
              <a:rPr lang="en-US" spc="300" dirty="0" smtClean="0"/>
              <a:t>Exit Valuations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467600" cy="38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It’s taking less time for portfolio companies to get to the exit from their previous round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38042"/>
              </p:ext>
            </p:extLst>
          </p:nvPr>
        </p:nvGraphicFramePr>
        <p:xfrm>
          <a:off x="304800" y="2035805"/>
          <a:ext cx="5410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4"/>
          <p:cNvSpPr txBox="1"/>
          <p:nvPr/>
        </p:nvSpPr>
        <p:spPr>
          <a:xfrm>
            <a:off x="3200400" y="51816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  <a:latin typeface="Myriad Pro" pitchFamily="34" charset="0"/>
              </a:rPr>
              <a:t>* Through 9/30/13     Source: PitchBook</a:t>
            </a:r>
            <a:endParaRPr 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3871"/>
              </p:ext>
            </p:extLst>
          </p:nvPr>
        </p:nvGraphicFramePr>
        <p:xfrm>
          <a:off x="5791200" y="2057400"/>
          <a:ext cx="3200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25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76600"/>
            <a:ext cx="5257800" cy="866456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6000" dirty="0" smtClean="0"/>
              <a:t>Fundraising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1981200" y="1394460"/>
            <a:ext cx="12683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0" dirty="0">
                <a:solidFill>
                  <a:srgbClr val="2D8358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753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219200"/>
          </a:xfrm>
        </p:spPr>
        <p:txBody>
          <a:bodyPr/>
          <a:lstStyle/>
          <a:p>
            <a:pPr algn="ctr"/>
            <a:r>
              <a:rPr lang="en-US" spc="300" dirty="0" smtClean="0"/>
              <a:t>U.S. VC Fundraising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620000" cy="381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b="0" dirty="0" smtClean="0"/>
              <a:t>More funds closed in 3Q 2013 than in any prior quarter since 1Q 2009</a:t>
            </a:r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6019800" y="582675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	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294121"/>
              </p:ext>
            </p:extLst>
          </p:nvPr>
        </p:nvGraphicFramePr>
        <p:xfrm>
          <a:off x="704850" y="2000250"/>
          <a:ext cx="7734300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84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219200"/>
          </a:xfrm>
        </p:spPr>
        <p:txBody>
          <a:bodyPr/>
          <a:lstStyle/>
          <a:p>
            <a:pPr algn="ctr"/>
            <a:r>
              <a:rPr lang="en-US" spc="300" dirty="0" smtClean="0"/>
              <a:t>Fundraising (#) by size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1371600"/>
            <a:ext cx="81534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b="0" dirty="0" smtClean="0"/>
              <a:t>Funds of less than $100 million have comprised nearly 60% of all VC funds that closed so far in 2013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5867400" y="571500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 Through 9/30/13         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258928"/>
              </p:ext>
            </p:extLst>
          </p:nvPr>
        </p:nvGraphicFramePr>
        <p:xfrm>
          <a:off x="762000" y="2000250"/>
          <a:ext cx="7619999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0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"/>
          <a:stretch/>
        </p:blipFill>
        <p:spPr>
          <a:xfrm>
            <a:off x="0" y="1847850"/>
            <a:ext cx="9144000" cy="43679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457200"/>
            <a:ext cx="6934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kern="600" cap="all" spc="200" baseline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pc="300" dirty="0" smtClean="0"/>
              <a:t>ALL IN THE PITCHBOOK PLATFORM</a:t>
            </a: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18276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5993" y="3276600"/>
            <a:ext cx="4065607" cy="866456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6000" dirty="0" smtClean="0"/>
              <a:t>Overview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3352800" y="1394460"/>
            <a:ext cx="12683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0" dirty="0">
                <a:solidFill>
                  <a:schemeClr val="accent6">
                    <a:lumMod val="50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655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5715000" cy="1219200"/>
          </a:xfrm>
        </p:spPr>
        <p:txBody>
          <a:bodyPr/>
          <a:lstStyle/>
          <a:p>
            <a:r>
              <a:rPr lang="en-US" spc="300" dirty="0" smtClean="0"/>
              <a:t>U.S. VC Deal flow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162800" cy="381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Venture rounds and capital invested stayed relatively steady in 3Q 2013</a:t>
            </a:r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6115050" y="605281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	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335894"/>
              </p:ext>
            </p:extLst>
          </p:nvPr>
        </p:nvGraphicFramePr>
        <p:xfrm>
          <a:off x="533400" y="1828800"/>
          <a:ext cx="8172450" cy="422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5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467600" cy="1219200"/>
          </a:xfrm>
        </p:spPr>
        <p:txBody>
          <a:bodyPr/>
          <a:lstStyle/>
          <a:p>
            <a:pPr algn="ctr"/>
            <a:r>
              <a:rPr lang="en-US" spc="300" dirty="0" smtClean="0"/>
              <a:t>U.S. VC Deals by stage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315200" cy="4572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Seed/Angel rounds continue to grow as a percentage of all VC rounds</a:t>
            </a:r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6553200" y="6274861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	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010772"/>
              </p:ext>
            </p:extLst>
          </p:nvPr>
        </p:nvGraphicFramePr>
        <p:xfrm>
          <a:off x="609600" y="1676400"/>
          <a:ext cx="8001000" cy="456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6393" y="3276600"/>
            <a:ext cx="4827607" cy="866456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6000" dirty="0" smtClean="0"/>
              <a:t>Valuations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743200" y="1394460"/>
            <a:ext cx="12683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0" dirty="0">
                <a:solidFill>
                  <a:schemeClr val="accent6">
                    <a:lumMod val="50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7044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752600"/>
          </a:xfrm>
        </p:spPr>
        <p:txBody>
          <a:bodyPr/>
          <a:lstStyle/>
          <a:p>
            <a:pPr algn="ctr"/>
            <a:r>
              <a:rPr lang="en-US" spc="300" dirty="0" smtClean="0"/>
              <a:t>Median Quarterly Valuations by Series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467600" cy="381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 smtClean="0"/>
              <a:t>Pre-money valuations for all series are at or near quarterly highs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6400800" y="4898395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latin typeface="Myriad Pro" pitchFamily="34" charset="0"/>
              </a:rPr>
              <a:t>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433598"/>
              </p:ext>
            </p:extLst>
          </p:nvPr>
        </p:nvGraphicFramePr>
        <p:xfrm>
          <a:off x="381000" y="1981200"/>
          <a:ext cx="4038599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533938"/>
              </p:ext>
            </p:extLst>
          </p:nvPr>
        </p:nvGraphicFramePr>
        <p:xfrm>
          <a:off x="4724399" y="1981200"/>
          <a:ext cx="40957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1752600" y="4919990"/>
            <a:ext cx="266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latin typeface="Myriad Pro" pitchFamily="34" charset="0"/>
              </a:rPr>
              <a:t>Source: PitchBook</a:t>
            </a:r>
            <a:endParaRPr lang="en-US" sz="11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676400"/>
          </a:xfrm>
        </p:spPr>
        <p:txBody>
          <a:bodyPr/>
          <a:lstStyle/>
          <a:p>
            <a:pPr algn="ctr"/>
            <a:r>
              <a:rPr lang="en-US" spc="300" dirty="0" smtClean="0"/>
              <a:t>Median Yearly </a:t>
            </a:r>
            <a:br>
              <a:rPr lang="en-US" spc="300" dirty="0" smtClean="0"/>
            </a:br>
            <a:r>
              <a:rPr lang="en-US" spc="300" dirty="0" smtClean="0"/>
              <a:t>Valuations by Series</a:t>
            </a:r>
            <a:br>
              <a:rPr lang="en-US" spc="300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0" y="1371600"/>
            <a:ext cx="76962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»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b="0" dirty="0" smtClean="0"/>
              <a:t>Seed round valuations have jumped from $3.2 million in 2010 to $5.2 million so far in 2013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6477000" y="48768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</a:t>
            </a:r>
            <a:r>
              <a:rPr lang="en-US" dirty="0" smtClean="0">
                <a:latin typeface="Myriad Pro" pitchFamily="34" charset="0"/>
              </a:rPr>
              <a:t>Through 9/30/2013 | </a:t>
            </a:r>
            <a:r>
              <a:rPr lang="en-US" sz="1100" dirty="0" smtClean="0">
                <a:latin typeface="Myriad Pro" pitchFamily="34" charset="0"/>
              </a:rPr>
              <a:t>Source: PitchBook</a:t>
            </a:r>
            <a:endParaRPr lang="en-US" sz="1100" dirty="0">
              <a:latin typeface="Myriad Pro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798558"/>
              </p:ext>
            </p:extLst>
          </p:nvPr>
        </p:nvGraphicFramePr>
        <p:xfrm>
          <a:off x="323850" y="1981200"/>
          <a:ext cx="40195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86485"/>
              </p:ext>
            </p:extLst>
          </p:nvPr>
        </p:nvGraphicFramePr>
        <p:xfrm>
          <a:off x="4667250" y="1981200"/>
          <a:ext cx="40957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4"/>
          <p:cNvSpPr txBox="1"/>
          <p:nvPr/>
        </p:nvSpPr>
        <p:spPr>
          <a:xfrm>
            <a:off x="2133600" y="4898395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Myriad Pro" pitchFamily="34" charset="0"/>
              </a:rPr>
              <a:t>*</a:t>
            </a:r>
            <a:r>
              <a:rPr lang="en-US" dirty="0" smtClean="0">
                <a:latin typeface="Myriad Pro" pitchFamily="34" charset="0"/>
              </a:rPr>
              <a:t>Through 9/30/2013 | </a:t>
            </a:r>
            <a:r>
              <a:rPr lang="en-US" sz="1100" dirty="0" smtClean="0">
                <a:latin typeface="Myriad Pro" pitchFamily="34" charset="0"/>
              </a:rPr>
              <a:t>Source: PitchBook</a:t>
            </a:r>
            <a:endParaRPr lang="en-US" sz="11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PitchBook - Lil Mama">
    <a:dk1>
      <a:sysClr val="windowText" lastClr="000000"/>
    </a:dk1>
    <a:lt1>
      <a:sysClr val="window" lastClr="FFFFFF"/>
    </a:lt1>
    <a:dk2>
      <a:srgbClr val="F1AD2C"/>
    </a:dk2>
    <a:lt2>
      <a:srgbClr val="6D98B1"/>
    </a:lt2>
    <a:accent1>
      <a:srgbClr val="6FC281"/>
    </a:accent1>
    <a:accent2>
      <a:srgbClr val="B6CCD8"/>
    </a:accent2>
    <a:accent3>
      <a:srgbClr val="F5C976"/>
    </a:accent3>
    <a:accent4>
      <a:srgbClr val="2F9563"/>
    </a:accent4>
    <a:accent5>
      <a:srgbClr val="E06629"/>
    </a:accent5>
    <a:accent6>
      <a:srgbClr val="9E3123"/>
    </a:accent6>
    <a:hlink>
      <a:srgbClr val="7030A0"/>
    </a:hlink>
    <a:folHlink>
      <a:srgbClr val="0070C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932</Words>
  <Application>Microsoft Office PowerPoint</Application>
  <PresentationFormat>On-screen Show (4:3)</PresentationFormat>
  <Paragraphs>211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4Q 2013 VC Valuations &amp; Trends</vt:lpstr>
      <vt:lpstr>Connect The Dots</vt:lpstr>
      <vt:lpstr>PowerPoint Presentation</vt:lpstr>
      <vt:lpstr>Overview</vt:lpstr>
      <vt:lpstr>U.S. VC Deal flow </vt:lpstr>
      <vt:lpstr>U.S. VC Deals by stage </vt:lpstr>
      <vt:lpstr>Valuations</vt:lpstr>
      <vt:lpstr>Median Quarterly Valuations by Series </vt:lpstr>
      <vt:lpstr>Median Yearly  Valuations by Series </vt:lpstr>
      <vt:lpstr>Series Seed </vt:lpstr>
      <vt:lpstr>Series A </vt:lpstr>
      <vt:lpstr>Series A (Cont.) </vt:lpstr>
      <vt:lpstr>Series B </vt:lpstr>
      <vt:lpstr>Series B (Cont.) </vt:lpstr>
      <vt:lpstr>Series C </vt:lpstr>
      <vt:lpstr>Series C (Cont.) </vt:lpstr>
      <vt:lpstr>Series D or later </vt:lpstr>
      <vt:lpstr>Series D or Later (Cont.) </vt:lpstr>
      <vt:lpstr>Valuation Change  Between Rounds </vt:lpstr>
      <vt:lpstr>Valuation Change  Between Rounds (cont.) </vt:lpstr>
      <vt:lpstr>Liquidation preferences </vt:lpstr>
      <vt:lpstr>Reaching The Exit</vt:lpstr>
      <vt:lpstr>U.S. VC Exit Flow </vt:lpstr>
      <vt:lpstr>Exits (#) by Type </vt:lpstr>
      <vt:lpstr>Exit Valuations </vt:lpstr>
      <vt:lpstr>Fundraising</vt:lpstr>
      <vt:lpstr>U.S. VC Fundraising </vt:lpstr>
      <vt:lpstr>Fundraising (#) by size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</dc:creator>
  <cp:lastModifiedBy>Allen</cp:lastModifiedBy>
  <cp:revision>172</cp:revision>
  <dcterms:created xsi:type="dcterms:W3CDTF">2013-09-19T18:41:01Z</dcterms:created>
  <dcterms:modified xsi:type="dcterms:W3CDTF">2013-10-29T00:17:50Z</dcterms:modified>
</cp:coreProperties>
</file>