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concept of sites is not new in ground truth modelling although it is used somewhat differently here. Traditionally, a site represents all activity at a location by stacking sites on top of each other in layers and as the simulation progresses, different layers are activated or “</a:t>
            </a:r>
            <a:r>
              <a:rPr lang="en"/>
              <a:t>triggered</a:t>
            </a:r>
            <a:r>
              <a:rPr lang="en"/>
              <a:t>” depending on the state of the sim.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google.com/earth/download/ge/agree.html"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Legend</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An actor based ground truth simulator</a:t>
            </a:r>
          </a:p>
        </p:txBody>
      </p:sp>
      <p:sp>
        <p:nvSpPr>
          <p:cNvPr id="56" name="Shape 56"/>
          <p:cNvSpPr txBox="1"/>
          <p:nvPr/>
        </p:nvSpPr>
        <p:spPr>
          <a:xfrm>
            <a:off x="490350" y="3340800"/>
            <a:ext cx="8520600" cy="792600"/>
          </a:xfrm>
          <a:prstGeom prst="rect">
            <a:avLst/>
          </a:prstGeom>
          <a:noFill/>
          <a:ln>
            <a:noFill/>
          </a:ln>
        </p:spPr>
        <p:txBody>
          <a:bodyPr anchorCtr="0" anchor="t" bIns="91425" lIns="91425" rIns="91425" tIns="91425">
            <a:noAutofit/>
          </a:bodyPr>
          <a:lstStyle/>
          <a:p>
            <a:pPr lvl="0" rtl="0" algn="ctr">
              <a:spcBef>
                <a:spcPts val="0"/>
              </a:spcBef>
              <a:buNone/>
            </a:pPr>
            <a:r>
              <a:rPr lang="en"/>
              <a:t>Ryan Stepanek</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Legend - Input Files (States File)</a:t>
            </a:r>
          </a:p>
          <a:p>
            <a:pPr lvl="0">
              <a:spcBef>
                <a:spcPts val="0"/>
              </a:spcBef>
              <a:buNone/>
            </a:pPr>
            <a:r>
              <a:t/>
            </a:r>
            <a:endParaRPr/>
          </a:p>
        </p:txBody>
      </p:sp>
      <p:sp>
        <p:nvSpPr>
          <p:cNvPr id="117" name="Shape 11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200"/>
              <a:t>The process file holds all of the processes within the simulation. Each process must have a unique name. A process is a network graph of states (nodes) and transitions (edges). Note that while syntax for message based transitions exists, it is not yet implemented internally within the system.</a:t>
            </a:r>
          </a:p>
          <a:p>
            <a:pPr lvl="0">
              <a:spcBef>
                <a:spcPts val="0"/>
              </a:spcBef>
              <a:buNone/>
            </a:pPr>
            <a:r>
              <a:rPr lang="en" sz="1200"/>
              <a:t>A transition is a connection between two states with some </a:t>
            </a:r>
            <a:r>
              <a:rPr lang="en" sz="1200"/>
              <a:t>probability. When a state has run its duration the process graph is checked to determine which state it should transition to next. At present you are allowed to enter probabilities for a state that do not sum to 1, this may cause unexpected behavior and is not recommended; it may be forbidden in future releases.</a:t>
            </a:r>
          </a:p>
          <a:p>
            <a:pPr lvl="0">
              <a:spcBef>
                <a:spcPts val="0"/>
              </a:spcBef>
              <a:spcAft>
                <a:spcPts val="0"/>
              </a:spcAft>
              <a:buNone/>
            </a:pPr>
            <a:r>
              <a:rPr lang="en" sz="1200"/>
              <a:t>A transition may be of the form:</a:t>
            </a:r>
          </a:p>
          <a:p>
            <a:pPr lvl="0" rtl="0">
              <a:spcBef>
                <a:spcPts val="0"/>
              </a:spcBef>
              <a:spcAft>
                <a:spcPts val="0"/>
              </a:spcAft>
              <a:buNone/>
            </a:pPr>
            <a:r>
              <a:rPr lang="en" sz="1200"/>
              <a:t>State1 -- 1.00  =&gt; State2</a:t>
            </a:r>
          </a:p>
          <a:p>
            <a:pPr lvl="0">
              <a:spcBef>
                <a:spcPts val="0"/>
              </a:spcBef>
              <a:spcAft>
                <a:spcPts val="0"/>
              </a:spcAft>
              <a:buNone/>
            </a:pPr>
            <a:r>
              <a:t/>
            </a:r>
            <a:endParaRPr sz="1200"/>
          </a:p>
          <a:p>
            <a:pPr lvl="0" rtl="0">
              <a:spcBef>
                <a:spcPts val="0"/>
              </a:spcBef>
              <a:spcAft>
                <a:spcPts val="0"/>
              </a:spcAft>
              <a:buNone/>
            </a:pPr>
            <a:r>
              <a:rPr lang="en" sz="1200"/>
              <a:t>Or it may be an entrance transition i.e.</a:t>
            </a:r>
          </a:p>
          <a:p>
            <a:pPr lvl="0">
              <a:spcBef>
                <a:spcPts val="0"/>
              </a:spcBef>
              <a:spcAft>
                <a:spcPts val="0"/>
              </a:spcAft>
              <a:buNone/>
            </a:pPr>
            <a:r>
              <a:t/>
            </a:r>
            <a:endParaRPr sz="1200"/>
          </a:p>
          <a:p>
            <a:pPr lvl="0">
              <a:spcBef>
                <a:spcPts val="0"/>
              </a:spcBef>
              <a:spcAft>
                <a:spcPts val="0"/>
              </a:spcAft>
              <a:buClr>
                <a:schemeClr val="dk1"/>
              </a:buClr>
              <a:buSzPct val="91666"/>
              <a:buFont typeface="Arial"/>
              <a:buNone/>
            </a:pPr>
            <a:r>
              <a:rPr lang="en" sz="1200"/>
              <a:t>0.80 =&gt; State:test</a:t>
            </a:r>
          </a:p>
          <a:p>
            <a:pPr lvl="0" rtl="0">
              <a:spcBef>
                <a:spcPts val="0"/>
              </a:spcBef>
              <a:spcAft>
                <a:spcPts val="0"/>
              </a:spcAft>
              <a:buNone/>
            </a:pPr>
            <a:r>
              <a:rPr lang="en" sz="1200"/>
              <a:t>0.20 =&gt; State:test2</a:t>
            </a:r>
          </a:p>
          <a:p>
            <a:pPr lvl="0" rtl="0">
              <a:spcBef>
                <a:spcPts val="0"/>
              </a:spcBef>
              <a:spcAft>
                <a:spcPts val="0"/>
              </a:spcAft>
              <a:buNone/>
            </a:pPr>
            <a:r>
              <a:t/>
            </a:r>
            <a:endParaRPr sz="1200"/>
          </a:p>
          <a:p>
            <a:pPr lvl="0" rtl="0">
              <a:spcBef>
                <a:spcPts val="0"/>
              </a:spcBef>
              <a:spcAft>
                <a:spcPts val="0"/>
              </a:spcAft>
              <a:buClr>
                <a:schemeClr val="dk1"/>
              </a:buClr>
              <a:buSzPct val="91666"/>
              <a:buFont typeface="Arial"/>
              <a:buNone/>
            </a:pPr>
            <a:r>
              <a:rPr lang="en" sz="1200"/>
              <a:t>(a transition upon entering the process graph)</a:t>
            </a:r>
          </a:p>
          <a:p>
            <a:pPr lvl="0">
              <a:spcBef>
                <a:spcPts val="0"/>
              </a:spcBef>
              <a:buNone/>
            </a:pPr>
            <a:r>
              <a:t/>
            </a:r>
            <a:endParaRPr sz="1200"/>
          </a:p>
        </p:txBody>
      </p:sp>
      <p:sp>
        <p:nvSpPr>
          <p:cNvPr id="118" name="Shape 118"/>
          <p:cNvSpPr/>
          <p:nvPr/>
        </p:nvSpPr>
        <p:spPr>
          <a:xfrm>
            <a:off x="4041325" y="2807925"/>
            <a:ext cx="4631700" cy="220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000"/>
              <a:t>Sample Process File entry</a:t>
            </a:r>
          </a:p>
          <a:p>
            <a:pPr lvl="0">
              <a:spcBef>
                <a:spcPts val="0"/>
              </a:spcBef>
              <a:buNone/>
            </a:pPr>
            <a:r>
              <a:t/>
            </a:r>
            <a:endParaRPr sz="1000"/>
          </a:p>
          <a:p>
            <a:pPr lvl="0">
              <a:spcBef>
                <a:spcPts val="0"/>
              </a:spcBef>
              <a:buClr>
                <a:schemeClr val="dk1"/>
              </a:buClr>
              <a:buSzPct val="110000"/>
              <a:buFont typeface="Arial"/>
              <a:buNone/>
            </a:pPr>
            <a:r>
              <a:rPr lang="en" sz="1000"/>
              <a:t>Name = Process:test</a:t>
            </a:r>
          </a:p>
          <a:p>
            <a:pPr lvl="0">
              <a:spcBef>
                <a:spcPts val="0"/>
              </a:spcBef>
              <a:buClr>
                <a:schemeClr val="dk1"/>
              </a:buClr>
              <a:buSzPct val="110000"/>
              <a:buFont typeface="Arial"/>
              <a:buNone/>
            </a:pPr>
            <a:r>
              <a:rPr lang="en" sz="1000"/>
              <a:t>0.80 =&gt; State:test</a:t>
            </a:r>
          </a:p>
          <a:p>
            <a:pPr lvl="0">
              <a:spcBef>
                <a:spcPts val="0"/>
              </a:spcBef>
              <a:buClr>
                <a:schemeClr val="dk1"/>
              </a:buClr>
              <a:buSzPct val="110000"/>
              <a:buFont typeface="Arial"/>
              <a:buNone/>
            </a:pPr>
            <a:r>
              <a:rPr lang="en" sz="1000"/>
              <a:t>0.20 =&gt; State:test2</a:t>
            </a:r>
          </a:p>
          <a:p>
            <a:pPr lvl="0">
              <a:spcBef>
                <a:spcPts val="0"/>
              </a:spcBef>
              <a:buClr>
                <a:schemeClr val="dk1"/>
              </a:buClr>
              <a:buSzPct val="110000"/>
              <a:buFont typeface="Arial"/>
              <a:buNone/>
            </a:pPr>
            <a:r>
              <a:rPr lang="en" sz="1000"/>
              <a:t>State:test -- 1.00  =&gt; State:test2</a:t>
            </a:r>
          </a:p>
          <a:p>
            <a:pPr lvl="0">
              <a:spcBef>
                <a:spcPts val="0"/>
              </a:spcBef>
              <a:buClr>
                <a:schemeClr val="dk1"/>
              </a:buClr>
              <a:buSzPct val="110000"/>
              <a:buFont typeface="Arial"/>
              <a:buNone/>
            </a:pPr>
            <a:r>
              <a:rPr lang="en" sz="1000"/>
              <a:t>State:test2 -- test_message -- 1.00 =&gt; State:test</a:t>
            </a:r>
          </a:p>
          <a:p>
            <a:pPr lvl="0">
              <a:spcBef>
                <a:spcPts val="0"/>
              </a:spcBef>
              <a:buClr>
                <a:schemeClr val="dk1"/>
              </a:buClr>
              <a:buSzPct val="110000"/>
              <a:buFont typeface="Arial"/>
              <a:buNone/>
            </a:pPr>
            <a:r>
              <a:rPr lang="en" sz="1000"/>
              <a:t>State:test2 -- test_message1;test_message2 -- 1.00 =&gt; State:test2</a:t>
            </a:r>
          </a:p>
          <a:p>
            <a:pPr lvl="0">
              <a:spcBef>
                <a:spcPts val="0"/>
              </a:spcBef>
              <a:buClr>
                <a:schemeClr val="dk1"/>
              </a:buClr>
              <a:buSzPct val="110000"/>
              <a:buFont typeface="Arial"/>
              <a:buNone/>
            </a:pPr>
            <a:r>
              <a:rPr lang="en" sz="1000"/>
              <a:t>State:test2 -- 0.30  =&gt; State:test</a:t>
            </a:r>
          </a:p>
          <a:p>
            <a:pPr lvl="0">
              <a:spcBef>
                <a:spcPts val="0"/>
              </a:spcBef>
              <a:buClr>
                <a:schemeClr val="dk1"/>
              </a:buClr>
              <a:buSzPct val="110000"/>
              <a:buFont typeface="Arial"/>
              <a:buNone/>
            </a:pPr>
            <a:r>
              <a:rPr lang="en" sz="1000"/>
              <a:t>State:test2 -- 0.10  =&gt; State:test2</a:t>
            </a:r>
          </a:p>
          <a:p>
            <a:pPr lvl="0">
              <a:spcBef>
                <a:spcPts val="0"/>
              </a:spcBef>
              <a:buClr>
                <a:schemeClr val="dk1"/>
              </a:buClr>
              <a:buSzPct val="110000"/>
              <a:buFont typeface="Arial"/>
              <a:buNone/>
            </a:pPr>
            <a:r>
              <a:rPr lang="en" sz="1000"/>
              <a:t>State:test2 -- 0.60  =&gt; State:test3</a:t>
            </a:r>
          </a:p>
          <a:p>
            <a:pPr lvl="0">
              <a:spcBef>
                <a:spcPts val="0"/>
              </a:spcBef>
              <a:buClr>
                <a:schemeClr val="dk1"/>
              </a:buClr>
              <a:buSzPct val="110000"/>
              <a:buFont typeface="Arial"/>
              <a:buNone/>
            </a:pPr>
            <a:r>
              <a:rPr lang="en" sz="1000"/>
              <a:t>State:test3 -- 0.95  =&gt; State:test</a:t>
            </a:r>
          </a:p>
          <a:p>
            <a:pPr lvl="0">
              <a:spcBef>
                <a:spcPts val="0"/>
              </a:spcBef>
              <a:buClr>
                <a:schemeClr val="dk1"/>
              </a:buClr>
              <a:buSzPct val="110000"/>
              <a:buFont typeface="Arial"/>
              <a:buNone/>
            </a:pPr>
            <a:r>
              <a:rPr lang="en" sz="1000"/>
              <a:t>State:test3 -- 0.05  =&gt; State:test2</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p:nvPr/>
        </p:nvSpPr>
        <p:spPr>
          <a:xfrm>
            <a:off x="5384725" y="3915000"/>
            <a:ext cx="2881800" cy="813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rPr lang="en">
                <a:latin typeface="Georgia"/>
                <a:ea typeface="Georgia"/>
                <a:cs typeface="Georgia"/>
                <a:sym typeface="Georgia"/>
              </a:rPr>
              <a:t>Executing</a:t>
            </a:r>
          </a:p>
        </p:txBody>
      </p:sp>
      <p:sp>
        <p:nvSpPr>
          <p:cNvPr id="124" name="Shape 124"/>
          <p:cNvSpPr/>
          <p:nvPr/>
        </p:nvSpPr>
        <p:spPr>
          <a:xfrm>
            <a:off x="1613900" y="1662900"/>
            <a:ext cx="6652500" cy="974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rPr lang="en">
                <a:latin typeface="Georgia"/>
                <a:ea typeface="Georgia"/>
                <a:cs typeface="Georgia"/>
                <a:sym typeface="Georgia"/>
              </a:rPr>
              <a:t>Loading</a:t>
            </a:r>
          </a:p>
        </p:txBody>
      </p:sp>
      <p:sp>
        <p:nvSpPr>
          <p:cNvPr id="125" name="Shape 125"/>
          <p:cNvSpPr/>
          <p:nvPr/>
        </p:nvSpPr>
        <p:spPr>
          <a:xfrm>
            <a:off x="3897000" y="436000"/>
            <a:ext cx="4369500" cy="1089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r">
              <a:spcBef>
                <a:spcPts val="0"/>
              </a:spcBef>
              <a:buNone/>
            </a:pPr>
            <a:r>
              <a:rPr lang="en">
                <a:latin typeface="Georgia"/>
                <a:ea typeface="Georgia"/>
                <a:cs typeface="Georgia"/>
                <a:sym typeface="Georgia"/>
              </a:rPr>
              <a:t>Initializing</a:t>
            </a:r>
          </a:p>
        </p:txBody>
      </p:sp>
      <p:sp>
        <p:nvSpPr>
          <p:cNvPr id="126" name="Shape 126"/>
          <p:cNvSpPr txBox="1"/>
          <p:nvPr>
            <p:ph type="title"/>
          </p:nvPr>
        </p:nvSpPr>
        <p:spPr>
          <a:xfrm>
            <a:off x="311700" y="445025"/>
            <a:ext cx="3415200" cy="572700"/>
          </a:xfrm>
          <a:prstGeom prst="rect">
            <a:avLst/>
          </a:prstGeom>
        </p:spPr>
        <p:txBody>
          <a:bodyPr anchorCtr="0" anchor="t" bIns="91425" lIns="91425" rIns="91425" tIns="91425">
            <a:noAutofit/>
          </a:bodyPr>
          <a:lstStyle/>
          <a:p>
            <a:pPr lvl="0">
              <a:spcBef>
                <a:spcPts val="0"/>
              </a:spcBef>
              <a:buNone/>
            </a:pPr>
            <a:r>
              <a:rPr lang="en"/>
              <a:t>Legend - Operating Phases</a:t>
            </a:r>
          </a:p>
        </p:txBody>
      </p:sp>
      <p:sp>
        <p:nvSpPr>
          <p:cNvPr id="127" name="Shape 127"/>
          <p:cNvSpPr/>
          <p:nvPr/>
        </p:nvSpPr>
        <p:spPr>
          <a:xfrm>
            <a:off x="4561125" y="6524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000"/>
              <a:t>SimDriver</a:t>
            </a:r>
          </a:p>
        </p:txBody>
      </p:sp>
      <p:sp>
        <p:nvSpPr>
          <p:cNvPr id="128" name="Shape 128"/>
          <p:cNvSpPr/>
          <p:nvPr/>
        </p:nvSpPr>
        <p:spPr>
          <a:xfrm>
            <a:off x="6096300" y="6878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Config Loader</a:t>
            </a:r>
          </a:p>
        </p:txBody>
      </p:sp>
      <p:sp>
        <p:nvSpPr>
          <p:cNvPr id="129" name="Shape 129"/>
          <p:cNvSpPr/>
          <p:nvPr/>
        </p:nvSpPr>
        <p:spPr>
          <a:xfrm>
            <a:off x="1698175" y="18031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KML </a:t>
            </a:r>
          </a:p>
          <a:p>
            <a:pPr lvl="0" rtl="0" algn="ctr">
              <a:spcBef>
                <a:spcPts val="0"/>
              </a:spcBef>
              <a:buNone/>
            </a:pPr>
            <a:r>
              <a:rPr lang="en" sz="1000"/>
              <a:t>Loader</a:t>
            </a:r>
          </a:p>
        </p:txBody>
      </p:sp>
      <p:sp>
        <p:nvSpPr>
          <p:cNvPr id="130" name="Shape 130"/>
          <p:cNvSpPr/>
          <p:nvPr/>
        </p:nvSpPr>
        <p:spPr>
          <a:xfrm>
            <a:off x="2847800" y="18031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States </a:t>
            </a:r>
            <a:r>
              <a:rPr lang="en" sz="1000"/>
              <a:t>Loader</a:t>
            </a:r>
          </a:p>
        </p:txBody>
      </p:sp>
      <p:sp>
        <p:nvSpPr>
          <p:cNvPr id="131" name="Shape 131"/>
          <p:cNvSpPr/>
          <p:nvPr/>
        </p:nvSpPr>
        <p:spPr>
          <a:xfrm>
            <a:off x="3997425" y="18031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Entity</a:t>
            </a:r>
            <a:r>
              <a:rPr lang="en" sz="1000"/>
              <a:t>Loader</a:t>
            </a:r>
          </a:p>
        </p:txBody>
      </p:sp>
      <p:sp>
        <p:nvSpPr>
          <p:cNvPr id="132" name="Shape 132"/>
          <p:cNvSpPr/>
          <p:nvPr/>
        </p:nvSpPr>
        <p:spPr>
          <a:xfrm>
            <a:off x="5147050" y="18031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Process </a:t>
            </a:r>
            <a:r>
              <a:rPr lang="en" sz="1000"/>
              <a:t>Loader</a:t>
            </a:r>
          </a:p>
        </p:txBody>
      </p:sp>
      <p:sp>
        <p:nvSpPr>
          <p:cNvPr id="133" name="Shape 133"/>
          <p:cNvSpPr/>
          <p:nvPr/>
        </p:nvSpPr>
        <p:spPr>
          <a:xfrm>
            <a:off x="6262300" y="18031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Event </a:t>
            </a:r>
            <a:r>
              <a:rPr lang="en" sz="1000"/>
              <a:t>Loader</a:t>
            </a:r>
          </a:p>
        </p:txBody>
      </p:sp>
      <p:sp>
        <p:nvSpPr>
          <p:cNvPr id="134" name="Shape 134"/>
          <p:cNvSpPr txBox="1"/>
          <p:nvPr/>
        </p:nvSpPr>
        <p:spPr>
          <a:xfrm>
            <a:off x="0" y="1561425"/>
            <a:ext cx="1614000" cy="1190400"/>
          </a:xfrm>
          <a:prstGeom prst="rect">
            <a:avLst/>
          </a:prstGeom>
          <a:noFill/>
          <a:ln>
            <a:noFill/>
          </a:ln>
        </p:spPr>
        <p:txBody>
          <a:bodyPr anchorCtr="0" anchor="t" bIns="91425" lIns="91425" rIns="91425" tIns="91425">
            <a:noAutofit/>
          </a:bodyPr>
          <a:lstStyle/>
          <a:p>
            <a:pPr lvl="0">
              <a:spcBef>
                <a:spcPts val="0"/>
              </a:spcBef>
              <a:buNone/>
            </a:pPr>
            <a:r>
              <a:rPr lang="en" sz="1000"/>
              <a:t>Loading is done in parallel using the config settings. Some minor verification is performed. Data is readied to be turned into sim objects.</a:t>
            </a:r>
          </a:p>
        </p:txBody>
      </p:sp>
      <p:sp>
        <p:nvSpPr>
          <p:cNvPr id="135" name="Shape 135"/>
          <p:cNvSpPr/>
          <p:nvPr/>
        </p:nvSpPr>
        <p:spPr>
          <a:xfrm>
            <a:off x="1613900" y="2805900"/>
            <a:ext cx="6652500" cy="974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rPr lang="en">
                <a:latin typeface="Georgia"/>
                <a:ea typeface="Georgia"/>
                <a:cs typeface="Georgia"/>
                <a:sym typeface="Georgia"/>
              </a:rPr>
              <a:t>Verifying</a:t>
            </a:r>
          </a:p>
        </p:txBody>
      </p:sp>
      <p:sp>
        <p:nvSpPr>
          <p:cNvPr id="136" name="Shape 136"/>
          <p:cNvSpPr/>
          <p:nvPr/>
        </p:nvSpPr>
        <p:spPr>
          <a:xfrm>
            <a:off x="1698175" y="29461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Geometry System</a:t>
            </a:r>
          </a:p>
        </p:txBody>
      </p:sp>
      <p:sp>
        <p:nvSpPr>
          <p:cNvPr id="137" name="Shape 137"/>
          <p:cNvSpPr/>
          <p:nvPr/>
        </p:nvSpPr>
        <p:spPr>
          <a:xfrm>
            <a:off x="2847800" y="29461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States System</a:t>
            </a:r>
          </a:p>
        </p:txBody>
      </p:sp>
      <p:sp>
        <p:nvSpPr>
          <p:cNvPr id="138" name="Shape 138"/>
          <p:cNvSpPr/>
          <p:nvPr/>
        </p:nvSpPr>
        <p:spPr>
          <a:xfrm>
            <a:off x="3997425" y="29461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Entity System</a:t>
            </a:r>
          </a:p>
        </p:txBody>
      </p:sp>
      <p:sp>
        <p:nvSpPr>
          <p:cNvPr id="139" name="Shape 139"/>
          <p:cNvSpPr/>
          <p:nvPr/>
        </p:nvSpPr>
        <p:spPr>
          <a:xfrm>
            <a:off x="5147050" y="29461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Process System</a:t>
            </a:r>
          </a:p>
        </p:txBody>
      </p:sp>
      <p:sp>
        <p:nvSpPr>
          <p:cNvPr id="140" name="Shape 140"/>
          <p:cNvSpPr/>
          <p:nvPr/>
        </p:nvSpPr>
        <p:spPr>
          <a:xfrm>
            <a:off x="6262300" y="29461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Event System</a:t>
            </a:r>
          </a:p>
        </p:txBody>
      </p:sp>
      <p:sp>
        <p:nvSpPr>
          <p:cNvPr id="141" name="Shape 141"/>
          <p:cNvSpPr txBox="1"/>
          <p:nvPr/>
        </p:nvSpPr>
        <p:spPr>
          <a:xfrm>
            <a:off x="196825" y="4658025"/>
            <a:ext cx="8135100" cy="813600"/>
          </a:xfrm>
          <a:prstGeom prst="rect">
            <a:avLst/>
          </a:prstGeom>
          <a:noFill/>
          <a:ln>
            <a:noFill/>
          </a:ln>
        </p:spPr>
        <p:txBody>
          <a:bodyPr anchorCtr="0" anchor="t" bIns="91425" lIns="91425" rIns="91425" tIns="91425">
            <a:noAutofit/>
          </a:bodyPr>
          <a:lstStyle/>
          <a:p>
            <a:pPr lvl="0">
              <a:spcBef>
                <a:spcPts val="0"/>
              </a:spcBef>
              <a:buNone/>
            </a:pPr>
            <a:r>
              <a:rPr lang="en" sz="1000"/>
              <a:t>Note that the SimDriver is the only system to initialize other systems. In the future, the Geometry system will initialize subsystems called localities.</a:t>
            </a:r>
          </a:p>
        </p:txBody>
      </p:sp>
      <p:sp>
        <p:nvSpPr>
          <p:cNvPr id="142" name="Shape 142"/>
          <p:cNvSpPr txBox="1"/>
          <p:nvPr/>
        </p:nvSpPr>
        <p:spPr>
          <a:xfrm>
            <a:off x="0" y="2697900"/>
            <a:ext cx="1614000" cy="1190400"/>
          </a:xfrm>
          <a:prstGeom prst="rect">
            <a:avLst/>
          </a:prstGeom>
          <a:noFill/>
          <a:ln>
            <a:noFill/>
          </a:ln>
        </p:spPr>
        <p:txBody>
          <a:bodyPr anchorCtr="0" anchor="t" bIns="91425" lIns="91425" rIns="91425" tIns="91425">
            <a:noAutofit/>
          </a:bodyPr>
          <a:lstStyle/>
          <a:p>
            <a:pPr lvl="0" rtl="0">
              <a:spcBef>
                <a:spcPts val="0"/>
              </a:spcBef>
              <a:buNone/>
            </a:pPr>
            <a:r>
              <a:rPr lang="en" sz="1000"/>
              <a:t>Data is taken from the respective loaders and turned into real sim objects. This allows guaranteed verification of data before sim run.</a:t>
            </a:r>
          </a:p>
        </p:txBody>
      </p:sp>
      <p:sp>
        <p:nvSpPr>
          <p:cNvPr id="143" name="Shape 143"/>
          <p:cNvSpPr/>
          <p:nvPr/>
        </p:nvSpPr>
        <p:spPr>
          <a:xfrm>
            <a:off x="5489850" y="399630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Main Event Loop</a:t>
            </a:r>
          </a:p>
        </p:txBody>
      </p:sp>
      <p:sp>
        <p:nvSpPr>
          <p:cNvPr id="144" name="Shape 144"/>
          <p:cNvSpPr txBox="1"/>
          <p:nvPr/>
        </p:nvSpPr>
        <p:spPr>
          <a:xfrm>
            <a:off x="0" y="3729150"/>
            <a:ext cx="1614000" cy="974400"/>
          </a:xfrm>
          <a:prstGeom prst="rect">
            <a:avLst/>
          </a:prstGeom>
          <a:noFill/>
          <a:ln>
            <a:noFill/>
          </a:ln>
        </p:spPr>
        <p:txBody>
          <a:bodyPr anchorCtr="0" anchor="t" bIns="91425" lIns="91425" rIns="91425" tIns="91425">
            <a:noAutofit/>
          </a:bodyPr>
          <a:lstStyle/>
          <a:p>
            <a:pPr lvl="0" rtl="0">
              <a:spcBef>
                <a:spcPts val="0"/>
              </a:spcBef>
              <a:buNone/>
            </a:pPr>
            <a:r>
              <a:rPr lang="en" sz="1000"/>
              <a:t>SimEvents are processed and distributed to their respective systems until the SimEnd event it reached.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Legend - Summary</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goal of the Legend project is two-fold: </a:t>
            </a:r>
          </a:p>
          <a:p>
            <a:pPr indent="-228600" lvl="0" marL="457200" rtl="0">
              <a:spcBef>
                <a:spcPts val="0"/>
              </a:spcBef>
              <a:buAutoNum type="arabicParenR"/>
            </a:pPr>
            <a:r>
              <a:rPr lang="en"/>
              <a:t>Empower Subject Matter Experts (SMEs) to build their own agent based simulations without the </a:t>
            </a:r>
            <a:r>
              <a:rPr lang="en"/>
              <a:t>assistance</a:t>
            </a:r>
            <a:r>
              <a:rPr lang="en"/>
              <a:t>, or with reduced assistance, from a modeling specialist or computer scientist. </a:t>
            </a:r>
          </a:p>
          <a:p>
            <a:pPr indent="-228600" lvl="1" marL="914400" rtl="0">
              <a:spcBef>
                <a:spcPts val="0"/>
              </a:spcBef>
              <a:buAutoNum type="alphaLcParenR"/>
            </a:pPr>
            <a:r>
              <a:rPr lang="en"/>
              <a:t>Legend achieves this by allowing flat file construction of complicated concepts through intuitive data structures.</a:t>
            </a:r>
          </a:p>
          <a:p>
            <a:pPr indent="-228600" lvl="0" marL="457200" rtl="0">
              <a:spcBef>
                <a:spcPts val="0"/>
              </a:spcBef>
              <a:buAutoNum type="arabicParenR"/>
            </a:pPr>
            <a:r>
              <a:rPr lang="en"/>
              <a:t>It must be capable of scaling to meet the needs of the end user.</a:t>
            </a:r>
          </a:p>
          <a:p>
            <a:pPr indent="-228600" lvl="1" marL="914400" rtl="0">
              <a:spcBef>
                <a:spcPts val="0"/>
              </a:spcBef>
              <a:buAutoNum type="alphaLcParenR"/>
            </a:pPr>
            <a:r>
              <a:rPr lang="en"/>
              <a:t>Using actor based modelling, the Legend system is inherently distributed, allowing it share intensive workloads </a:t>
            </a:r>
            <a:r>
              <a:rPr lang="en"/>
              <a:t>across</a:t>
            </a:r>
            <a:r>
              <a:rPr lang="en"/>
              <a:t> different systems and processors.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Legend - Input Files</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Each Legend simulation has 6 input files:</a:t>
            </a:r>
          </a:p>
          <a:p>
            <a:pPr indent="-228600" lvl="0" marL="457200" rtl="0">
              <a:spcBef>
                <a:spcPts val="0"/>
              </a:spcBef>
              <a:buAutoNum type="arabicPeriod"/>
            </a:pPr>
            <a:r>
              <a:rPr lang="en"/>
              <a:t>Sim.config - The config file for the simulation</a:t>
            </a:r>
          </a:p>
          <a:p>
            <a:pPr indent="-228600" lvl="0" marL="457200" rtl="0">
              <a:spcBef>
                <a:spcPts val="0"/>
              </a:spcBef>
              <a:buAutoNum type="arabicPeriod"/>
            </a:pPr>
            <a:r>
              <a:rPr lang="en"/>
              <a:t>Event List - A list of predetermined events set by the user</a:t>
            </a:r>
          </a:p>
          <a:p>
            <a:pPr indent="-228600" lvl="0" marL="457200" rtl="0">
              <a:spcBef>
                <a:spcPts val="0"/>
              </a:spcBef>
              <a:buAutoNum type="arabicPeriod"/>
            </a:pPr>
            <a:r>
              <a:rPr lang="en"/>
              <a:t>KML File - A KML file that holds a list of sites and areas of interest</a:t>
            </a:r>
          </a:p>
          <a:p>
            <a:pPr indent="-228600" lvl="0" marL="457200" rtl="0">
              <a:spcBef>
                <a:spcPts val="0"/>
              </a:spcBef>
              <a:buAutoNum type="arabicPeriod"/>
            </a:pPr>
            <a:r>
              <a:rPr lang="en"/>
              <a:t>Entity File - A file that holds the templates for entity types</a:t>
            </a:r>
          </a:p>
          <a:p>
            <a:pPr indent="-228600" lvl="0" marL="457200" rtl="0">
              <a:spcBef>
                <a:spcPts val="0"/>
              </a:spcBef>
              <a:buAutoNum type="arabicPeriod"/>
            </a:pPr>
            <a:r>
              <a:rPr lang="en"/>
              <a:t>States File - A file that holds the data for all states of all entities</a:t>
            </a:r>
          </a:p>
          <a:p>
            <a:pPr indent="-228600" lvl="0" marL="457200" rtl="0">
              <a:spcBef>
                <a:spcPts val="0"/>
              </a:spcBef>
              <a:buAutoNum type="arabicPeriod"/>
            </a:pPr>
            <a:r>
              <a:rPr lang="en"/>
              <a:t>Process File - A file that holds all process data (the graph relationships of states)</a:t>
            </a:r>
          </a:p>
          <a:p>
            <a:pPr lvl="0" rtl="0">
              <a:spcBef>
                <a:spcPts val="0"/>
              </a:spcBef>
              <a:buNone/>
            </a:pPr>
            <a:r>
              <a:t/>
            </a:r>
            <a:endParaRPr/>
          </a:p>
          <a:p>
            <a:pPr lvl="0">
              <a:spcBef>
                <a:spcPts val="0"/>
              </a:spcBef>
              <a:buNone/>
            </a:pPr>
            <a:r>
              <a:rPr lang="en" sz="800"/>
              <a:t>*The next planned improvement is to allow splitting of  files 2,4,5,6 to load from multiple directories as this will allow for a better user experience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Legend - Input Files (Sim.Config - Part 1)</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15000"/>
              </a:lnSpc>
              <a:spcBef>
                <a:spcPts val="0"/>
              </a:spcBef>
              <a:buNone/>
            </a:pPr>
            <a:r>
              <a:rPr lang="en" sz="1200"/>
              <a:t>The Sim.Config file is the first file loaded in every sim run. It loads the following parameters:</a:t>
            </a:r>
          </a:p>
          <a:p>
            <a:pPr lvl="0">
              <a:lnSpc>
                <a:spcPct val="115000"/>
              </a:lnSpc>
              <a:spcBef>
                <a:spcPts val="0"/>
              </a:spcBef>
              <a:buClr>
                <a:schemeClr val="dk1"/>
              </a:buClr>
              <a:buSzPct val="110000"/>
              <a:buFont typeface="Arial"/>
              <a:buNone/>
            </a:pPr>
            <a:r>
              <a:rPr b="1" lang="en" sz="1000"/>
              <a:t>start_date </a:t>
            </a:r>
            <a:r>
              <a:rPr lang="en" sz="1000"/>
              <a:t>= A start date for the simulation. It can be specified down to the second i.e. 2017-05-05 17:21:00</a:t>
            </a:r>
          </a:p>
          <a:p>
            <a:pPr lvl="0">
              <a:lnSpc>
                <a:spcPct val="115000"/>
              </a:lnSpc>
              <a:spcBef>
                <a:spcPts val="0"/>
              </a:spcBef>
              <a:buClr>
                <a:schemeClr val="dk1"/>
              </a:buClr>
              <a:buSzPct val="110000"/>
              <a:buFont typeface="Arial"/>
              <a:buNone/>
            </a:pPr>
            <a:r>
              <a:rPr b="1" lang="en" sz="1000"/>
              <a:t>end_date </a:t>
            </a:r>
            <a:r>
              <a:rPr lang="en" sz="1000"/>
              <a:t>= An end date for the simulation. It can be specified down to the second i.e. 2017-05-08 17:23:01</a:t>
            </a:r>
          </a:p>
          <a:p>
            <a:pPr lvl="0">
              <a:lnSpc>
                <a:spcPct val="115000"/>
              </a:lnSpc>
              <a:spcBef>
                <a:spcPts val="0"/>
              </a:spcBef>
              <a:buClr>
                <a:schemeClr val="dk1"/>
              </a:buClr>
              <a:buSzPct val="110000"/>
              <a:buFont typeface="Arial"/>
              <a:buNone/>
            </a:pPr>
            <a:r>
              <a:rPr b="1" lang="en" sz="1000"/>
              <a:t>out_file </a:t>
            </a:r>
            <a:r>
              <a:rPr lang="en" sz="1000"/>
              <a:t>= The location of the INFO level log file, contains information on the overall system status and progression.</a:t>
            </a:r>
          </a:p>
          <a:p>
            <a:pPr lvl="0">
              <a:lnSpc>
                <a:spcPct val="115000"/>
              </a:lnSpc>
              <a:spcBef>
                <a:spcPts val="0"/>
              </a:spcBef>
              <a:buClr>
                <a:schemeClr val="dk1"/>
              </a:buClr>
              <a:buSzPct val="110000"/>
              <a:buFont typeface="Arial"/>
              <a:buNone/>
            </a:pPr>
            <a:r>
              <a:rPr b="1" lang="en" sz="1000"/>
              <a:t>warn_file </a:t>
            </a:r>
            <a:r>
              <a:rPr lang="en" sz="1000"/>
              <a:t>= The location of the WARN level log file, contains warning which could cause unexpected behavior.</a:t>
            </a:r>
          </a:p>
          <a:p>
            <a:pPr lvl="0">
              <a:lnSpc>
                <a:spcPct val="115000"/>
              </a:lnSpc>
              <a:spcBef>
                <a:spcPts val="0"/>
              </a:spcBef>
              <a:buClr>
                <a:schemeClr val="dk1"/>
              </a:buClr>
              <a:buSzPct val="110000"/>
              <a:buFont typeface="Arial"/>
              <a:buNone/>
            </a:pPr>
            <a:r>
              <a:rPr b="1" lang="en" sz="1000"/>
              <a:t>error_file </a:t>
            </a:r>
            <a:r>
              <a:rPr lang="en" sz="1000"/>
              <a:t>= The location of the ERROR level log file, contains errors which are usually fatal to the simulation.</a:t>
            </a:r>
          </a:p>
          <a:p>
            <a:pPr lvl="0">
              <a:lnSpc>
                <a:spcPct val="115000"/>
              </a:lnSpc>
              <a:spcBef>
                <a:spcPts val="0"/>
              </a:spcBef>
              <a:buClr>
                <a:schemeClr val="dk1"/>
              </a:buClr>
              <a:buSzPct val="110000"/>
              <a:buFont typeface="Arial"/>
              <a:buNone/>
            </a:pPr>
            <a:r>
              <a:rPr b="1" lang="en" sz="1000"/>
              <a:t>event_file </a:t>
            </a:r>
            <a:r>
              <a:rPr lang="en" sz="1000"/>
              <a:t>= The location of the EVENT level log file, contains most of the output of the sim.</a:t>
            </a:r>
          </a:p>
          <a:p>
            <a:pPr lvl="0" rtl="0">
              <a:lnSpc>
                <a:spcPct val="115000"/>
              </a:lnSpc>
              <a:spcBef>
                <a:spcPts val="0"/>
              </a:spcBef>
              <a:buNone/>
            </a:pPr>
            <a:r>
              <a:rPr b="1" lang="en" sz="1000"/>
              <a:t>kml_location </a:t>
            </a:r>
            <a:r>
              <a:rPr lang="en" sz="1000"/>
              <a:t>= The location of the scenario kml file.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Legend - Input Files (Sim.Config - Part 2)</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200"/>
              <a:t>The Sim.Config file is the first file loaded in every sim run. It loads the following parameters:</a:t>
            </a:r>
          </a:p>
          <a:p>
            <a:pPr lvl="0" rtl="0">
              <a:lnSpc>
                <a:spcPct val="100000"/>
              </a:lnSpc>
              <a:spcBef>
                <a:spcPts val="0"/>
              </a:spcBef>
              <a:buNone/>
            </a:pPr>
            <a:r>
              <a:t/>
            </a:r>
            <a:endParaRPr sz="1000"/>
          </a:p>
          <a:p>
            <a:pPr lvl="0" rtl="0">
              <a:lnSpc>
                <a:spcPct val="100000"/>
              </a:lnSpc>
              <a:spcBef>
                <a:spcPts val="0"/>
              </a:spcBef>
              <a:buNone/>
            </a:pPr>
            <a:r>
              <a:rPr lang="en" sz="1000"/>
              <a:t>entity_location = The location of the entity template file.</a:t>
            </a:r>
          </a:p>
          <a:p>
            <a:pPr lvl="0" rtl="0">
              <a:lnSpc>
                <a:spcPct val="100000"/>
              </a:lnSpc>
              <a:spcBef>
                <a:spcPts val="0"/>
              </a:spcBef>
              <a:buNone/>
            </a:pPr>
            <a:r>
              <a:rPr lang="en" sz="1000"/>
              <a:t>states_location = </a:t>
            </a:r>
            <a:r>
              <a:rPr lang="en" sz="1000"/>
              <a:t>The location of the states file.</a:t>
            </a:r>
          </a:p>
          <a:p>
            <a:pPr lvl="0" rtl="0">
              <a:lnSpc>
                <a:spcPct val="100000"/>
              </a:lnSpc>
              <a:spcBef>
                <a:spcPts val="0"/>
              </a:spcBef>
              <a:buNone/>
            </a:pPr>
            <a:r>
              <a:rPr lang="en" sz="1000"/>
              <a:t>process_location =</a:t>
            </a:r>
            <a:r>
              <a:rPr lang="en" sz="1000"/>
              <a:t>The location of the process file.</a:t>
            </a:r>
          </a:p>
          <a:p>
            <a:pPr lvl="0" rtl="0">
              <a:lnSpc>
                <a:spcPct val="100000"/>
              </a:lnSpc>
              <a:spcBef>
                <a:spcPts val="0"/>
              </a:spcBef>
              <a:buNone/>
            </a:pPr>
            <a:r>
              <a:rPr lang="en" sz="1000"/>
              <a:t>event_location =  </a:t>
            </a:r>
            <a:r>
              <a:rPr lang="en" sz="1000"/>
              <a:t>The location of the user-defined event file.</a:t>
            </a:r>
          </a:p>
          <a:p>
            <a:pPr lvl="0" rtl="0">
              <a:lnSpc>
                <a:spcPct val="100000"/>
              </a:lnSpc>
              <a:spcBef>
                <a:spcPts val="0"/>
              </a:spcBef>
              <a:buNone/>
            </a:pPr>
            <a:r>
              <a:rPr lang="en" sz="1000"/>
              <a:t>server_uri = The address of a server to stream EVENT level data. If this is not set, the system will not stream data.</a:t>
            </a:r>
          </a:p>
          <a:p>
            <a:pPr lvl="0" rtl="0">
              <a:spcBef>
                <a:spcPts val="0"/>
              </a:spcBef>
              <a:buNone/>
            </a:pPr>
            <a:r>
              <a:t/>
            </a:r>
            <a:endParaRPr sz="1200"/>
          </a:p>
          <a:p>
            <a:pPr lvl="0" rtl="0">
              <a:spcBef>
                <a:spcPts val="0"/>
              </a:spcBef>
              <a:buNone/>
            </a:pPr>
            <a:r>
              <a:t/>
            </a:r>
            <a:endParaRPr sz="1200"/>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Legend - Input Files (Event File)</a:t>
            </a:r>
          </a:p>
          <a:p>
            <a:pPr lvl="0">
              <a:spcBef>
                <a:spcPts val="0"/>
              </a:spcBef>
              <a:buNone/>
            </a:pPr>
            <a:r>
              <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t>Every Legend run must have at least one event (a “spawn” event) </a:t>
            </a:r>
            <a:r>
              <a:rPr lang="en" sz="1400"/>
              <a:t>defined</a:t>
            </a:r>
            <a:r>
              <a:rPr lang="en" sz="1400"/>
              <a:t> in an event file. A valid Event File has the following columns (tab </a:t>
            </a:r>
            <a:r>
              <a:rPr lang="en" sz="1400"/>
              <a:t>delimited</a:t>
            </a:r>
            <a:r>
              <a:rPr lang="en" sz="1400"/>
              <a:t>):</a:t>
            </a:r>
          </a:p>
          <a:p>
            <a:pPr lvl="0">
              <a:spcBef>
                <a:spcPts val="0"/>
              </a:spcBef>
              <a:buNone/>
            </a:pPr>
            <a:r>
              <a:rPr b="1" lang="en" sz="1400"/>
              <a:t>time</a:t>
            </a:r>
            <a:r>
              <a:rPr lang="en" sz="1400"/>
              <a:t>	- The time at which the event occurs, can be sim time (milliseconds since start) or real world time.</a:t>
            </a:r>
          </a:p>
          <a:p>
            <a:pPr lvl="0">
              <a:spcBef>
                <a:spcPts val="0"/>
              </a:spcBef>
              <a:buNone/>
            </a:pPr>
            <a:r>
              <a:rPr b="1" lang="en" sz="1400"/>
              <a:t>Event</a:t>
            </a:r>
            <a:r>
              <a:rPr lang="en" sz="1400"/>
              <a:t> - The event to throw and its args.</a:t>
            </a:r>
          </a:p>
          <a:p>
            <a:pPr lvl="0">
              <a:spcBef>
                <a:spcPts val="0"/>
              </a:spcBef>
              <a:buNone/>
            </a:pPr>
            <a:r>
              <a:rPr b="1" lang="en" sz="1400"/>
              <a:t>Number - </a:t>
            </a:r>
            <a:r>
              <a:rPr lang="en" sz="1400"/>
              <a:t>The number of times to insert an event of this type and args into the queue.</a:t>
            </a:r>
          </a:p>
          <a:p>
            <a:pPr lvl="0">
              <a:spcBef>
                <a:spcPts val="0"/>
              </a:spcBef>
              <a:buNone/>
            </a:pPr>
            <a:r>
              <a:rPr lang="en" sz="1400"/>
              <a:t>i.e.</a:t>
            </a:r>
          </a:p>
          <a:p>
            <a:pPr lvl="0">
              <a:spcBef>
                <a:spcPts val="0"/>
              </a:spcBef>
              <a:buNone/>
            </a:pPr>
            <a:r>
              <a:t/>
            </a:r>
            <a:endParaRPr sz="1400"/>
          </a:p>
        </p:txBody>
      </p:sp>
      <p:sp>
        <p:nvSpPr>
          <p:cNvPr id="87" name="Shape 87"/>
          <p:cNvSpPr/>
          <p:nvPr/>
        </p:nvSpPr>
        <p:spPr>
          <a:xfrm>
            <a:off x="918475" y="3477100"/>
            <a:ext cx="5838900" cy="104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000"/>
              <a:t>time	event	number</a:t>
            </a:r>
          </a:p>
          <a:p>
            <a:pPr lvl="0">
              <a:spcBef>
                <a:spcPts val="0"/>
              </a:spcBef>
              <a:buClr>
                <a:schemeClr val="dk1"/>
              </a:buClr>
              <a:buSzPct val="110000"/>
              <a:buFont typeface="Arial"/>
              <a:buNone/>
            </a:pPr>
            <a:r>
              <a:rPr lang="en" sz="1000"/>
              <a:t>1	Spawn(entity=test_tank,location=Hangar)	1</a:t>
            </a:r>
          </a:p>
          <a:p>
            <a:pPr lvl="0">
              <a:spcBef>
                <a:spcPts val="0"/>
              </a:spcBef>
              <a:buClr>
                <a:schemeClr val="dk1"/>
              </a:buClr>
              <a:buSzPct val="110000"/>
              <a:buFont typeface="Arial"/>
              <a:buNone/>
            </a:pPr>
            <a:r>
              <a:rPr lang="en" sz="1000"/>
              <a:t>3	Spawn(entity=test_tank,location=Runway)	2</a:t>
            </a:r>
          </a:p>
          <a:p>
            <a:pPr lvl="0">
              <a:spcBef>
                <a:spcPts val="0"/>
              </a:spcBef>
              <a:buClr>
                <a:schemeClr val="dk1"/>
              </a:buClr>
              <a:buSzPct val="110000"/>
              <a:buFont typeface="Arial"/>
              <a:buNone/>
            </a:pPr>
            <a:r>
              <a:rPr lang="en" sz="1000"/>
              <a:t>2017-05-05 17:23:00	Spawn(entity=test_tank,location=Military Airport)	1</a:t>
            </a:r>
          </a:p>
        </p:txBody>
      </p:sp>
      <p:sp>
        <p:nvSpPr>
          <p:cNvPr id="88" name="Shape 88"/>
          <p:cNvSpPr txBox="1"/>
          <p:nvPr/>
        </p:nvSpPr>
        <p:spPr>
          <a:xfrm>
            <a:off x="393625" y="4710500"/>
            <a:ext cx="7649700" cy="288600"/>
          </a:xfrm>
          <a:prstGeom prst="rect">
            <a:avLst/>
          </a:prstGeom>
          <a:noFill/>
          <a:ln>
            <a:noFill/>
          </a:ln>
        </p:spPr>
        <p:txBody>
          <a:bodyPr anchorCtr="0" anchor="t" bIns="91425" lIns="91425" rIns="91425" tIns="91425">
            <a:noAutofit/>
          </a:bodyPr>
          <a:lstStyle/>
          <a:p>
            <a:pPr lvl="0">
              <a:spcBef>
                <a:spcPts val="0"/>
              </a:spcBef>
              <a:buNone/>
            </a:pPr>
            <a:r>
              <a:rPr lang="en" sz="1000"/>
              <a:t>*</a:t>
            </a:r>
            <a:r>
              <a:rPr lang="en" sz="1000"/>
              <a:t>At the moment, only the Spawn event is supported. In the near future, a Destroy event will also be supported.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Legend - Input Files (KML File)</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buNone/>
            </a:pPr>
            <a:r>
              <a:rPr lang="en" sz="1200"/>
              <a:t>A KML file is a convenient way of storing geospatial information. It is highly recommended that you use a tool such as </a:t>
            </a:r>
            <a:r>
              <a:rPr lang="en" sz="1200" u="sng">
                <a:solidFill>
                  <a:schemeClr val="hlink"/>
                </a:solidFill>
                <a:hlinkClick r:id="rId3"/>
              </a:rPr>
              <a:t>Google Earth</a:t>
            </a:r>
            <a:r>
              <a:rPr lang="en" sz="1200"/>
              <a:t> to construct your KML file for input into the Legend system. Each entry in the KML should be a polygon which will be converted into a site.</a:t>
            </a:r>
          </a:p>
          <a:p>
            <a:pPr lvl="0" rtl="0">
              <a:lnSpc>
                <a:spcPct val="100000"/>
              </a:lnSpc>
              <a:spcBef>
                <a:spcPts val="0"/>
              </a:spcBef>
              <a:buNone/>
            </a:pPr>
            <a:r>
              <a:rPr lang="en" sz="1200"/>
              <a:t>A </a:t>
            </a:r>
            <a:r>
              <a:rPr b="1" lang="en" sz="1200"/>
              <a:t>site</a:t>
            </a:r>
            <a:r>
              <a:rPr lang="en" sz="1200"/>
              <a:t> is an area of interest where we can expect some </a:t>
            </a:r>
            <a:r>
              <a:rPr lang="en" sz="1200"/>
              <a:t>event</a:t>
            </a:r>
            <a:r>
              <a:rPr lang="en" sz="1200"/>
              <a:t> may </a:t>
            </a:r>
            <a:r>
              <a:rPr lang="en" sz="1200"/>
              <a:t>occur</a:t>
            </a:r>
            <a:r>
              <a:rPr lang="en" sz="1200"/>
              <a:t> i.e. Spawn, GoTo, etc… it is a way of instructing the internal system that a segment on earth, however large or small, is of interest to us and should be indexed and tagged.</a:t>
            </a:r>
          </a:p>
          <a:p>
            <a:pPr lvl="0" rtl="0">
              <a:lnSpc>
                <a:spcPct val="100000"/>
              </a:lnSpc>
              <a:spcBef>
                <a:spcPts val="0"/>
              </a:spcBef>
              <a:buNone/>
            </a:pPr>
            <a:r>
              <a:rPr lang="en" sz="1200"/>
              <a:t>In order for Legend to form a valid site from the KML the description property must be populated with at least one of the </a:t>
            </a:r>
            <a:r>
              <a:rPr b="1" lang="en" sz="1200"/>
              <a:t>site</a:t>
            </a:r>
            <a:r>
              <a:rPr lang="en" sz="1200"/>
              <a:t> or </a:t>
            </a:r>
            <a:r>
              <a:rPr b="1" lang="en" sz="1200"/>
              <a:t>area</a:t>
            </a:r>
            <a:r>
              <a:rPr lang="en" sz="1200"/>
              <a:t> parameters, the </a:t>
            </a:r>
            <a:r>
              <a:rPr b="1" lang="en" sz="1200"/>
              <a:t>tags</a:t>
            </a:r>
            <a:r>
              <a:rPr lang="en" sz="1200"/>
              <a:t> parameter is optional.</a:t>
            </a:r>
          </a:p>
          <a:p>
            <a:pPr lvl="0" rtl="0">
              <a:spcBef>
                <a:spcPts val="0"/>
              </a:spcBef>
              <a:buNone/>
            </a:pPr>
            <a:r>
              <a:rPr lang="en" sz="1200"/>
              <a:t>i.e.</a:t>
            </a:r>
          </a:p>
          <a:p>
            <a:pPr lvl="0" rtl="0">
              <a:spcBef>
                <a:spcPts val="0"/>
              </a:spcBef>
              <a:buNone/>
            </a:pPr>
            <a:r>
              <a:t/>
            </a:r>
            <a:endParaRPr sz="1200"/>
          </a:p>
        </p:txBody>
      </p:sp>
      <p:sp>
        <p:nvSpPr>
          <p:cNvPr id="95" name="Shape 95"/>
          <p:cNvSpPr txBox="1"/>
          <p:nvPr/>
        </p:nvSpPr>
        <p:spPr>
          <a:xfrm>
            <a:off x="3883875" y="4684250"/>
            <a:ext cx="4487400" cy="301800"/>
          </a:xfrm>
          <a:prstGeom prst="rect">
            <a:avLst/>
          </a:prstGeom>
          <a:noFill/>
          <a:ln>
            <a:noFill/>
          </a:ln>
        </p:spPr>
        <p:txBody>
          <a:bodyPr anchorCtr="0" anchor="t" bIns="91425" lIns="91425" rIns="91425" tIns="91425">
            <a:noAutofit/>
          </a:bodyPr>
          <a:lstStyle/>
          <a:p>
            <a:pPr lvl="0">
              <a:spcBef>
                <a:spcPts val="0"/>
              </a:spcBef>
              <a:buNone/>
            </a:pPr>
            <a:r>
              <a:rPr lang="en" sz="900"/>
              <a:t>*Currently sites are converted into rectangles equivalent to their bounding box to avoid expensive geometry computations at run time.</a:t>
            </a:r>
          </a:p>
        </p:txBody>
      </p:sp>
      <p:sp>
        <p:nvSpPr>
          <p:cNvPr id="96" name="Shape 96"/>
          <p:cNvSpPr txBox="1"/>
          <p:nvPr/>
        </p:nvSpPr>
        <p:spPr>
          <a:xfrm>
            <a:off x="485475" y="3673925"/>
            <a:ext cx="5392800" cy="7479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97" name="Shape 97"/>
          <p:cNvPicPr preferRelativeResize="0"/>
          <p:nvPr/>
        </p:nvPicPr>
        <p:blipFill>
          <a:blip r:embed="rId4">
            <a:alphaModFix/>
          </a:blip>
          <a:stretch>
            <a:fillRect/>
          </a:stretch>
        </p:blipFill>
        <p:spPr>
          <a:xfrm>
            <a:off x="727300" y="3047750"/>
            <a:ext cx="2667000" cy="200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Legend - Input Files (Entity File)</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000"/>
              <a:t>The entity file holds all the templates for entities you wish to model in the sim i.e. B-52s, sedans, </a:t>
            </a:r>
            <a:r>
              <a:rPr lang="en" sz="1000"/>
              <a:t>fire trucks</a:t>
            </a:r>
            <a:r>
              <a:rPr lang="en" sz="1000"/>
              <a:t>, F-16s, etc… At the moment, an entity consists simply of name of the entity and its default process graph. When the Spawn event is issued, the system will check to make sure that “entity” argument matches the name of an existing entity type. All entity names must be unique.</a:t>
            </a:r>
          </a:p>
          <a:p>
            <a:pPr lvl="0">
              <a:spcBef>
                <a:spcPts val="0"/>
              </a:spcBef>
              <a:buNone/>
            </a:pPr>
            <a:r>
              <a:rPr lang="en" sz="1000"/>
              <a:t>i.e.</a:t>
            </a:r>
          </a:p>
          <a:p>
            <a:pPr lvl="0">
              <a:lnSpc>
                <a:spcPct val="100000"/>
              </a:lnSpc>
              <a:spcBef>
                <a:spcPts val="0"/>
              </a:spcBef>
              <a:buClr>
                <a:schemeClr val="dk1"/>
              </a:buClr>
              <a:buSzPct val="110000"/>
              <a:buFont typeface="Arial"/>
              <a:buNone/>
            </a:pPr>
            <a:r>
              <a:rPr lang="en" sz="1000"/>
              <a:t>name = Firetruck</a:t>
            </a:r>
          </a:p>
          <a:p>
            <a:pPr lvl="0">
              <a:lnSpc>
                <a:spcPct val="100000"/>
              </a:lnSpc>
              <a:spcBef>
                <a:spcPts val="0"/>
              </a:spcBef>
              <a:buNone/>
            </a:pPr>
            <a:r>
              <a:rPr lang="en" sz="1000"/>
              <a:t>process = PutsOutFires</a:t>
            </a:r>
          </a:p>
        </p:txBody>
      </p:sp>
      <p:sp>
        <p:nvSpPr>
          <p:cNvPr id="104" name="Shape 104"/>
          <p:cNvSpPr txBox="1"/>
          <p:nvPr/>
        </p:nvSpPr>
        <p:spPr>
          <a:xfrm>
            <a:off x="262425" y="4434950"/>
            <a:ext cx="8569800" cy="4461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solidFill>
                  <a:schemeClr val="dk2"/>
                </a:solidFill>
              </a:rPr>
              <a:t> In the future, this will also contain the approximate dimensions and mass of the entity (used for modelling acceleration profiles) as well as any starting resources that it may have by default.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Legend - Input Files (</a:t>
            </a:r>
            <a:r>
              <a:rPr lang="en"/>
              <a:t>States File</a:t>
            </a:r>
            <a:r>
              <a:rPr lang="en"/>
              <a:t>)</a:t>
            </a:r>
          </a:p>
        </p:txBody>
      </p:sp>
      <p:sp>
        <p:nvSpPr>
          <p:cNvPr id="110" name="Shape 11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buNone/>
            </a:pPr>
            <a:r>
              <a:rPr lang="en" sz="1000"/>
              <a:t>The states file holds all possible states for all entities. A state represents an entity’s state i.e. attributes such as speed for a certain duration. At present, all state names must be unique. </a:t>
            </a:r>
          </a:p>
          <a:p>
            <a:pPr lvl="0" rtl="0">
              <a:lnSpc>
                <a:spcPct val="100000"/>
              </a:lnSpc>
              <a:spcBef>
                <a:spcPts val="0"/>
              </a:spcBef>
              <a:buNone/>
            </a:pPr>
            <a:r>
              <a:rPr b="1" lang="en" sz="1000"/>
              <a:t>Duration </a:t>
            </a:r>
            <a:r>
              <a:rPr lang="en" sz="1000"/>
              <a:t>(required) duration can be -1 to indicate an indefinite state, it can be a single value i.e. 4 hours, 3min,14sec, etc.. or it can be a range 1min-3days, 15s-3wks. It has a fairly intuitive parser for time units up to week lengths i.e. 52 weeks is OK, but 1 year or 12 Months is not.</a:t>
            </a:r>
          </a:p>
          <a:p>
            <a:pPr lvl="0">
              <a:lnSpc>
                <a:spcPct val="100000"/>
              </a:lnSpc>
              <a:spcBef>
                <a:spcPts val="0"/>
              </a:spcBef>
              <a:buNone/>
            </a:pPr>
            <a:r>
              <a:rPr b="1" lang="en" sz="1000"/>
              <a:t>Speed </a:t>
            </a:r>
            <a:r>
              <a:rPr lang="en" sz="1000"/>
              <a:t>defaults to 0 if not specified. If no units are provided for the the speed, then kph is assumed. Currently supported units are kph,mph, and knots.</a:t>
            </a:r>
          </a:p>
          <a:p>
            <a:pPr lvl="0" rtl="0">
              <a:lnSpc>
                <a:spcPct val="100000"/>
              </a:lnSpc>
              <a:spcBef>
                <a:spcPts val="0"/>
              </a:spcBef>
              <a:buNone/>
            </a:pPr>
            <a:r>
              <a:rPr b="1" lang="en" sz="1000"/>
              <a:t>Directives </a:t>
            </a:r>
            <a:r>
              <a:rPr lang="en" sz="1000"/>
              <a:t>are special events only scheduled upon entering a state, at the moment, the only supported user provided directive is GoTo which will make an entity move to either a point or a site with matching tags and then stop when it arrives.</a:t>
            </a:r>
          </a:p>
          <a:p>
            <a:pPr lvl="0" rtl="0">
              <a:lnSpc>
                <a:spcPct val="100000"/>
              </a:lnSpc>
              <a:spcBef>
                <a:spcPts val="0"/>
              </a:spcBef>
              <a:spcAft>
                <a:spcPts val="0"/>
              </a:spcAft>
              <a:buNone/>
            </a:pPr>
            <a:r>
              <a:rPr lang="en" sz="1000"/>
              <a:t>I.e.</a:t>
            </a:r>
          </a:p>
          <a:p>
            <a:pPr lvl="0" rtl="0">
              <a:lnSpc>
                <a:spcPct val="100000"/>
              </a:lnSpc>
              <a:spcBef>
                <a:spcPts val="0"/>
              </a:spcBef>
              <a:spcAft>
                <a:spcPts val="0"/>
              </a:spcAft>
              <a:buNone/>
            </a:pPr>
            <a:r>
              <a:t/>
            </a:r>
            <a:endParaRPr sz="1000"/>
          </a:p>
          <a:p>
            <a:pPr lvl="0" rtl="0">
              <a:lnSpc>
                <a:spcPct val="100000"/>
              </a:lnSpc>
              <a:spcBef>
                <a:spcPts val="0"/>
              </a:spcBef>
              <a:spcAft>
                <a:spcPts val="0"/>
              </a:spcAft>
              <a:buNone/>
            </a:pPr>
            <a:r>
              <a:rPr lang="en" sz="1000"/>
              <a:t>Name = State:test2</a:t>
            </a:r>
          </a:p>
          <a:p>
            <a:pPr lvl="0" rtl="0">
              <a:lnSpc>
                <a:spcPct val="100000"/>
              </a:lnSpc>
              <a:spcBef>
                <a:spcPts val="0"/>
              </a:spcBef>
              <a:spcAft>
                <a:spcPts val="0"/>
              </a:spcAft>
              <a:buNone/>
            </a:pPr>
            <a:r>
              <a:rPr lang="en" sz="1000"/>
              <a:t>Duration = 4hrs</a:t>
            </a:r>
          </a:p>
          <a:p>
            <a:pPr lvl="0" rtl="0">
              <a:lnSpc>
                <a:spcPct val="100000"/>
              </a:lnSpc>
              <a:spcBef>
                <a:spcPts val="0"/>
              </a:spcBef>
              <a:spcAft>
                <a:spcPts val="0"/>
              </a:spcAft>
              <a:buNone/>
            </a:pPr>
            <a:r>
              <a:rPr lang="en" sz="1000"/>
              <a:t>Directives = GoTo(location=Runway)</a:t>
            </a:r>
          </a:p>
          <a:p>
            <a:pPr lvl="0" rtl="0">
              <a:lnSpc>
                <a:spcPct val="100000"/>
              </a:lnSpc>
              <a:spcBef>
                <a:spcPts val="0"/>
              </a:spcBef>
              <a:spcAft>
                <a:spcPts val="0"/>
              </a:spcAft>
              <a:buNone/>
            </a:pPr>
            <a:r>
              <a:rPr lang="en" sz="1000"/>
              <a:t>Speed = 10</a:t>
            </a:r>
          </a:p>
          <a:p>
            <a:pPr lvl="0" rtl="0">
              <a:lnSpc>
                <a:spcPct val="100000"/>
              </a:lnSpc>
              <a:spcBef>
                <a:spcPts val="0"/>
              </a:spcBef>
              <a:buNone/>
            </a:pPr>
            <a:r>
              <a:t/>
            </a:r>
            <a:endParaRPr sz="1000"/>
          </a:p>
        </p:txBody>
      </p:sp>
      <p:sp>
        <p:nvSpPr>
          <p:cNvPr id="111" name="Shape 111"/>
          <p:cNvSpPr txBox="1"/>
          <p:nvPr/>
        </p:nvSpPr>
        <p:spPr>
          <a:xfrm>
            <a:off x="262425" y="4434950"/>
            <a:ext cx="8569800" cy="4461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1000">
                <a:solidFill>
                  <a:schemeClr val="dk2"/>
                </a:solidFill>
              </a:rPr>
              <a:t> In the future, additional parameters such as visible/hidden, yields and cost (for modifying resource values), tags (selection of states during for run-time creation of processes), time frequencies for modelling PoL (Pattern of Life) behavior will be supported, and messaging will be supported.</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