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Lore</a:t>
            </a:r>
          </a:p>
        </p:txBody>
      </p:sp>
      <p:sp>
        <p:nvSpPr>
          <p:cNvPr id="55" name="Shape 55"/>
          <p:cNvSpPr txBox="1"/>
          <p:nvPr>
            <p:ph idx="1" type="subTitle"/>
          </p:nvPr>
        </p:nvSpPr>
        <p:spPr>
          <a:xfrm>
            <a:off x="311700" y="2624200"/>
            <a:ext cx="8520600" cy="792600"/>
          </a:xfrm>
          <a:prstGeom prst="rect">
            <a:avLst/>
          </a:prstGeom>
        </p:spPr>
        <p:txBody>
          <a:bodyPr anchorCtr="0" anchor="t" bIns="91425" lIns="91425" rIns="91425" tIns="91425">
            <a:noAutofit/>
          </a:bodyPr>
          <a:lstStyle/>
          <a:p>
            <a:pPr lvl="0">
              <a:spcBef>
                <a:spcPts val="0"/>
              </a:spcBef>
              <a:buNone/>
            </a:pPr>
            <a:r>
              <a:rPr lang="en"/>
              <a:t>A simple geo-event visualizer</a:t>
            </a:r>
          </a:p>
        </p:txBody>
      </p:sp>
      <p:sp>
        <p:nvSpPr>
          <p:cNvPr id="56" name="Shape 56"/>
          <p:cNvSpPr txBox="1"/>
          <p:nvPr>
            <p:ph idx="1" type="subTitle"/>
          </p:nvPr>
        </p:nvSpPr>
        <p:spPr>
          <a:xfrm>
            <a:off x="477225" y="3065250"/>
            <a:ext cx="8520600" cy="792600"/>
          </a:xfrm>
          <a:prstGeom prst="rect">
            <a:avLst/>
          </a:prstGeom>
        </p:spPr>
        <p:txBody>
          <a:bodyPr anchorCtr="0" anchor="t" bIns="91425" lIns="91425" rIns="91425" tIns="91425">
            <a:noAutofit/>
          </a:bodyPr>
          <a:lstStyle/>
          <a:p>
            <a:pPr lvl="0" rtl="0">
              <a:spcBef>
                <a:spcPts val="0"/>
              </a:spcBef>
              <a:buNone/>
            </a:pPr>
            <a:r>
              <a:rPr lang="en" sz="1400">
                <a:solidFill>
                  <a:srgbClr val="000000"/>
                </a:solidFill>
              </a:rPr>
              <a:t>Ryan Stepanek</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Lore - Summary</a:t>
            </a:r>
          </a:p>
        </p:txBody>
      </p:sp>
      <p:sp>
        <p:nvSpPr>
          <p:cNvPr id="62" name="Shape 62"/>
          <p:cNvSpPr/>
          <p:nvPr/>
        </p:nvSpPr>
        <p:spPr>
          <a:xfrm>
            <a:off x="2388050" y="1745125"/>
            <a:ext cx="2388049" cy="2401174"/>
          </a:xfrm>
          <a:prstGeom prst="flowChartMagneticDisk">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webserver.py</a:t>
            </a:r>
          </a:p>
          <a:p>
            <a:pPr lvl="0" rtl="0" algn="ctr">
              <a:spcBef>
                <a:spcPts val="0"/>
              </a:spcBef>
              <a:buNone/>
            </a:pPr>
            <a:r>
              <a:rPr lang="en" sz="1200"/>
              <a:t>(Flask server)</a:t>
            </a:r>
          </a:p>
          <a:p>
            <a:pPr lvl="0" rtl="0" algn="ctr">
              <a:spcBef>
                <a:spcPts val="0"/>
              </a:spcBef>
              <a:buNone/>
            </a:pPr>
            <a:r>
              <a:rPr lang="en" sz="1000"/>
              <a:t>Stores event data</a:t>
            </a:r>
          </a:p>
          <a:p>
            <a:pPr lvl="0" rtl="0" algn="ctr">
              <a:spcBef>
                <a:spcPts val="0"/>
              </a:spcBef>
              <a:buNone/>
            </a:pPr>
            <a:r>
              <a:rPr lang="en" sz="1000"/>
              <a:t>Serves static files</a:t>
            </a:r>
          </a:p>
        </p:txBody>
      </p:sp>
      <p:cxnSp>
        <p:nvCxnSpPr>
          <p:cNvPr id="63" name="Shape 63"/>
          <p:cNvCxnSpPr>
            <a:endCxn id="62" idx="2"/>
          </p:cNvCxnSpPr>
          <p:nvPr/>
        </p:nvCxnSpPr>
        <p:spPr>
          <a:xfrm>
            <a:off x="787250" y="2939112"/>
            <a:ext cx="1600800" cy="6600"/>
          </a:xfrm>
          <a:prstGeom prst="straightConnector1">
            <a:avLst/>
          </a:prstGeom>
          <a:noFill/>
          <a:ln cap="flat" cmpd="sng" w="9525">
            <a:solidFill>
              <a:schemeClr val="dk2"/>
            </a:solidFill>
            <a:prstDash val="solid"/>
            <a:round/>
            <a:headEnd len="lg" w="lg" type="none"/>
            <a:tailEnd len="lg" w="lg" type="triangle"/>
          </a:ln>
        </p:spPr>
      </p:cxnSp>
      <p:sp>
        <p:nvSpPr>
          <p:cNvPr id="64" name="Shape 64"/>
          <p:cNvSpPr txBox="1"/>
          <p:nvPr/>
        </p:nvSpPr>
        <p:spPr>
          <a:xfrm>
            <a:off x="715125" y="2663750"/>
            <a:ext cx="1745100" cy="275400"/>
          </a:xfrm>
          <a:prstGeom prst="rect">
            <a:avLst/>
          </a:prstGeom>
          <a:noFill/>
          <a:ln>
            <a:noFill/>
          </a:ln>
        </p:spPr>
        <p:txBody>
          <a:bodyPr anchorCtr="0" anchor="t" bIns="91425" lIns="91425" rIns="91425" tIns="91425">
            <a:noAutofit/>
          </a:bodyPr>
          <a:lstStyle/>
          <a:p>
            <a:pPr lvl="0">
              <a:spcBef>
                <a:spcPts val="0"/>
              </a:spcBef>
              <a:buNone/>
            </a:pPr>
            <a:r>
              <a:rPr lang="en" sz="1000"/>
              <a:t>Incoming geodata (POST)</a:t>
            </a:r>
          </a:p>
        </p:txBody>
      </p:sp>
      <p:sp>
        <p:nvSpPr>
          <p:cNvPr id="65" name="Shape 65"/>
          <p:cNvSpPr/>
          <p:nvPr/>
        </p:nvSpPr>
        <p:spPr>
          <a:xfrm>
            <a:off x="6350650" y="2237125"/>
            <a:ext cx="1955100" cy="1417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Dashboard.html</a:t>
            </a:r>
          </a:p>
          <a:p>
            <a:pPr lvl="0" rtl="0" algn="ctr">
              <a:spcBef>
                <a:spcPts val="0"/>
              </a:spcBef>
              <a:buNone/>
            </a:pPr>
            <a:r>
              <a:rPr lang="en" sz="1200"/>
              <a:t>(d3,leaflet,mapbox)</a:t>
            </a:r>
          </a:p>
          <a:p>
            <a:pPr lvl="0" rtl="0" algn="ctr">
              <a:spcBef>
                <a:spcPts val="0"/>
              </a:spcBef>
              <a:buNone/>
            </a:pPr>
            <a:r>
              <a:rPr lang="en" sz="1000"/>
              <a:t>Renders earth projection</a:t>
            </a:r>
          </a:p>
          <a:p>
            <a:pPr lvl="0" rtl="0" algn="ctr">
              <a:spcBef>
                <a:spcPts val="0"/>
              </a:spcBef>
              <a:buNone/>
            </a:pPr>
            <a:r>
              <a:rPr lang="en" sz="1000"/>
              <a:t>Center view on data</a:t>
            </a:r>
          </a:p>
          <a:p>
            <a:pPr lvl="0" rtl="0" algn="ctr">
              <a:spcBef>
                <a:spcPts val="0"/>
              </a:spcBef>
              <a:buNone/>
            </a:pPr>
            <a:r>
              <a:rPr lang="en" sz="1000"/>
              <a:t>Adds markers to map</a:t>
            </a:r>
          </a:p>
          <a:p>
            <a:pPr lvl="0" rtl="0" algn="ctr">
              <a:spcBef>
                <a:spcPts val="0"/>
              </a:spcBef>
              <a:buNone/>
            </a:pPr>
            <a:r>
              <a:rPr lang="en" sz="1000"/>
              <a:t>Enriches markers with metadata information</a:t>
            </a:r>
          </a:p>
          <a:p>
            <a:pPr lvl="0" algn="ctr">
              <a:spcBef>
                <a:spcPts val="0"/>
              </a:spcBef>
              <a:buNone/>
            </a:pPr>
            <a:r>
              <a:t/>
            </a:r>
            <a:endParaRPr sz="1000"/>
          </a:p>
        </p:txBody>
      </p:sp>
      <p:cxnSp>
        <p:nvCxnSpPr>
          <p:cNvPr id="66" name="Shape 66"/>
          <p:cNvCxnSpPr/>
          <p:nvPr/>
        </p:nvCxnSpPr>
        <p:spPr>
          <a:xfrm rot="10800000">
            <a:off x="4775950" y="2564712"/>
            <a:ext cx="1574700" cy="0"/>
          </a:xfrm>
          <a:prstGeom prst="straightConnector1">
            <a:avLst/>
          </a:prstGeom>
          <a:noFill/>
          <a:ln cap="flat" cmpd="sng" w="9525">
            <a:solidFill>
              <a:schemeClr val="dk2"/>
            </a:solidFill>
            <a:prstDash val="solid"/>
            <a:round/>
            <a:headEnd len="lg" w="lg" type="none"/>
            <a:tailEnd len="lg" w="lg" type="triangle"/>
          </a:ln>
        </p:spPr>
      </p:cxnSp>
      <p:cxnSp>
        <p:nvCxnSpPr>
          <p:cNvPr id="67" name="Shape 67"/>
          <p:cNvCxnSpPr/>
          <p:nvPr/>
        </p:nvCxnSpPr>
        <p:spPr>
          <a:xfrm>
            <a:off x="4789225" y="3267175"/>
            <a:ext cx="1548300" cy="0"/>
          </a:xfrm>
          <a:prstGeom prst="straightConnector1">
            <a:avLst/>
          </a:prstGeom>
          <a:noFill/>
          <a:ln cap="flat" cmpd="sng" w="9525">
            <a:solidFill>
              <a:schemeClr val="dk2"/>
            </a:solidFill>
            <a:prstDash val="solid"/>
            <a:round/>
            <a:headEnd len="lg" w="lg" type="none"/>
            <a:tailEnd len="lg" w="lg" type="triangle"/>
          </a:ln>
        </p:spPr>
      </p:cxnSp>
      <p:sp>
        <p:nvSpPr>
          <p:cNvPr id="68" name="Shape 68"/>
          <p:cNvSpPr txBox="1"/>
          <p:nvPr/>
        </p:nvSpPr>
        <p:spPr>
          <a:xfrm>
            <a:off x="4775950" y="2289325"/>
            <a:ext cx="1745100" cy="275400"/>
          </a:xfrm>
          <a:prstGeom prst="rect">
            <a:avLst/>
          </a:prstGeom>
          <a:noFill/>
          <a:ln>
            <a:noFill/>
          </a:ln>
        </p:spPr>
        <p:txBody>
          <a:bodyPr anchorCtr="0" anchor="t" bIns="91425" lIns="91425" rIns="91425" tIns="91425">
            <a:noAutofit/>
          </a:bodyPr>
          <a:lstStyle/>
          <a:p>
            <a:pPr lvl="0" rtl="0">
              <a:spcBef>
                <a:spcPts val="0"/>
              </a:spcBef>
              <a:buNone/>
            </a:pPr>
            <a:r>
              <a:rPr lang="en" sz="1000"/>
              <a:t>Rest Data (GET)</a:t>
            </a:r>
          </a:p>
        </p:txBody>
      </p:sp>
      <p:sp>
        <p:nvSpPr>
          <p:cNvPr id="69" name="Shape 69"/>
          <p:cNvSpPr txBox="1"/>
          <p:nvPr/>
        </p:nvSpPr>
        <p:spPr>
          <a:xfrm>
            <a:off x="4775950" y="2945750"/>
            <a:ext cx="1745100" cy="275400"/>
          </a:xfrm>
          <a:prstGeom prst="rect">
            <a:avLst/>
          </a:prstGeom>
          <a:noFill/>
          <a:ln>
            <a:noFill/>
          </a:ln>
        </p:spPr>
        <p:txBody>
          <a:bodyPr anchorCtr="0" anchor="t" bIns="91425" lIns="91425" rIns="91425" tIns="91425">
            <a:noAutofit/>
          </a:bodyPr>
          <a:lstStyle/>
          <a:p>
            <a:pPr lvl="0" rtl="0">
              <a:spcBef>
                <a:spcPts val="0"/>
              </a:spcBef>
              <a:buNone/>
            </a:pPr>
            <a:r>
              <a:rPr lang="en" sz="1000"/>
              <a:t>Return event data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Lore - Explained</a:t>
            </a: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Lore web server listens for incoming posts and caches them in memory. When the dashboard is started, it begins querying the web server periodically for the next event’s data, gradually emptying the server’s cache.</a:t>
            </a:r>
          </a:p>
          <a:p>
            <a:pPr lvl="0">
              <a:spcBef>
                <a:spcPts val="0"/>
              </a:spcBef>
              <a:buNone/>
            </a:pPr>
            <a:r>
              <a:rPr lang="en"/>
              <a:t>Each data event is turned into a marker and placed on a map against a tile backdrop of satellite imagery. </a:t>
            </a:r>
            <a:r>
              <a:rPr lang="en"/>
              <a:t>Zoom level is left in the hands of the user via an intuitive, “google map-like” interface. </a:t>
            </a:r>
            <a:r>
              <a:rPr lang="en"/>
              <a:t>The very first data event centers the initial view for the map.  The user can watch their events filter in and click on them to see the detailed information for the event.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Lore - Running the System</a:t>
            </a:r>
          </a:p>
        </p:txBody>
      </p:sp>
      <p:sp>
        <p:nvSpPr>
          <p:cNvPr id="81" name="Shape 8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spcBef>
                <a:spcPts val="1000"/>
              </a:spcBef>
              <a:buSzPct val="100000"/>
              <a:buAutoNum type="arabicPeriod"/>
            </a:pPr>
            <a:r>
              <a:rPr lang="en" sz="1400"/>
              <a:t>Start up lore server by running "python webserver.py" in  the root directory of Lore. This starts a web server at localhost:5000. If you open the page now, you will see a map centered in the UK, this will update when the script ingests its first real data from the server. </a:t>
            </a:r>
          </a:p>
          <a:p>
            <a:pPr indent="-317500" lvl="0" marL="457200" rtl="0">
              <a:spcBef>
                <a:spcPts val="1000"/>
              </a:spcBef>
              <a:buSzPct val="100000"/>
              <a:buAutoNum type="arabicPeriod"/>
            </a:pPr>
            <a:r>
              <a:rPr lang="en" sz="1400"/>
              <a:t>Start up your simulation by running "python main.py" in the root of the Legend project: if you have left in the config "server_uri = http://127.0.0.1:5000" the sim will stream events to the Lore server in addition to logging them in the output directory. </a:t>
            </a:r>
          </a:p>
          <a:p>
            <a:pPr indent="-317500" lvl="0" marL="457200">
              <a:spcBef>
                <a:spcPts val="1000"/>
              </a:spcBef>
              <a:buSzPct val="100000"/>
              <a:buAutoNum type="arabicPeriod"/>
            </a:pPr>
            <a:r>
              <a:rPr lang="en" sz="1400"/>
              <a:t>Once the simulation is finished running, simply visit http://127.0.0.1:5000 which will load up a dashboard that begins visually representing your simulation events (click on an event to pop-up detailed information).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Lore - Dependencies</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Lore requires:</a:t>
            </a:r>
          </a:p>
          <a:p>
            <a:pPr indent="-228600" lvl="0" marL="457200" rtl="0">
              <a:spcBef>
                <a:spcPts val="0"/>
              </a:spcBef>
            </a:pPr>
            <a:r>
              <a:rPr lang="en"/>
              <a:t>Python - 2 or 3 will work</a:t>
            </a:r>
          </a:p>
          <a:p>
            <a:pPr indent="-228600" lvl="0" marL="457200" rtl="0">
              <a:spcBef>
                <a:spcPts val="0"/>
              </a:spcBef>
            </a:pPr>
            <a:r>
              <a:rPr lang="en"/>
              <a:t>Flask - A python module that manages server requests</a:t>
            </a:r>
          </a:p>
          <a:p>
            <a:pPr indent="-228600" lvl="0" marL="457200">
              <a:spcBef>
                <a:spcPts val="0"/>
              </a:spcBef>
            </a:pPr>
            <a:r>
              <a:rPr lang="en"/>
              <a:t>Internet Access - Due to space constraints, it was infeasible to store map tiles for the entire dataset within the project, so Lore relies on the Mapbox api to download map tiles as needed.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Lore - Next Steps</a:t>
            </a:r>
          </a:p>
        </p:txBody>
      </p:sp>
      <p:sp>
        <p:nvSpPr>
          <p:cNvPr id="93" name="Shape 93"/>
          <p:cNvSpPr txBox="1"/>
          <p:nvPr>
            <p:ph idx="1" type="body"/>
          </p:nvPr>
        </p:nvSpPr>
        <p:spPr>
          <a:xfrm>
            <a:off x="311700" y="1089050"/>
            <a:ext cx="8520600" cy="3989100"/>
          </a:xfrm>
          <a:prstGeom prst="rect">
            <a:avLst/>
          </a:prstGeom>
        </p:spPr>
        <p:txBody>
          <a:bodyPr anchorCtr="0" anchor="t" bIns="91425" lIns="91425" rIns="91425" tIns="91425">
            <a:noAutofit/>
          </a:bodyPr>
          <a:lstStyle/>
          <a:p>
            <a:pPr lvl="0" rtl="0">
              <a:lnSpc>
                <a:spcPct val="115000"/>
              </a:lnSpc>
              <a:spcBef>
                <a:spcPts val="0"/>
              </a:spcBef>
              <a:buNone/>
            </a:pPr>
            <a:r>
              <a:rPr lang="en" sz="1400"/>
              <a:t>My original vision of Lore went far beyond what time constraints allowed me to implement, here are the next steps to bring the software inline with my vision:</a:t>
            </a:r>
          </a:p>
          <a:p>
            <a:pPr indent="-317500" lvl="0" marL="457200" rtl="0">
              <a:lnSpc>
                <a:spcPct val="115000"/>
              </a:lnSpc>
              <a:spcBef>
                <a:spcPts val="0"/>
              </a:spcBef>
              <a:buSzPct val="100000"/>
            </a:pPr>
            <a:r>
              <a:rPr lang="en" sz="1400"/>
              <a:t>Database - </a:t>
            </a:r>
            <a:r>
              <a:rPr lang="en" sz="1400"/>
              <a:t>Lore should include the option of using a database instead of tracking events in memory to prevent it from being overwhelmed by large datasets. While a NoSQL approach would work, the data geodata tends be highly structured, making a traditional SQL database an equally viable option. This would allow easy saving and comparison f data from multiple runs.</a:t>
            </a:r>
          </a:p>
          <a:p>
            <a:pPr indent="-317500" lvl="0" marL="457200" rtl="0">
              <a:lnSpc>
                <a:spcPct val="115000"/>
              </a:lnSpc>
              <a:spcBef>
                <a:spcPts val="0"/>
              </a:spcBef>
              <a:buSzPct val="100000"/>
            </a:pPr>
            <a:r>
              <a:rPr lang="en" sz="1400"/>
              <a:t>Convert time from sim to real-world - Entity information should display real world time, rather than sim time by default.</a:t>
            </a:r>
          </a:p>
          <a:p>
            <a:pPr indent="-317500" lvl="0" marL="457200" rtl="0">
              <a:lnSpc>
                <a:spcPct val="115000"/>
              </a:lnSpc>
              <a:spcBef>
                <a:spcPts val="0"/>
              </a:spcBef>
              <a:buSzPct val="100000"/>
            </a:pPr>
            <a:r>
              <a:rPr lang="en" sz="1400"/>
              <a:t>Add global statistics - Add a data display to show total number of entities, types, states, etc...</a:t>
            </a:r>
          </a:p>
          <a:p>
            <a:pPr indent="-317500" lvl="0" marL="457200" rtl="0">
              <a:lnSpc>
                <a:spcPct val="115000"/>
              </a:lnSpc>
              <a:spcBef>
                <a:spcPts val="0"/>
              </a:spcBef>
              <a:buSzPct val="100000"/>
            </a:pPr>
            <a:r>
              <a:rPr lang="en" sz="1400"/>
              <a:t>Add crossfilter - It should be possible to filter based on entity state, type, or process.</a:t>
            </a:r>
          </a:p>
          <a:p>
            <a:pPr indent="-317500" lvl="0" marL="457200" rtl="0">
              <a:lnSpc>
                <a:spcPct val="115000"/>
              </a:lnSpc>
              <a:spcBef>
                <a:spcPts val="0"/>
              </a:spcBef>
              <a:buSzPct val="100000"/>
            </a:pPr>
            <a:r>
              <a:rPr lang="en" sz="1400"/>
              <a:t>Add time filtering and playback - Allow the user to play through their scenario </a:t>
            </a:r>
            <a:r>
              <a:rPr lang="en" sz="1400"/>
              <a:t>similar</a:t>
            </a:r>
            <a:r>
              <a:rPr lang="en" sz="1400"/>
              <a:t> to a kml movie</a:t>
            </a:r>
          </a:p>
          <a:p>
            <a:pPr indent="-317500" lvl="0" marL="457200" rtl="0">
              <a:lnSpc>
                <a:spcPct val="115000"/>
              </a:lnSpc>
              <a:spcBef>
                <a:spcPts val="0"/>
              </a:spcBef>
              <a:buSzPct val="100000"/>
            </a:pPr>
            <a:r>
              <a:rPr lang="en" sz="1400"/>
              <a:t>Allow the user to customize visual markers and data displays.</a:t>
            </a:r>
          </a:p>
          <a:p>
            <a:pPr indent="-317500" lvl="0" marL="457200" rtl="0">
              <a:lnSpc>
                <a:spcPct val="115000"/>
              </a:lnSpc>
              <a:spcBef>
                <a:spcPts val="0"/>
              </a:spcBef>
              <a:buSzPct val="100000"/>
            </a:pPr>
            <a:r>
              <a:rPr lang="en" sz="1400"/>
              <a:t>Change javascript libraries to local libraries that are package with the application.</a:t>
            </a:r>
          </a:p>
          <a:p>
            <a:pPr indent="-317500" lvl="0" marL="457200">
              <a:lnSpc>
                <a:spcPct val="115000"/>
              </a:lnSpc>
              <a:spcBef>
                <a:spcPts val="0"/>
              </a:spcBef>
              <a:buSzPct val="100000"/>
            </a:pPr>
            <a:r>
              <a:rPr lang="en" sz="1400"/>
              <a:t>Host Mapbox tile server locally with application to decrease loading time and allow deployment in non-internet connected environments.</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