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0" r:id="rId3"/>
    <p:sldId id="257" r:id="rId4"/>
    <p:sldId id="258" r:id="rId5"/>
    <p:sldId id="259" r:id="rId6"/>
    <p:sldId id="263"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81" d="100"/>
          <a:sy n="81" d="100"/>
        </p:scale>
        <p:origin x="-78"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AB6F1-DD87-4F3C-BAD2-F454919A6FD3}"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14EE6-1E53-45EB-B57F-C971F4845B52}" type="slidenum">
              <a:rPr lang="en-US" smtClean="0"/>
              <a:t>‹#›</a:t>
            </a:fld>
            <a:endParaRPr lang="en-US"/>
          </a:p>
        </p:txBody>
      </p:sp>
    </p:spTree>
    <p:extLst>
      <p:ext uri="{BB962C8B-B14F-4D97-AF65-F5344CB8AC3E}">
        <p14:creationId xmlns:p14="http://schemas.microsoft.com/office/powerpoint/2010/main" val="89324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hundreds of packages, packages can be found in various repos ( github, where you downloaded this presentation is one of them) CRAN  is another place where you can find packages.  CRAN has a standard for packages, because of this these packages are often sound and stable. </a:t>
            </a:r>
          </a:p>
          <a:p>
            <a:endParaRPr lang="en-US" dirty="0"/>
          </a:p>
        </p:txBody>
      </p:sp>
      <p:sp>
        <p:nvSpPr>
          <p:cNvPr id="4" name="Slide Number Placeholder 3"/>
          <p:cNvSpPr>
            <a:spLocks noGrp="1"/>
          </p:cNvSpPr>
          <p:nvPr>
            <p:ph type="sldNum" sz="quarter" idx="10"/>
          </p:nvPr>
        </p:nvSpPr>
        <p:spPr/>
        <p:txBody>
          <a:bodyPr/>
          <a:lstStyle/>
          <a:p>
            <a:fld id="{F1B14EE6-1E53-45EB-B57F-C971F4845B52}" type="slidenum">
              <a:rPr lang="en-US" smtClean="0"/>
              <a:t>9</a:t>
            </a:fld>
            <a:endParaRPr lang="en-US"/>
          </a:p>
        </p:txBody>
      </p:sp>
    </p:spTree>
    <p:extLst>
      <p:ext uri="{BB962C8B-B14F-4D97-AF65-F5344CB8AC3E}">
        <p14:creationId xmlns:p14="http://schemas.microsoft.com/office/powerpoint/2010/main" val="308287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9/5/2017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9/5/2017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9/5/2017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9/5/2017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9/5/2017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981E-61D7-4486-8AF3-07DCD4ACAA4B}"/>
              </a:ext>
            </a:extLst>
          </p:cNvPr>
          <p:cNvSpPr>
            <a:spLocks noGrp="1"/>
          </p:cNvSpPr>
          <p:nvPr>
            <p:ph type="ctrTitle"/>
          </p:nvPr>
        </p:nvSpPr>
        <p:spPr/>
        <p:txBody>
          <a:bodyPr/>
          <a:lstStyle/>
          <a:p>
            <a:r>
              <a:rPr lang="en-US" dirty="0"/>
              <a:t>Introduction to R and R studio </a:t>
            </a:r>
          </a:p>
        </p:txBody>
      </p:sp>
      <p:sp>
        <p:nvSpPr>
          <p:cNvPr id="3" name="Subtitle 2">
            <a:extLst>
              <a:ext uri="{FF2B5EF4-FFF2-40B4-BE49-F238E27FC236}">
                <a16:creationId xmlns:a16="http://schemas.microsoft.com/office/drawing/2014/main" xmlns="" id="{F743952A-46FE-4A37-A2DE-393B53A34AE3}"/>
              </a:ext>
            </a:extLst>
          </p:cNvPr>
          <p:cNvSpPr>
            <a:spLocks noGrp="1"/>
          </p:cNvSpPr>
          <p:nvPr>
            <p:ph type="subTitle" idx="1"/>
          </p:nvPr>
        </p:nvSpPr>
        <p:spPr/>
        <p:txBody>
          <a:bodyPr/>
          <a:lstStyle/>
          <a:p>
            <a:r>
              <a:rPr lang="en-US" dirty="0" err="1"/>
              <a:t>Maptime</a:t>
            </a:r>
            <a:r>
              <a:rPr lang="en-US" dirty="0"/>
              <a:t> </a:t>
            </a:r>
            <a:r>
              <a:rPr lang="en-US" dirty="0" err="1"/>
              <a:t>Milehigh</a:t>
            </a:r>
            <a:r>
              <a:rPr lang="en-US" dirty="0"/>
              <a:t> </a:t>
            </a:r>
          </a:p>
        </p:txBody>
      </p:sp>
    </p:spTree>
    <p:extLst>
      <p:ext uri="{BB962C8B-B14F-4D97-AF65-F5344CB8AC3E}">
        <p14:creationId xmlns:p14="http://schemas.microsoft.com/office/powerpoint/2010/main" val="416348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studio Demo </a:t>
            </a:r>
            <a:endParaRPr lang="en-US" dirty="0"/>
          </a:p>
        </p:txBody>
      </p:sp>
      <p:sp>
        <p:nvSpPr>
          <p:cNvPr id="3" name="Text Placeholder 2"/>
          <p:cNvSpPr>
            <a:spLocks noGrp="1"/>
          </p:cNvSpPr>
          <p:nvPr>
            <p:ph type="body" idx="1"/>
          </p:nvPr>
        </p:nvSpPr>
        <p:spPr/>
        <p:txBody>
          <a:bodyPr/>
          <a:lstStyle/>
          <a:p>
            <a:r>
              <a:rPr lang="en-US" dirty="0" smtClean="0"/>
              <a:t>Creating a Census Map with R. </a:t>
            </a:r>
            <a:endParaRPr lang="en-US" dirty="0"/>
          </a:p>
        </p:txBody>
      </p:sp>
    </p:spTree>
    <p:extLst>
      <p:ext uri="{BB962C8B-B14F-4D97-AF65-F5344CB8AC3E}">
        <p14:creationId xmlns:p14="http://schemas.microsoft.com/office/powerpoint/2010/main" val="7628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 Working Directory and Install Packages </a:t>
            </a:r>
            <a:endParaRPr lang="en-US" dirty="0"/>
          </a:p>
        </p:txBody>
      </p:sp>
      <p:sp>
        <p:nvSpPr>
          <p:cNvPr id="5" name="Content Placeholder 4"/>
          <p:cNvSpPr>
            <a:spLocks noGrp="1"/>
          </p:cNvSpPr>
          <p:nvPr>
            <p:ph idx="1"/>
          </p:nvPr>
        </p:nvSpPr>
        <p:spPr/>
        <p:txBody>
          <a:bodyPr/>
          <a:lstStyle/>
          <a:p>
            <a:r>
              <a:rPr lang="en-US" dirty="0" smtClean="0"/>
              <a:t>Step 1:  Set  Working directory in R Studio: </a:t>
            </a:r>
          </a:p>
          <a:p>
            <a:pPr lvl="1"/>
            <a:r>
              <a:rPr lang="en-US" dirty="0" err="1" smtClean="0"/>
              <a:t>setwd</a:t>
            </a:r>
            <a:r>
              <a:rPr lang="en-US" dirty="0" smtClean="0"/>
              <a:t>() type in the path name for your data files and hit enter. </a:t>
            </a:r>
          </a:p>
          <a:p>
            <a:pPr lvl="1"/>
            <a:r>
              <a:rPr lang="en-US" dirty="0" smtClean="0"/>
              <a:t>Tools</a:t>
            </a:r>
            <a:r>
              <a:rPr lang="en-US" dirty="0" smtClean="0">
                <a:sym typeface="Wingdings" panose="05000000000000000000" pitchFamily="2" charset="2"/>
              </a:rPr>
              <a:t> Working Directory  this will open a dialog box for you to select the file where your data files are stored. </a:t>
            </a:r>
          </a:p>
          <a:p>
            <a:r>
              <a:rPr lang="en-US" dirty="0" smtClean="0">
                <a:sym typeface="Wingdings" panose="05000000000000000000" pitchFamily="2" charset="2"/>
              </a:rPr>
              <a:t>Step 2: Install Packages </a:t>
            </a:r>
          </a:p>
          <a:p>
            <a:pPr lvl="1"/>
            <a:r>
              <a:rPr lang="en-US" dirty="0" smtClean="0">
                <a:sym typeface="Wingdings" panose="05000000000000000000" pitchFamily="2" charset="2"/>
              </a:rPr>
              <a:t>For this demo you will install the following packages: </a:t>
            </a:r>
          </a:p>
          <a:p>
            <a:pPr lvl="2"/>
            <a:r>
              <a:rPr lang="en-US" dirty="0"/>
              <a:t>​</a:t>
            </a:r>
            <a:r>
              <a:rPr lang="en-US" dirty="0" err="1"/>
              <a:t>install.packages</a:t>
            </a:r>
            <a:r>
              <a:rPr lang="en-US" dirty="0"/>
              <a:t>(c("</a:t>
            </a:r>
            <a:r>
              <a:rPr lang="en-US" dirty="0" err="1"/>
              <a:t>choroplethr</a:t>
            </a:r>
            <a:r>
              <a:rPr lang="en-US" dirty="0"/>
              <a:t>", "</a:t>
            </a:r>
            <a:r>
              <a:rPr lang="en-US" dirty="0" err="1"/>
              <a:t>choroplethrMaps</a:t>
            </a:r>
            <a:r>
              <a:rPr lang="en-US" dirty="0" smtClean="0"/>
              <a:t>"))</a:t>
            </a:r>
          </a:p>
          <a:p>
            <a:pPr lvl="2"/>
            <a:r>
              <a:rPr lang="en-US" dirty="0"/>
              <a:t>library(</a:t>
            </a:r>
            <a:r>
              <a:rPr lang="en-US" dirty="0" err="1"/>
              <a:t>choroplethr</a:t>
            </a:r>
            <a:r>
              <a:rPr lang="en-US" dirty="0"/>
              <a:t>)</a:t>
            </a:r>
            <a:endParaRPr lang="en-US" dirty="0" smtClean="0"/>
          </a:p>
        </p:txBody>
      </p:sp>
    </p:spTree>
    <p:extLst>
      <p:ext uri="{BB962C8B-B14F-4D97-AF65-F5344CB8AC3E}">
        <p14:creationId xmlns:p14="http://schemas.microsoft.com/office/powerpoint/2010/main" val="230372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and 4: Import your Data and Create a Box Plot </a:t>
            </a:r>
            <a:endParaRPr lang="en-US" dirty="0"/>
          </a:p>
        </p:txBody>
      </p:sp>
      <p:sp>
        <p:nvSpPr>
          <p:cNvPr id="3" name="Content Placeholder 2"/>
          <p:cNvSpPr>
            <a:spLocks noGrp="1"/>
          </p:cNvSpPr>
          <p:nvPr>
            <p:ph idx="1"/>
          </p:nvPr>
        </p:nvSpPr>
        <p:spPr/>
        <p:txBody>
          <a:bodyPr/>
          <a:lstStyle/>
          <a:p>
            <a:r>
              <a:rPr lang="en-US" dirty="0" smtClean="0"/>
              <a:t>Step 3:  Import and Look at your data: </a:t>
            </a:r>
          </a:p>
          <a:p>
            <a:pPr lvl="1"/>
            <a:r>
              <a:rPr lang="en-US" dirty="0"/>
              <a:t>data(</a:t>
            </a:r>
            <a:r>
              <a:rPr lang="en-US" dirty="0" err="1"/>
              <a:t>df_state_demographics</a:t>
            </a:r>
            <a:r>
              <a:rPr lang="en-US" dirty="0"/>
              <a:t>) </a:t>
            </a:r>
            <a:endParaRPr lang="en-US" dirty="0" smtClean="0"/>
          </a:p>
          <a:p>
            <a:pPr lvl="1"/>
            <a:r>
              <a:rPr lang="en-US" dirty="0" err="1" smtClean="0"/>
              <a:t>colnames</a:t>
            </a:r>
            <a:r>
              <a:rPr lang="en-US" dirty="0" smtClean="0"/>
              <a:t>(</a:t>
            </a:r>
            <a:r>
              <a:rPr lang="en-US" dirty="0" err="1" smtClean="0"/>
              <a:t>df_state_demographics</a:t>
            </a:r>
            <a:r>
              <a:rPr lang="en-US" dirty="0" smtClean="0"/>
              <a:t>) </a:t>
            </a:r>
          </a:p>
          <a:p>
            <a:r>
              <a:rPr lang="en-US" dirty="0" smtClean="0"/>
              <a:t>Note: You can review your files within R studio, without opening up the CSV file. </a:t>
            </a:r>
          </a:p>
          <a:p>
            <a:r>
              <a:rPr lang="en-US" dirty="0" smtClean="0"/>
              <a:t>Note: You can learn more about the data by typing: </a:t>
            </a:r>
            <a:r>
              <a:rPr lang="en-US" b="1" dirty="0"/>
              <a:t>?</a:t>
            </a:r>
            <a:r>
              <a:rPr lang="en-US" b="1" dirty="0" err="1"/>
              <a:t>df_state_demographics</a:t>
            </a:r>
            <a:endParaRPr lang="en-US" dirty="0" smtClean="0"/>
          </a:p>
          <a:p>
            <a:r>
              <a:rPr lang="en-US" dirty="0" smtClean="0"/>
              <a:t>Step 4: Create a Box Plot of per Capita Income </a:t>
            </a:r>
          </a:p>
          <a:p>
            <a:pPr lvl="1"/>
            <a:r>
              <a:rPr lang="en-US" dirty="0"/>
              <a:t>boxplot(</a:t>
            </a:r>
            <a:r>
              <a:rPr lang="en-US" dirty="0" err="1"/>
              <a:t>df_state_demographics$per_capita_income</a:t>
            </a:r>
            <a:r>
              <a:rPr lang="en-US" dirty="0" smtClean="0"/>
              <a:t>)</a:t>
            </a:r>
          </a:p>
          <a:p>
            <a:r>
              <a:rPr lang="en-US" dirty="0" smtClean="0"/>
              <a:t>Note: Packages only work if you are connected to the internet! </a:t>
            </a:r>
            <a:endParaRPr lang="en-US" dirty="0"/>
          </a:p>
          <a:p>
            <a:pPr lvl="1"/>
            <a:endParaRPr lang="en-US" dirty="0" smtClean="0"/>
          </a:p>
        </p:txBody>
      </p:sp>
    </p:spTree>
    <p:extLst>
      <p:ext uri="{BB962C8B-B14F-4D97-AF65-F5344CB8AC3E}">
        <p14:creationId xmlns:p14="http://schemas.microsoft.com/office/powerpoint/2010/main" val="216256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Mapping The Data </a:t>
            </a:r>
            <a:endParaRPr lang="en-US" dirty="0"/>
          </a:p>
        </p:txBody>
      </p:sp>
      <p:sp>
        <p:nvSpPr>
          <p:cNvPr id="3" name="Content Placeholder 2"/>
          <p:cNvSpPr>
            <a:spLocks noGrp="1"/>
          </p:cNvSpPr>
          <p:nvPr>
            <p:ph idx="1"/>
          </p:nvPr>
        </p:nvSpPr>
        <p:spPr>
          <a:xfrm>
            <a:off x="1251679" y="1395046"/>
            <a:ext cx="3976814" cy="4747845"/>
          </a:xfrm>
        </p:spPr>
        <p:txBody>
          <a:bodyPr/>
          <a:lstStyle/>
          <a:p>
            <a:r>
              <a:rPr lang="en-US" dirty="0" smtClean="0"/>
              <a:t>In order to map the data we will use the  </a:t>
            </a:r>
            <a:r>
              <a:rPr lang="en-US" b="1" dirty="0" err="1" smtClean="0"/>
              <a:t>state_choropleth</a:t>
            </a:r>
            <a:r>
              <a:rPr lang="en-US" b="1" dirty="0" smtClean="0"/>
              <a:t> function. </a:t>
            </a:r>
          </a:p>
          <a:p>
            <a:r>
              <a:rPr lang="en-US" dirty="0" smtClean="0"/>
              <a:t>This function requires a data frame and some columns identified</a:t>
            </a:r>
          </a:p>
          <a:p>
            <a:r>
              <a:rPr lang="en-US" dirty="0"/>
              <a:t>Step 5: </a:t>
            </a:r>
            <a:r>
              <a:rPr lang="en-US" dirty="0" smtClean="0"/>
              <a:t>Mapping The data </a:t>
            </a:r>
          </a:p>
          <a:p>
            <a:pPr lvl="1"/>
            <a:r>
              <a:rPr lang="en-US" dirty="0" err="1" smtClean="0"/>
              <a:t>df_state_demographics$value</a:t>
            </a:r>
            <a:r>
              <a:rPr lang="en-US" dirty="0" smtClean="0"/>
              <a:t> </a:t>
            </a:r>
            <a:r>
              <a:rPr lang="en-US" dirty="0"/>
              <a:t>= </a:t>
            </a:r>
            <a:r>
              <a:rPr lang="en-US" dirty="0" err="1"/>
              <a:t>df_state_demographics$per_capita_income</a:t>
            </a:r>
            <a:r>
              <a:rPr lang="en-US" dirty="0"/>
              <a:t> ​</a:t>
            </a:r>
            <a:r>
              <a:rPr lang="en-US" dirty="0" err="1"/>
              <a:t>state_choropleth</a:t>
            </a:r>
            <a:r>
              <a:rPr lang="en-US" dirty="0"/>
              <a:t>(</a:t>
            </a:r>
            <a:r>
              <a:rPr lang="en-US" dirty="0" err="1"/>
              <a:t>df_state_demographics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137" y="1485033"/>
            <a:ext cx="5400000" cy="3723810"/>
          </a:xfrm>
          <a:prstGeom prst="rect">
            <a:avLst/>
          </a:prstGeom>
        </p:spPr>
      </p:pic>
    </p:spTree>
    <p:extLst>
      <p:ext uri="{BB962C8B-B14F-4D97-AF65-F5344CB8AC3E}">
        <p14:creationId xmlns:p14="http://schemas.microsoft.com/office/powerpoint/2010/main" val="12872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xmlns="" id="{1EC1E4C3-E73D-4C50-B2AC-3C5C87855E25}"/>
              </a:ext>
            </a:extLst>
          </p:cNvPr>
          <p:cNvSpPr>
            <a:spLocks noGrp="1"/>
          </p:cNvSpPr>
          <p:nvPr>
            <p:ph type="title"/>
          </p:nvPr>
        </p:nvSpPr>
        <p:spPr>
          <a:xfrm>
            <a:off x="965201" y="1354945"/>
            <a:ext cx="2059048" cy="4148110"/>
          </a:xfrm>
        </p:spPr>
        <p:txBody>
          <a:bodyPr anchor="ctr">
            <a:normAutofit/>
          </a:bodyPr>
          <a:lstStyle/>
          <a:p>
            <a:r>
              <a:rPr lang="en-US" sz="2800">
                <a:solidFill>
                  <a:srgbClr val="2A1A00"/>
                </a:solidFill>
              </a:rPr>
              <a:t>Agenda </a:t>
            </a:r>
          </a:p>
        </p:txBody>
      </p:sp>
      <p:sp>
        <p:nvSpPr>
          <p:cNvPr id="3" name="Content Placeholder 2">
            <a:extLst>
              <a:ext uri="{FF2B5EF4-FFF2-40B4-BE49-F238E27FC236}">
                <a16:creationId xmlns:a16="http://schemas.microsoft.com/office/drawing/2014/main" xmlns="" id="{A2E3CB72-33CC-4932-B244-1E5D7F5BBE5A}"/>
              </a:ext>
            </a:extLst>
          </p:cNvPr>
          <p:cNvSpPr>
            <a:spLocks noGrp="1"/>
          </p:cNvSpPr>
          <p:nvPr>
            <p:ph idx="1"/>
          </p:nvPr>
        </p:nvSpPr>
        <p:spPr>
          <a:xfrm>
            <a:off x="3828580" y="1354945"/>
            <a:ext cx="7601419" cy="4148110"/>
          </a:xfrm>
        </p:spPr>
        <p:txBody>
          <a:bodyPr anchor="ctr">
            <a:normAutofit/>
          </a:bodyPr>
          <a:lstStyle/>
          <a:p>
            <a:r>
              <a:rPr lang="en-US" dirty="0"/>
              <a:t>Introduction to </a:t>
            </a:r>
            <a:r>
              <a:rPr lang="en-US" dirty="0" err="1"/>
              <a:t>Maptime</a:t>
            </a:r>
            <a:r>
              <a:rPr lang="en-US" dirty="0"/>
              <a:t> </a:t>
            </a:r>
          </a:p>
          <a:p>
            <a:r>
              <a:rPr lang="en-US" dirty="0"/>
              <a:t> What is R and Why Should you Use It? </a:t>
            </a:r>
          </a:p>
          <a:p>
            <a:r>
              <a:rPr lang="en-US" dirty="0"/>
              <a:t>Brief Intro to FOSS4G </a:t>
            </a:r>
          </a:p>
          <a:p>
            <a:r>
              <a:rPr lang="en-US" dirty="0"/>
              <a:t>Getting Started with R </a:t>
            </a:r>
          </a:p>
          <a:p>
            <a:r>
              <a:rPr lang="en-US" dirty="0"/>
              <a:t>R Demo </a:t>
            </a:r>
          </a:p>
          <a:p>
            <a:r>
              <a:rPr lang="en-US" dirty="0"/>
              <a:t>Q &amp;A </a:t>
            </a:r>
          </a:p>
          <a:p>
            <a:endParaRPr lang="en-US" dirty="0"/>
          </a:p>
          <a:p>
            <a:endParaRPr lang="en-US" dirty="0"/>
          </a:p>
        </p:txBody>
      </p:sp>
    </p:spTree>
    <p:extLst>
      <p:ext uri="{BB962C8B-B14F-4D97-AF65-F5344CB8AC3E}">
        <p14:creationId xmlns:p14="http://schemas.microsoft.com/office/powerpoint/2010/main" val="22357924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94A55-DF91-4616-B06E-6AFDDBFB2B8E}"/>
              </a:ext>
            </a:extLst>
          </p:cNvPr>
          <p:cNvSpPr>
            <a:spLocks noGrp="1"/>
          </p:cNvSpPr>
          <p:nvPr>
            <p:ph type="title"/>
          </p:nvPr>
        </p:nvSpPr>
        <p:spPr/>
        <p:txBody>
          <a:bodyPr/>
          <a:lstStyle/>
          <a:p>
            <a:r>
              <a:rPr lang="en-US" dirty="0"/>
              <a:t>What is R and Why should you use it? </a:t>
            </a:r>
          </a:p>
        </p:txBody>
      </p:sp>
      <p:sp>
        <p:nvSpPr>
          <p:cNvPr id="3" name="Content Placeholder 2">
            <a:extLst>
              <a:ext uri="{FF2B5EF4-FFF2-40B4-BE49-F238E27FC236}">
                <a16:creationId xmlns:a16="http://schemas.microsoft.com/office/drawing/2014/main" xmlns="" id="{5CE6AB6C-2890-48CE-BB6D-6C772FDFECE3}"/>
              </a:ext>
            </a:extLst>
          </p:cNvPr>
          <p:cNvSpPr>
            <a:spLocks noGrp="1"/>
          </p:cNvSpPr>
          <p:nvPr>
            <p:ph idx="1"/>
          </p:nvPr>
        </p:nvSpPr>
        <p:spPr/>
        <p:txBody>
          <a:bodyPr/>
          <a:lstStyle/>
          <a:p>
            <a:r>
              <a:rPr lang="en-US" dirty="0"/>
              <a:t>R is a language for data science! Its main focus is on statistical computing. </a:t>
            </a:r>
          </a:p>
          <a:p>
            <a:r>
              <a:rPr lang="en-US" dirty="0"/>
              <a:t>R is an Free and Open Source Software </a:t>
            </a:r>
          </a:p>
          <a:p>
            <a:r>
              <a:rPr lang="en-US" dirty="0"/>
              <a:t>It runs on multiple OS. </a:t>
            </a:r>
          </a:p>
          <a:p>
            <a:r>
              <a:rPr lang="en-US" dirty="0"/>
              <a:t> R is useful for data science and geoscience  and statistical analysis for the following reasons: </a:t>
            </a:r>
          </a:p>
          <a:p>
            <a:pPr lvl="1"/>
            <a:r>
              <a:rPr lang="en-US" dirty="0"/>
              <a:t>R can handle large datasets ( ‘Big data’) </a:t>
            </a:r>
          </a:p>
          <a:p>
            <a:pPr lvl="1"/>
            <a:r>
              <a:rPr lang="en-US" dirty="0"/>
              <a:t>R can make maps </a:t>
            </a:r>
            <a:r>
              <a:rPr lang="en-US" dirty="0">
                <a:sym typeface="Wingdings" panose="05000000000000000000" pitchFamily="2" charset="2"/>
              </a:rPr>
              <a:t>right in R studio! </a:t>
            </a:r>
          </a:p>
          <a:p>
            <a:pPr lvl="1"/>
            <a:r>
              <a:rPr lang="en-US" dirty="0">
                <a:sym typeface="Wingdings" panose="05000000000000000000" pitchFamily="2" charset="2"/>
              </a:rPr>
              <a:t>R can connect to APIs ( like the Census API) </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417004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7297DA-DCF8-440A-AA3D-B4037BD264C8}"/>
              </a:ext>
            </a:extLst>
          </p:cNvPr>
          <p:cNvSpPr>
            <a:spLocks noGrp="1"/>
          </p:cNvSpPr>
          <p:nvPr>
            <p:ph type="title"/>
          </p:nvPr>
        </p:nvSpPr>
        <p:spPr/>
        <p:txBody>
          <a:bodyPr/>
          <a:lstStyle/>
          <a:p>
            <a:r>
              <a:rPr lang="en-US" dirty="0"/>
              <a:t>Brief Intro to FOSS4G </a:t>
            </a:r>
          </a:p>
        </p:txBody>
      </p:sp>
      <p:sp>
        <p:nvSpPr>
          <p:cNvPr id="3" name="Text Placeholder 2">
            <a:extLst>
              <a:ext uri="{FF2B5EF4-FFF2-40B4-BE49-F238E27FC236}">
                <a16:creationId xmlns:a16="http://schemas.microsoft.com/office/drawing/2014/main" xmlns="" id="{C282F59B-2205-4BF3-A6D1-FAC67AD784BA}"/>
              </a:ext>
            </a:extLst>
          </p:cNvPr>
          <p:cNvSpPr>
            <a:spLocks noGrp="1"/>
          </p:cNvSpPr>
          <p:nvPr>
            <p:ph type="body" idx="1"/>
          </p:nvPr>
        </p:nvSpPr>
        <p:spPr/>
        <p:txBody>
          <a:bodyPr/>
          <a:lstStyle/>
          <a:p>
            <a:r>
              <a:rPr lang="en-US" dirty="0"/>
              <a:t>Or why you should stop using All ESRI Products </a:t>
            </a:r>
          </a:p>
        </p:txBody>
      </p:sp>
    </p:spTree>
    <p:extLst>
      <p:ext uri="{BB962C8B-B14F-4D97-AF65-F5344CB8AC3E}">
        <p14:creationId xmlns:p14="http://schemas.microsoft.com/office/powerpoint/2010/main" val="281698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B0EEC-B833-4B19-8326-4ACF16CC05CC}"/>
              </a:ext>
            </a:extLst>
          </p:cNvPr>
          <p:cNvSpPr>
            <a:spLocks noGrp="1"/>
          </p:cNvSpPr>
          <p:nvPr>
            <p:ph type="title"/>
          </p:nvPr>
        </p:nvSpPr>
        <p:spPr/>
        <p:txBody>
          <a:bodyPr/>
          <a:lstStyle/>
          <a:p>
            <a:r>
              <a:rPr lang="en-US" dirty="0"/>
              <a:t>Introduction to FOSS4G </a:t>
            </a:r>
          </a:p>
        </p:txBody>
      </p:sp>
      <p:sp>
        <p:nvSpPr>
          <p:cNvPr id="3" name="Content Placeholder 2">
            <a:extLst>
              <a:ext uri="{FF2B5EF4-FFF2-40B4-BE49-F238E27FC236}">
                <a16:creationId xmlns:a16="http://schemas.microsoft.com/office/drawing/2014/main" xmlns="" id="{8FE02BF5-2708-4A46-BF18-106360D8FC5E}"/>
              </a:ext>
            </a:extLst>
          </p:cNvPr>
          <p:cNvSpPr>
            <a:spLocks noGrp="1"/>
          </p:cNvSpPr>
          <p:nvPr>
            <p:ph idx="1"/>
          </p:nvPr>
        </p:nvSpPr>
        <p:spPr>
          <a:xfrm>
            <a:off x="1251678" y="1322173"/>
            <a:ext cx="10178322" cy="5535827"/>
          </a:xfrm>
        </p:spPr>
        <p:txBody>
          <a:bodyPr>
            <a:normAutofit lnSpcReduction="10000"/>
          </a:bodyPr>
          <a:lstStyle/>
          <a:p>
            <a:r>
              <a:rPr lang="en-US" dirty="0"/>
              <a:t>What does FOSS4G Mean?</a:t>
            </a:r>
          </a:p>
          <a:p>
            <a:pPr lvl="1"/>
            <a:r>
              <a:rPr lang="en-US" dirty="0"/>
              <a:t>Free Open Source Software </a:t>
            </a:r>
          </a:p>
          <a:p>
            <a:r>
              <a:rPr lang="en-US" dirty="0"/>
              <a:t>FOSS4G Projects ( both </a:t>
            </a:r>
            <a:r>
              <a:rPr lang="en-US" dirty="0" err="1"/>
              <a:t>OSGeo</a:t>
            </a:r>
            <a:r>
              <a:rPr lang="en-US" dirty="0"/>
              <a:t> and Non)  </a:t>
            </a:r>
          </a:p>
          <a:p>
            <a:pPr lvl="1"/>
            <a:r>
              <a:rPr lang="en-US" dirty="0"/>
              <a:t>R and R studio </a:t>
            </a:r>
          </a:p>
          <a:p>
            <a:pPr lvl="1"/>
            <a:r>
              <a:rPr lang="en-US" dirty="0" err="1"/>
              <a:t>Qgis</a:t>
            </a:r>
            <a:r>
              <a:rPr lang="en-US" dirty="0"/>
              <a:t> or just Q </a:t>
            </a:r>
          </a:p>
          <a:p>
            <a:pPr lvl="1"/>
            <a:r>
              <a:rPr lang="en-US" dirty="0" err="1"/>
              <a:t>GeoDa</a:t>
            </a:r>
            <a:r>
              <a:rPr lang="en-US" dirty="0"/>
              <a:t> </a:t>
            </a:r>
          </a:p>
          <a:p>
            <a:pPr lvl="1"/>
            <a:r>
              <a:rPr lang="en-US" dirty="0"/>
              <a:t>GDAL/OGR </a:t>
            </a:r>
          </a:p>
          <a:p>
            <a:pPr lvl="1"/>
            <a:r>
              <a:rPr lang="en-US" dirty="0" err="1"/>
              <a:t>PostGIS</a:t>
            </a:r>
            <a:r>
              <a:rPr lang="en-US" dirty="0"/>
              <a:t> </a:t>
            </a:r>
          </a:p>
          <a:p>
            <a:pPr lvl="1"/>
            <a:r>
              <a:rPr lang="en-US" dirty="0" err="1"/>
              <a:t>Numpy</a:t>
            </a:r>
            <a:r>
              <a:rPr lang="en-US" dirty="0"/>
              <a:t> </a:t>
            </a:r>
          </a:p>
          <a:p>
            <a:r>
              <a:rPr lang="en-US" dirty="0"/>
              <a:t>The FOSS4G Community: </a:t>
            </a:r>
          </a:p>
          <a:p>
            <a:pPr lvl="1"/>
            <a:r>
              <a:rPr lang="en-US" dirty="0" err="1"/>
              <a:t>OSGeo</a:t>
            </a:r>
            <a:endParaRPr lang="en-US" dirty="0"/>
          </a:p>
          <a:p>
            <a:pPr lvl="1"/>
            <a:r>
              <a:rPr lang="en-US" dirty="0" err="1"/>
              <a:t>Maptime</a:t>
            </a:r>
            <a:r>
              <a:rPr lang="en-US" dirty="0"/>
              <a:t> </a:t>
            </a:r>
          </a:p>
          <a:p>
            <a:pPr lvl="1"/>
            <a:r>
              <a:rPr lang="en-US" dirty="0" err="1"/>
              <a:t>GISTribe</a:t>
            </a:r>
            <a:r>
              <a:rPr lang="en-US" dirty="0"/>
              <a:t> </a:t>
            </a:r>
          </a:p>
          <a:p>
            <a:pPr lvl="1"/>
            <a:r>
              <a:rPr lang="en-US" dirty="0"/>
              <a:t>GIS Stack Exchange  </a:t>
            </a:r>
          </a:p>
          <a:p>
            <a:endParaRPr lang="en-US" dirty="0"/>
          </a:p>
          <a:p>
            <a:pPr lvl="1"/>
            <a:endParaRPr lang="en-US" dirty="0"/>
          </a:p>
        </p:txBody>
      </p:sp>
      <p:pic>
        <p:nvPicPr>
          <p:cNvPr id="5" name="Picture 4">
            <a:extLst>
              <a:ext uri="{FF2B5EF4-FFF2-40B4-BE49-F238E27FC236}">
                <a16:creationId xmlns:a16="http://schemas.microsoft.com/office/drawing/2014/main" xmlns="" id="{D7F6977F-7C32-4E82-8EE1-EB196C0B4759}"/>
              </a:ext>
            </a:extLst>
          </p:cNvPr>
          <p:cNvPicPr>
            <a:picLocks noChangeAspect="1"/>
          </p:cNvPicPr>
          <p:nvPr/>
        </p:nvPicPr>
        <p:blipFill>
          <a:blip r:embed="rId2"/>
          <a:stretch>
            <a:fillRect/>
          </a:stretch>
        </p:blipFill>
        <p:spPr>
          <a:xfrm>
            <a:off x="7869557" y="1202518"/>
            <a:ext cx="3295650" cy="1390650"/>
          </a:xfrm>
          <a:prstGeom prst="rect">
            <a:avLst/>
          </a:prstGeom>
        </p:spPr>
      </p:pic>
      <p:pic>
        <p:nvPicPr>
          <p:cNvPr id="7" name="Picture 6">
            <a:extLst>
              <a:ext uri="{FF2B5EF4-FFF2-40B4-BE49-F238E27FC236}">
                <a16:creationId xmlns:a16="http://schemas.microsoft.com/office/drawing/2014/main" xmlns="" id="{05866568-81BC-4F01-B747-BC5C8B7D8A91}"/>
              </a:ext>
            </a:extLst>
          </p:cNvPr>
          <p:cNvPicPr>
            <a:picLocks noChangeAspect="1"/>
          </p:cNvPicPr>
          <p:nvPr/>
        </p:nvPicPr>
        <p:blipFill>
          <a:blip r:embed="rId3"/>
          <a:stretch>
            <a:fillRect/>
          </a:stretch>
        </p:blipFill>
        <p:spPr>
          <a:xfrm>
            <a:off x="4946755" y="2352243"/>
            <a:ext cx="2438400" cy="2438400"/>
          </a:xfrm>
          <a:prstGeom prst="rect">
            <a:avLst/>
          </a:prstGeom>
        </p:spPr>
      </p:pic>
      <p:pic>
        <p:nvPicPr>
          <p:cNvPr id="9" name="Picture 8">
            <a:extLst>
              <a:ext uri="{FF2B5EF4-FFF2-40B4-BE49-F238E27FC236}">
                <a16:creationId xmlns:a16="http://schemas.microsoft.com/office/drawing/2014/main" xmlns="" id="{A296A549-B7FD-4EC6-821B-73CC087FD2D7}"/>
              </a:ext>
            </a:extLst>
          </p:cNvPr>
          <p:cNvPicPr>
            <a:picLocks noChangeAspect="1"/>
          </p:cNvPicPr>
          <p:nvPr/>
        </p:nvPicPr>
        <p:blipFill>
          <a:blip r:embed="rId4"/>
          <a:stretch>
            <a:fillRect/>
          </a:stretch>
        </p:blipFill>
        <p:spPr>
          <a:xfrm>
            <a:off x="7869557" y="2814305"/>
            <a:ext cx="2346162" cy="3444699"/>
          </a:xfrm>
          <a:prstGeom prst="rect">
            <a:avLst/>
          </a:prstGeom>
        </p:spPr>
      </p:pic>
      <p:pic>
        <p:nvPicPr>
          <p:cNvPr id="11" name="Picture 10">
            <a:extLst>
              <a:ext uri="{FF2B5EF4-FFF2-40B4-BE49-F238E27FC236}">
                <a16:creationId xmlns:a16="http://schemas.microsoft.com/office/drawing/2014/main" xmlns="" id="{CF054724-638D-4CA0-B309-F3EE18047EA5}"/>
              </a:ext>
            </a:extLst>
          </p:cNvPr>
          <p:cNvPicPr>
            <a:picLocks noChangeAspect="1"/>
          </p:cNvPicPr>
          <p:nvPr/>
        </p:nvPicPr>
        <p:blipFill>
          <a:blip r:embed="rId5"/>
          <a:stretch>
            <a:fillRect/>
          </a:stretch>
        </p:blipFill>
        <p:spPr>
          <a:xfrm>
            <a:off x="5172593" y="4896889"/>
            <a:ext cx="2212562" cy="1739761"/>
          </a:xfrm>
          <a:prstGeom prst="rect">
            <a:avLst/>
          </a:prstGeom>
        </p:spPr>
      </p:pic>
    </p:spTree>
    <p:extLst>
      <p:ext uri="{BB962C8B-B14F-4D97-AF65-F5344CB8AC3E}">
        <p14:creationId xmlns:p14="http://schemas.microsoft.com/office/powerpoint/2010/main" val="470673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27533-E740-4012-BA78-B790CAB872C4}"/>
              </a:ext>
            </a:extLst>
          </p:cNvPr>
          <p:cNvSpPr>
            <a:spLocks noGrp="1"/>
          </p:cNvSpPr>
          <p:nvPr>
            <p:ph type="title"/>
          </p:nvPr>
        </p:nvSpPr>
        <p:spPr/>
        <p:txBody>
          <a:bodyPr/>
          <a:lstStyle/>
          <a:p>
            <a:r>
              <a:rPr lang="en-US" dirty="0"/>
              <a:t>Getting Started with R and </a:t>
            </a:r>
            <a:r>
              <a:rPr lang="en-US" dirty="0" err="1"/>
              <a:t>Rstudio</a:t>
            </a:r>
            <a:r>
              <a:rPr lang="en-US" dirty="0"/>
              <a:t> </a:t>
            </a:r>
          </a:p>
        </p:txBody>
      </p:sp>
    </p:spTree>
    <p:extLst>
      <p:ext uri="{BB962C8B-B14F-4D97-AF65-F5344CB8AC3E}">
        <p14:creationId xmlns:p14="http://schemas.microsoft.com/office/powerpoint/2010/main" val="132109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EE18C-5A78-4003-80D1-60D480DCBC9A}"/>
              </a:ext>
            </a:extLst>
          </p:cNvPr>
          <p:cNvSpPr>
            <a:spLocks noGrp="1"/>
          </p:cNvSpPr>
          <p:nvPr>
            <p:ph type="title"/>
          </p:nvPr>
        </p:nvSpPr>
        <p:spPr/>
        <p:txBody>
          <a:bodyPr/>
          <a:lstStyle/>
          <a:p>
            <a:r>
              <a:rPr lang="en-US" dirty="0"/>
              <a:t>Getting Started with R </a:t>
            </a:r>
          </a:p>
        </p:txBody>
      </p:sp>
      <p:sp>
        <p:nvSpPr>
          <p:cNvPr id="3" name="Content Placeholder 2">
            <a:extLst>
              <a:ext uri="{FF2B5EF4-FFF2-40B4-BE49-F238E27FC236}">
                <a16:creationId xmlns:a16="http://schemas.microsoft.com/office/drawing/2014/main" xmlns="" id="{AD49CC4C-F718-4B78-A836-D482BD4154E4}"/>
              </a:ext>
            </a:extLst>
          </p:cNvPr>
          <p:cNvSpPr>
            <a:spLocks noGrp="1"/>
          </p:cNvSpPr>
          <p:nvPr>
            <p:ph idx="1"/>
          </p:nvPr>
        </p:nvSpPr>
        <p:spPr>
          <a:xfrm>
            <a:off x="1251678" y="1581666"/>
            <a:ext cx="2645765" cy="4789154"/>
          </a:xfrm>
        </p:spPr>
        <p:txBody>
          <a:bodyPr>
            <a:normAutofit/>
          </a:bodyPr>
          <a:lstStyle/>
          <a:p>
            <a:r>
              <a:rPr lang="en-US" dirty="0"/>
              <a:t>All the info for Downloading Data and the Software is on the Meetup page </a:t>
            </a:r>
            <a:r>
              <a:rPr lang="en-US" dirty="0">
                <a:sym typeface="Wingdings" panose="05000000000000000000" pitchFamily="2" charset="2"/>
              </a:rPr>
              <a:t> </a:t>
            </a:r>
          </a:p>
          <a:p>
            <a:r>
              <a:rPr lang="en-US" dirty="0"/>
              <a:t>Lets start by talking about the differences between R and R Studio: </a:t>
            </a:r>
          </a:p>
          <a:p>
            <a:r>
              <a:rPr lang="en-US" dirty="0"/>
              <a:t>R comes with a terminal; You can use this to carry out R commands </a:t>
            </a:r>
          </a:p>
          <a:p>
            <a:pPr marL="0" indent="0">
              <a:buNone/>
            </a:pP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D3A236A5-2F97-415F-953E-A23D20361D63}"/>
              </a:ext>
            </a:extLst>
          </p:cNvPr>
          <p:cNvPicPr>
            <a:picLocks noChangeAspect="1"/>
          </p:cNvPicPr>
          <p:nvPr/>
        </p:nvPicPr>
        <p:blipFill>
          <a:blip r:embed="rId2"/>
          <a:stretch>
            <a:fillRect/>
          </a:stretch>
        </p:blipFill>
        <p:spPr>
          <a:xfrm>
            <a:off x="4073919" y="1128451"/>
            <a:ext cx="6534150" cy="4267937"/>
          </a:xfrm>
          <a:prstGeom prst="rect">
            <a:avLst/>
          </a:prstGeom>
        </p:spPr>
      </p:pic>
    </p:spTree>
    <p:extLst>
      <p:ext uri="{BB962C8B-B14F-4D97-AF65-F5344CB8AC3E}">
        <p14:creationId xmlns:p14="http://schemas.microsoft.com/office/powerpoint/2010/main" val="398917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11" title="right scallop 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5" name="Rectangle 14" title="left edge borde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xmlns="" id="{23652078-8DFE-4A34-8BA0-C99F9A7D7570}"/>
              </a:ext>
            </a:extLst>
          </p:cNvPr>
          <p:cNvPicPr>
            <a:picLocks noGrp="1" noChangeAspect="1"/>
          </p:cNvPicPr>
          <p:nvPr>
            <p:ph idx="1"/>
          </p:nvPr>
        </p:nvPicPr>
        <p:blipFill>
          <a:blip r:embed="rId2"/>
          <a:stretch>
            <a:fillRect/>
          </a:stretch>
        </p:blipFill>
        <p:spPr>
          <a:xfrm>
            <a:off x="926927" y="1510069"/>
            <a:ext cx="5978273" cy="3527181"/>
          </a:xfrm>
          <a:prstGeom prst="rect">
            <a:avLst/>
          </a:prstGeom>
        </p:spPr>
      </p:pic>
      <p:sp>
        <p:nvSpPr>
          <p:cNvPr id="2" name="Title 1">
            <a:extLst>
              <a:ext uri="{FF2B5EF4-FFF2-40B4-BE49-F238E27FC236}">
                <a16:creationId xmlns:a16="http://schemas.microsoft.com/office/drawing/2014/main" xmlns="" id="{6CC40CA1-5028-4AB5-860A-EC0BFBF31325}"/>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a:solidFill>
                  <a:schemeClr val="accent1"/>
                </a:solidFill>
              </a:rPr>
              <a:t>R studio </a:t>
            </a:r>
          </a:p>
        </p:txBody>
      </p:sp>
      <p:sp>
        <p:nvSpPr>
          <p:cNvPr id="6" name="TextBox 5">
            <a:extLst>
              <a:ext uri="{FF2B5EF4-FFF2-40B4-BE49-F238E27FC236}">
                <a16:creationId xmlns:a16="http://schemas.microsoft.com/office/drawing/2014/main" xmlns="" id="{472B1AA4-7C37-4093-82E3-48A4B1C38C7C}"/>
              </a:ext>
            </a:extLst>
          </p:cNvPr>
          <p:cNvSpPr txBox="1"/>
          <p:nvPr/>
        </p:nvSpPr>
        <p:spPr>
          <a:xfrm>
            <a:off x="8339328" y="1655065"/>
            <a:ext cx="3090672" cy="4224528"/>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R Studio However is a more versatile GUI allowing user better control over their scripting: </a:t>
            </a:r>
          </a:p>
          <a:p>
            <a:pPr indent="-228600" defTabSz="914400">
              <a:lnSpc>
                <a:spcPct val="110000"/>
              </a:lnSpc>
              <a:spcBef>
                <a:spcPts val="700"/>
              </a:spcBef>
              <a:buClr>
                <a:schemeClr val="tx2"/>
              </a:buClr>
            </a:pPr>
            <a:r>
              <a:rPr lang="en-US" sz="1600" dirty="0">
                <a:solidFill>
                  <a:schemeClr val="bg1"/>
                </a:solidFill>
              </a:rPr>
              <a:t>Fills in package commands</a:t>
            </a:r>
          </a:p>
          <a:p>
            <a:pPr indent="-228600" defTabSz="914400">
              <a:lnSpc>
                <a:spcPct val="110000"/>
              </a:lnSpc>
              <a:spcBef>
                <a:spcPts val="700"/>
              </a:spcBef>
              <a:buClr>
                <a:schemeClr val="tx2"/>
              </a:buClr>
            </a:pPr>
            <a:r>
              <a:rPr lang="en-US" sz="1600" dirty="0">
                <a:solidFill>
                  <a:schemeClr val="bg1"/>
                </a:solidFill>
              </a:rPr>
              <a:t>The Plots window allows you to see your commands carried out in real time. </a:t>
            </a:r>
          </a:p>
          <a:p>
            <a:pPr indent="-228600" defTabSz="914400">
              <a:lnSpc>
                <a:spcPct val="110000"/>
              </a:lnSpc>
              <a:spcBef>
                <a:spcPts val="700"/>
              </a:spcBef>
              <a:buClr>
                <a:schemeClr val="tx2"/>
              </a:buClr>
            </a:pPr>
            <a:r>
              <a:rPr lang="en-US" sz="1600" dirty="0">
                <a:solidFill>
                  <a:schemeClr val="bg1"/>
                </a:solidFill>
              </a:rPr>
              <a:t>The other windows in this space, such as files, packages, help and viewer allows for  easier access to know what is going on with your data and what packages you are using and which packages come with a library. </a:t>
            </a:r>
          </a:p>
          <a:p>
            <a:pPr indent="-228600" defTabSz="914400">
              <a:lnSpc>
                <a:spcPct val="110000"/>
              </a:lnSpc>
              <a:spcBef>
                <a:spcPts val="700"/>
              </a:spcBef>
              <a:buClr>
                <a:schemeClr val="tx2"/>
              </a:buClr>
            </a:pPr>
            <a:endParaRPr lang="en-US" sz="1600" dirty="0">
              <a:solidFill>
                <a:schemeClr val="bg1"/>
              </a:solidFill>
            </a:endParaRPr>
          </a:p>
          <a:p>
            <a:pPr indent="-228600" defTabSz="914400">
              <a:lnSpc>
                <a:spcPct val="110000"/>
              </a:lnSpc>
              <a:spcBef>
                <a:spcPts val="700"/>
              </a:spcBef>
              <a:buClr>
                <a:schemeClr val="tx2"/>
              </a:buClr>
            </a:pPr>
            <a:endParaRPr lang="en-US" sz="1600" dirty="0">
              <a:solidFill>
                <a:schemeClr val="bg1"/>
              </a:solidFill>
            </a:endParaRPr>
          </a:p>
        </p:txBody>
      </p:sp>
    </p:spTree>
    <p:extLst>
      <p:ext uri="{BB962C8B-B14F-4D97-AF65-F5344CB8AC3E}">
        <p14:creationId xmlns:p14="http://schemas.microsoft.com/office/powerpoint/2010/main" val="239577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16E8FB-6A63-480E-9BB4-14E0687B125A}"/>
              </a:ext>
            </a:extLst>
          </p:cNvPr>
          <p:cNvSpPr>
            <a:spLocks noGrp="1"/>
          </p:cNvSpPr>
          <p:nvPr>
            <p:ph type="title"/>
          </p:nvPr>
        </p:nvSpPr>
        <p:spPr/>
        <p:txBody>
          <a:bodyPr/>
          <a:lstStyle/>
          <a:p>
            <a:r>
              <a:rPr lang="en-US" dirty="0"/>
              <a:t> R Packages </a:t>
            </a:r>
          </a:p>
        </p:txBody>
      </p:sp>
      <p:sp>
        <p:nvSpPr>
          <p:cNvPr id="3" name="Content Placeholder 2">
            <a:extLst>
              <a:ext uri="{FF2B5EF4-FFF2-40B4-BE49-F238E27FC236}">
                <a16:creationId xmlns:a16="http://schemas.microsoft.com/office/drawing/2014/main" xmlns="" id="{0A47279E-F002-4417-BE12-A994EAD9F57E}"/>
              </a:ext>
            </a:extLst>
          </p:cNvPr>
          <p:cNvSpPr>
            <a:spLocks noGrp="1"/>
          </p:cNvSpPr>
          <p:nvPr>
            <p:ph idx="1"/>
          </p:nvPr>
        </p:nvSpPr>
        <p:spPr>
          <a:xfrm>
            <a:off x="1251678" y="1346888"/>
            <a:ext cx="10178322" cy="4857969"/>
          </a:xfrm>
        </p:spPr>
        <p:txBody>
          <a:bodyPr>
            <a:normAutofit/>
          </a:bodyPr>
          <a:lstStyle/>
          <a:p>
            <a:r>
              <a:rPr lang="en-US" dirty="0"/>
              <a:t>R  packages are functions and datasets that have been developed by the community. </a:t>
            </a:r>
          </a:p>
          <a:p>
            <a:r>
              <a:rPr lang="en-US" dirty="0"/>
              <a:t>Some basic  R Packages include: </a:t>
            </a:r>
          </a:p>
          <a:p>
            <a:pPr lvl="1"/>
            <a:r>
              <a:rPr lang="en-US" dirty="0"/>
              <a:t>SP </a:t>
            </a:r>
          </a:p>
          <a:p>
            <a:pPr lvl="1"/>
            <a:r>
              <a:rPr lang="en-US" dirty="0" err="1"/>
              <a:t>ggplot</a:t>
            </a:r>
            <a:r>
              <a:rPr lang="en-US" dirty="0"/>
              <a:t> </a:t>
            </a:r>
          </a:p>
          <a:p>
            <a:pPr lvl="1"/>
            <a:r>
              <a:rPr lang="en-US" dirty="0"/>
              <a:t>Cartogram </a:t>
            </a:r>
          </a:p>
          <a:p>
            <a:pPr lvl="1"/>
            <a:r>
              <a:rPr lang="en-US" dirty="0" err="1"/>
              <a:t>Corrogram</a:t>
            </a:r>
            <a:r>
              <a:rPr lang="en-US" dirty="0"/>
              <a:t> </a:t>
            </a:r>
          </a:p>
          <a:p>
            <a:pPr lvl="1"/>
            <a:r>
              <a:rPr lang="en-US" dirty="0" err="1"/>
              <a:t>Maptools</a:t>
            </a:r>
            <a:r>
              <a:rPr lang="en-US" dirty="0"/>
              <a:t> </a:t>
            </a:r>
          </a:p>
          <a:p>
            <a:pPr lvl="1"/>
            <a:r>
              <a:rPr lang="en-US" dirty="0" err="1"/>
              <a:t>Mapiew</a:t>
            </a:r>
            <a:r>
              <a:rPr lang="en-US" dirty="0"/>
              <a:t> </a:t>
            </a:r>
          </a:p>
          <a:p>
            <a:pPr lvl="1"/>
            <a:r>
              <a:rPr lang="en-US" dirty="0" err="1"/>
              <a:t>Mapproj</a:t>
            </a:r>
            <a:r>
              <a:rPr lang="en-US" dirty="0"/>
              <a:t> </a:t>
            </a:r>
          </a:p>
          <a:p>
            <a:pPr lvl="1"/>
            <a:r>
              <a:rPr lang="en-US" dirty="0"/>
              <a:t>Maps </a:t>
            </a:r>
          </a:p>
          <a:p>
            <a:pPr lvl="1"/>
            <a:endParaRPr lang="en-US" dirty="0"/>
          </a:p>
          <a:p>
            <a:r>
              <a:rPr lang="en-US" dirty="0"/>
              <a:t>This is a very small sample of the various R packages that you can use to conduct data analysis. </a:t>
            </a:r>
          </a:p>
          <a:p>
            <a:endParaRPr lang="en-US" dirty="0"/>
          </a:p>
        </p:txBody>
      </p:sp>
    </p:spTree>
    <p:extLst>
      <p:ext uri="{BB962C8B-B14F-4D97-AF65-F5344CB8AC3E}">
        <p14:creationId xmlns:p14="http://schemas.microsoft.com/office/powerpoint/2010/main" val="386773022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226</TotalTime>
  <Words>633</Words>
  <Application>Microsoft Office PowerPoint</Application>
  <PresentationFormat>Custom</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Badge</vt:lpstr>
      <vt:lpstr>Introduction to R and R studio </vt:lpstr>
      <vt:lpstr>Agenda </vt:lpstr>
      <vt:lpstr>What is R and Why should you use it? </vt:lpstr>
      <vt:lpstr>Brief Intro to FOSS4G </vt:lpstr>
      <vt:lpstr>Introduction to FOSS4G </vt:lpstr>
      <vt:lpstr>Getting Started with R and Rstudio </vt:lpstr>
      <vt:lpstr>Getting Started with R </vt:lpstr>
      <vt:lpstr>R studio </vt:lpstr>
      <vt:lpstr> R Packages </vt:lpstr>
      <vt:lpstr>R studio Demo </vt:lpstr>
      <vt:lpstr>Set Working Directory and Install Packages </vt:lpstr>
      <vt:lpstr>Step 3 and 4: Import your Data and Create a Box Plot </vt:lpstr>
      <vt:lpstr>Step 5: Mapping The Data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and R studio</dc:title>
  <dc:creator>Rachel Stevenson</dc:creator>
  <cp:lastModifiedBy>Stevenson, Rachel Dawn</cp:lastModifiedBy>
  <cp:revision>20</cp:revision>
  <dcterms:created xsi:type="dcterms:W3CDTF">2017-09-04T20:53:32Z</dcterms:created>
  <dcterms:modified xsi:type="dcterms:W3CDTF">2017-09-05T14:40:17Z</dcterms:modified>
</cp:coreProperties>
</file>