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60" r:id="rId5"/>
    <p:sldId id="259" r:id="rId6"/>
    <p:sldId id="262" r:id="rId7"/>
    <p:sldId id="263" r:id="rId8"/>
    <p:sldId id="267" r:id="rId9"/>
    <p:sldId id="268" r:id="rId10"/>
    <p:sldId id="26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3" d="100"/>
          <a:sy n="83" d="100"/>
        </p:scale>
        <p:origin x="614"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5/17/2020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5/17/2020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5/17/2020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5/17/2020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5/17/2020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5/17/2020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5/17/2020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5/17/2020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5/17/2020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836712"/>
            <a:ext cx="4098175" cy="3384376"/>
          </a:xfrm>
        </p:spPr>
        <p:txBody>
          <a:bodyPr/>
          <a:lstStyle/>
          <a:p>
            <a:r>
              <a:rPr lang="en-US" dirty="0"/>
              <a:t>PREDICTING AND VISUALIZING COVID 19</a:t>
            </a:r>
          </a:p>
        </p:txBody>
      </p:sp>
      <p:sp>
        <p:nvSpPr>
          <p:cNvPr id="3" name="Subtitle 2"/>
          <p:cNvSpPr>
            <a:spLocks noGrp="1"/>
          </p:cNvSpPr>
          <p:nvPr>
            <p:ph type="subTitle" idx="1"/>
          </p:nvPr>
        </p:nvSpPr>
        <p:spPr>
          <a:xfrm>
            <a:off x="626225" y="5181600"/>
            <a:ext cx="4533671" cy="1199728"/>
          </a:xfrm>
        </p:spPr>
        <p:txBody>
          <a:bodyPr>
            <a:normAutofit fontScale="77500" lnSpcReduction="20000"/>
          </a:bodyPr>
          <a:lstStyle/>
          <a:p>
            <a:r>
              <a:rPr lang="en-US" b="1" dirty="0">
                <a:solidFill>
                  <a:srgbClr val="C00000"/>
                </a:solidFill>
                <a:latin typeface="+mj-lt"/>
                <a:cs typeface="Times New Roman" panose="02020603050405020304" pitchFamily="18" charset="0"/>
              </a:rPr>
              <a:t>BY</a:t>
            </a:r>
          </a:p>
          <a:p>
            <a:r>
              <a:rPr lang="en-US" b="1" dirty="0">
                <a:solidFill>
                  <a:srgbClr val="C00000"/>
                </a:solidFill>
                <a:latin typeface="+mj-lt"/>
                <a:cs typeface="Times New Roman" panose="02020603050405020304" pitchFamily="18" charset="0"/>
              </a:rPr>
              <a:t>R.SAI.THARUN                                     VTU10130</a:t>
            </a:r>
          </a:p>
          <a:p>
            <a:r>
              <a:rPr lang="en-US" b="1" dirty="0">
                <a:solidFill>
                  <a:srgbClr val="C00000"/>
                </a:solidFill>
                <a:latin typeface="+mj-lt"/>
                <a:cs typeface="Times New Roman" panose="02020603050405020304" pitchFamily="18" charset="0"/>
              </a:rPr>
              <a:t>P.PRUDHVI                                            VTU10178</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7CD5AF-AB42-41F8-9FBA-5C00E593D023}"/>
              </a:ext>
            </a:extLst>
          </p:cNvPr>
          <p:cNvSpPr txBox="1"/>
          <p:nvPr/>
        </p:nvSpPr>
        <p:spPr>
          <a:xfrm>
            <a:off x="803412" y="462989"/>
            <a:ext cx="10585176" cy="400110"/>
          </a:xfrm>
          <a:prstGeom prst="rect">
            <a:avLst/>
          </a:prstGeom>
          <a:noFill/>
        </p:spPr>
        <p:txBody>
          <a:bodyPr wrap="square" rtlCol="0">
            <a:spAutoFit/>
          </a:bodyPr>
          <a:lstStyle/>
          <a:p>
            <a:r>
              <a:rPr lang="en-US" sz="2000" dirty="0"/>
              <a:t>PLOT OF PREDICTION RESULT:</a:t>
            </a:r>
          </a:p>
        </p:txBody>
      </p:sp>
      <p:pic>
        <p:nvPicPr>
          <p:cNvPr id="4" name="Picture 3">
            <a:extLst>
              <a:ext uri="{FF2B5EF4-FFF2-40B4-BE49-F238E27FC236}">
                <a16:creationId xmlns:a16="http://schemas.microsoft.com/office/drawing/2014/main" id="{47B3B487-16CA-49E8-B77C-61E8A448D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1196752"/>
            <a:ext cx="6336704" cy="5599709"/>
          </a:xfrm>
          <a:prstGeom prst="rect">
            <a:avLst/>
          </a:prstGeom>
        </p:spPr>
      </p:pic>
    </p:spTree>
    <p:extLst>
      <p:ext uri="{BB962C8B-B14F-4D97-AF65-F5344CB8AC3E}">
        <p14:creationId xmlns:p14="http://schemas.microsoft.com/office/powerpoint/2010/main" val="133455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23046-066A-480C-991A-30DECEFEDAA8}"/>
              </a:ext>
            </a:extLst>
          </p:cNvPr>
          <p:cNvSpPr txBox="1"/>
          <p:nvPr/>
        </p:nvSpPr>
        <p:spPr>
          <a:xfrm>
            <a:off x="6600056" y="692696"/>
            <a:ext cx="4392488" cy="1569660"/>
          </a:xfrm>
          <a:prstGeom prst="rect">
            <a:avLst/>
          </a:prstGeom>
          <a:noFill/>
        </p:spPr>
        <p:txBody>
          <a:bodyPr wrap="square" rtlCol="0">
            <a:spAutoFit/>
          </a:bodyPr>
          <a:lstStyle/>
          <a:p>
            <a:r>
              <a:rPr lang="en-US" sz="2400" dirty="0"/>
              <a:t>STATEWISE INFORMATION REGARDING COVID 19 (TOTAL CASES,RECOVERED AND DEATHS)</a:t>
            </a:r>
          </a:p>
        </p:txBody>
      </p:sp>
      <p:pic>
        <p:nvPicPr>
          <p:cNvPr id="4" name="Picture 3">
            <a:extLst>
              <a:ext uri="{FF2B5EF4-FFF2-40B4-BE49-F238E27FC236}">
                <a16:creationId xmlns:a16="http://schemas.microsoft.com/office/drawing/2014/main" id="{BE67DA1A-8C8B-4553-9F41-920525DAC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986" y="434772"/>
            <a:ext cx="4717437" cy="5988456"/>
          </a:xfrm>
          <a:prstGeom prst="rect">
            <a:avLst/>
          </a:prstGeom>
        </p:spPr>
      </p:pic>
    </p:spTree>
    <p:extLst>
      <p:ext uri="{BB962C8B-B14F-4D97-AF65-F5344CB8AC3E}">
        <p14:creationId xmlns:p14="http://schemas.microsoft.com/office/powerpoint/2010/main" val="233348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D5EA76-39DE-4E77-AA3C-60866463D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0"/>
            <a:ext cx="3342707" cy="6858000"/>
          </a:xfrm>
          <a:prstGeom prst="rect">
            <a:avLst/>
          </a:prstGeom>
        </p:spPr>
      </p:pic>
      <p:sp>
        <p:nvSpPr>
          <p:cNvPr id="6" name="TextBox 5">
            <a:extLst>
              <a:ext uri="{FF2B5EF4-FFF2-40B4-BE49-F238E27FC236}">
                <a16:creationId xmlns:a16="http://schemas.microsoft.com/office/drawing/2014/main" id="{995DC33A-FA4A-46DE-9AC3-5AAF1D8E11C9}"/>
              </a:ext>
            </a:extLst>
          </p:cNvPr>
          <p:cNvSpPr txBox="1"/>
          <p:nvPr/>
        </p:nvSpPr>
        <p:spPr>
          <a:xfrm>
            <a:off x="7464151" y="1412776"/>
            <a:ext cx="3342707" cy="830997"/>
          </a:xfrm>
          <a:prstGeom prst="rect">
            <a:avLst/>
          </a:prstGeom>
          <a:noFill/>
        </p:spPr>
        <p:txBody>
          <a:bodyPr wrap="square" rtlCol="0">
            <a:spAutoFit/>
          </a:bodyPr>
          <a:lstStyle/>
          <a:p>
            <a:r>
              <a:rPr lang="en-US" sz="2400" dirty="0"/>
              <a:t>STATEWISE ACTIVE CASES OF COVID 19</a:t>
            </a:r>
          </a:p>
        </p:txBody>
      </p:sp>
    </p:spTree>
    <p:extLst>
      <p:ext uri="{BB962C8B-B14F-4D97-AF65-F5344CB8AC3E}">
        <p14:creationId xmlns:p14="http://schemas.microsoft.com/office/powerpoint/2010/main" val="380404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82FEC4-9575-4356-B239-523718B8C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54" y="764704"/>
            <a:ext cx="11936491" cy="5865142"/>
          </a:xfrm>
          <a:prstGeom prst="rect">
            <a:avLst/>
          </a:prstGeom>
        </p:spPr>
      </p:pic>
      <p:sp>
        <p:nvSpPr>
          <p:cNvPr id="4" name="TextBox 3">
            <a:extLst>
              <a:ext uri="{FF2B5EF4-FFF2-40B4-BE49-F238E27FC236}">
                <a16:creationId xmlns:a16="http://schemas.microsoft.com/office/drawing/2014/main" id="{8C2EFD6A-39FA-496E-8BBD-D941A178E855}"/>
              </a:ext>
            </a:extLst>
          </p:cNvPr>
          <p:cNvSpPr txBox="1"/>
          <p:nvPr/>
        </p:nvSpPr>
        <p:spPr>
          <a:xfrm>
            <a:off x="263352" y="244891"/>
            <a:ext cx="9865096" cy="461665"/>
          </a:xfrm>
          <a:prstGeom prst="rect">
            <a:avLst/>
          </a:prstGeom>
          <a:noFill/>
        </p:spPr>
        <p:txBody>
          <a:bodyPr wrap="square" rtlCol="0">
            <a:spAutoFit/>
          </a:bodyPr>
          <a:lstStyle/>
          <a:p>
            <a:r>
              <a:rPr lang="en-US" sz="2400" dirty="0"/>
              <a:t>BAR PLOT VISUALISATION OF COVID 19 SITUATION IN INDIA</a:t>
            </a:r>
          </a:p>
        </p:txBody>
      </p:sp>
    </p:spTree>
    <p:extLst>
      <p:ext uri="{BB962C8B-B14F-4D97-AF65-F5344CB8AC3E}">
        <p14:creationId xmlns:p14="http://schemas.microsoft.com/office/powerpoint/2010/main" val="342467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524697-9820-46F8-96EF-C9018C683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12192000" cy="5391521"/>
          </a:xfrm>
          <a:prstGeom prst="rect">
            <a:avLst/>
          </a:prstGeom>
        </p:spPr>
      </p:pic>
      <p:sp>
        <p:nvSpPr>
          <p:cNvPr id="6" name="TextBox 5">
            <a:extLst>
              <a:ext uri="{FF2B5EF4-FFF2-40B4-BE49-F238E27FC236}">
                <a16:creationId xmlns:a16="http://schemas.microsoft.com/office/drawing/2014/main" id="{39DDDD2F-F657-4CA7-BC57-03EC85DCD7EC}"/>
              </a:ext>
            </a:extLst>
          </p:cNvPr>
          <p:cNvSpPr txBox="1"/>
          <p:nvPr/>
        </p:nvSpPr>
        <p:spPr>
          <a:xfrm flipH="1">
            <a:off x="407368" y="373093"/>
            <a:ext cx="8712968" cy="369332"/>
          </a:xfrm>
          <a:prstGeom prst="rect">
            <a:avLst/>
          </a:prstGeom>
          <a:noFill/>
        </p:spPr>
        <p:txBody>
          <a:bodyPr wrap="square" rtlCol="0">
            <a:spAutoFit/>
          </a:bodyPr>
          <a:lstStyle/>
          <a:p>
            <a:r>
              <a:rPr lang="en-US" dirty="0"/>
              <a:t>PLOTS OF COVID 19 CASES IN INDIA(TOTAL CASES,TOTAL CURED,TOTAL DEATHS)</a:t>
            </a:r>
          </a:p>
        </p:txBody>
      </p:sp>
    </p:spTree>
    <p:extLst>
      <p:ext uri="{BB962C8B-B14F-4D97-AF65-F5344CB8AC3E}">
        <p14:creationId xmlns:p14="http://schemas.microsoft.com/office/powerpoint/2010/main" val="23408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EFACDD-4CAB-4348-A962-A0CF321F2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0702"/>
            <a:ext cx="12192000" cy="5256596"/>
          </a:xfrm>
          <a:prstGeom prst="rect">
            <a:avLst/>
          </a:prstGeom>
        </p:spPr>
      </p:pic>
    </p:spTree>
    <p:extLst>
      <p:ext uri="{BB962C8B-B14F-4D97-AF65-F5344CB8AC3E}">
        <p14:creationId xmlns:p14="http://schemas.microsoft.com/office/powerpoint/2010/main" val="341055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7437D-4C6A-4EB9-8A00-AEB760034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228"/>
            <a:ext cx="12192000" cy="5211544"/>
          </a:xfrm>
          <a:prstGeom prst="rect">
            <a:avLst/>
          </a:prstGeom>
        </p:spPr>
      </p:pic>
      <p:sp>
        <p:nvSpPr>
          <p:cNvPr id="4" name="TextBox 3">
            <a:extLst>
              <a:ext uri="{FF2B5EF4-FFF2-40B4-BE49-F238E27FC236}">
                <a16:creationId xmlns:a16="http://schemas.microsoft.com/office/drawing/2014/main" id="{EBF59AC8-0B8C-4E6F-9CA2-668D9A5ADA6C}"/>
              </a:ext>
            </a:extLst>
          </p:cNvPr>
          <p:cNvSpPr txBox="1"/>
          <p:nvPr/>
        </p:nvSpPr>
        <p:spPr>
          <a:xfrm>
            <a:off x="335360" y="188640"/>
            <a:ext cx="11449272" cy="646331"/>
          </a:xfrm>
          <a:prstGeom prst="rect">
            <a:avLst/>
          </a:prstGeom>
          <a:noFill/>
        </p:spPr>
        <p:txBody>
          <a:bodyPr wrap="square" rtlCol="0">
            <a:spAutoFit/>
          </a:bodyPr>
          <a:lstStyle/>
          <a:p>
            <a:r>
              <a:rPr lang="en-US" dirty="0"/>
              <a:t>PLOTS OF COVID 19 CASES IN ODISHA(SIMILARLY STATE CAN BE SELECTED AND CORRESPONDING PLOTS WILL BE DISPLAYED </a:t>
            </a:r>
          </a:p>
        </p:txBody>
      </p:sp>
    </p:spTree>
    <p:extLst>
      <p:ext uri="{BB962C8B-B14F-4D97-AF65-F5344CB8AC3E}">
        <p14:creationId xmlns:p14="http://schemas.microsoft.com/office/powerpoint/2010/main" val="183554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BC39A-3AF0-404E-98AD-066613E06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9583"/>
            <a:ext cx="12192000" cy="4858834"/>
          </a:xfrm>
          <a:prstGeom prst="rect">
            <a:avLst/>
          </a:prstGeom>
        </p:spPr>
      </p:pic>
    </p:spTree>
    <p:extLst>
      <p:ext uri="{BB962C8B-B14F-4D97-AF65-F5344CB8AC3E}">
        <p14:creationId xmlns:p14="http://schemas.microsoft.com/office/powerpoint/2010/main" val="96286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63224F-AF0B-4C3C-A64B-B3ACA93903D9}"/>
              </a:ext>
            </a:extLst>
          </p:cNvPr>
          <p:cNvSpPr txBox="1"/>
          <p:nvPr/>
        </p:nvSpPr>
        <p:spPr>
          <a:xfrm>
            <a:off x="4439816" y="2815430"/>
            <a:ext cx="6912768" cy="630942"/>
          </a:xfrm>
          <a:prstGeom prst="rect">
            <a:avLst/>
          </a:prstGeom>
          <a:noFill/>
        </p:spPr>
        <p:txBody>
          <a:bodyPr wrap="square" rtlCol="0">
            <a:spAutoFit/>
          </a:bodyPr>
          <a:lstStyle/>
          <a:p>
            <a:r>
              <a:rPr lang="en-US" sz="3500" dirty="0"/>
              <a:t>THANK YOU</a:t>
            </a:r>
          </a:p>
        </p:txBody>
      </p:sp>
    </p:spTree>
    <p:extLst>
      <p:ext uri="{BB962C8B-B14F-4D97-AF65-F5344CB8AC3E}">
        <p14:creationId xmlns:p14="http://schemas.microsoft.com/office/powerpoint/2010/main" val="393608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INTRODUCTION</a:t>
            </a:r>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dirty="0">
                <a:solidFill>
                  <a:schemeClr val="tx1"/>
                </a:solidFill>
                <a:latin typeface="+mj-lt"/>
                <a:cs typeface="Times New Roman" panose="02020603050405020304" pitchFamily="18" charset="0"/>
              </a:rPr>
              <a:t>There is an obvious concern globally regarding the fact about the emerging coronavirus 2019 novel coronavirus (2019‐nCoV) as a worldwide public health threat. As the outbreak of COVID‐19 causes by the severe acute respiratory syndrome coronavirus 2 (SARS‐CoV‐2) progresses within China and beyond, rapidly available epidemiological data are needed to guide strategies for situational awareness and intervention. The recent outbreak of pneumonia in Wuhan, China, caused by the SARS‐CoV‐2 emphasizes the importance of analyzing the epidemiological data of this novel virus and predicting their risks of infecting people all around the globe.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OBJECTIVES</a:t>
            </a:r>
          </a:p>
        </p:txBody>
      </p:sp>
      <p:sp>
        <p:nvSpPr>
          <p:cNvPr id="4" name="Content Placeholder 3">
            <a:extLst>
              <a:ext uri="{FF2B5EF4-FFF2-40B4-BE49-F238E27FC236}">
                <a16:creationId xmlns:a16="http://schemas.microsoft.com/office/drawing/2014/main" id="{1249F2F6-876A-446B-B75F-87B3C834D69C}"/>
              </a:ext>
            </a:extLst>
          </p:cNvPr>
          <p:cNvSpPr>
            <a:spLocks noGrp="1"/>
          </p:cNvSpPr>
          <p:nvPr>
            <p:ph idx="1"/>
          </p:nvPr>
        </p:nvSpPr>
        <p:spPr/>
        <p:txBody>
          <a:bodyPr/>
          <a:lstStyle/>
          <a:p>
            <a:r>
              <a:rPr lang="en-IN" dirty="0">
                <a:solidFill>
                  <a:schemeClr val="tx1"/>
                </a:solidFill>
              </a:rPr>
              <a:t>Use the existing data and predicting the possible number of cases in the future.</a:t>
            </a:r>
          </a:p>
          <a:p>
            <a:r>
              <a:rPr lang="en-IN" dirty="0">
                <a:solidFill>
                  <a:schemeClr val="tx1"/>
                </a:solidFill>
              </a:rPr>
              <a:t>Visualizing the data of the effected individuals in the country and also </a:t>
            </a:r>
            <a:r>
              <a:rPr lang="en-IN" dirty="0" err="1">
                <a:solidFill>
                  <a:schemeClr val="tx1"/>
                </a:solidFill>
              </a:rPr>
              <a:t>statewise</a:t>
            </a:r>
            <a:r>
              <a:rPr lang="en-IN" dirty="0">
                <a:solidFill>
                  <a:schemeClr val="tx1"/>
                </a:solidFill>
              </a:rPr>
              <a:t>.</a:t>
            </a:r>
          </a:p>
          <a:p>
            <a:endParaRPr lang="en-IN"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Algorithm - ARIMA</a:t>
            </a:r>
          </a:p>
        </p:txBody>
      </p:sp>
      <p:sp>
        <p:nvSpPr>
          <p:cNvPr id="3" name="Content Placeholder 2"/>
          <p:cNvSpPr>
            <a:spLocks noGrp="1"/>
          </p:cNvSpPr>
          <p:nvPr>
            <p:ph sz="half" idx="1"/>
          </p:nvPr>
        </p:nvSpPr>
        <p:spPr>
          <a:xfrm>
            <a:off x="1066800" y="1825624"/>
            <a:ext cx="10501808" cy="4575175"/>
          </a:xfrm>
        </p:spPr>
        <p:txBody>
          <a:bodyPr/>
          <a:lstStyle/>
          <a:p>
            <a:r>
              <a:rPr lang="en-US" dirty="0">
                <a:solidFill>
                  <a:schemeClr val="tx1"/>
                </a:solidFill>
                <a:latin typeface="+mj-lt"/>
                <a:cs typeface="Times New Roman" panose="02020603050405020304" pitchFamily="18" charset="0"/>
              </a:rPr>
              <a:t>Acronym for </a:t>
            </a:r>
            <a:r>
              <a:rPr lang="en-US" b="1" dirty="0">
                <a:solidFill>
                  <a:schemeClr val="tx1"/>
                </a:solidFill>
                <a:latin typeface="+mj-lt"/>
                <a:cs typeface="Times New Roman" panose="02020603050405020304" pitchFamily="18" charset="0"/>
              </a:rPr>
              <a:t>A</a:t>
            </a:r>
            <a:r>
              <a:rPr lang="en-US" dirty="0">
                <a:solidFill>
                  <a:schemeClr val="tx1"/>
                </a:solidFill>
                <a:latin typeface="+mj-lt"/>
                <a:cs typeface="Times New Roman" panose="02020603050405020304" pitchFamily="18" charset="0"/>
              </a:rPr>
              <a:t>uto </a:t>
            </a:r>
            <a:r>
              <a:rPr lang="en-US" b="1" dirty="0">
                <a:solidFill>
                  <a:schemeClr val="tx1"/>
                </a:solidFill>
                <a:latin typeface="+mj-lt"/>
                <a:cs typeface="Times New Roman" panose="02020603050405020304" pitchFamily="18" charset="0"/>
              </a:rPr>
              <a:t>R</a:t>
            </a:r>
            <a:r>
              <a:rPr lang="en-US" dirty="0">
                <a:solidFill>
                  <a:schemeClr val="tx1"/>
                </a:solidFill>
                <a:latin typeface="+mj-lt"/>
                <a:cs typeface="Times New Roman" panose="02020603050405020304" pitchFamily="18" charset="0"/>
              </a:rPr>
              <a:t>egressive </a:t>
            </a:r>
            <a:r>
              <a:rPr lang="en-US" b="1" dirty="0">
                <a:solidFill>
                  <a:schemeClr val="tx1"/>
                </a:solidFill>
                <a:latin typeface="+mj-lt"/>
                <a:cs typeface="Times New Roman" panose="02020603050405020304" pitchFamily="18" charset="0"/>
              </a:rPr>
              <a:t>I</a:t>
            </a:r>
            <a:r>
              <a:rPr lang="en-US" dirty="0">
                <a:solidFill>
                  <a:schemeClr val="tx1"/>
                </a:solidFill>
                <a:latin typeface="+mj-lt"/>
                <a:cs typeface="Times New Roman" panose="02020603050405020304" pitchFamily="18" charset="0"/>
              </a:rPr>
              <a:t>ntegrated </a:t>
            </a:r>
            <a:r>
              <a:rPr lang="en-US" b="1" dirty="0">
                <a:solidFill>
                  <a:schemeClr val="tx1"/>
                </a:solidFill>
                <a:latin typeface="+mj-lt"/>
                <a:cs typeface="Times New Roman" panose="02020603050405020304" pitchFamily="18" charset="0"/>
              </a:rPr>
              <a:t>M</a:t>
            </a:r>
            <a:r>
              <a:rPr lang="en-US" dirty="0">
                <a:solidFill>
                  <a:schemeClr val="tx1"/>
                </a:solidFill>
                <a:latin typeface="+mj-lt"/>
                <a:cs typeface="Times New Roman" panose="02020603050405020304" pitchFamily="18" charset="0"/>
              </a:rPr>
              <a:t>oving </a:t>
            </a:r>
            <a:r>
              <a:rPr lang="en-US" b="1" dirty="0">
                <a:solidFill>
                  <a:schemeClr val="tx1"/>
                </a:solidFill>
                <a:latin typeface="+mj-lt"/>
                <a:cs typeface="Times New Roman" panose="02020603050405020304" pitchFamily="18" charset="0"/>
              </a:rPr>
              <a:t>A</a:t>
            </a:r>
            <a:r>
              <a:rPr lang="en-US" dirty="0">
                <a:solidFill>
                  <a:schemeClr val="tx1"/>
                </a:solidFill>
                <a:latin typeface="+mj-lt"/>
                <a:cs typeface="Times New Roman" panose="02020603050405020304" pitchFamily="18" charset="0"/>
              </a:rPr>
              <a:t>verage.</a:t>
            </a:r>
          </a:p>
          <a:p>
            <a:r>
              <a:rPr lang="en-US" b="1" dirty="0">
                <a:solidFill>
                  <a:schemeClr val="tx1"/>
                </a:solidFill>
                <a:latin typeface="+mj-lt"/>
                <a:cs typeface="Times New Roman" panose="02020603050405020304" pitchFamily="18" charset="0"/>
              </a:rPr>
              <a:t>Auto Regressive</a:t>
            </a:r>
            <a:r>
              <a:rPr lang="en-US" dirty="0">
                <a:solidFill>
                  <a:schemeClr val="tx1"/>
                </a:solidFill>
                <a:latin typeface="+mj-lt"/>
                <a:cs typeface="Times New Roman" panose="02020603050405020304" pitchFamily="18" charset="0"/>
              </a:rPr>
              <a:t> : Lags of variables itself.</a:t>
            </a:r>
          </a:p>
          <a:p>
            <a:r>
              <a:rPr lang="en-US" b="1" dirty="0">
                <a:solidFill>
                  <a:schemeClr val="tx1"/>
                </a:solidFill>
                <a:latin typeface="+mj-lt"/>
                <a:cs typeface="Times New Roman" panose="02020603050405020304" pitchFamily="18" charset="0"/>
              </a:rPr>
              <a:t>Integrated</a:t>
            </a:r>
            <a:r>
              <a:rPr lang="en-US" dirty="0">
                <a:solidFill>
                  <a:schemeClr val="tx1"/>
                </a:solidFill>
                <a:latin typeface="+mj-lt"/>
                <a:cs typeface="Times New Roman" panose="02020603050405020304" pitchFamily="18" charset="0"/>
              </a:rPr>
              <a:t> :Differencing steps required to make stationary.</a:t>
            </a:r>
          </a:p>
          <a:p>
            <a:r>
              <a:rPr lang="en-US" b="1" dirty="0">
                <a:solidFill>
                  <a:schemeClr val="tx1"/>
                </a:solidFill>
                <a:latin typeface="+mj-lt"/>
                <a:cs typeface="Times New Roman" panose="02020603050405020304" pitchFamily="18" charset="0"/>
              </a:rPr>
              <a:t>Moving Average</a:t>
            </a:r>
            <a:r>
              <a:rPr lang="en-US" dirty="0">
                <a:solidFill>
                  <a:schemeClr val="tx1"/>
                </a:solidFill>
                <a:latin typeface="+mj-lt"/>
                <a:cs typeface="Times New Roman" panose="02020603050405020304" pitchFamily="18" charset="0"/>
              </a:rPr>
              <a:t> :Lags of previous information shocks.</a:t>
            </a:r>
          </a:p>
          <a:p>
            <a:r>
              <a:rPr lang="en-US" dirty="0">
                <a:solidFill>
                  <a:schemeClr val="tx1"/>
                </a:solidFill>
                <a:latin typeface="+mj-lt"/>
                <a:cs typeface="Times New Roman" panose="02020603050405020304" pitchFamily="18" charset="0"/>
              </a:rPr>
              <a:t>It is a prediction model used for time series analysis &amp; forecasting .</a:t>
            </a:r>
          </a:p>
          <a:p>
            <a:r>
              <a:rPr lang="en-US" dirty="0">
                <a:solidFill>
                  <a:schemeClr val="tx1"/>
                </a:solidFill>
                <a:latin typeface="+mj-lt"/>
                <a:cs typeface="Times New Roman" panose="02020603050405020304" pitchFamily="18" charset="0"/>
              </a:rPr>
              <a:t>Time series is a collection of observations of well-defined data items obtained through repeated measurements over time.</a:t>
            </a:r>
          </a:p>
          <a:p>
            <a:r>
              <a:rPr lang="en-US" dirty="0">
                <a:solidFill>
                  <a:schemeClr val="tx1"/>
                </a:solidFill>
                <a:latin typeface="+mj-lt"/>
                <a:cs typeface="Times New Roman" panose="02020603050405020304" pitchFamily="18" charset="0"/>
              </a:rPr>
              <a:t>A time series can also show the impact of cyclical, seasonal and irregular events on the data item being measured.</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ARIMA - Parameters</a:t>
            </a:r>
          </a:p>
        </p:txBody>
      </p:sp>
      <p:sp>
        <p:nvSpPr>
          <p:cNvPr id="3" name="Content Placeholder 2"/>
          <p:cNvSpPr>
            <a:spLocks noGrp="1"/>
          </p:cNvSpPr>
          <p:nvPr>
            <p:ph sz="half" idx="1"/>
          </p:nvPr>
        </p:nvSpPr>
        <p:spPr>
          <a:xfrm>
            <a:off x="1066800" y="1825624"/>
            <a:ext cx="8269560" cy="4575175"/>
          </a:xfrm>
        </p:spPr>
        <p:txBody>
          <a:bodyPr/>
          <a:lstStyle/>
          <a:p>
            <a:r>
              <a:rPr lang="en-US" dirty="0">
                <a:solidFill>
                  <a:schemeClr val="tx1"/>
                </a:solidFill>
                <a:latin typeface="+mj-lt"/>
                <a:cs typeface="Times New Roman" panose="02020603050405020304" pitchFamily="18" charset="0"/>
              </a:rPr>
              <a:t>A non seasonal ARIMA model is classified as an         ARIMA(p , d , q)" model where: </a:t>
            </a:r>
          </a:p>
          <a:p>
            <a:r>
              <a:rPr lang="en-US" dirty="0">
                <a:solidFill>
                  <a:schemeClr val="tx1"/>
                </a:solidFill>
                <a:latin typeface="+mj-lt"/>
                <a:cs typeface="Times New Roman" panose="02020603050405020304" pitchFamily="18" charset="0"/>
              </a:rPr>
              <a:t>p is the number of autoregressive terms.</a:t>
            </a:r>
          </a:p>
          <a:p>
            <a:r>
              <a:rPr lang="en-US" dirty="0">
                <a:solidFill>
                  <a:schemeClr val="tx1"/>
                </a:solidFill>
                <a:latin typeface="+mj-lt"/>
                <a:cs typeface="Times New Roman" panose="02020603050405020304" pitchFamily="18" charset="0"/>
              </a:rPr>
              <a:t>d is the number of non seasonal differences needed for stationarity.</a:t>
            </a:r>
          </a:p>
          <a:p>
            <a:r>
              <a:rPr lang="en-US" dirty="0">
                <a:solidFill>
                  <a:schemeClr val="tx1"/>
                </a:solidFill>
                <a:latin typeface="+mj-lt"/>
                <a:cs typeface="Times New Roman" panose="02020603050405020304" pitchFamily="18" charset="0"/>
              </a:rPr>
              <a:t>q is the number of lagged forecast errors in the prediction equation.</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ASSUMPTIONS</a:t>
            </a:r>
          </a:p>
        </p:txBody>
      </p:sp>
      <p:sp>
        <p:nvSpPr>
          <p:cNvPr id="4" name="Content Placeholder 3"/>
          <p:cNvSpPr>
            <a:spLocks noGrp="1"/>
          </p:cNvSpPr>
          <p:nvPr>
            <p:ph sz="half" idx="2"/>
          </p:nvPr>
        </p:nvSpPr>
        <p:spPr>
          <a:xfrm>
            <a:off x="1066800" y="2060848"/>
            <a:ext cx="7837512" cy="4339984"/>
          </a:xfrm>
        </p:spPr>
        <p:txBody>
          <a:bodyPr/>
          <a:lstStyle/>
          <a:p>
            <a:r>
              <a:rPr lang="en-US" dirty="0">
                <a:solidFill>
                  <a:schemeClr val="tx1"/>
                </a:solidFill>
                <a:latin typeface="+mj-lt"/>
                <a:cs typeface="Times New Roman" panose="02020603050405020304" pitchFamily="18" charset="0"/>
              </a:rPr>
              <a:t>The data series used by ARIMA should be stationary.</a:t>
            </a:r>
          </a:p>
          <a:p>
            <a:r>
              <a:rPr lang="en-US" dirty="0">
                <a:solidFill>
                  <a:schemeClr val="tx1"/>
                </a:solidFill>
                <a:latin typeface="+mj-lt"/>
                <a:cs typeface="Times New Roman" panose="02020603050405020304" pitchFamily="18" charset="0"/>
              </a:rPr>
              <a:t>It means that the properties of the series doesn’t depend on the time when it is captured.</a:t>
            </a:r>
          </a:p>
          <a:p>
            <a:r>
              <a:rPr lang="en-US" dirty="0">
                <a:solidFill>
                  <a:schemeClr val="tx1"/>
                </a:solidFill>
                <a:latin typeface="+mj-lt"/>
                <a:cs typeface="Times New Roman" panose="02020603050405020304" pitchFamily="18" charset="0"/>
              </a:rPr>
              <a:t>A Cyclic behavior can also be considered as stationary series. </a:t>
            </a:r>
          </a:p>
          <a:p>
            <a:r>
              <a:rPr lang="en-US" dirty="0">
                <a:solidFill>
                  <a:schemeClr val="tx1"/>
                </a:solidFill>
                <a:latin typeface="+mj-lt"/>
                <a:cs typeface="Times New Roman" panose="02020603050405020304" pitchFamily="18" charset="0"/>
              </a:rPr>
              <a:t>A non stationary series is made stationary by differencing.</a:t>
            </a:r>
          </a:p>
          <a:p>
            <a:r>
              <a:rPr lang="en-US" dirty="0">
                <a:solidFill>
                  <a:schemeClr val="tx1"/>
                </a:solidFill>
                <a:latin typeface="+mj-lt"/>
                <a:cs typeface="Times New Roman" panose="02020603050405020304" pitchFamily="18" charset="0"/>
              </a:rPr>
              <a:t>Data should be univariate - ARIMA works on a single variable. Auto-regression is all about regression with the past values.</a:t>
            </a: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ARIMA MODEL</a:t>
            </a:r>
          </a:p>
        </p:txBody>
      </p:sp>
      <p:sp>
        <p:nvSpPr>
          <p:cNvPr id="3" name="TextBox 2">
            <a:extLst>
              <a:ext uri="{FF2B5EF4-FFF2-40B4-BE49-F238E27FC236}">
                <a16:creationId xmlns:a16="http://schemas.microsoft.com/office/drawing/2014/main" id="{6D9854D3-C497-497C-88F5-85C4E29FB219}"/>
              </a:ext>
            </a:extLst>
          </p:cNvPr>
          <p:cNvSpPr txBox="1"/>
          <p:nvPr/>
        </p:nvSpPr>
        <p:spPr>
          <a:xfrm>
            <a:off x="1066800" y="1988840"/>
            <a:ext cx="9565704" cy="4154984"/>
          </a:xfrm>
          <a:prstGeom prst="rect">
            <a:avLst/>
          </a:prstGeom>
          <a:noFill/>
        </p:spPr>
        <p:txBody>
          <a:bodyPr wrap="square" rtlCol="0">
            <a:spAutoFit/>
          </a:bodyPr>
          <a:lstStyle/>
          <a:p>
            <a:r>
              <a:rPr lang="en-US" sz="2400" dirty="0">
                <a:latin typeface="+mj-lt"/>
                <a:cs typeface="Times New Roman" panose="02020603050405020304" pitchFamily="18" charset="0"/>
              </a:rPr>
              <a:t>Auto Regressive (AR) Model: </a:t>
            </a:r>
          </a:p>
          <a:p>
            <a:pPr marL="285750" indent="-285750">
              <a:buFont typeface="Arial" panose="020B0604020202020204" pitchFamily="34" charset="0"/>
              <a:buChar char="•"/>
            </a:pPr>
            <a:r>
              <a:rPr lang="en-US" sz="2400" dirty="0">
                <a:latin typeface="+mj-lt"/>
                <a:cs typeface="Times New Roman" panose="02020603050405020304" pitchFamily="18" charset="0"/>
              </a:rPr>
              <a:t>Value of a variable in one period is related to the values in previous period.</a:t>
            </a:r>
          </a:p>
          <a:p>
            <a:pPr marL="285750" indent="-285750">
              <a:buFont typeface="Arial" panose="020B0604020202020204" pitchFamily="34" charset="0"/>
              <a:buChar char="•"/>
            </a:pPr>
            <a:r>
              <a:rPr lang="en-US" sz="2400" dirty="0">
                <a:latin typeface="+mj-lt"/>
                <a:cs typeface="Times New Roman" panose="02020603050405020304" pitchFamily="18" charset="0"/>
              </a:rPr>
              <a:t>AR(p) - Current values depend on its own previous values.</a:t>
            </a:r>
          </a:p>
          <a:p>
            <a:pPr marL="285750" indent="-285750">
              <a:buFont typeface="Arial" panose="020B0604020202020204" pitchFamily="34" charset="0"/>
              <a:buChar char="•"/>
            </a:pPr>
            <a:r>
              <a:rPr lang="en-US" sz="2400" dirty="0">
                <a:latin typeface="+mj-lt"/>
                <a:cs typeface="Times New Roman" panose="02020603050405020304" pitchFamily="18" charset="0"/>
              </a:rPr>
              <a:t>P is the order of AR process .</a:t>
            </a:r>
          </a:p>
          <a:p>
            <a:pPr marL="285750" indent="-285750">
              <a:buFont typeface="Arial" panose="020B0604020202020204" pitchFamily="34" charset="0"/>
              <a:buChar char="•"/>
            </a:pPr>
            <a:r>
              <a:rPr lang="en-US" sz="2400" dirty="0">
                <a:latin typeface="+mj-lt"/>
                <a:cs typeface="Times New Roman" panose="02020603050405020304" pitchFamily="18" charset="0"/>
              </a:rPr>
              <a:t> Ex : AR(1,0,0) or AR(1)</a:t>
            </a:r>
          </a:p>
          <a:p>
            <a:r>
              <a:rPr lang="en-US" sz="2400" dirty="0">
                <a:latin typeface="+mj-lt"/>
                <a:cs typeface="Times New Roman" panose="02020603050405020304" pitchFamily="18" charset="0"/>
              </a:rPr>
              <a:t>Moving Average (MA) Model: </a:t>
            </a:r>
          </a:p>
          <a:p>
            <a:pPr marL="342900" indent="-342900">
              <a:buFont typeface="Arial" panose="020B0604020202020204" pitchFamily="34" charset="0"/>
              <a:buChar char="•"/>
            </a:pPr>
            <a:r>
              <a:rPr lang="en-US" sz="2400" dirty="0">
                <a:latin typeface="+mj-lt"/>
                <a:cs typeface="Times New Roman" panose="02020603050405020304" pitchFamily="18" charset="0"/>
              </a:rPr>
              <a:t>Accounts for possibility of a relationship b/w a variable &amp; residuals from previous period. </a:t>
            </a:r>
          </a:p>
          <a:p>
            <a:pPr marL="342900" indent="-342900">
              <a:buFont typeface="Arial" panose="020B0604020202020204" pitchFamily="34" charset="0"/>
              <a:buChar char="•"/>
            </a:pPr>
            <a:r>
              <a:rPr lang="en-US" sz="2400" dirty="0">
                <a:latin typeface="+mj-lt"/>
                <a:cs typeface="Times New Roman" panose="02020603050405020304" pitchFamily="18" charset="0"/>
              </a:rPr>
              <a:t>MA(q) - The current deviation from mean depends on q- previous deviations.</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33B6-DA4D-41B0-9CC9-96F31A694ACD}"/>
              </a:ext>
            </a:extLst>
          </p:cNvPr>
          <p:cNvSpPr>
            <a:spLocks noGrp="1"/>
          </p:cNvSpPr>
          <p:nvPr>
            <p:ph type="title"/>
          </p:nvPr>
        </p:nvSpPr>
        <p:spPr/>
        <p:txBody>
          <a:bodyPr/>
          <a:lstStyle/>
          <a:p>
            <a:r>
              <a:rPr lang="en-IN" dirty="0">
                <a:cs typeface="Times New Roman" panose="02020603050405020304" pitchFamily="18" charset="0"/>
              </a:rPr>
              <a:t>ARIMA MODEL</a:t>
            </a:r>
          </a:p>
        </p:txBody>
      </p:sp>
      <p:sp>
        <p:nvSpPr>
          <p:cNvPr id="3" name="TextBox 2">
            <a:extLst>
              <a:ext uri="{FF2B5EF4-FFF2-40B4-BE49-F238E27FC236}">
                <a16:creationId xmlns:a16="http://schemas.microsoft.com/office/drawing/2014/main" id="{2E7CE275-88C6-4C9C-8E6D-C894DEEA154F}"/>
              </a:ext>
            </a:extLst>
          </p:cNvPr>
          <p:cNvSpPr txBox="1"/>
          <p:nvPr/>
        </p:nvSpPr>
        <p:spPr>
          <a:xfrm>
            <a:off x="911424" y="1916832"/>
            <a:ext cx="90010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cs typeface="Times New Roman" panose="02020603050405020304" pitchFamily="18" charset="0"/>
              </a:rPr>
              <a:t>q is the order of MA process .Only error terms are there.</a:t>
            </a:r>
          </a:p>
          <a:p>
            <a:pPr marL="342900" indent="-342900">
              <a:buFont typeface="Arial" panose="020B0604020202020204" pitchFamily="34" charset="0"/>
              <a:buChar char="•"/>
            </a:pPr>
            <a:r>
              <a:rPr lang="en-US" sz="2400" dirty="0">
                <a:latin typeface="+mj-lt"/>
                <a:cs typeface="Times New Roman" panose="02020603050405020304" pitchFamily="18" charset="0"/>
              </a:rPr>
              <a:t>Ex: MA(0,0,1) or MA(1)</a:t>
            </a:r>
            <a:endParaRPr lang="en-IN" sz="2400" dirty="0">
              <a:latin typeface="+mj-lt"/>
              <a:cs typeface="Times New Roman" panose="02020603050405020304" pitchFamily="18" charset="0"/>
            </a:endParaRPr>
          </a:p>
          <a:p>
            <a:r>
              <a:rPr lang="en-US" sz="2400" dirty="0">
                <a:latin typeface="+mj-lt"/>
                <a:cs typeface="Times New Roman" panose="02020603050405020304" pitchFamily="18" charset="0"/>
              </a:rPr>
              <a:t>ARMA Model: </a:t>
            </a:r>
          </a:p>
          <a:p>
            <a:pPr marL="342900" indent="-342900">
              <a:buFont typeface="Arial" panose="020B0604020202020204" pitchFamily="34" charset="0"/>
              <a:buChar char="•"/>
            </a:pPr>
            <a:r>
              <a:rPr lang="en-US" sz="2400" dirty="0">
                <a:latin typeface="+mj-lt"/>
                <a:cs typeface="Times New Roman" panose="02020603050405020304" pitchFamily="18" charset="0"/>
              </a:rPr>
              <a:t>Both AR and MA are there, ARMA(1,0,1) or ARMA(1,1) </a:t>
            </a:r>
          </a:p>
          <a:p>
            <a:pPr marL="285750" indent="-285750">
              <a:buFont typeface="Arial" panose="020B0604020202020204" pitchFamily="34" charset="0"/>
              <a:buChar char="•"/>
            </a:pPr>
            <a:r>
              <a:rPr lang="en-US" sz="2400" dirty="0">
                <a:latin typeface="+mj-lt"/>
                <a:cs typeface="Times New Roman" panose="02020603050405020304" pitchFamily="18" charset="0"/>
              </a:rPr>
              <a:t>ARIMA Model : if differencing term is also included ,</a:t>
            </a:r>
            <a:r>
              <a:rPr lang="en-US" sz="2400" dirty="0" err="1">
                <a:latin typeface="+mj-lt"/>
                <a:cs typeface="Times New Roman" panose="02020603050405020304" pitchFamily="18" charset="0"/>
              </a:rPr>
              <a:t>i.e</a:t>
            </a:r>
            <a:r>
              <a:rPr lang="en-US" sz="2400" dirty="0">
                <a:latin typeface="+mj-lt"/>
                <a:cs typeface="Times New Roman" panose="02020603050405020304" pitchFamily="18" charset="0"/>
              </a:rPr>
              <a:t>, ARIMA(1,1,1)=ARMA(1,1) with first differencing.</a:t>
            </a:r>
            <a:endParaRPr lang="en-IN" sz="2400" dirty="0">
              <a:latin typeface="+mj-lt"/>
              <a:cs typeface="Times New Roman" panose="02020603050405020304" pitchFamily="18" charset="0"/>
            </a:endParaRPr>
          </a:p>
        </p:txBody>
      </p:sp>
    </p:spTree>
    <p:extLst>
      <p:ext uri="{BB962C8B-B14F-4D97-AF65-F5344CB8AC3E}">
        <p14:creationId xmlns:p14="http://schemas.microsoft.com/office/powerpoint/2010/main" val="1850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8E3B-4E12-4D89-B7B8-19C6E6481AE8}"/>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B3035702-6EE7-4A83-B3F9-7013D3E1C318}"/>
              </a:ext>
            </a:extLst>
          </p:cNvPr>
          <p:cNvSpPr>
            <a:spLocks noGrp="1"/>
          </p:cNvSpPr>
          <p:nvPr>
            <p:ph idx="1"/>
          </p:nvPr>
        </p:nvSpPr>
        <p:spPr/>
        <p:txBody>
          <a:bodyPr/>
          <a:lstStyle/>
          <a:p>
            <a:pPr marL="0" indent="0">
              <a:buNone/>
            </a:pPr>
            <a:r>
              <a:rPr lang="en-US" dirty="0">
                <a:solidFill>
                  <a:schemeClr val="tx1"/>
                </a:solidFill>
              </a:rPr>
              <a:t>RESULT OF PREDICTION:</a:t>
            </a:r>
          </a:p>
          <a:p>
            <a:pPr marL="0" indent="0">
              <a:buNone/>
            </a:pPr>
            <a:endParaRPr lang="en-US" dirty="0">
              <a:solidFill>
                <a:schemeClr val="tx1"/>
              </a:solidFill>
            </a:endParaRPr>
          </a:p>
        </p:txBody>
      </p:sp>
      <p:pic>
        <p:nvPicPr>
          <p:cNvPr id="5" name="Picture 4">
            <a:extLst>
              <a:ext uri="{FF2B5EF4-FFF2-40B4-BE49-F238E27FC236}">
                <a16:creationId xmlns:a16="http://schemas.microsoft.com/office/drawing/2014/main" id="{FDD16764-2A94-4E02-AF47-67F048919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904" y="2281405"/>
            <a:ext cx="1171739" cy="4477375"/>
          </a:xfrm>
          <a:prstGeom prst="rect">
            <a:avLst/>
          </a:prstGeom>
        </p:spPr>
      </p:pic>
    </p:spTree>
    <p:extLst>
      <p:ext uri="{BB962C8B-B14F-4D97-AF65-F5344CB8AC3E}">
        <p14:creationId xmlns:p14="http://schemas.microsoft.com/office/powerpoint/2010/main" val="64383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103</TotalTime>
  <Words>626</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Franklin Gothic Medium</vt:lpstr>
      <vt:lpstr>Medical Design 16x9</vt:lpstr>
      <vt:lpstr>PREDICTING AND VISUALIZING COVID 19</vt:lpstr>
      <vt:lpstr>INTRODUCTION</vt:lpstr>
      <vt:lpstr>OBJECTIVES</vt:lpstr>
      <vt:lpstr>Algorithm - ARIMA</vt:lpstr>
      <vt:lpstr>ARIMA - Parameters</vt:lpstr>
      <vt:lpstr>ASSUMPTIONS</vt:lpstr>
      <vt:lpstr>ARIMA MODEL</vt:lpstr>
      <vt:lpstr>ARIMA MODEL</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VISUALIZING COVID 19</dc:title>
  <dc:creator>Prudhvi Pandiri</dc:creator>
  <cp:lastModifiedBy>LIKHIL ....</cp:lastModifiedBy>
  <cp:revision>9</cp:revision>
  <dcterms:created xsi:type="dcterms:W3CDTF">2020-05-17T14:57:15Z</dcterms:created>
  <dcterms:modified xsi:type="dcterms:W3CDTF">2020-05-17T18:17:13Z</dcterms:modified>
</cp:coreProperties>
</file>