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62360"/>
  </p:normalViewPr>
  <p:slideViewPr>
    <p:cSldViewPr snapToGrid="0" snapToObjects="1">
      <p:cViewPr varScale="1">
        <p:scale>
          <a:sx n="74" d="100"/>
          <a:sy n="74" d="100"/>
        </p:scale>
        <p:origin x="1872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6F0FB-DE56-CF4F-BC93-F84E07BF29E8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10D5-1951-5641-ABB6-CFB746DC2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9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Welcome, to the first presentation of my Bachelor thesis on ….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(Name, Computer Science Student in 6. semester)</a:t>
            </a:r>
          </a:p>
          <a:p>
            <a:endParaRPr lang="en-GB" dirty="0"/>
          </a:p>
          <a:p>
            <a:r>
              <a:rPr lang="en-GB" dirty="0"/>
              <a:t>After a motivation on what the problem is and why I’m working on it, Present my work until now to find feasible solution and the future plan of my thesis.</a:t>
            </a:r>
          </a:p>
          <a:p>
            <a:endParaRPr lang="en-GB" dirty="0"/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setting of this bachelor thesis are Cloud-based IDE (Code expert in this case) which executes the code of the users in containers. </a:t>
            </a:r>
            <a:endParaRPr lang="en-GB" dirty="0"/>
          </a:p>
          <a:p>
            <a:r>
              <a:rPr lang="en-GB" dirty="0"/>
              <a:t>Allow users to flexibly set up own execution environment:</a:t>
            </a:r>
          </a:p>
          <a:p>
            <a:pPr marL="228600" indent="-228600">
              <a:buAutoNum type="arabicPeriod"/>
            </a:pPr>
            <a:r>
              <a:rPr lang="en-GB" dirty="0"/>
              <a:t>Preconfigured monolithic image with all possible dependencies</a:t>
            </a:r>
          </a:p>
          <a:p>
            <a:pPr marL="228600" indent="-228600">
              <a:buAutoNum type="arabicPeriod"/>
            </a:pPr>
            <a:r>
              <a:rPr lang="en-GB" dirty="0"/>
              <a:t>Build at runtime according to needs of user.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First (current) is fast once image built but has </a:t>
            </a:r>
            <a:r>
              <a:rPr lang="en-GB" dirty="0" err="1"/>
              <a:t>tradeoffs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9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of current solution and motivation of new approach</a:t>
            </a:r>
          </a:p>
          <a:p>
            <a:endParaRPr lang="en-GB" dirty="0"/>
          </a:p>
          <a:p>
            <a:r>
              <a:rPr lang="en-GB" dirty="0"/>
              <a:t>Lecturer choose pre-baked OS images for students CE (coding env)</a:t>
            </a:r>
          </a:p>
          <a:p>
            <a:r>
              <a:rPr lang="en-GB" dirty="0"/>
              <a:t>Add new package, change version </a:t>
            </a:r>
            <a:r>
              <a:rPr lang="en-GB" dirty="0">
                <a:sym typeface="Wingdings" pitchFamily="2" charset="2"/>
              </a:rPr>
              <a:t> manually by CX-team  time intensive,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new package creates a new exciting way things can break</a:t>
            </a:r>
            <a:r>
              <a:rPr lang="en-GB" dirty="0">
                <a:sym typeface="Wingdings" pitchFamily="2" charset="2"/>
              </a:rPr>
              <a:t>, not available on RedHat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Huge burden maintain growing images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>
                <a:sym typeface="Wingdings" pitchFamily="2" charset="2"/>
              </a:rPr>
              <a:t>Ideally: lecturer use any language and install any package with minimal fuss.</a:t>
            </a:r>
          </a:p>
          <a:p>
            <a:pPr marL="0" indent="0">
              <a:buFont typeface="Wingdings" pitchFamily="2" charset="2"/>
              <a:buNone/>
            </a:pPr>
            <a:endParaRPr lang="en-GB" dirty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GB" dirty="0">
                <a:sym typeface="Wingdings" pitchFamily="2" charset="2"/>
              </a:rPr>
              <a:t>Goal: build image at runtime based on the needs of the lecturer and move away from pre-baked images.</a:t>
            </a:r>
          </a:p>
          <a:p>
            <a:pPr marL="0" indent="0">
              <a:buFont typeface="Wingdings" pitchFamily="2" charset="2"/>
              <a:buNone/>
            </a:pPr>
            <a:endParaRPr lang="en-GB" dirty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GB" dirty="0">
                <a:sym typeface="Wingdings" pitchFamily="2" charset="2"/>
              </a:rPr>
              <a:t>Advantages: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Lecturer gets more responsibility and 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Lecturer can quickly iterate over and test different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(Ideally one) Lean base image is maintained and updated.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Preconfigured extensions of this base image for common environments like python, C++, Java etc. to make it easier for lecturer which don't need to customise much.</a:t>
            </a:r>
          </a:p>
          <a:p>
            <a:pPr marL="0" indent="0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0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Challenge</a:t>
            </a:r>
            <a:r>
              <a:rPr lang="en-GB" b="0" dirty="0"/>
              <a:t> for building images at runtime is speed. UX not impacted by building.</a:t>
            </a:r>
          </a:p>
          <a:p>
            <a:endParaRPr lang="en-GB" b="0" dirty="0"/>
          </a:p>
          <a:p>
            <a:r>
              <a:rPr lang="en-GB" b="1" dirty="0"/>
              <a:t>Nix</a:t>
            </a:r>
            <a:r>
              <a:rPr lang="en-GB" b="0" dirty="0"/>
              <a:t>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declarative, reproducible OS package manager.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cacheable package store, 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 store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building environments in a composable way.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purely functional package manager (no side-effects)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key for reproducible.</a:t>
            </a:r>
          </a:p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 programming language: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specifies dependencies for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Nix expression and Nix will build environment.</a:t>
            </a:r>
          </a:p>
          <a:p>
            <a:pPr marL="0" indent="0">
              <a:buFontTx/>
              <a:buNone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fit: building environments in a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composable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 base image,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programming language and libraries and then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packages needed by the user</a:t>
            </a: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maintenance of large docker images, only lean minimal base image.</a:t>
            </a: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Mimics the the current API for lecturer with predefined images to choose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7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Elaborate on how packages are managed and built: </a:t>
            </a:r>
          </a:p>
          <a:p>
            <a:endParaRPr lang="en-GB" dirty="0"/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 are build from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 expressions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(Two step process)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built directly but translated into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derivations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everything that goes into a package build action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compiler: bulk of the work on simpler intermediate representation of the code)</a:t>
            </a:r>
          </a:p>
          <a:p>
            <a:pPr marL="171450" lvl="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Derivations placed at unique paths in nix store, from these derivations paths one can built derivation outputs (closure).</a:t>
            </a:r>
          </a:p>
          <a:p>
            <a:pPr marL="628650" lvl="1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Nix goes to great length to ensure that Nix expressions are deterministic: building a Nix expression twice should yield the same result.</a:t>
            </a:r>
          </a:p>
          <a:p>
            <a:pPr marL="0" lvl="0" indent="0">
              <a:buFontTx/>
              <a:buNone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support variants of a package (call nix expression as a function with different arguments)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conflict with each other in the Nix store.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versions of subversion </a:t>
            </a:r>
            <a:r>
              <a:rPr lang="en-GB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separate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 and they depend on versions of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are linked by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symlinks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addressable store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management operations always add new versions in different paths and are therefore atomic.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old versions are still there after an upgrade and you can roll back.</a:t>
            </a:r>
          </a:p>
          <a:p>
            <a:pPr marL="0" lvl="0" indent="0">
              <a:buFontTx/>
              <a:buNone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Analogy with programming languages: you have the heap with all the objects, that corresponds to the Nix store. You have objects that point to other objects, those correspond to derivations.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4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feasible approaches to solve challenge:</a:t>
            </a:r>
          </a:p>
          <a:p>
            <a:r>
              <a:rPr lang="en-GB" dirty="0"/>
              <a:t>Talk about High level workflow from start to finish and challenges </a:t>
            </a:r>
          </a:p>
          <a:p>
            <a:endParaRPr lang="en-GB" dirty="0"/>
          </a:p>
          <a:p>
            <a:r>
              <a:rPr lang="en-GB" dirty="0"/>
              <a:t>Assume Start: 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Container from minimal image is running, Nix installed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Local.nix</a:t>
            </a:r>
            <a:r>
              <a:rPr lang="en-GB" dirty="0"/>
              <a:t> inside container. Let user extend environment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User calls nix-shell to run a script (Run command)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Nix-shell: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/>
              <a:t>Evaluates </a:t>
            </a:r>
            <a:r>
              <a:rPr lang="en-GB" dirty="0" err="1"/>
              <a:t>local.nix</a:t>
            </a:r>
            <a:r>
              <a:rPr lang="en-GB" dirty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/>
              <a:t>If not in store </a:t>
            </a:r>
            <a:r>
              <a:rPr lang="en-GB" dirty="0">
                <a:sym typeface="Wingdings" pitchFamily="2" charset="2"/>
              </a:rPr>
              <a:t> Download from binary cache and build the dependencies for the derivations. Not the closure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Store derivations as paths in nix/store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Set environment variables to correct derivations paths in the store, </a:t>
            </a:r>
            <a:r>
              <a:rPr lang="en-GB" dirty="0" err="1">
                <a:sym typeface="Wingdings" pitchFamily="2" charset="2"/>
              </a:rPr>
              <a:t>s.t.</a:t>
            </a:r>
            <a:r>
              <a:rPr lang="en-GB" dirty="0">
                <a:sym typeface="Wingdings" pitchFamily="2" charset="2"/>
              </a:rPr>
              <a:t> binaries found by compiler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Environment ready with all dependencies (without building closure) and nix-shell executes the command the user specified by calling.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0" lvl="0" indent="0">
              <a:buFont typeface="+mj-lt"/>
              <a:buNone/>
            </a:pPr>
            <a:r>
              <a:rPr lang="en-GB" dirty="0">
                <a:sym typeface="Wingdings" pitchFamily="2" charset="2"/>
              </a:rPr>
              <a:t>Want to make sure that if two user use the same config, then after the first has to wait a bit until packages in store for the second one it is really fast!</a:t>
            </a:r>
          </a:p>
          <a:p>
            <a:pPr marL="0" lvl="0" indent="0">
              <a:buFont typeface="+mj-lt"/>
              <a:buNone/>
            </a:pPr>
            <a:r>
              <a:rPr lang="en-GB" dirty="0">
                <a:sym typeface="Wingdings" pitchFamily="2" charset="2"/>
              </a:rPr>
              <a:t>But with this solution this doesn’t work as container have non-persistent storage.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Mount shared disk image with shared Nix store into every container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Conflict free (many versions of same package) due to Nix content addressable store 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0" lvl="0" indent="0">
              <a:buFont typeface="+mj-lt"/>
              <a:buNone/>
            </a:pPr>
            <a:r>
              <a:rPr lang="en-GB" dirty="0">
                <a:sym typeface="Wingdings" pitchFamily="2" charset="2"/>
              </a:rPr>
              <a:t>Shared store cries for security problem?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Nix; multi-user support to make sharing the store secure</a:t>
            </a:r>
          </a:p>
          <a:p>
            <a:pPr marL="0" lvl="0" indent="0">
              <a:buFont typeface="Wingdings" pitchFamily="2" charset="2"/>
              <a:buNone/>
            </a:pPr>
            <a:endParaRPr lang="en-GB" dirty="0">
              <a:sym typeface="Wingdings" pitchFamily="2" charset="2"/>
            </a:endParaRPr>
          </a:p>
          <a:p>
            <a:pPr marL="0" lvl="0" indent="0">
              <a:buFont typeface="Wingdings" pitchFamily="2" charset="2"/>
              <a:buNone/>
            </a:pPr>
            <a:r>
              <a:rPr lang="en-GB" b="1" dirty="0">
                <a:sym typeface="Wingdings" pitchFamily="2" charset="2"/>
              </a:rPr>
              <a:t>Performance evaluations</a:t>
            </a:r>
          </a:p>
          <a:p>
            <a:pPr marL="0" lvl="0" indent="0">
              <a:buFont typeface="Wingdings" pitchFamily="2" charset="2"/>
              <a:buNone/>
            </a:pPr>
            <a:r>
              <a:rPr lang="en-GB" b="0" dirty="0">
                <a:sym typeface="Wingdings" pitchFamily="2" charset="2"/>
              </a:rPr>
              <a:t>Downloading and building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b="0" dirty="0">
                <a:sym typeface="Wingdings" pitchFamily="2" charset="2"/>
              </a:rPr>
              <a:t>Seeded nix store: prebuilt with most used packages downloaded 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b="0" dirty="0">
                <a:sym typeface="Wingdings" pitchFamily="2" charset="2"/>
              </a:rPr>
              <a:t>Simple: Adding package = adding dependency in </a:t>
            </a:r>
            <a:r>
              <a:rPr lang="en-GB" b="0" dirty="0" err="1">
                <a:sym typeface="Wingdings" pitchFamily="2" charset="2"/>
              </a:rPr>
              <a:t>local.nix</a:t>
            </a:r>
            <a:r>
              <a:rPr lang="en-GB" b="0" dirty="0">
                <a:sym typeface="Wingdings" pitchFamily="2" charset="2"/>
              </a:rPr>
              <a:t> file.</a:t>
            </a:r>
          </a:p>
          <a:p>
            <a:pPr marL="0" lvl="0" indent="0">
              <a:buFont typeface="Wingdings" pitchFamily="2" charset="2"/>
              <a:buNone/>
            </a:pPr>
            <a:endParaRPr lang="en-GB" dirty="0">
              <a:sym typeface="Wingdings" pitchFamily="2" charset="2"/>
            </a:endParaRPr>
          </a:p>
          <a:p>
            <a:pPr marL="0" lvl="0" indent="0">
              <a:buFont typeface="Wingdings" pitchFamily="2" charset="2"/>
              <a:buNone/>
            </a:pPr>
            <a:r>
              <a:rPr lang="en-GB" dirty="0" err="1">
                <a:sym typeface="Wingdings" pitchFamily="2" charset="2"/>
              </a:rPr>
              <a:t>Evalulation</a:t>
            </a:r>
            <a:r>
              <a:rPr lang="en-GB" dirty="0">
                <a:sym typeface="Wingdings" pitchFamily="2" charset="2"/>
              </a:rPr>
              <a:t> of </a:t>
            </a:r>
            <a:r>
              <a:rPr lang="en-GB" dirty="0" err="1">
                <a:sym typeface="Wingdings" pitchFamily="2" charset="2"/>
              </a:rPr>
              <a:t>local.nix</a:t>
            </a:r>
            <a:r>
              <a:rPr lang="en-GB" dirty="0">
                <a:sym typeface="Wingdings" pitchFamily="2" charset="2"/>
              </a:rPr>
              <a:t> and exporting the environment variables by nix-shell 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Skip evaluation and persist env variables between restarts of nix-shell if config remains</a:t>
            </a:r>
          </a:p>
          <a:p>
            <a:pPr marL="171450" lvl="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Invalidate cache if config changes</a:t>
            </a:r>
          </a:p>
          <a:p>
            <a:pPr marL="228600" lvl="0" indent="-2286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228600" lvl="0" indent="-22860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5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different directions:</a:t>
            </a:r>
          </a:p>
          <a:p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Tool </a:t>
            </a:r>
            <a:r>
              <a:rPr lang="en-GB" dirty="0" err="1"/>
              <a:t>Nixery</a:t>
            </a:r>
            <a:r>
              <a:rPr lang="en-GB" dirty="0"/>
              <a:t>, build ad-hoc image based on package name, but reduces flexibility significantly, which is not what we want. won’t pursue this direction further: </a:t>
            </a:r>
          </a:p>
          <a:p>
            <a:pPr marL="0" indent="0">
              <a:buFontTx/>
              <a:buNone/>
            </a:pPr>
            <a:endParaRPr lang="en-GB" b="1" dirty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en-GB" b="1" dirty="0">
                <a:sym typeface="Wingdings" pitchFamily="2" charset="2"/>
              </a:rPr>
              <a:t>Nix builder container</a:t>
            </a:r>
            <a:r>
              <a:rPr lang="en-GB" b="0" dirty="0">
                <a:sym typeface="Wingdings" pitchFamily="2" charset="2"/>
              </a:rPr>
              <a:t>: Assume Start:</a:t>
            </a:r>
          </a:p>
          <a:p>
            <a:pPr marL="171450" indent="-171450">
              <a:buFontTx/>
              <a:buChar char="-"/>
            </a:pPr>
            <a:r>
              <a:rPr lang="en-GB" b="0" dirty="0">
                <a:sym typeface="Wingdings" pitchFamily="2" charset="2"/>
              </a:rPr>
              <a:t>Some container running with </a:t>
            </a:r>
            <a:r>
              <a:rPr lang="en-GB" b="0" dirty="0" err="1">
                <a:sym typeface="Wingdings" pitchFamily="2" charset="2"/>
              </a:rPr>
              <a:t>local.nix</a:t>
            </a:r>
            <a:r>
              <a:rPr lang="en-GB" b="0" dirty="0">
                <a:sym typeface="Wingdings" pitchFamily="2" charset="2"/>
              </a:rPr>
              <a:t> available</a:t>
            </a:r>
          </a:p>
          <a:p>
            <a:pPr marL="171450" indent="-171450">
              <a:buFontTx/>
              <a:buChar char="-"/>
            </a:pPr>
            <a:r>
              <a:rPr lang="en-GB" b="0" dirty="0">
                <a:sym typeface="Wingdings" pitchFamily="2" charset="2"/>
              </a:rPr>
              <a:t>Builder container is available with Nix package manager installed</a:t>
            </a:r>
          </a:p>
          <a:p>
            <a:pPr marL="171450" indent="-171450">
              <a:buFontTx/>
              <a:buChar char="-"/>
            </a:pPr>
            <a:endParaRPr lang="en-GB" b="1" dirty="0"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Run builder with </a:t>
            </a:r>
            <a:r>
              <a:rPr lang="en-GB" b="0" dirty="0" err="1">
                <a:sym typeface="Wingdings" pitchFamily="2" charset="2"/>
              </a:rPr>
              <a:t>local.nix</a:t>
            </a:r>
            <a:endParaRPr lang="en-GB" b="0" dirty="0">
              <a:sym typeface="Wingdings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Builder builds image using Nix (build the closure, both steps and then the Docker image)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Rem: </a:t>
            </a:r>
            <a:r>
              <a:rPr lang="en-GB" b="0" dirty="0" err="1">
                <a:sym typeface="Wingdings" pitchFamily="2" charset="2"/>
              </a:rPr>
              <a:t>Local.nix</a:t>
            </a:r>
            <a:r>
              <a:rPr lang="en-GB" b="0" dirty="0">
                <a:sym typeface="Wingdings" pitchFamily="2" charset="2"/>
              </a:rPr>
              <a:t> is stitched together with minimal base image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Nix can build Docker images very efficiently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Load result of builder into Docker and start new container</a:t>
            </a:r>
          </a:p>
          <a:p>
            <a:pPr marL="228600" indent="-228600">
              <a:buFont typeface="+mj-lt"/>
              <a:buAutoNum type="arabicPeriod"/>
            </a:pPr>
            <a:r>
              <a:rPr lang="en-GB" b="0" dirty="0">
                <a:sym typeface="Wingdings" pitchFamily="2" charset="2"/>
              </a:rPr>
              <a:t>Env ready</a:t>
            </a:r>
          </a:p>
          <a:p>
            <a:pPr marL="228600" indent="-228600">
              <a:buFont typeface="+mj-lt"/>
              <a:buAutoNum type="arabicPeriod"/>
            </a:pPr>
            <a:endParaRPr lang="en-GB" b="0" dirty="0">
              <a:sym typeface="Wingdings" pitchFamily="2" charset="2"/>
            </a:endParaRPr>
          </a:p>
          <a:p>
            <a:pPr marL="0" indent="0">
              <a:buFont typeface="+mj-lt"/>
              <a:buNone/>
            </a:pPr>
            <a:r>
              <a:rPr lang="en-GB" b="1" dirty="0">
                <a:sym typeface="Wingdings" pitchFamily="2" charset="2"/>
              </a:rPr>
              <a:t>Performance evaluation</a:t>
            </a:r>
          </a:p>
          <a:p>
            <a:pPr marL="0" indent="0">
              <a:buFont typeface="+mj-lt"/>
              <a:buNone/>
            </a:pPr>
            <a:r>
              <a:rPr lang="en-GB" b="0" dirty="0">
                <a:sym typeface="Wingdings" pitchFamily="2" charset="2"/>
              </a:rPr>
              <a:t>Avoid unnecessary builds by only building new image if config changes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GB" b="0" dirty="0">
                <a:sym typeface="Wingdings" pitchFamily="2" charset="2"/>
              </a:rPr>
              <a:t>i.e. compute hash over config file or more sophisticated method</a:t>
            </a:r>
          </a:p>
          <a:p>
            <a:pPr marL="171450" indent="-171450">
              <a:buFont typeface="Wingdings" pitchFamily="2" charset="2"/>
              <a:buChar char="à"/>
            </a:pPr>
            <a:endParaRPr lang="en-GB" b="0" dirty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GB" b="0" dirty="0">
                <a:sym typeface="Wingdings" pitchFamily="2" charset="2"/>
              </a:rPr>
              <a:t>For </a:t>
            </a:r>
            <a:r>
              <a:rPr lang="en-GB" b="0" i="1" u="none" dirty="0">
                <a:sym typeface="Wingdings" pitchFamily="2" charset="2"/>
              </a:rPr>
              <a:t>Scaling</a:t>
            </a:r>
            <a:r>
              <a:rPr lang="en-GB" b="0" i="0" u="none" dirty="0">
                <a:sym typeface="Wingdings" pitchFamily="2" charset="2"/>
              </a:rPr>
              <a:t> and simultaneous builds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GB" b="0" i="0" u="none" dirty="0">
                <a:sym typeface="Wingdings" pitchFamily="2" charset="2"/>
              </a:rPr>
              <a:t>Run multiple builder container in parallel, use persistent Nix store shared among the builders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u="none" dirty="0">
                <a:sym typeface="Wingdings" pitchFamily="2" charset="2"/>
              </a:rPr>
              <a:t>Similarity: Approach 1: every </a:t>
            </a:r>
            <a:r>
              <a:rPr lang="en-GB" b="0" i="0" u="none" dirty="0" err="1">
                <a:sym typeface="Wingdings" pitchFamily="2" charset="2"/>
              </a:rPr>
              <a:t>repl</a:t>
            </a:r>
            <a:r>
              <a:rPr lang="en-GB" b="0" i="0" u="none" dirty="0">
                <a:sym typeface="Wingdings" pitchFamily="2" charset="2"/>
              </a:rPr>
              <a:t> container has shared nix-store &lt;-&gt; every builder has shared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5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literature research and some hands on experimentation with both approaches I can compare both approaches side by side on 4 factors:</a:t>
            </a:r>
          </a:p>
          <a:p>
            <a:endParaRPr lang="en-GB" dirty="0"/>
          </a:p>
          <a:p>
            <a:r>
              <a:rPr lang="en-GB" dirty="0"/>
              <a:t>Scaling: Approach 1: each container needs Nix installed, </a:t>
            </a:r>
          </a:p>
          <a:p>
            <a:endParaRPr lang="en-GB" dirty="0"/>
          </a:p>
          <a:p>
            <a:r>
              <a:rPr lang="en-GB" dirty="0"/>
              <a:t>Conclude that both are good candidates and I would give a recommendation for approach 2, due to the above factors and the fact that config changes are rather rare.</a:t>
            </a:r>
          </a:p>
          <a:p>
            <a:r>
              <a:rPr lang="en-GB" dirty="0"/>
              <a:t>Later I will have more factors and also measurements, to help you arrive at a decision.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3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 both approaches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s.t.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 both approaches with each other and to the current approach.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Prototypes (April)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both approaches to make the use cases clear.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base image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language specific examples</a:t>
            </a:r>
          </a:p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Bencharking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(April/Mai):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protoypes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measure two main uses cases </a:t>
            </a:r>
          </a:p>
          <a:p>
            <a:pPr marL="228600" indent="-228600">
              <a:buAutoNum type="arabicPeriod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lecturer: starting the container after a config change</a:t>
            </a:r>
          </a:p>
          <a:p>
            <a:pPr marL="228600" indent="-228600">
              <a:buAutoNum type="arabicPeriod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student: don't change the configuration</a:t>
            </a:r>
          </a:p>
          <a:p>
            <a:pPr marL="0" indent="0"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metric will be the time until the container is ready. </a:t>
            </a:r>
          </a:p>
          <a:p>
            <a:pPr marL="0" indent="0"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determine the right hardware in the Cloud for the approaches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space usage,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layers used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performance</a:t>
            </a: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scale simulations.  </a:t>
            </a: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- 100 people all build container at the same time</a:t>
            </a: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user want huge libraries in terms of space (i.e.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large C++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library).</a:t>
            </a:r>
          </a:p>
          <a:p>
            <a:pPr marL="0" indent="0">
              <a:buFontTx/>
              <a:buNone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June: Writing thesis, Final Presentation</a:t>
            </a:r>
          </a:p>
          <a:p>
            <a:pPr marL="0" indent="0">
              <a:buFontTx/>
              <a:buNone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dirty="0" err="1"/>
              <a:t>Thank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listening</a:t>
            </a:r>
            <a:endParaRPr lang="de-CH" dirty="0"/>
          </a:p>
          <a:p>
            <a:endParaRPr lang="de-CH" dirty="0"/>
          </a:p>
          <a:p>
            <a:r>
              <a:rPr lang="de-CH" dirty="0"/>
              <a:t>I will </a:t>
            </a: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.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F10D5-1951-5641-ABB6-CFB746DC21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89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2999-F4A5-4244-8D94-C8501591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E6CD-0B6C-5941-A50B-D5BFAE30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2B7E-CC92-6F45-9838-784980F3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00E4-085D-8C47-9E50-09BD54BED9D9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DC76-79D2-304C-85B0-445F5BA0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33C5-3EBA-754D-9574-1A1C6A43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1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713-F4DD-784D-9E99-88495700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F828-2BA3-0441-BD1C-ADD846D3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9747-FC7D-0F46-A51E-3FF4969D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E998-0707-DE4D-ADF3-89C70DFD6EB1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FE0F-B7F1-254D-B0C0-372AAAA1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0F65-4E31-DD4E-B73A-D8E55F97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7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9CE7A-C152-864F-9070-55D8217DD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4D096-0248-B643-90BB-FE570499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D466-822B-294D-AD27-A7FC03F1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F70-8E4B-6C45-B8A8-4797D0061EA2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492E-5494-394C-B2A2-79A994D2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9077-F240-E84C-8A89-D53E0D91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945-CA2B-884C-8D39-7A597B16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9D89-F84A-2241-9E21-3A119ACB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7D52-DA62-2F4A-8C58-ED730649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4D5B-C7A1-B445-B26C-70732B9D5F95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A81E-ADCE-6048-AAEE-06372EE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4A22-E8EB-664A-8018-11E8A9DD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2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4240-9894-B143-9F06-5D4F4813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D94E-4758-CB4A-9ABF-D8665A24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4061-EE6F-2A44-BEB9-0837E7B1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A24-760A-AA48-9063-57CF049A181D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06DC-B7A8-7341-86A9-EF44ED5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0811-4EC6-4346-967D-E1E77387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7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C7BF-C68E-4842-BE4D-78C9B6E9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32A4-E99D-1E48-ADB5-1BCB17A8A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2D74-3D5B-8941-8D40-87B8E3B6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22209-0E68-2E44-90CD-DD9A0ED9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973A-6913-4E49-A03F-6D365D3395ED}" type="datetime1">
              <a:rPr lang="de-CH" smtClean="0"/>
              <a:t>28.03.22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4262-32D0-0940-9519-BCAD8F4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1E2B-2708-C043-BB81-00B4BA2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5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E6B1-D856-2E4D-AF6C-B20ED79A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480D-24EC-CF47-B82D-391EFDD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8D7B-8B07-1C40-BA4B-F844C102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8BF59-81DE-1E4D-8835-11902C40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98E53-F7F8-364C-B946-49882B8D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E0DA2-3421-204B-B648-B860172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94ED-28CD-2F4F-9405-9A7A51D71E02}" type="datetime1">
              <a:rPr lang="de-CH" smtClean="0"/>
              <a:t>28.03.22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6551-810E-D448-9559-CDAFDE73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7D18B-3B61-A540-B695-AAED74C4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DABA-ED1D-BA4C-9533-1D8B682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96AB6-80D4-F645-BDE6-B58A1E0B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238B-B30A-DB43-9943-8EE88EF10A53}" type="datetime1">
              <a:rPr lang="de-CH" smtClean="0"/>
              <a:t>28.03.22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889A-255B-2E47-BE87-40C257E7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4DCA3-5DB6-5140-8577-2C884B7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03D4F-413F-B04F-8C97-8DD56F90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DFFE-7A74-784B-9F38-C230417F8400}" type="datetime1">
              <a:rPr lang="de-CH" smtClean="0"/>
              <a:t>28.03.22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F89CE-FB8E-DE4F-A28A-4933F243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EC7E3-8F7B-764B-BF59-6234DF9D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9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77C0-6BE4-0A46-BCC4-940D584A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83B9-7DB1-C44F-9C54-A9C2D5B4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38F17-773C-0C4F-B9FF-6E6547D2D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ADCB-D9B8-6844-AC94-2C0D2AAD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061E-C7FC-0145-9CC5-57222FF4477F}" type="datetime1">
              <a:rPr lang="de-CH" smtClean="0"/>
              <a:t>28.03.22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B004-21C8-D948-BA2F-0C67D18D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319D-EE63-044C-A337-E3F0E22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747-CC24-E940-B2F7-2EC11983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B2B3D-527E-B446-9776-0CBB421D7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AF7A-3969-2546-95E0-F83331F8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4A13-6D9B-014E-820E-989D124C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E87D-58C7-FD45-920D-EF9D0D65909F}" type="datetime1">
              <a:rPr lang="de-CH" smtClean="0"/>
              <a:t>28.03.22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AE85-19F6-2F47-BD50-221AFB50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D3A94-E780-744E-8DFB-CBEF1A47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846AA-06E5-B242-A6A9-82FF041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B784-2641-DD49-B871-A78E15BA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18D6-546A-BB4B-B2FB-ACD1BCCD7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F09B-6335-7246-8479-224E6261DDFD}" type="datetime1">
              <a:rPr lang="de-CH" smtClean="0"/>
              <a:t>28.03.22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65FF-79A0-0341-81E5-56D03BF1D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832C-A454-A14F-B8EB-EBF34C669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B657-BCB2-444E-BF6A-912F03F75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7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4336-129A-8B4A-A706-68C77652F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Boost flexibility in coding exercises by building container in real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EE30-4712-E749-B79F-5D2C575C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876"/>
            <a:ext cx="9144000" cy="1278924"/>
          </a:xfrm>
        </p:spPr>
        <p:txBody>
          <a:bodyPr>
            <a:normAutofit/>
          </a:bodyPr>
          <a:lstStyle/>
          <a:p>
            <a:r>
              <a:rPr lang="en-GB" dirty="0"/>
              <a:t>Bachelor Thesis</a:t>
            </a:r>
          </a:p>
          <a:p>
            <a:r>
              <a:rPr lang="en-GB" dirty="0"/>
              <a:t>Romeo Stoll</a:t>
            </a:r>
          </a:p>
        </p:txBody>
      </p:sp>
    </p:spTree>
    <p:extLst>
      <p:ext uri="{BB962C8B-B14F-4D97-AF65-F5344CB8AC3E}">
        <p14:creationId xmlns:p14="http://schemas.microsoft.com/office/powerpoint/2010/main" val="60830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784A1-CF9A-0740-ADA8-6C06B3D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2</a:t>
            </a:fld>
            <a:endParaRPr lang="en-GB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BE0EA0B-1BC8-7745-9432-72240FAD0586}"/>
              </a:ext>
            </a:extLst>
          </p:cNvPr>
          <p:cNvCxnSpPr>
            <a:cxnSpLocks/>
          </p:cNvCxnSpPr>
          <p:nvPr/>
        </p:nvCxnSpPr>
        <p:spPr>
          <a:xfrm flipV="1">
            <a:off x="711200" y="2377440"/>
            <a:ext cx="10642600" cy="3816096"/>
          </a:xfrm>
          <a:prstGeom prst="bentConnector3">
            <a:avLst/>
          </a:prstGeom>
          <a:ln w="63500">
            <a:solidFill>
              <a:schemeClr val="accent2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outdoor, clouds&#10;&#10;Description automatically generated">
            <a:extLst>
              <a:ext uri="{FF2B5EF4-FFF2-40B4-BE49-F238E27FC236}">
                <a16:creationId xmlns:a16="http://schemas.microsoft.com/office/drawing/2014/main" id="{256ED5BE-7C37-374F-B495-7A338106F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9" t="14398" r="3839" b="9684"/>
          <a:stretch/>
        </p:blipFill>
        <p:spPr>
          <a:xfrm>
            <a:off x="711200" y="3230048"/>
            <a:ext cx="4866640" cy="2859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B11B73-817A-8840-8E50-A6743D585C56}"/>
              </a:ext>
            </a:extLst>
          </p:cNvPr>
          <p:cNvSpPr txBox="1"/>
          <p:nvPr/>
        </p:nvSpPr>
        <p:spPr>
          <a:xfrm>
            <a:off x="6032500" y="476069"/>
            <a:ext cx="5175250" cy="17707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68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accent6"/>
                </a:solidFill>
              </a:rPr>
              <a:t>Flexible</a:t>
            </a:r>
          </a:p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accent6"/>
                </a:solidFill>
              </a:rPr>
              <a:t>Configurable</a:t>
            </a:r>
          </a:p>
          <a:p>
            <a:pPr algn="ctr">
              <a:lnSpc>
                <a:spcPct val="150000"/>
              </a:lnSpc>
            </a:pP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30DD8-80A8-2A4E-8CBE-4283C4A1D20E}"/>
              </a:ext>
            </a:extLst>
          </p:cNvPr>
          <p:cNvSpPr txBox="1"/>
          <p:nvPr/>
        </p:nvSpPr>
        <p:spPr>
          <a:xfrm>
            <a:off x="1977938" y="3911624"/>
            <a:ext cx="2625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Pre-baked Image</a:t>
            </a:r>
          </a:p>
        </p:txBody>
      </p:sp>
    </p:spTree>
    <p:extLst>
      <p:ext uri="{BB962C8B-B14F-4D97-AF65-F5344CB8AC3E}">
        <p14:creationId xmlns:p14="http://schemas.microsoft.com/office/powerpoint/2010/main" val="125419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924E-1107-FC48-8469-576A0B15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5125"/>
            <a:ext cx="10860741" cy="1325563"/>
          </a:xfrm>
        </p:spPr>
        <p:txBody>
          <a:bodyPr/>
          <a:lstStyle/>
          <a:p>
            <a:pPr algn="ctr"/>
            <a:r>
              <a:rPr lang="en-GB" dirty="0"/>
              <a:t>Nix package manager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1BF9B-0F64-A84D-94CE-7ADFF18A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C1CF3EE-8347-9F40-8D18-739F1752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77" y="2603017"/>
            <a:ext cx="1909041" cy="1651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C7F81-8B75-6141-AA14-803F16CC816D}"/>
              </a:ext>
            </a:extLst>
          </p:cNvPr>
          <p:cNvSpPr txBox="1"/>
          <p:nvPr/>
        </p:nvSpPr>
        <p:spPr>
          <a:xfrm>
            <a:off x="6096000" y="2644169"/>
            <a:ext cx="4670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6"/>
                </a:solidFill>
              </a:rPr>
              <a:t>Declarative</a:t>
            </a:r>
          </a:p>
          <a:p>
            <a:endParaRPr lang="en-GB" sz="3200" b="1" dirty="0"/>
          </a:p>
          <a:p>
            <a:r>
              <a:rPr lang="en-GB" sz="3200" b="1" dirty="0">
                <a:solidFill>
                  <a:schemeClr val="accent1"/>
                </a:solidFill>
              </a:rPr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237065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A130364-5408-E24E-AC75-5EBAACB6C0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400" r="51116" b="6603"/>
          <a:stretch/>
        </p:blipFill>
        <p:spPr>
          <a:xfrm>
            <a:off x="1755446" y="438828"/>
            <a:ext cx="3482788" cy="62393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91690-3E7C-C34B-B237-A3745D45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9C12-7FA9-B347-B8B5-477B7AD82533}"/>
              </a:ext>
            </a:extLst>
          </p:cNvPr>
          <p:cNvSpPr txBox="1"/>
          <p:nvPr/>
        </p:nvSpPr>
        <p:spPr>
          <a:xfrm>
            <a:off x="2221362" y="286232"/>
            <a:ext cx="22212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/nix/store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BE184EB-F568-4846-8D66-19D1F9503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83407" y="1848704"/>
            <a:ext cx="4563181" cy="2686572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63453F-2CE0-BC45-9A66-8E9F8FA89558}"/>
              </a:ext>
            </a:extLst>
          </p:cNvPr>
          <p:cNvSpPr txBox="1"/>
          <p:nvPr/>
        </p:nvSpPr>
        <p:spPr>
          <a:xfrm>
            <a:off x="8764768" y="1451579"/>
            <a:ext cx="115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Heap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AACF80-7E68-6B4A-97B7-29B02B7E948A}"/>
              </a:ext>
            </a:extLst>
          </p:cNvPr>
          <p:cNvGrpSpPr/>
          <p:nvPr/>
        </p:nvGrpSpPr>
        <p:grpSpPr>
          <a:xfrm>
            <a:off x="6034893" y="2678416"/>
            <a:ext cx="5660208" cy="1710430"/>
            <a:chOff x="6034893" y="2678416"/>
            <a:chExt cx="5660208" cy="1710430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1F4D5A7-BBBF-0A4F-817E-2116D8D25E04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375849" y="2909249"/>
              <a:ext cx="607198" cy="1298548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F7E3BD-7026-A342-8D43-D6AFD3A79AD7}"/>
                </a:ext>
              </a:extLst>
            </p:cNvPr>
            <p:cNvGrpSpPr/>
            <p:nvPr/>
          </p:nvGrpSpPr>
          <p:grpSpPr>
            <a:xfrm>
              <a:off x="6034893" y="2678416"/>
              <a:ext cx="5660208" cy="1710430"/>
              <a:chOff x="6034893" y="2678416"/>
              <a:chExt cx="5660208" cy="171043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7D0001-EF36-394F-8030-3057C64D2E65}"/>
                  </a:ext>
                </a:extLst>
              </p:cNvPr>
              <p:cNvSpPr/>
              <p:nvPr/>
            </p:nvSpPr>
            <p:spPr>
              <a:xfrm>
                <a:off x="6034893" y="4026747"/>
                <a:ext cx="1340956" cy="3620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Object 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23A9C5-635E-1E46-BE9E-159A88376B82}"/>
                  </a:ext>
                </a:extLst>
              </p:cNvPr>
              <p:cNvSpPr/>
              <p:nvPr/>
            </p:nvSpPr>
            <p:spPr>
              <a:xfrm>
                <a:off x="7983047" y="2678416"/>
                <a:ext cx="10520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Object 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06109B-91B7-3049-A7FB-A22ED2F64472}"/>
                  </a:ext>
                </a:extLst>
              </p:cNvPr>
              <p:cNvSpPr/>
              <p:nvPr/>
            </p:nvSpPr>
            <p:spPr>
              <a:xfrm>
                <a:off x="10551662" y="3349413"/>
                <a:ext cx="1143439" cy="46261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Object 3</a:t>
                </a:r>
              </a:p>
            </p:txBody>
          </p:sp>
          <p:cxnSp>
            <p:nvCxnSpPr>
              <p:cNvPr id="25" name="Curved Connector 24">
                <a:extLst>
                  <a:ext uri="{FF2B5EF4-FFF2-40B4-BE49-F238E27FC236}">
                    <a16:creationId xmlns:a16="http://schemas.microsoft.com/office/drawing/2014/main" id="{2395FA06-714B-434A-AB56-9AF7AD51008E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 flipV="1">
                <a:off x="7375849" y="3580722"/>
                <a:ext cx="3175813" cy="62707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10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7FC9-8688-C549-ABBC-1DDD52DE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60" y="467951"/>
            <a:ext cx="5764495" cy="1437861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prstClr val="black"/>
                </a:solidFill>
              </a:rPr>
              <a:t>Approach 1</a:t>
            </a:r>
            <a:r>
              <a:rPr lang="en-GB" sz="3200" dirty="0">
                <a:solidFill>
                  <a:prstClr val="black"/>
                </a:solidFill>
              </a:rPr>
              <a:t>: Use Nix shell and don’t build new image at runtime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49E3-4250-9142-9DC5-DB29A67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5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F6C3A5-C691-214C-91BC-845E7D86E09A}"/>
              </a:ext>
            </a:extLst>
          </p:cNvPr>
          <p:cNvGrpSpPr/>
          <p:nvPr/>
        </p:nvGrpSpPr>
        <p:grpSpPr>
          <a:xfrm>
            <a:off x="1169894" y="2505976"/>
            <a:ext cx="8023412" cy="3255185"/>
            <a:chOff x="1169894" y="1909482"/>
            <a:chExt cx="8023412" cy="38189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A348E-49F1-8A42-B0FB-22AA95EEBD42}"/>
                </a:ext>
              </a:extLst>
            </p:cNvPr>
            <p:cNvSpPr txBox="1"/>
            <p:nvPr/>
          </p:nvSpPr>
          <p:spPr>
            <a:xfrm>
              <a:off x="1169894" y="1909482"/>
              <a:ext cx="8023412" cy="3818964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439AD-2F78-8241-8BF6-CF575ED44432}"/>
                </a:ext>
              </a:extLst>
            </p:cNvPr>
            <p:cNvSpPr txBox="1"/>
            <p:nvPr/>
          </p:nvSpPr>
          <p:spPr>
            <a:xfrm>
              <a:off x="1192305" y="1909482"/>
              <a:ext cx="2043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Running Container</a:t>
              </a:r>
            </a:p>
          </p:txBody>
        </p:sp>
      </p:grp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9BA3D123-F6E4-A94F-8FDE-2DF5A7C15A8E}"/>
              </a:ext>
            </a:extLst>
          </p:cNvPr>
          <p:cNvSpPr/>
          <p:nvPr/>
        </p:nvSpPr>
        <p:spPr>
          <a:xfrm>
            <a:off x="1377383" y="3222896"/>
            <a:ext cx="1378075" cy="683423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local.nix</a:t>
            </a: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3A18D1-F1AA-7949-910B-BCE8867C3958}"/>
              </a:ext>
            </a:extLst>
          </p:cNvPr>
          <p:cNvGrpSpPr/>
          <p:nvPr/>
        </p:nvGrpSpPr>
        <p:grpSpPr>
          <a:xfrm>
            <a:off x="4668370" y="892101"/>
            <a:ext cx="4183022" cy="2199954"/>
            <a:chOff x="4668370" y="892101"/>
            <a:chExt cx="4183022" cy="2199954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84AF503A-8780-234D-A07C-F66A9BEDFB7F}"/>
                </a:ext>
              </a:extLst>
            </p:cNvPr>
            <p:cNvSpPr/>
            <p:nvPr/>
          </p:nvSpPr>
          <p:spPr>
            <a:xfrm>
              <a:off x="7161245" y="892101"/>
              <a:ext cx="1690147" cy="880969"/>
            </a:xfrm>
            <a:prstGeom prst="cloud">
              <a:avLst/>
            </a:prstGeom>
            <a:ln w="254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Binary Cache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A1A471-49B9-654E-B151-B2CDFFD5195F}"/>
                </a:ext>
              </a:extLst>
            </p:cNvPr>
            <p:cNvCxnSpPr>
              <a:cxnSpLocks/>
              <a:stCxn id="10" idx="1"/>
              <a:endCxn id="8" idx="0"/>
            </p:cNvCxnSpPr>
            <p:nvPr/>
          </p:nvCxnSpPr>
          <p:spPr>
            <a:xfrm flipH="1">
              <a:off x="4668370" y="1772132"/>
              <a:ext cx="3337949" cy="1319923"/>
            </a:xfrm>
            <a:prstGeom prst="straightConnector1">
              <a:avLst/>
            </a:prstGeom>
            <a:ln w="3175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2B07AD-2202-0242-A442-467A7510DCC7}"/>
              </a:ext>
            </a:extLst>
          </p:cNvPr>
          <p:cNvGrpSpPr/>
          <p:nvPr/>
        </p:nvGrpSpPr>
        <p:grpSpPr>
          <a:xfrm>
            <a:off x="3814324" y="4015385"/>
            <a:ext cx="1708089" cy="1542576"/>
            <a:chOff x="3814324" y="4015385"/>
            <a:chExt cx="1708089" cy="15425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C555414-AAB3-074F-97C2-CBC7EBBD5FF5}"/>
                </a:ext>
              </a:extLst>
            </p:cNvPr>
            <p:cNvSpPr/>
            <p:nvPr/>
          </p:nvSpPr>
          <p:spPr>
            <a:xfrm>
              <a:off x="3814324" y="5037362"/>
              <a:ext cx="1708089" cy="520599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nix/store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B934F6-0F44-3D4A-80B9-010C89FA9B92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4668369" y="4015385"/>
              <a:ext cx="1" cy="102197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F779CDB-C08B-2546-8245-9A58F8891EDB}"/>
              </a:ext>
            </a:extLst>
          </p:cNvPr>
          <p:cNvGrpSpPr/>
          <p:nvPr/>
        </p:nvGrpSpPr>
        <p:grpSpPr>
          <a:xfrm>
            <a:off x="5667934" y="3088226"/>
            <a:ext cx="3093761" cy="923330"/>
            <a:chOff x="5667934" y="3088226"/>
            <a:chExt cx="3093761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3B837E-3CC2-1344-B1C2-F824E942FC30}"/>
                </a:ext>
              </a:extLst>
            </p:cNvPr>
            <p:cNvSpPr txBox="1"/>
            <p:nvPr/>
          </p:nvSpPr>
          <p:spPr>
            <a:xfrm>
              <a:off x="6602695" y="3088226"/>
              <a:ext cx="2159000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$ nix-shell</a:t>
              </a:r>
            </a:p>
            <a:p>
              <a:r>
                <a:rPr lang="en-GB" dirty="0"/>
                <a:t>… Export env variables ($PATH)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7CBC1F-2493-2A45-BC08-0668C3B441E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667934" y="3549891"/>
              <a:ext cx="934761" cy="3829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9B9E309-2E68-F549-A402-2C1194DB79CD}"/>
              </a:ext>
            </a:extLst>
          </p:cNvPr>
          <p:cNvGrpSpPr/>
          <p:nvPr/>
        </p:nvGrpSpPr>
        <p:grpSpPr>
          <a:xfrm>
            <a:off x="8761695" y="3226725"/>
            <a:ext cx="2930522" cy="646331"/>
            <a:chOff x="8761695" y="3226725"/>
            <a:chExt cx="2930522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62B48-1DD2-1E4A-9080-8C8F0F62F190}"/>
                </a:ext>
              </a:extLst>
            </p:cNvPr>
            <p:cNvSpPr txBox="1"/>
            <p:nvPr/>
          </p:nvSpPr>
          <p:spPr>
            <a:xfrm>
              <a:off x="9744884" y="3226725"/>
              <a:ext cx="1947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6"/>
                  </a:solidFill>
                </a:rPr>
                <a:t>Environment ready!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085E8F-CC2B-C842-AA56-D09C0BB4D8ED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8761695" y="3549891"/>
              <a:ext cx="98318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9B0F0-6364-FD4B-9788-8B553426E3A8}"/>
              </a:ext>
            </a:extLst>
          </p:cNvPr>
          <p:cNvGrpSpPr/>
          <p:nvPr/>
        </p:nvGrpSpPr>
        <p:grpSpPr>
          <a:xfrm>
            <a:off x="2755458" y="3092055"/>
            <a:ext cx="2912476" cy="923330"/>
            <a:chOff x="2755458" y="3092055"/>
            <a:chExt cx="2912476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051593-9707-114B-B22D-90CE8EC67259}"/>
                </a:ext>
              </a:extLst>
            </p:cNvPr>
            <p:cNvSpPr txBox="1"/>
            <p:nvPr/>
          </p:nvSpPr>
          <p:spPr>
            <a:xfrm>
              <a:off x="3668805" y="3092055"/>
              <a:ext cx="1999129" cy="9233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$ nix-shell</a:t>
              </a:r>
            </a:p>
            <a:p>
              <a:r>
                <a:rPr lang="en-GB" dirty="0"/>
                <a:t>… Evaluates </a:t>
              </a:r>
              <a:r>
                <a:rPr lang="en-GB" dirty="0" err="1"/>
                <a:t>local.nix</a:t>
              </a:r>
              <a:endParaRPr lang="en-GB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A16774-D6C2-AD4A-BDE4-5AC28B1D641F}"/>
                </a:ext>
              </a:extLst>
            </p:cNvPr>
            <p:cNvCxnSpPr>
              <a:cxnSpLocks/>
              <a:stCxn id="7" idx="0"/>
              <a:endCxn id="8" idx="1"/>
            </p:cNvCxnSpPr>
            <p:nvPr/>
          </p:nvCxnSpPr>
          <p:spPr>
            <a:xfrm flipV="1">
              <a:off x="2755458" y="3553720"/>
              <a:ext cx="913347" cy="1088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5ED1684B-4E54-4948-9B63-4AA734C6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0391" y="2580569"/>
            <a:ext cx="1999127" cy="199912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2899E1C-179D-7F4C-85AF-0EFEE97F491F}"/>
              </a:ext>
            </a:extLst>
          </p:cNvPr>
          <p:cNvGrpSpPr/>
          <p:nvPr/>
        </p:nvGrpSpPr>
        <p:grpSpPr>
          <a:xfrm>
            <a:off x="4668369" y="4011556"/>
            <a:ext cx="4292751" cy="1715146"/>
            <a:chOff x="4668369" y="4011556"/>
            <a:chExt cx="4292751" cy="171514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37099A-D214-4040-BF44-D164849071DF}"/>
                </a:ext>
              </a:extLst>
            </p:cNvPr>
            <p:cNvSpPr txBox="1"/>
            <p:nvPr/>
          </p:nvSpPr>
          <p:spPr>
            <a:xfrm>
              <a:off x="6602695" y="4526373"/>
              <a:ext cx="2358425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/mount:</a:t>
              </a:r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7B47193-C2A9-4C46-B046-2D08C7F55123}"/>
                </a:ext>
              </a:extLst>
            </p:cNvPr>
            <p:cNvSpPr/>
            <p:nvPr/>
          </p:nvSpPr>
          <p:spPr>
            <a:xfrm>
              <a:off x="6828150" y="4881894"/>
              <a:ext cx="1999127" cy="677596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Shared nix/store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749605-83FD-3E46-ACBA-056388D74560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668369" y="4011556"/>
              <a:ext cx="1934326" cy="111498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0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7FC9-8688-C549-ABBC-1DDD52DE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83" y="366669"/>
            <a:ext cx="9566991" cy="880969"/>
          </a:xfrm>
        </p:spPr>
        <p:txBody>
          <a:bodyPr>
            <a:noAutofit/>
          </a:bodyPr>
          <a:lstStyle/>
          <a:p>
            <a:r>
              <a:rPr lang="en-GB" sz="3200" b="1" dirty="0"/>
              <a:t>Approach 2: </a:t>
            </a:r>
            <a:r>
              <a:rPr lang="en-GB" sz="3200" dirty="0"/>
              <a:t>Build new image if config changes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F6C3A5-C691-214C-91BC-845E7D86E09A}"/>
              </a:ext>
            </a:extLst>
          </p:cNvPr>
          <p:cNvGrpSpPr/>
          <p:nvPr/>
        </p:nvGrpSpPr>
        <p:grpSpPr>
          <a:xfrm>
            <a:off x="1146187" y="3067730"/>
            <a:ext cx="2216772" cy="1684868"/>
            <a:chOff x="1169894" y="1909482"/>
            <a:chExt cx="8023412" cy="38189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1A348E-49F1-8A42-B0FB-22AA95EEBD42}"/>
                </a:ext>
              </a:extLst>
            </p:cNvPr>
            <p:cNvSpPr txBox="1"/>
            <p:nvPr/>
          </p:nvSpPr>
          <p:spPr>
            <a:xfrm>
              <a:off x="1169894" y="1909482"/>
              <a:ext cx="8023412" cy="3818964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F439AD-2F78-8241-8BF6-CF575ED44432}"/>
                </a:ext>
              </a:extLst>
            </p:cNvPr>
            <p:cNvSpPr txBox="1"/>
            <p:nvPr/>
          </p:nvSpPr>
          <p:spPr>
            <a:xfrm>
              <a:off x="1192305" y="1909482"/>
              <a:ext cx="8001001" cy="76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Running Container</a:t>
              </a:r>
            </a:p>
          </p:txBody>
        </p:sp>
      </p:grp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9BA3D123-F6E4-A94F-8FDE-2DF5A7C15A8E}"/>
              </a:ext>
            </a:extLst>
          </p:cNvPr>
          <p:cNvSpPr/>
          <p:nvPr/>
        </p:nvSpPr>
        <p:spPr>
          <a:xfrm>
            <a:off x="1560151" y="3612520"/>
            <a:ext cx="1378075" cy="683423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local.nix</a:t>
            </a:r>
            <a:endParaRPr lang="en-GB" sz="20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8E7D9D-CDC2-2548-B514-D77D63EE6908}"/>
              </a:ext>
            </a:extLst>
          </p:cNvPr>
          <p:cNvGrpSpPr/>
          <p:nvPr/>
        </p:nvGrpSpPr>
        <p:grpSpPr>
          <a:xfrm>
            <a:off x="6446147" y="3067730"/>
            <a:ext cx="4307465" cy="1684868"/>
            <a:chOff x="6446147" y="2470830"/>
            <a:chExt cx="4307465" cy="168486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085E8F-CC2B-C842-AA56-D09C0BB4D8ED}"/>
                </a:ext>
              </a:extLst>
            </p:cNvPr>
            <p:cNvCxnSpPr>
              <a:cxnSpLocks/>
              <a:stCxn id="50" idx="3"/>
              <a:endCxn id="57" idx="1"/>
            </p:cNvCxnSpPr>
            <p:nvPr/>
          </p:nvCxnSpPr>
          <p:spPr>
            <a:xfrm flipV="1">
              <a:off x="6446147" y="2715509"/>
              <a:ext cx="2096885" cy="993484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68F9595-CE67-3B48-80A3-13F8B81ACE63}"/>
                </a:ext>
              </a:extLst>
            </p:cNvPr>
            <p:cNvGrpSpPr/>
            <p:nvPr/>
          </p:nvGrpSpPr>
          <p:grpSpPr>
            <a:xfrm>
              <a:off x="8536840" y="2470830"/>
              <a:ext cx="2216772" cy="1684868"/>
              <a:chOff x="8407157" y="2411349"/>
              <a:chExt cx="2216772" cy="168486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D62B48-1DD2-1E4A-9080-8C8F0F62F190}"/>
                  </a:ext>
                </a:extLst>
              </p:cNvPr>
              <p:cNvSpPr txBox="1"/>
              <p:nvPr/>
            </p:nvSpPr>
            <p:spPr>
              <a:xfrm>
                <a:off x="8636162" y="3153580"/>
                <a:ext cx="1947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6"/>
                    </a:solidFill>
                  </a:rPr>
                  <a:t>Environment ready!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1DDC90D-F079-1C46-946A-8F72B43D7777}"/>
                  </a:ext>
                </a:extLst>
              </p:cNvPr>
              <p:cNvGrpSpPr/>
              <p:nvPr/>
            </p:nvGrpSpPr>
            <p:grpSpPr>
              <a:xfrm>
                <a:off x="8407157" y="2411349"/>
                <a:ext cx="2216772" cy="1684868"/>
                <a:chOff x="1316241" y="1787796"/>
                <a:chExt cx="8023413" cy="3818964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B67209-3453-E84B-93BD-C9B637D6A78D}"/>
                    </a:ext>
                  </a:extLst>
                </p:cNvPr>
                <p:cNvSpPr txBox="1"/>
                <p:nvPr/>
              </p:nvSpPr>
              <p:spPr>
                <a:xfrm>
                  <a:off x="1316241" y="1787796"/>
                  <a:ext cx="8023413" cy="3818964"/>
                </a:xfrm>
                <a:prstGeom prst="rect">
                  <a:avLst/>
                </a:prstGeom>
                <a:noFill/>
                <a:ln w="25400">
                  <a:solidFill>
                    <a:schemeClr val="accent5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B50EAE7-D0A2-8140-A796-8F3125B42F99}"/>
                    </a:ext>
                  </a:extLst>
                </p:cNvPr>
                <p:cNvSpPr txBox="1"/>
                <p:nvPr/>
              </p:nvSpPr>
              <p:spPr>
                <a:xfrm>
                  <a:off x="1338653" y="1958704"/>
                  <a:ext cx="8001001" cy="767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/>
                    <a:t>New Container</a:t>
                  </a:r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C88B6B-8AE0-CB48-94B0-830C31E5798D}"/>
              </a:ext>
            </a:extLst>
          </p:cNvPr>
          <p:cNvGrpSpPr/>
          <p:nvPr/>
        </p:nvGrpSpPr>
        <p:grpSpPr>
          <a:xfrm>
            <a:off x="4565261" y="1897889"/>
            <a:ext cx="3235278" cy="3705181"/>
            <a:chOff x="990049" y="1909482"/>
            <a:chExt cx="8203257" cy="381896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B3D925-1BE6-B741-AC18-DF42F7BBA33B}"/>
                </a:ext>
              </a:extLst>
            </p:cNvPr>
            <p:cNvSpPr txBox="1"/>
            <p:nvPr/>
          </p:nvSpPr>
          <p:spPr>
            <a:xfrm>
              <a:off x="990049" y="1909482"/>
              <a:ext cx="8023412" cy="3818964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39CB14-2BB7-804C-B160-073C37FA7CAE}"/>
                </a:ext>
              </a:extLst>
            </p:cNvPr>
            <p:cNvSpPr txBox="1"/>
            <p:nvPr/>
          </p:nvSpPr>
          <p:spPr>
            <a:xfrm>
              <a:off x="1192305" y="1909482"/>
              <a:ext cx="8001001" cy="76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Builder Container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F4C9A6B-152B-A742-95D4-63CE545B26F3}"/>
              </a:ext>
            </a:extLst>
          </p:cNvPr>
          <p:cNvGrpSpPr/>
          <p:nvPr/>
        </p:nvGrpSpPr>
        <p:grpSpPr>
          <a:xfrm>
            <a:off x="4656378" y="2453003"/>
            <a:ext cx="3238255" cy="3259546"/>
            <a:chOff x="1169894" y="1909482"/>
            <a:chExt cx="8023412" cy="381896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CB45FB-5427-BD48-BEDC-20F748C5ADA9}"/>
                </a:ext>
              </a:extLst>
            </p:cNvPr>
            <p:cNvSpPr txBox="1"/>
            <p:nvPr/>
          </p:nvSpPr>
          <p:spPr>
            <a:xfrm>
              <a:off x="1192305" y="1909482"/>
              <a:ext cx="8001001" cy="76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Builder Container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A3EC4BA-8974-F545-904C-35D2BB9CF4B7}"/>
                </a:ext>
              </a:extLst>
            </p:cNvPr>
            <p:cNvSpPr txBox="1"/>
            <p:nvPr/>
          </p:nvSpPr>
          <p:spPr>
            <a:xfrm>
              <a:off x="1169894" y="1909482"/>
              <a:ext cx="8023412" cy="3818964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F27FF9-DC25-B94E-9A1C-8E37C9D2997C}"/>
              </a:ext>
            </a:extLst>
          </p:cNvPr>
          <p:cNvGrpSpPr/>
          <p:nvPr/>
        </p:nvGrpSpPr>
        <p:grpSpPr>
          <a:xfrm>
            <a:off x="2938226" y="3061934"/>
            <a:ext cx="4486702" cy="2726283"/>
            <a:chOff x="2938226" y="2465034"/>
            <a:chExt cx="4486702" cy="272628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A16774-D6C2-AD4A-BDE4-5AC28B1D641F}"/>
                </a:ext>
              </a:extLst>
            </p:cNvPr>
            <p:cNvCxnSpPr>
              <a:cxnSpLocks/>
              <a:stCxn id="7" idx="0"/>
              <a:endCxn id="46" idx="1"/>
            </p:cNvCxnSpPr>
            <p:nvPr/>
          </p:nvCxnSpPr>
          <p:spPr>
            <a:xfrm flipV="1">
              <a:off x="2938226" y="2738941"/>
              <a:ext cx="1827207" cy="1215291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A4DE8D4-EE2D-344E-80F2-C96C65BA82E7}"/>
                </a:ext>
              </a:extLst>
            </p:cNvPr>
            <p:cNvGrpSpPr/>
            <p:nvPr/>
          </p:nvGrpSpPr>
          <p:grpSpPr>
            <a:xfrm>
              <a:off x="4757984" y="2465034"/>
              <a:ext cx="2666944" cy="2726283"/>
              <a:chOff x="4757984" y="2465034"/>
              <a:chExt cx="2666944" cy="272628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2089C2-0180-0A41-91A3-31F2326094D2}"/>
                  </a:ext>
                </a:extLst>
              </p:cNvPr>
              <p:cNvGrpSpPr/>
              <p:nvPr/>
            </p:nvGrpSpPr>
            <p:grpSpPr>
              <a:xfrm>
                <a:off x="4757984" y="2465034"/>
                <a:ext cx="2666944" cy="2726283"/>
                <a:chOff x="1169894" y="1909482"/>
                <a:chExt cx="8023412" cy="381896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EF1BF34-9E0B-EC4E-8262-94E2846E03A3}"/>
                    </a:ext>
                  </a:extLst>
                </p:cNvPr>
                <p:cNvSpPr txBox="1"/>
                <p:nvPr/>
              </p:nvSpPr>
              <p:spPr>
                <a:xfrm>
                  <a:off x="1169894" y="1909482"/>
                  <a:ext cx="8023412" cy="3818964"/>
                </a:xfrm>
                <a:prstGeom prst="rect">
                  <a:avLst/>
                </a:prstGeom>
                <a:noFill/>
                <a:ln w="25400">
                  <a:solidFill>
                    <a:schemeClr val="accent5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74D77D-3A7C-004C-B401-5721B8DCAFC9}"/>
                    </a:ext>
                  </a:extLst>
                </p:cNvPr>
                <p:cNvSpPr txBox="1"/>
                <p:nvPr/>
              </p:nvSpPr>
              <p:spPr>
                <a:xfrm>
                  <a:off x="1192305" y="1909482"/>
                  <a:ext cx="8001001" cy="767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/>
                    <a:t>Builder Container</a:t>
                  </a:r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C555414-AAB3-074F-97C2-CBC7EBBD5FF5}"/>
                  </a:ext>
                </a:extLst>
              </p:cNvPr>
              <p:cNvSpPr/>
              <p:nvPr/>
            </p:nvSpPr>
            <p:spPr>
              <a:xfrm>
                <a:off x="5010796" y="4391159"/>
                <a:ext cx="1708089" cy="520599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nix/store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AB70B6-756C-4C49-95E9-3A77F41681CD}"/>
              </a:ext>
            </a:extLst>
          </p:cNvPr>
          <p:cNvGrpSpPr/>
          <p:nvPr/>
        </p:nvGrpSpPr>
        <p:grpSpPr>
          <a:xfrm>
            <a:off x="5283535" y="3335841"/>
            <a:ext cx="1162612" cy="1323995"/>
            <a:chOff x="5283535" y="2738941"/>
            <a:chExt cx="1162612" cy="132399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2DB4DD-0107-4549-865B-719C9ADF59D8}"/>
                </a:ext>
              </a:extLst>
            </p:cNvPr>
            <p:cNvSpPr txBox="1"/>
            <p:nvPr/>
          </p:nvSpPr>
          <p:spPr>
            <a:xfrm>
              <a:off x="5283535" y="3355050"/>
              <a:ext cx="1162612" cy="70788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2000" dirty="0"/>
                <a:t>New Image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EE1CF2D-9A42-D141-BA78-08B8E8788C06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5864840" y="2738941"/>
              <a:ext cx="1" cy="616109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8066F0C1-7272-1945-A0EF-7DDA422A0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640" y="3168376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49E3-4250-9142-9DC5-DB29A67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054C-6091-0145-929C-2815560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	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3EA737-B978-FE45-8EB0-81580489A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01412"/>
              </p:ext>
            </p:extLst>
          </p:nvPr>
        </p:nvGraphicFramePr>
        <p:xfrm>
          <a:off x="838200" y="1825624"/>
          <a:ext cx="10515598" cy="433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264">
                  <a:extLst>
                    <a:ext uri="{9D8B030D-6E8A-4147-A177-3AD203B41FA5}">
                      <a16:colId xmlns:a16="http://schemas.microsoft.com/office/drawing/2014/main" val="22557146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3884276423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3879736192"/>
                    </a:ext>
                  </a:extLst>
                </a:gridCol>
                <a:gridCol w="3014470">
                  <a:extLst>
                    <a:ext uri="{9D8B030D-6E8A-4147-A177-3AD203B41FA5}">
                      <a16:colId xmlns:a16="http://schemas.microsoft.com/office/drawing/2014/main" val="3644014451"/>
                    </a:ext>
                  </a:extLst>
                </a:gridCol>
              </a:tblGrid>
              <a:tr h="8662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6"/>
                          </a:solidFill>
                        </a:rPr>
                        <a:t>Approach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Approach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91633"/>
                  </a:ext>
                </a:extLst>
              </a:tr>
              <a:tr h="866267">
                <a:tc>
                  <a:txBody>
                    <a:bodyPr/>
                    <a:lstStyle/>
                    <a:p>
                      <a:r>
                        <a:rPr lang="en-GB" sz="2000" dirty="0"/>
                        <a:t>Optimize consecutive build reuse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55639"/>
                  </a:ext>
                </a:extLst>
              </a:tr>
              <a:tr h="866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Optimize first build after config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31687"/>
                  </a:ext>
                </a:extLst>
              </a:tr>
              <a:tr h="866267">
                <a:tc>
                  <a:txBody>
                    <a:bodyPr/>
                    <a:lstStyle/>
                    <a:p>
                      <a:r>
                        <a:rPr lang="en-GB" sz="2000" dirty="0"/>
                        <a:t>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77424"/>
                  </a:ext>
                </a:extLst>
              </a:tr>
              <a:tr h="866267">
                <a:tc>
                  <a:txBody>
                    <a:bodyPr/>
                    <a:lstStyle/>
                    <a:p>
                      <a:r>
                        <a:rPr lang="en-GB" sz="2000" dirty="0"/>
                        <a:t>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756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1581D-E1D1-2C4C-80E0-2C8FA49D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7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B4DA03-8E6B-414B-822C-3B9645514EAC}"/>
              </a:ext>
            </a:extLst>
          </p:cNvPr>
          <p:cNvSpPr>
            <a:spLocks noChangeAspect="1"/>
          </p:cNvSpPr>
          <p:nvPr/>
        </p:nvSpPr>
        <p:spPr>
          <a:xfrm>
            <a:off x="5608320" y="2652715"/>
            <a:ext cx="648000" cy="649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4A847-677C-8444-B09F-825C0083C5CC}"/>
              </a:ext>
            </a:extLst>
          </p:cNvPr>
          <p:cNvSpPr>
            <a:spLocks noChangeAspect="1"/>
          </p:cNvSpPr>
          <p:nvPr/>
        </p:nvSpPr>
        <p:spPr>
          <a:xfrm>
            <a:off x="8747760" y="2652714"/>
            <a:ext cx="648000" cy="6498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12015A-8B86-9148-9F8B-0C8D45A3E68C}"/>
              </a:ext>
            </a:extLst>
          </p:cNvPr>
          <p:cNvSpPr>
            <a:spLocks noChangeAspect="1"/>
          </p:cNvSpPr>
          <p:nvPr/>
        </p:nvSpPr>
        <p:spPr>
          <a:xfrm>
            <a:off x="5608320" y="3619733"/>
            <a:ext cx="648000" cy="6498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DB68BEBC-3F65-F14B-A388-65E1081DD195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20" y="4586751"/>
            <a:ext cx="648000" cy="649829"/>
          </a:xfrm>
          <a:prstGeom prst="p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204F84-0DC2-E54E-9C50-BCA5A050806E}"/>
              </a:ext>
            </a:extLst>
          </p:cNvPr>
          <p:cNvSpPr>
            <a:spLocks noChangeAspect="1"/>
          </p:cNvSpPr>
          <p:nvPr/>
        </p:nvSpPr>
        <p:spPr>
          <a:xfrm>
            <a:off x="8747760" y="4586752"/>
            <a:ext cx="648000" cy="6498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7FAFD-4E98-7040-9C1F-F0B4523223EA}"/>
              </a:ext>
            </a:extLst>
          </p:cNvPr>
          <p:cNvSpPr/>
          <p:nvPr/>
        </p:nvSpPr>
        <p:spPr>
          <a:xfrm>
            <a:off x="7785504" y="1052512"/>
            <a:ext cx="2572512" cy="5464969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EF2F75DB-F814-5942-91B7-0FE93BE54649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20" y="5553769"/>
            <a:ext cx="648000" cy="649829"/>
          </a:xfrm>
          <a:prstGeom prst="pi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E4F110-7FD7-5E44-8CF7-1DEA33A01072}"/>
              </a:ext>
            </a:extLst>
          </p:cNvPr>
          <p:cNvSpPr>
            <a:spLocks noChangeAspect="1"/>
          </p:cNvSpPr>
          <p:nvPr/>
        </p:nvSpPr>
        <p:spPr>
          <a:xfrm>
            <a:off x="8747760" y="5553769"/>
            <a:ext cx="648000" cy="6498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9C98D-F9AB-6B44-B4E6-AE06012860BA}"/>
              </a:ext>
            </a:extLst>
          </p:cNvPr>
          <p:cNvSpPr>
            <a:spLocks noChangeAspect="1"/>
          </p:cNvSpPr>
          <p:nvPr/>
        </p:nvSpPr>
        <p:spPr>
          <a:xfrm>
            <a:off x="9071760" y="3601432"/>
            <a:ext cx="648000" cy="668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017E54-E51B-3243-8743-C42D9D196E23}"/>
              </a:ext>
            </a:extLst>
          </p:cNvPr>
          <p:cNvSpPr>
            <a:spLocks noChangeAspect="1"/>
          </p:cNvSpPr>
          <p:nvPr/>
        </p:nvSpPr>
        <p:spPr>
          <a:xfrm>
            <a:off x="8747760" y="3619731"/>
            <a:ext cx="648000" cy="6498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1B7EF-4A71-5848-A5D3-A2CCB3B7A15C}"/>
              </a:ext>
            </a:extLst>
          </p:cNvPr>
          <p:cNvSpPr>
            <a:spLocks noChangeAspect="1"/>
          </p:cNvSpPr>
          <p:nvPr/>
        </p:nvSpPr>
        <p:spPr>
          <a:xfrm>
            <a:off x="9071760" y="3601431"/>
            <a:ext cx="648000" cy="72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30E-5ACE-6E4D-9419-45C61A9E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608"/>
          </a:xfrm>
        </p:spPr>
        <p:txBody>
          <a:bodyPr/>
          <a:lstStyle/>
          <a:p>
            <a:r>
              <a:rPr lang="en-GB" dirty="0"/>
              <a:t>Next steps and 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AC1A2B-E9A1-3442-9DB6-6D823294A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678426"/>
              </p:ext>
            </p:extLst>
          </p:nvPr>
        </p:nvGraphicFramePr>
        <p:xfrm>
          <a:off x="838200" y="1825623"/>
          <a:ext cx="10515600" cy="443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1522425870"/>
                    </a:ext>
                  </a:extLst>
                </a:gridCol>
                <a:gridCol w="1913467">
                  <a:extLst>
                    <a:ext uri="{9D8B030D-6E8A-4147-A177-3AD203B41FA5}">
                      <a16:colId xmlns:a16="http://schemas.microsoft.com/office/drawing/2014/main" val="2486194173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23155292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2899988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11701569"/>
                    </a:ext>
                  </a:extLst>
                </a:gridCol>
              </a:tblGrid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Activities / Timeline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March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April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Mai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June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07475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Literature Research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8874623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Feasible Solutions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4475762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1. Presentation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8832225"/>
                  </a:ext>
                </a:extLst>
              </a:tr>
              <a:tr h="876511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Prototype for both Approaches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2693003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Benchmarking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2440481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Writing Thesis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3721256"/>
                  </a:ext>
                </a:extLst>
              </a:tr>
              <a:tr h="507819">
                <a:tc>
                  <a:txBody>
                    <a:bodyPr/>
                    <a:lstStyle/>
                    <a:p>
                      <a:r>
                        <a:rPr lang="en-GB" dirty="0">
                          <a:ln>
                            <a:noFill/>
                          </a:ln>
                        </a:rPr>
                        <a:t>Final Presentation</a:t>
                      </a:r>
                    </a:p>
                  </a:txBody>
                  <a:tcPr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960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4E6A5-8557-E941-B05F-2838104F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8</a:t>
            </a:fld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71C41C-F049-A54F-BE0B-BCAAF33E6EE1}"/>
              </a:ext>
            </a:extLst>
          </p:cNvPr>
          <p:cNvGrpSpPr/>
          <p:nvPr/>
        </p:nvGrpSpPr>
        <p:grpSpPr>
          <a:xfrm>
            <a:off x="3420535" y="1825623"/>
            <a:ext cx="1964262" cy="4431244"/>
            <a:chOff x="3420535" y="1825623"/>
            <a:chExt cx="1964262" cy="4431244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AD0E284B-604D-E447-A029-B7F57C05CF38}"/>
                </a:ext>
              </a:extLst>
            </p:cNvPr>
            <p:cNvSpPr/>
            <p:nvPr/>
          </p:nvSpPr>
          <p:spPr>
            <a:xfrm>
              <a:off x="3420535" y="2414587"/>
              <a:ext cx="1405466" cy="237066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82F578E-DBD6-FB4B-A174-1DBBE2EBE8E2}"/>
                </a:ext>
              </a:extLst>
            </p:cNvPr>
            <p:cNvSpPr/>
            <p:nvPr/>
          </p:nvSpPr>
          <p:spPr>
            <a:xfrm>
              <a:off x="3920063" y="2893695"/>
              <a:ext cx="1464734" cy="237066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EA6AED-FFB8-284A-AD30-A95B537C9232}"/>
                </a:ext>
              </a:extLst>
            </p:cNvPr>
            <p:cNvCxnSpPr>
              <a:cxnSpLocks/>
            </p:cNvCxnSpPr>
            <p:nvPr/>
          </p:nvCxnSpPr>
          <p:spPr>
            <a:xfrm>
              <a:off x="5384797" y="1825623"/>
              <a:ext cx="0" cy="44312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A7FE6A80-AB08-8542-8993-B228852E1FDA}"/>
                </a:ext>
              </a:extLst>
            </p:cNvPr>
            <p:cNvSpPr/>
            <p:nvPr/>
          </p:nvSpPr>
          <p:spPr>
            <a:xfrm>
              <a:off x="5075767" y="3429000"/>
              <a:ext cx="296330" cy="237066"/>
            </a:xfrm>
            <a:prstGeom prst="rightArrow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83B43E-04EC-BD42-8B69-3EFBE820D5D7}"/>
              </a:ext>
            </a:extLst>
          </p:cNvPr>
          <p:cNvGrpSpPr/>
          <p:nvPr/>
        </p:nvGrpSpPr>
        <p:grpSpPr>
          <a:xfrm>
            <a:off x="5397498" y="4041245"/>
            <a:ext cx="5956302" cy="2127281"/>
            <a:chOff x="5397498" y="4041245"/>
            <a:chExt cx="5956302" cy="2127281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6006B16-6322-944E-858F-F5833B943F53}"/>
                </a:ext>
              </a:extLst>
            </p:cNvPr>
            <p:cNvSpPr/>
            <p:nvPr/>
          </p:nvSpPr>
          <p:spPr>
            <a:xfrm>
              <a:off x="5397498" y="4041245"/>
              <a:ext cx="1845736" cy="324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B28397E-A9B6-A441-B6E7-9E4E6001821C}"/>
                </a:ext>
              </a:extLst>
            </p:cNvPr>
            <p:cNvSpPr/>
            <p:nvPr/>
          </p:nvSpPr>
          <p:spPr>
            <a:xfrm>
              <a:off x="6807204" y="4655982"/>
              <a:ext cx="2226720" cy="324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052E8415-3532-A449-819E-02678334F540}"/>
                </a:ext>
              </a:extLst>
            </p:cNvPr>
            <p:cNvSpPr/>
            <p:nvPr/>
          </p:nvSpPr>
          <p:spPr>
            <a:xfrm>
              <a:off x="8849791" y="5220968"/>
              <a:ext cx="2264817" cy="324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DA6394A-F030-EB4D-A9F7-35D2AD9375F0}"/>
                </a:ext>
              </a:extLst>
            </p:cNvPr>
            <p:cNvSpPr/>
            <p:nvPr/>
          </p:nvSpPr>
          <p:spPr>
            <a:xfrm>
              <a:off x="10371670" y="5844526"/>
              <a:ext cx="982130" cy="3240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59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755-D0FE-4B48-9343-BF3CD33D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3FE9-4FC5-ED46-A246-0EA5098E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2181-D81A-6643-9AC6-174D3E1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657-BCB2-444E-BF6A-912F03F75952}" type="slidenum">
              <a:rPr lang="en-GB" smtClean="0"/>
              <a:t>9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D1E7B2-8E27-6944-8DB4-602AD595CA7E}"/>
              </a:ext>
            </a:extLst>
          </p:cNvPr>
          <p:cNvGrpSpPr/>
          <p:nvPr/>
        </p:nvGrpSpPr>
        <p:grpSpPr>
          <a:xfrm>
            <a:off x="4163060" y="3342494"/>
            <a:ext cx="656946" cy="658800"/>
            <a:chOff x="11191654" y="3282624"/>
            <a:chExt cx="656946" cy="65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E22EDB-BCA0-D347-B1C4-EB42DFAA7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91654" y="3285761"/>
              <a:ext cx="640800" cy="64260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ie 6">
              <a:extLst>
                <a:ext uri="{FF2B5EF4-FFF2-40B4-BE49-F238E27FC236}">
                  <a16:creationId xmlns:a16="http://schemas.microsoft.com/office/drawing/2014/main" id="{528EDA38-6A40-5A44-9F57-D01B2B48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91654" y="3282624"/>
              <a:ext cx="656946" cy="658800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330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1479</Words>
  <Application>Microsoft Macintosh PowerPoint</Application>
  <PresentationFormat>Widescreen</PresentationFormat>
  <Paragraphs>214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Office Theme</vt:lpstr>
      <vt:lpstr>Boost flexibility in coding exercises by building container in real time</vt:lpstr>
      <vt:lpstr>PowerPoint Presentation</vt:lpstr>
      <vt:lpstr>Nix package manager</vt:lpstr>
      <vt:lpstr>PowerPoint Presentation</vt:lpstr>
      <vt:lpstr>Approach 1: Use Nix shell and don’t build new image at runtime</vt:lpstr>
      <vt:lpstr>Approach 2: Build new image if config changes</vt:lpstr>
      <vt:lpstr>Conclusion  </vt:lpstr>
      <vt:lpstr>Next steps and 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 flexibility in coding exercises by building container in real time</dc:title>
  <dc:creator>Romeo Stoll</dc:creator>
  <cp:lastModifiedBy>Romeo Stoll</cp:lastModifiedBy>
  <cp:revision>27</cp:revision>
  <dcterms:created xsi:type="dcterms:W3CDTF">2022-03-26T11:15:37Z</dcterms:created>
  <dcterms:modified xsi:type="dcterms:W3CDTF">2022-03-28T07:52:46Z</dcterms:modified>
</cp:coreProperties>
</file>