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6" r:id="rId2"/>
    <p:sldId id="262" r:id="rId3"/>
    <p:sldId id="264" r:id="rId4"/>
    <p:sldId id="265" r:id="rId5"/>
    <p:sldId id="266" r:id="rId6"/>
    <p:sldId id="267" r:id="rId7"/>
    <p:sldId id="269" r:id="rId8"/>
    <p:sldId id="258" r:id="rId9"/>
    <p:sldId id="259" r:id="rId10"/>
    <p:sldId id="271" r:id="rId11"/>
    <p:sldId id="260" r:id="rId12"/>
    <p:sldId id="261" r:id="rId13"/>
    <p:sldId id="270" r:id="rId14"/>
    <p:sldId id="272" r:id="rId15"/>
    <p:sldId id="273" r:id="rId16"/>
    <p:sldId id="277" r:id="rId17"/>
    <p:sldId id="275" r:id="rId18"/>
    <p:sldId id="276" r:id="rId19"/>
    <p:sldId id="284" r:id="rId20"/>
    <p:sldId id="285" r:id="rId21"/>
    <p:sldId id="286" r:id="rId22"/>
    <p:sldId id="278" r:id="rId23"/>
    <p:sldId id="279" r:id="rId24"/>
    <p:sldId id="280" r:id="rId25"/>
    <p:sldId id="281" r:id="rId26"/>
    <p:sldId id="282" r:id="rId27"/>
    <p:sldId id="283" r:id="rId28"/>
    <p:sldId id="274" r:id="rId29"/>
    <p:sldId id="263" r:id="rId3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6208"/>
  </p:normalViewPr>
  <p:slideViewPr>
    <p:cSldViewPr snapToGrid="0" snapToObjects="1">
      <p:cViewPr varScale="1">
        <p:scale>
          <a:sx n="146" d="100"/>
          <a:sy n="146" d="100"/>
        </p:scale>
        <p:origin x="192" y="896"/>
      </p:cViewPr>
      <p:guideLst/>
    </p:cSldViewPr>
  </p:slideViewPr>
  <p:notesTextViewPr>
    <p:cViewPr>
      <p:scale>
        <a:sx n="100" d="100"/>
        <a:sy n="100" d="100"/>
      </p:scale>
      <p:origin x="0" y="0"/>
    </p:cViewPr>
  </p:notesTextViewPr>
  <p:notesViewPr>
    <p:cSldViewPr snapToGrid="0" snapToObjects="1">
      <p:cViewPr varScale="1">
        <p:scale>
          <a:sx n="135" d="100"/>
          <a:sy n="135" d="100"/>
        </p:scale>
        <p:origin x="476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8F548E-EAA6-665C-85DA-70C1665207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Helvetica" pitchFamily="2" charset="0"/>
            </a:endParaRPr>
          </a:p>
        </p:txBody>
      </p:sp>
      <p:sp>
        <p:nvSpPr>
          <p:cNvPr id="3" name="Date Placeholder 2">
            <a:extLst>
              <a:ext uri="{FF2B5EF4-FFF2-40B4-BE49-F238E27FC236}">
                <a16:creationId xmlns:a16="http://schemas.microsoft.com/office/drawing/2014/main" id="{B0EFB113-EC1A-D385-7471-C5073E2D9A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FDEA56-6BD2-7649-B784-DFF7C66FA1F2}" type="datetimeFigureOut">
              <a:rPr lang="en-GB" smtClean="0">
                <a:latin typeface="Helvetica" pitchFamily="2" charset="0"/>
              </a:rPr>
              <a:t>07/07/2022</a:t>
            </a:fld>
            <a:endParaRPr lang="en-GB" dirty="0">
              <a:latin typeface="Helvetica" pitchFamily="2" charset="0"/>
            </a:endParaRPr>
          </a:p>
        </p:txBody>
      </p:sp>
      <p:sp>
        <p:nvSpPr>
          <p:cNvPr id="4" name="Footer Placeholder 3">
            <a:extLst>
              <a:ext uri="{FF2B5EF4-FFF2-40B4-BE49-F238E27FC236}">
                <a16:creationId xmlns:a16="http://schemas.microsoft.com/office/drawing/2014/main" id="{30503D72-80F0-AC02-2C64-ED9C972A9D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Helvetica" pitchFamily="2" charset="0"/>
            </a:endParaRPr>
          </a:p>
        </p:txBody>
      </p:sp>
      <p:sp>
        <p:nvSpPr>
          <p:cNvPr id="5" name="Slide Number Placeholder 4">
            <a:extLst>
              <a:ext uri="{FF2B5EF4-FFF2-40B4-BE49-F238E27FC236}">
                <a16:creationId xmlns:a16="http://schemas.microsoft.com/office/drawing/2014/main" id="{1BE9C544-A940-2317-D249-7022189666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FFEFED-4637-ED48-8684-993A8BD0B21A}" type="slidenum">
              <a:rPr lang="en-GB" smtClean="0">
                <a:latin typeface="Helvetica" pitchFamily="2" charset="0"/>
              </a:rPr>
              <a:t>‹#›</a:t>
            </a:fld>
            <a:endParaRPr lang="en-GB" dirty="0">
              <a:latin typeface="Helvetica" pitchFamily="2" charset="0"/>
            </a:endParaRPr>
          </a:p>
        </p:txBody>
      </p:sp>
    </p:spTree>
    <p:extLst>
      <p:ext uri="{BB962C8B-B14F-4D97-AF65-F5344CB8AC3E}">
        <p14:creationId xmlns:p14="http://schemas.microsoft.com/office/powerpoint/2010/main" val="1443453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Helvetica" pitchFamily="2"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Helvetica" pitchFamily="2" charset="0"/>
              </a:defRPr>
            </a:lvl1pPr>
          </a:lstStyle>
          <a:p>
            <a:fld id="{3C7B242B-323E-1A4A-9661-E5BCEB110093}" type="datetimeFigureOut">
              <a:rPr lang="en-GB" smtClean="0"/>
              <a:pPr/>
              <a:t>07/07/2022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Helvetica" pitchFamily="2"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Helvetica" pitchFamily="2" charset="0"/>
              </a:defRPr>
            </a:lvl1pPr>
          </a:lstStyle>
          <a:p>
            <a:fld id="{D2FEDDC5-25A7-5C4A-A79A-B7103AFA1C38}" type="slidenum">
              <a:rPr lang="en-GB" smtClean="0"/>
              <a:pPr/>
              <a:t>‹#›</a:t>
            </a:fld>
            <a:endParaRPr lang="en-GB" dirty="0"/>
          </a:p>
        </p:txBody>
      </p:sp>
    </p:spTree>
    <p:extLst>
      <p:ext uri="{BB962C8B-B14F-4D97-AF65-F5344CB8AC3E}">
        <p14:creationId xmlns:p14="http://schemas.microsoft.com/office/powerpoint/2010/main" val="177121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pitchFamily="2" charset="0"/>
        <a:ea typeface="+mn-ea"/>
        <a:cs typeface="+mn-cs"/>
      </a:defRPr>
    </a:lvl1pPr>
    <a:lvl2pPr marL="457200" algn="l" defTabSz="914400" rtl="0" eaLnBrk="1" latinLnBrk="0" hangingPunct="1">
      <a:defRPr sz="1200" b="0" i="0" kern="1200">
        <a:solidFill>
          <a:schemeClr val="tx1"/>
        </a:solidFill>
        <a:latin typeface="Helvetica" pitchFamily="2" charset="0"/>
        <a:ea typeface="+mn-ea"/>
        <a:cs typeface="+mn-cs"/>
      </a:defRPr>
    </a:lvl2pPr>
    <a:lvl3pPr marL="914400" algn="l" defTabSz="914400" rtl="0" eaLnBrk="1" latinLnBrk="0" hangingPunct="1">
      <a:defRPr sz="1200" b="0" i="0" kern="1200">
        <a:solidFill>
          <a:schemeClr val="tx1"/>
        </a:solidFill>
        <a:latin typeface="Helvetica" pitchFamily="2" charset="0"/>
        <a:ea typeface="+mn-ea"/>
        <a:cs typeface="+mn-cs"/>
      </a:defRPr>
    </a:lvl3pPr>
    <a:lvl4pPr marL="1371600" algn="l" defTabSz="914400" rtl="0" eaLnBrk="1" latinLnBrk="0" hangingPunct="1">
      <a:defRPr sz="1200" b="0" i="0" kern="1200">
        <a:solidFill>
          <a:schemeClr val="tx1"/>
        </a:solidFill>
        <a:latin typeface="Helvetica" pitchFamily="2" charset="0"/>
        <a:ea typeface="+mn-ea"/>
        <a:cs typeface="+mn-cs"/>
      </a:defRPr>
    </a:lvl4pPr>
    <a:lvl5pPr marL="1828800" algn="l" defTabSz="914400" rtl="0" eaLnBrk="1" latinLnBrk="0" hangingPunct="1">
      <a:defRPr sz="1200" b="0" i="0" kern="1200">
        <a:solidFill>
          <a:schemeClr val="tx1"/>
        </a:solidFill>
        <a:latin typeface="Helvetic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all for coming. My name is Romeo.</a:t>
            </a:r>
          </a:p>
          <a:p>
            <a:r>
              <a:rPr lang="en-GB" dirty="0"/>
              <a:t>As a student, I've spent many hours using the browser accessible development environment, called CodeExpert, to solve coding exercises, but I've never worried about what was running in the background to make this work. My ignorance was made possible due to hard-working developers and lecturers which maintain and configure the coding environments for a mostly smooth user experience. To do this for many students who need an isolated environment, CodeExpert uses containers.               </a:t>
            </a:r>
          </a:p>
          <a:p>
            <a:r>
              <a:rPr lang="en-GB" dirty="0"/>
              <a:t>So today, I'm going to tell you (guys) about two approaches for building containers at runtime that I designed for boosting the flexibility in configuring coding exercises.</a:t>
            </a:r>
          </a:p>
          <a:p>
            <a:endParaRPr lang="en-GB" dirty="0"/>
          </a:p>
        </p:txBody>
      </p:sp>
      <p:sp>
        <p:nvSpPr>
          <p:cNvPr id="4" name="Slide Number Placeholder 3"/>
          <p:cNvSpPr>
            <a:spLocks noGrp="1"/>
          </p:cNvSpPr>
          <p:nvPr>
            <p:ph type="sldNum" sz="quarter" idx="5"/>
          </p:nvPr>
        </p:nvSpPr>
        <p:spPr/>
        <p:txBody>
          <a:bodyPr/>
          <a:lstStyle/>
          <a:p>
            <a:fld id="{D2FEDDC5-25A7-5C4A-A79A-B7103AFA1C38}" type="slidenum">
              <a:rPr lang="en-GB" smtClean="0"/>
              <a:t>1</a:t>
            </a:fld>
            <a:endParaRPr lang="en-GB" dirty="0"/>
          </a:p>
        </p:txBody>
      </p:sp>
    </p:spTree>
    <p:extLst>
      <p:ext uri="{BB962C8B-B14F-4D97-AF65-F5344CB8AC3E}">
        <p14:creationId xmlns:p14="http://schemas.microsoft.com/office/powerpoint/2010/main" val="1310943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first aim complete, let's continue to the next one. We will compare our prototypes with each other and to the current CodeExpert approach, which again is Docker based. To do this we use four evaluation criteria: performance, security, user experience, and developer experience. We use two test environments, a Python, and C++ environment to benchmark our prototypes. One thing to note before I get to my results is that our prototypes are a proof of concept and not fully optimized.</a:t>
            </a:r>
          </a:p>
          <a:p>
            <a:endParaRPr lang="en-GB" dirty="0"/>
          </a:p>
        </p:txBody>
      </p:sp>
      <p:sp>
        <p:nvSpPr>
          <p:cNvPr id="4" name="Slide Number Placeholder 3"/>
          <p:cNvSpPr>
            <a:spLocks noGrp="1"/>
          </p:cNvSpPr>
          <p:nvPr>
            <p:ph type="sldNum" sz="quarter" idx="5"/>
          </p:nvPr>
        </p:nvSpPr>
        <p:spPr/>
        <p:txBody>
          <a:bodyPr/>
          <a:lstStyle/>
          <a:p>
            <a:fld id="{D2FEDDC5-25A7-5C4A-A79A-B7103AFA1C38}" type="slidenum">
              <a:rPr lang="en-GB" smtClean="0"/>
              <a:t>10</a:t>
            </a:fld>
            <a:endParaRPr lang="en-GB" dirty="0"/>
          </a:p>
        </p:txBody>
      </p:sp>
    </p:spTree>
    <p:extLst>
      <p:ext uri="{BB962C8B-B14F-4D97-AF65-F5344CB8AC3E}">
        <p14:creationId xmlns:p14="http://schemas.microsoft.com/office/powerpoint/2010/main" val="367768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start with the benchmark results of the first-time build of a configuration. Let's mention how measure the first time build. We measure the build time of our prototypes starting from a new configuration and empty caches until the environment is ready. Now, the exact execution steps for this are very different for each approach.</a:t>
            </a:r>
          </a:p>
          <a:p>
            <a:r>
              <a:rPr lang="en-GB" dirty="0"/>
              <a:t>Let's take a look; For both environments C++ and Python, it looks like the NSAR prototype is the fastest, followed by BIAR or the current approach. The Python version of the current approach very slow because it has to build Python from source code, whereas all other benchmarks use pre-built binaries. Note the scales are the same for both graphs. So we can see that our prototypes NSAR and BIAR have roughly the same build time no matter which environment. Otherwise, the results make sense, for example, the NSAR is the fastest as it doesn't need to build or push any images.</a:t>
            </a:r>
          </a:p>
        </p:txBody>
      </p:sp>
      <p:sp>
        <p:nvSpPr>
          <p:cNvPr id="4" name="Slide Number Placeholder 3"/>
          <p:cNvSpPr>
            <a:spLocks noGrp="1"/>
          </p:cNvSpPr>
          <p:nvPr>
            <p:ph type="sldNum" sz="quarter" idx="5"/>
          </p:nvPr>
        </p:nvSpPr>
        <p:spPr/>
        <p:txBody>
          <a:bodyPr/>
          <a:lstStyle/>
          <a:p>
            <a:fld id="{D2FEDDC5-25A7-5C4A-A79A-B7103AFA1C38}" type="slidenum">
              <a:rPr lang="en-GB" smtClean="0"/>
              <a:t>11</a:t>
            </a:fld>
            <a:endParaRPr lang="en-GB" dirty="0"/>
          </a:p>
        </p:txBody>
      </p:sp>
    </p:spTree>
    <p:extLst>
      <p:ext uri="{BB962C8B-B14F-4D97-AF65-F5344CB8AC3E}">
        <p14:creationId xmlns:p14="http://schemas.microsoft.com/office/powerpoint/2010/main" val="3001021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move to the performance of subsequent time builds. Remember this is where its important to be fast, and I'm going to show you just the C++ environment as the results are analogous to the other one. Let's see, both of our prototypes are below 900ms on average, which is good, but both prototypes are significantly slower than the current approach, which does not entirely make sense. The cause for the slow NSAR startup is likely the time needed to check the cache. And for BIAR, we need to compute the hash over the configuration, which adds a small delay.</a:t>
            </a:r>
          </a:p>
          <a:p>
            <a:endParaRPr lang="en-GB" dirty="0"/>
          </a:p>
        </p:txBody>
      </p:sp>
      <p:sp>
        <p:nvSpPr>
          <p:cNvPr id="4" name="Slide Number Placeholder 3"/>
          <p:cNvSpPr>
            <a:spLocks noGrp="1"/>
          </p:cNvSpPr>
          <p:nvPr>
            <p:ph type="sldNum" sz="quarter" idx="5"/>
          </p:nvPr>
        </p:nvSpPr>
        <p:spPr/>
        <p:txBody>
          <a:bodyPr/>
          <a:lstStyle/>
          <a:p>
            <a:fld id="{D2FEDDC5-25A7-5C4A-A79A-B7103AFA1C38}" type="slidenum">
              <a:rPr lang="en-GB" smtClean="0"/>
              <a:t>12</a:t>
            </a:fld>
            <a:endParaRPr lang="en-GB" dirty="0"/>
          </a:p>
        </p:txBody>
      </p:sp>
    </p:spTree>
    <p:extLst>
      <p:ext uri="{BB962C8B-B14F-4D97-AF65-F5344CB8AC3E}">
        <p14:creationId xmlns:p14="http://schemas.microsoft.com/office/powerpoint/2010/main" val="1799185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security of an environment is essential as we want to restrict users from breaking out of their isolated container to prevent attacks on the host system or other users' environments.</a:t>
            </a:r>
          </a:p>
          <a:p>
            <a:r>
              <a:rPr lang="en-GB" dirty="0"/>
              <a:t>The BIAR prototype is only vulnerable to attacks from the lecturer, whereas the current prototype of the NSAR approach is vulnerable to attacks from any user. </a:t>
            </a:r>
          </a:p>
          <a:p>
            <a:r>
              <a:rPr lang="en-GB" dirty="0"/>
              <a:t>There are two primary attack vectors: its the shared cache and the network access of the builder container in case of BIAR and the environments in case of NSAR.</a:t>
            </a:r>
          </a:p>
          <a:p>
            <a:endParaRPr lang="en-GB" dirty="0"/>
          </a:p>
          <a:p>
            <a:r>
              <a:rPr lang="en-GB" dirty="0"/>
              <a:t>Both prototypes have a shared Nix store which is vulnerable to cross cache attacks. For example a user can fill the shared cache with garbage packages until the system runs out of memory, resulting in a DoS attack. The Nix store is also potentially vulnerable to cache poisoning, where a malicious user ca put a bad package into the cache such that it is used later in another users build process. The NSAR prototype has a another shared cache for part of the nix-shell execution. This cache is is vulnerable to more attacks than the Nix store.  </a:t>
            </a:r>
          </a:p>
          <a:p>
            <a:endParaRPr lang="en-GB" dirty="0"/>
          </a:p>
          <a:p>
            <a:r>
              <a:rPr lang="en-GB" dirty="0"/>
              <a:t>Let's discuss the network attack vector. To run build steps Nix needs network access to download packages or fetch code from remote sources. Network access makes it easy for users to source and execute malicious code in a container. Mitigating the network attack vector is not difficult, but protecting the shared cache is more involved. </a:t>
            </a:r>
          </a:p>
        </p:txBody>
      </p:sp>
      <p:sp>
        <p:nvSpPr>
          <p:cNvPr id="4" name="Slide Number Placeholder 3"/>
          <p:cNvSpPr>
            <a:spLocks noGrp="1"/>
          </p:cNvSpPr>
          <p:nvPr>
            <p:ph type="sldNum" sz="quarter" idx="5"/>
          </p:nvPr>
        </p:nvSpPr>
        <p:spPr/>
        <p:txBody>
          <a:bodyPr/>
          <a:lstStyle/>
          <a:p>
            <a:fld id="{D2FEDDC5-25A7-5C4A-A79A-B7103AFA1C38}" type="slidenum">
              <a:rPr lang="en-GB" smtClean="0"/>
              <a:t>13</a:t>
            </a:fld>
            <a:endParaRPr lang="en-GB" dirty="0"/>
          </a:p>
        </p:txBody>
      </p:sp>
    </p:spTree>
    <p:extLst>
      <p:ext uri="{BB962C8B-B14F-4D97-AF65-F5344CB8AC3E}">
        <p14:creationId xmlns:p14="http://schemas.microsoft.com/office/powerpoint/2010/main" val="2910841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let's move on to results of the developer experience evaluation. First, we will look at how much the developer needs to be involved when the lecturer wants to change a configuration. 	</a:t>
            </a:r>
          </a:p>
          <a:p>
            <a:r>
              <a:rPr lang="en-GB" dirty="0"/>
              <a:t>For basically all configuration changes, the developer has to do nothing for both of our approaches which is good.</a:t>
            </a:r>
          </a:p>
          <a:p>
            <a:r>
              <a:rPr lang="en-GB" dirty="0"/>
              <a:t>In contrast, in the current approach the developer needs to be in direct contact with the lecturer and make the changes manually, then build the image, test it and then finally deploy it to production systems. This process results in a bad developer experience.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a:t>
            </a:r>
          </a:p>
          <a:p>
            <a:r>
              <a:rPr lang="en-GB" dirty="0"/>
              <a:t>Another point is that our approaches shift the responsibility for setting up a correct and secure image from the developer to the lecturer.</a:t>
            </a:r>
          </a:p>
          <a:p>
            <a:r>
              <a:rPr lang="en-GB" dirty="0"/>
              <a:t>[next]</a:t>
            </a:r>
          </a:p>
          <a:p>
            <a:r>
              <a:rPr lang="en-GB" dirty="0"/>
              <a:t>Nix provides many powerful tools to help with development and testing but has a steep learning curve, even if you know some functional programming.</a:t>
            </a:r>
          </a:p>
          <a:p>
            <a:r>
              <a:rPr lang="en-GB" dirty="0"/>
              <a:t>[next]</a:t>
            </a:r>
          </a:p>
          <a:p>
            <a:r>
              <a:rPr lang="en-GB" dirty="0"/>
              <a:t>The maintenance of our prototypes is minimized as the developer only has to maintain one or base images. This stands in contrasts with the current approach, which has many predefined images to maintain. (One reason for the many images is that with the current Docker based build approach it's hard to install two different versions of the same software stack (i.e. two different versions of Python) or different programming languages in the same image.) Also, every newly added package to an image might break existing code, making maintaining these images a burden. </a:t>
            </a:r>
          </a:p>
        </p:txBody>
      </p:sp>
      <p:sp>
        <p:nvSpPr>
          <p:cNvPr id="4" name="Slide Number Placeholder 3"/>
          <p:cNvSpPr>
            <a:spLocks noGrp="1"/>
          </p:cNvSpPr>
          <p:nvPr>
            <p:ph type="sldNum" sz="quarter" idx="5"/>
          </p:nvPr>
        </p:nvSpPr>
        <p:spPr/>
        <p:txBody>
          <a:bodyPr/>
          <a:lstStyle/>
          <a:p>
            <a:fld id="{D2FEDDC5-25A7-5C4A-A79A-B7103AFA1C38}" type="slidenum">
              <a:rPr lang="en-GB" smtClean="0"/>
              <a:t>14</a:t>
            </a:fld>
            <a:endParaRPr lang="en-GB" dirty="0"/>
          </a:p>
        </p:txBody>
      </p:sp>
    </p:spTree>
    <p:extLst>
      <p:ext uri="{BB962C8B-B14F-4D97-AF65-F5344CB8AC3E}">
        <p14:creationId xmlns:p14="http://schemas.microsoft.com/office/powerpoint/2010/main" val="345415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user experience. Configuring an environment with NSAR or BIAR is easy if the package is already in the Nix package collection. Otherwise, the lecturer needs to learn how to specify a custom package. With Nix, it also may be hard for the lecturer to figure out all the environment variables that need to be set such that the interpreter finds all libraries or the compiler finds shared libraries for linking. </a:t>
            </a:r>
          </a:p>
          <a:p>
            <a:endParaRPr lang="en-GB" dirty="0"/>
          </a:p>
          <a:p>
            <a:r>
              <a:rPr lang="en-GB" dirty="0"/>
              <a:t>In the current approach, the configuration process can be challenging as the lecturer needs to message the developer for minor changes and needs to write a custom configuration using a Dockerfile. </a:t>
            </a:r>
          </a:p>
          <a:p>
            <a:r>
              <a:rPr lang="en-GB" dirty="0"/>
              <a:t>[next] </a:t>
            </a:r>
          </a:p>
          <a:p>
            <a:r>
              <a:rPr lang="en-GB" dirty="0"/>
              <a:t>With NSAR or BIAR, lecturers gains much flexibility as they can use over 60'000 predefined packages of the Nix collection or specify a custom package or version themselves. In the current implementation, it can happen that specific packages or versions that the lecturer wants is not available for installation.</a:t>
            </a:r>
          </a:p>
          <a:p>
            <a:endParaRPr lang="en-GB" dirty="0"/>
          </a:p>
          <a:p>
            <a:r>
              <a:rPr lang="en-GB" dirty="0"/>
              <a:t>With our prototypes, lecturers can quickly iterate over configuration changes and test them in production systems. This is because the build time takes a few minutes compared to possibly many days for a configuration change with the current approach. </a:t>
            </a:r>
          </a:p>
          <a:p>
            <a:endParaRPr lang="en-GB" dirty="0"/>
          </a:p>
        </p:txBody>
      </p:sp>
      <p:sp>
        <p:nvSpPr>
          <p:cNvPr id="4" name="Slide Number Placeholder 3"/>
          <p:cNvSpPr>
            <a:spLocks noGrp="1"/>
          </p:cNvSpPr>
          <p:nvPr>
            <p:ph type="sldNum" sz="quarter" idx="5"/>
          </p:nvPr>
        </p:nvSpPr>
        <p:spPr/>
        <p:txBody>
          <a:bodyPr/>
          <a:lstStyle/>
          <a:p>
            <a:fld id="{D2FEDDC5-25A7-5C4A-A79A-B7103AFA1C38}" type="slidenum">
              <a:rPr lang="en-GB" smtClean="0"/>
              <a:t>15</a:t>
            </a:fld>
            <a:endParaRPr lang="en-GB" dirty="0"/>
          </a:p>
        </p:txBody>
      </p:sp>
    </p:spTree>
    <p:extLst>
      <p:ext uri="{BB962C8B-B14F-4D97-AF65-F5344CB8AC3E}">
        <p14:creationId xmlns:p14="http://schemas.microsoft.com/office/powerpoint/2010/main" val="16220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coming back to the bigger picture, we conclude with a summary of our results.  </a:t>
            </a:r>
          </a:p>
          <a:p>
            <a:r>
              <a:rPr lang="en-GB" dirty="0"/>
              <a:t>The first-time build performance is great for NSAR, but the NSAR is lacking behind BIAR and the current approach in case of the subsequent-time performance. As we have seen, the security is terrible for NSAR and manageable for BIAR. For the developer and user experience criteria we can conclude that both of our approaches beat the current approach.</a:t>
            </a:r>
          </a:p>
          <a:p>
            <a:r>
              <a:rPr lang="en-GB" dirty="0"/>
              <a:t>To conclude, I think NSAR is a very cool approach but unacceptable from a security standpoint. [next] So I'm proposing the BIAR approach, which also has the highest point total. </a:t>
            </a:r>
          </a:p>
        </p:txBody>
      </p:sp>
      <p:sp>
        <p:nvSpPr>
          <p:cNvPr id="4" name="Slide Number Placeholder 3"/>
          <p:cNvSpPr>
            <a:spLocks noGrp="1"/>
          </p:cNvSpPr>
          <p:nvPr>
            <p:ph type="sldNum" sz="quarter" idx="5"/>
          </p:nvPr>
        </p:nvSpPr>
        <p:spPr/>
        <p:txBody>
          <a:bodyPr/>
          <a:lstStyle/>
          <a:p>
            <a:fld id="{D2FEDDC5-25A7-5C4A-A79A-B7103AFA1C38}" type="slidenum">
              <a:rPr lang="en-GB" smtClean="0"/>
              <a:t>16</a:t>
            </a:fld>
            <a:endParaRPr lang="en-GB" dirty="0"/>
          </a:p>
        </p:txBody>
      </p:sp>
    </p:spTree>
    <p:extLst>
      <p:ext uri="{BB962C8B-B14F-4D97-AF65-F5344CB8AC3E}">
        <p14:creationId xmlns:p14="http://schemas.microsoft.com/office/powerpoint/2010/main" val="325906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future work that remains to be done: </a:t>
            </a:r>
          </a:p>
          <a:p>
            <a:r>
              <a:rPr lang="en-GB" dirty="0"/>
              <a:t>We can improve the security of the shared cache in both prototypes by, for example, using an overlay filesystem, where you mount a read-only snapshot of the cache into the container and overlay this with a user-writable directory. Each of these containers has now a copy-on-write view of the cache, and the cache can be regularly prebuilt with the most popular packages.</a:t>
            </a:r>
          </a:p>
          <a:p>
            <a:r>
              <a:rPr lang="en-GB" dirty="0"/>
              <a:t>[next]</a:t>
            </a:r>
          </a:p>
          <a:p>
            <a:r>
              <a:rPr lang="en-GB" dirty="0"/>
              <a:t>For the BIAR approach, we can significantly improve the rebuild and push cycle by skipping already pushed layers to the image registry and thus avoiding expensive rebuilds.</a:t>
            </a:r>
          </a:p>
          <a:p>
            <a:endParaRPr lang="en-GB" dirty="0"/>
          </a:p>
          <a:p>
            <a:r>
              <a:rPr lang="en-GB" dirty="0"/>
              <a:t>We definitely need to test the prototype with user feedback, for example, to refine the configuration interface.</a:t>
            </a:r>
          </a:p>
          <a:p>
            <a:endParaRPr lang="en-GB" dirty="0"/>
          </a:p>
          <a:p>
            <a:r>
              <a:rPr lang="en-GB" dirty="0"/>
              <a:t>It would be nice to add a custom package collection that extends the official Nix collection so that the lecturers and developers can share custom packages and tools. </a:t>
            </a:r>
          </a:p>
        </p:txBody>
      </p:sp>
      <p:sp>
        <p:nvSpPr>
          <p:cNvPr id="4" name="Slide Number Placeholder 3"/>
          <p:cNvSpPr>
            <a:spLocks noGrp="1"/>
          </p:cNvSpPr>
          <p:nvPr>
            <p:ph type="sldNum" sz="quarter" idx="5"/>
          </p:nvPr>
        </p:nvSpPr>
        <p:spPr/>
        <p:txBody>
          <a:bodyPr/>
          <a:lstStyle/>
          <a:p>
            <a:fld id="{D2FEDDC5-25A7-5C4A-A79A-B7103AFA1C38}" type="slidenum">
              <a:rPr lang="en-GB" smtClean="0"/>
              <a:t>17</a:t>
            </a:fld>
            <a:endParaRPr lang="en-GB" dirty="0"/>
          </a:p>
        </p:txBody>
      </p:sp>
    </p:spTree>
    <p:extLst>
      <p:ext uri="{BB962C8B-B14F-4D97-AF65-F5344CB8AC3E}">
        <p14:creationId xmlns:p14="http://schemas.microsoft.com/office/powerpoint/2010/main" val="2267968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so that's my thesis presentation.</a:t>
            </a:r>
          </a:p>
          <a:p>
            <a:r>
              <a:rPr lang="en-GB" dirty="0"/>
              <a:t>The takeaway is that the BIAR prototype offers the basis for the next environment version of CodeExpert as it has the potential to relieve the developer of headaches, make the lecturer independent and perform better or equally well.</a:t>
            </a:r>
          </a:p>
          <a:p>
            <a:endParaRPr lang="en-GB" dirty="0"/>
          </a:p>
          <a:p>
            <a:r>
              <a:rPr lang="en-GB" dirty="0"/>
              <a:t>With this, I like to thank my supervisors and the CodeExpert developer team for all their support; it has been great. </a:t>
            </a:r>
          </a:p>
          <a:p>
            <a:r>
              <a:rPr lang="en-GB" dirty="0"/>
              <a:t>I will now take any questions from you.</a:t>
            </a:r>
          </a:p>
        </p:txBody>
      </p:sp>
      <p:sp>
        <p:nvSpPr>
          <p:cNvPr id="4" name="Slide Number Placeholder 3"/>
          <p:cNvSpPr>
            <a:spLocks noGrp="1"/>
          </p:cNvSpPr>
          <p:nvPr>
            <p:ph type="sldNum" sz="quarter" idx="5"/>
          </p:nvPr>
        </p:nvSpPr>
        <p:spPr/>
        <p:txBody>
          <a:bodyPr/>
          <a:lstStyle/>
          <a:p>
            <a:fld id="{D2FEDDC5-25A7-5C4A-A79A-B7103AFA1C38}" type="slidenum">
              <a:rPr lang="en-GB" smtClean="0"/>
              <a:t>18</a:t>
            </a:fld>
            <a:endParaRPr lang="en-GB" dirty="0"/>
          </a:p>
        </p:txBody>
      </p:sp>
    </p:spTree>
    <p:extLst>
      <p:ext uri="{BB962C8B-B14F-4D97-AF65-F5344CB8AC3E}">
        <p14:creationId xmlns:p14="http://schemas.microsoft.com/office/powerpoint/2010/main" val="1532292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Packages: </a:t>
            </a:r>
            <a:r>
              <a:rPr lang="en-GB" dirty="0" err="1"/>
              <a:t>numpy</a:t>
            </a:r>
            <a:r>
              <a:rPr lang="en-GB" dirty="0"/>
              <a:t>, </a:t>
            </a:r>
            <a:r>
              <a:rPr lang="en-GB" dirty="0" err="1"/>
              <a:t>scypi</a:t>
            </a:r>
            <a:r>
              <a:rPr lang="en-GB" dirty="0"/>
              <a:t>, pandas, scikit-learn, matplotlib</a:t>
            </a:r>
          </a:p>
        </p:txBody>
      </p:sp>
      <p:sp>
        <p:nvSpPr>
          <p:cNvPr id="4" name="Slide Number Placeholder 3"/>
          <p:cNvSpPr>
            <a:spLocks noGrp="1"/>
          </p:cNvSpPr>
          <p:nvPr>
            <p:ph type="sldNum" sz="quarter" idx="5"/>
          </p:nvPr>
        </p:nvSpPr>
        <p:spPr/>
        <p:txBody>
          <a:bodyPr/>
          <a:lstStyle/>
          <a:p>
            <a:fld id="{D2FEDDC5-25A7-5C4A-A79A-B7103AFA1C38}" type="slidenum">
              <a:rPr lang="en-GB" smtClean="0"/>
              <a:pPr/>
              <a:t>25</a:t>
            </a:fld>
            <a:endParaRPr lang="en-GB" dirty="0"/>
          </a:p>
        </p:txBody>
      </p:sp>
    </p:spTree>
    <p:extLst>
      <p:ext uri="{BB962C8B-B14F-4D97-AF65-F5344CB8AC3E}">
        <p14:creationId xmlns:p14="http://schemas.microsoft.com/office/powerpoint/2010/main" val="1058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make sure that we're all on the same page, what is a container? </a:t>
            </a:r>
          </a:p>
          <a:p>
            <a:r>
              <a:rPr lang="en-GB" dirty="0"/>
              <a:t>A container is a runnable instance of a container image. </a:t>
            </a:r>
          </a:p>
          <a:p>
            <a:r>
              <a:rPr lang="en-GB" dirty="0"/>
              <a:t>An container image is a standardized and read-only configuration object for creating containers. </a:t>
            </a:r>
          </a:p>
          <a:p>
            <a:r>
              <a:rPr lang="en-GB" dirty="0"/>
              <a:t>Since an image is immutable, you can start many equivalent containers from it and it makes it easy send the image to somewhere else. For example you can push and pull an image to and from a image registry. A *image registry* is just a centralized service that stores a collection of container images. </a:t>
            </a:r>
          </a:p>
          <a:p>
            <a:r>
              <a:rPr lang="en-GB" dirty="0"/>
              <a:t>Another thing to you need to know about images is that they are often extend another image, called the base image, and consist of multiple *layers* that store the image's content. Layers are essential for caching. </a:t>
            </a:r>
          </a:p>
          <a:p>
            <a:endParaRPr lang="en-GB" dirty="0"/>
          </a:p>
          <a:p>
            <a:r>
              <a:rPr lang="en-GB" dirty="0"/>
              <a:t>Let's turn our attention back to containers; one can connect, for example, a network or persistent storage to a container. Persistent storage is valuable since any state of the container generated at runtime is lost once the container is removed. We manage containers by starting, stopping, or removing them using a *container engine* that runs on the host machine.</a:t>
            </a:r>
          </a:p>
          <a:p>
            <a:endParaRPr lang="en-GB" dirty="0"/>
          </a:p>
          <a:p>
            <a:r>
              <a:rPr lang="en-GB" dirty="0"/>
              <a:t>To close this background section, I want to emphasize the difference between images and *environments*. An environment is a running instance of an image (as a container) that interacts with the user. In our context, this environment has some software packages installed to run programs of certain programming languages like C++, or Python. </a:t>
            </a:r>
          </a:p>
        </p:txBody>
      </p:sp>
      <p:sp>
        <p:nvSpPr>
          <p:cNvPr id="4" name="Slide Number Placeholder 3"/>
          <p:cNvSpPr>
            <a:spLocks noGrp="1"/>
          </p:cNvSpPr>
          <p:nvPr>
            <p:ph type="sldNum" sz="quarter" idx="5"/>
          </p:nvPr>
        </p:nvSpPr>
        <p:spPr/>
        <p:txBody>
          <a:bodyPr/>
          <a:lstStyle/>
          <a:p>
            <a:fld id="{D2FEDDC5-25A7-5C4A-A79A-B7103AFA1C38}" type="slidenum">
              <a:rPr lang="en-GB" smtClean="0"/>
              <a:t>2</a:t>
            </a:fld>
            <a:endParaRPr lang="en-GB" dirty="0"/>
          </a:p>
        </p:txBody>
      </p:sp>
    </p:spTree>
    <p:extLst>
      <p:ext uri="{BB962C8B-B14F-4D97-AF65-F5344CB8AC3E}">
        <p14:creationId xmlns:p14="http://schemas.microsoft.com/office/powerpoint/2010/main" val="1081755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coming back to the bigger picture, we conclude with a summary of our results. </a:t>
            </a:r>
          </a:p>
          <a:p>
            <a:r>
              <a:rPr lang="en-GB" dirty="0"/>
              <a:t>The first-time build performance is very good for NSAR, but the same approach is lacking behind BIAR and CodeExpert in case of the subsequent-time performance. As we have seen, the security is terrible for NSAR and manageable for BIAR. For the developer and user experience criteria both of our approaches beat the current CodeExpert implementation.</a:t>
            </a:r>
          </a:p>
          <a:p>
            <a:r>
              <a:rPr lang="en-GB" dirty="0"/>
              <a:t>To conclude, I think NSAR is a very cool approach but unacceptable from a security standpoint. [next] So I'm proposing the BIAR approach, which luckily also has the highest point total. </a:t>
            </a:r>
          </a:p>
        </p:txBody>
      </p:sp>
      <p:sp>
        <p:nvSpPr>
          <p:cNvPr id="4" name="Slide Number Placeholder 3"/>
          <p:cNvSpPr>
            <a:spLocks noGrp="1"/>
          </p:cNvSpPr>
          <p:nvPr>
            <p:ph type="sldNum" sz="quarter" idx="5"/>
          </p:nvPr>
        </p:nvSpPr>
        <p:spPr/>
        <p:txBody>
          <a:bodyPr/>
          <a:lstStyle/>
          <a:p>
            <a:fld id="{D2FEDDC5-25A7-5C4A-A79A-B7103AFA1C38}" type="slidenum">
              <a:rPr lang="en-GB" smtClean="0"/>
              <a:t>28</a:t>
            </a:fld>
            <a:endParaRPr lang="en-GB" dirty="0"/>
          </a:p>
        </p:txBody>
      </p:sp>
    </p:spTree>
    <p:extLst>
      <p:ext uri="{BB962C8B-B14F-4D97-AF65-F5344CB8AC3E}">
        <p14:creationId xmlns:p14="http://schemas.microsoft.com/office/powerpoint/2010/main" val="62952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Ideally, we want to enable users to set up an environment with any programming language and any package with minimal effort. To allow this flexible setup of an environment, one needs to decide between two main ways of doing this: </a:t>
            </a:r>
          </a:p>
          <a:p>
            <a:r>
              <a:rPr lang="en-GB" dirty="0"/>
              <a:t>- Either one can provide a fixed set of packages and languages as prebuilt images.</a:t>
            </a:r>
          </a:p>
          <a:p>
            <a:r>
              <a:rPr lang="en-GB" dirty="0"/>
              <a:t>- or one can set up a flexible environment at runtime to the user's needs.</a:t>
            </a:r>
          </a:p>
          <a:p>
            <a:r>
              <a:rPr lang="en-GB" dirty="0"/>
              <a:t>The first way is currently used in CodeExpert, and like most decisions, it has tradeoffs, which we will discuss later today. The second way is promising to alleviate these tradeoffs and is really what my thesis is going to be looking at.</a:t>
            </a:r>
          </a:p>
          <a:p>
            <a:pPr marL="0" indent="0">
              <a:buFontTx/>
              <a:buNone/>
            </a:pPr>
            <a:endParaRPr lang="en-GB" dirty="0"/>
          </a:p>
          <a:p>
            <a:pPr marL="0" indent="0">
              <a:buFontTx/>
              <a:buNone/>
            </a:pPr>
            <a:r>
              <a:rPr lang="en-GB" dirty="0"/>
              <a:t>(One tradeoff for you to know now is that it allows fast environment startup times once the image has been built at the cost of inflexibility. )</a:t>
            </a:r>
          </a:p>
        </p:txBody>
      </p:sp>
      <p:sp>
        <p:nvSpPr>
          <p:cNvPr id="4" name="Slide Number Placeholder 3"/>
          <p:cNvSpPr>
            <a:spLocks noGrp="1"/>
          </p:cNvSpPr>
          <p:nvPr>
            <p:ph type="sldNum" sz="quarter" idx="5"/>
          </p:nvPr>
        </p:nvSpPr>
        <p:spPr/>
        <p:txBody>
          <a:bodyPr/>
          <a:lstStyle/>
          <a:p>
            <a:fld id="{D2FEDDC5-25A7-5C4A-A79A-B7103AFA1C38}" type="slidenum">
              <a:rPr lang="en-GB" smtClean="0"/>
              <a:t>3</a:t>
            </a:fld>
            <a:endParaRPr lang="en-GB" dirty="0"/>
          </a:p>
        </p:txBody>
      </p:sp>
    </p:spTree>
    <p:extLst>
      <p:ext uri="{BB962C8B-B14F-4D97-AF65-F5344CB8AC3E}">
        <p14:creationId xmlns:p14="http://schemas.microsoft.com/office/powerpoint/2010/main" val="232627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my thesis I have the following two objectives.</a:t>
            </a:r>
          </a:p>
          <a:p>
            <a:r>
              <a:rPr lang="en-GB" dirty="0"/>
              <a:t>- First, find feasible approaches to build images at runtime based on the user configuration</a:t>
            </a:r>
          </a:p>
          <a:p>
            <a:pPr marL="171450" indent="-171450">
              <a:buFontTx/>
              <a:buChar char="-"/>
            </a:pPr>
            <a:r>
              <a:rPr lang="en-GB" dirty="0"/>
              <a:t>Second, evaluate prototypes for each approach </a:t>
            </a:r>
          </a:p>
          <a:p>
            <a:pPr marL="0" indent="0" algn="l">
              <a:buFontTx/>
              <a:buNone/>
            </a:pPr>
            <a:r>
              <a:rPr lang="en-GB" dirty="0"/>
              <a:t>To tackle the first objective, I'm going to take a step back to look at how we can build images at runtime. </a:t>
            </a:r>
          </a:p>
          <a:p>
            <a:endParaRPr lang="en-GB" dirty="0"/>
          </a:p>
        </p:txBody>
      </p:sp>
      <p:sp>
        <p:nvSpPr>
          <p:cNvPr id="4" name="Slide Number Placeholder 3"/>
          <p:cNvSpPr>
            <a:spLocks noGrp="1"/>
          </p:cNvSpPr>
          <p:nvPr>
            <p:ph type="sldNum" sz="quarter" idx="5"/>
          </p:nvPr>
        </p:nvSpPr>
        <p:spPr/>
        <p:txBody>
          <a:bodyPr/>
          <a:lstStyle/>
          <a:p>
            <a:fld id="{D2FEDDC5-25A7-5C4A-A79A-B7103AFA1C38}" type="slidenum">
              <a:rPr lang="en-GB" smtClean="0"/>
              <a:t>4</a:t>
            </a:fld>
            <a:endParaRPr lang="en-GB" dirty="0"/>
          </a:p>
        </p:txBody>
      </p:sp>
    </p:spTree>
    <p:extLst>
      <p:ext uri="{BB962C8B-B14F-4D97-AF65-F5344CB8AC3E}">
        <p14:creationId xmlns:p14="http://schemas.microsoft.com/office/powerpoint/2010/main" val="62199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do this, I'm going to use a tool called Nix which is among others, a build system for building images and environments. We use Nix because it has features and properties that we need to do this building at runtime. These properties are lacking in standard image build systems like Docker. Docker is basically a containerization solution that is currently used by CodeExpert. </a:t>
            </a:r>
          </a:p>
          <a:p>
            <a:r>
              <a:rPr lang="en-GB" dirty="0"/>
              <a:t>[next]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what are those properties?</a:t>
            </a:r>
          </a:p>
          <a:p>
            <a:r>
              <a:rPr lang="en-GB" dirty="0"/>
              <a:t>The first is reproducibility, which is useful for repeatable builds such that if it works today, it works the next time you build it. It basically solves the problem of "it worked on my machine."  </a:t>
            </a:r>
          </a:p>
          <a:p>
            <a:r>
              <a:rPr lang="en-GB" dirty="0"/>
              <a:t>The Nix system has a package manager at its heart that uses a purely functional programming language. [next] Nix stores all packages in one directory called the Nix store. </a:t>
            </a:r>
          </a:p>
          <a:p>
            <a:r>
              <a:rPr lang="en-GB" dirty="0"/>
              <a:t>The Nix store is content-addressable, meaning that each package is identified by a name and a hash. The hash encodes all the inputs to build the package. [next] For example the inputs are its source code and all its dependencies. Content addressability makes the Nix store conflict-free even with multiple versions of the same package, (as different dependencies will result in a different hash.)</a:t>
            </a:r>
          </a:p>
          <a:p>
            <a:endParaRPr lang="en-GB" dirty="0"/>
          </a:p>
          <a:p>
            <a:r>
              <a:rPr lang="en-GB" dirty="0"/>
              <a:t>The content-addressable package store together with other properties (read-only store paths) result in highly cacheable builds. [next]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Recall that images are made up of layers for caching reasons? It turns out that Nix can cache these layers in most of our use cases better than standard image build systems like Docker. We will use this property in one of our prototypes.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Nix can build very "cheap" memory-efficient images because with Nix we don’t need to use a base image and we can easily separate build time from runtime dependencies such that the result only contains what's necessary at runtime and nothing else. </a:t>
            </a:r>
          </a:p>
          <a:p>
            <a:r>
              <a:rPr lang="en-GB" dirty="0"/>
              <a:t>[next] Since Nix is a also a package manager it is trivial to compose two environments like Python and C++ into one image.</a:t>
            </a:r>
          </a:p>
          <a:p>
            <a:endParaRPr lang="en-GB" dirty="0"/>
          </a:p>
        </p:txBody>
      </p:sp>
      <p:sp>
        <p:nvSpPr>
          <p:cNvPr id="4" name="Slide Number Placeholder 3"/>
          <p:cNvSpPr>
            <a:spLocks noGrp="1"/>
          </p:cNvSpPr>
          <p:nvPr>
            <p:ph type="sldNum" sz="quarter" idx="5"/>
          </p:nvPr>
        </p:nvSpPr>
        <p:spPr/>
        <p:txBody>
          <a:bodyPr/>
          <a:lstStyle/>
          <a:p>
            <a:fld id="{D2FEDDC5-25A7-5C4A-A79A-B7103AFA1C38}" type="slidenum">
              <a:rPr lang="en-GB" smtClean="0"/>
              <a:t>5</a:t>
            </a:fld>
            <a:endParaRPr lang="en-GB" dirty="0"/>
          </a:p>
        </p:txBody>
      </p:sp>
    </p:spTree>
    <p:extLst>
      <p:ext uri="{BB962C8B-B14F-4D97-AF65-F5344CB8AC3E}">
        <p14:creationId xmlns:p14="http://schemas.microsoft.com/office/powerpoint/2010/main" val="7972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How does the build process look like with Nix?</a:t>
            </a:r>
          </a:p>
          <a:p>
            <a:pPr marL="0" indent="0">
              <a:buFont typeface="+mj-lt"/>
              <a:buNone/>
            </a:pPr>
            <a:r>
              <a:rPr lang="en-GB" dirty="0"/>
              <a:t>Starting from a build instruction written in the Nix language, Nix builds for example an image or package by executing the following two steps:</a:t>
            </a:r>
          </a:p>
          <a:p>
            <a:pPr marL="0" indent="0">
              <a:buFont typeface="+mj-lt"/>
              <a:buNone/>
            </a:pPr>
            <a:r>
              <a:rPr lang="en-GB" dirty="0"/>
              <a:t>1. First it constructs an environment where all the tools and dependencies are available for building the image or package.</a:t>
            </a:r>
          </a:p>
          <a:p>
            <a:pPr marL="0" indent="0">
              <a:buFont typeface="+mj-lt"/>
              <a:buNone/>
            </a:pPr>
            <a:r>
              <a:rPr lang="en-GB" dirty="0"/>
              <a:t>2. Second, it executes a build script to run all build steps. </a:t>
            </a:r>
          </a:p>
          <a:p>
            <a:pPr marL="0" indent="0">
              <a:buFont typeface="+mj-lt"/>
              <a:buNone/>
            </a:pPr>
            <a:r>
              <a:rPr lang="en-GB" dirty="0"/>
              <a:t>[next]</a:t>
            </a:r>
          </a:p>
          <a:p>
            <a:pPr marL="0" indent="0">
              <a:buFont typeface="+mj-lt"/>
              <a:buNone/>
            </a:pPr>
            <a:r>
              <a:rPr lang="en-GB" dirty="0"/>
              <a:t>The Nix tool, which is called nix-shell is performing only the first step. To do this step the nix-shell must either download the dependencies from a binary cache or build them from source code. The binary cache is used to avoid the time intensive building from source code. We make use of the nix-shell in one of our prototypes. </a:t>
            </a:r>
          </a:p>
          <a:p>
            <a:pPr marL="0" indent="0">
              <a:buFont typeface="+mj-lt"/>
              <a:buNone/>
            </a:pPr>
            <a:r>
              <a:rPr lang="en-GB" b="1" dirty="0"/>
              <a:t>Very simply</a:t>
            </a:r>
            <a:r>
              <a:rPr lang="en-GB" dirty="0"/>
              <a:t>, all you need to remember is that we will use Nix to build reproducible images that we run as environments.</a:t>
            </a:r>
          </a:p>
        </p:txBody>
      </p:sp>
      <p:sp>
        <p:nvSpPr>
          <p:cNvPr id="4" name="Slide Number Placeholder 3"/>
          <p:cNvSpPr>
            <a:spLocks noGrp="1"/>
          </p:cNvSpPr>
          <p:nvPr>
            <p:ph type="sldNum" sz="quarter" idx="5"/>
          </p:nvPr>
        </p:nvSpPr>
        <p:spPr/>
        <p:txBody>
          <a:bodyPr/>
          <a:lstStyle/>
          <a:p>
            <a:fld id="{D2FEDDC5-25A7-5C4A-A79A-B7103AFA1C38}" type="slidenum">
              <a:rPr lang="en-GB" smtClean="0"/>
              <a:t>6</a:t>
            </a:fld>
            <a:endParaRPr lang="en-GB" dirty="0"/>
          </a:p>
        </p:txBody>
      </p:sp>
    </p:spTree>
    <p:extLst>
      <p:ext uri="{BB962C8B-B14F-4D97-AF65-F5344CB8AC3E}">
        <p14:creationId xmlns:p14="http://schemas.microsoft.com/office/powerpoint/2010/main" val="425758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are now ready to start our first aim of finding feasible approaches for building images at runtime based on the user configuration. To do this, I designed two different approaches that use Nix as a build system. I developed them with the assumption that the first build time is less critical and can be slower, but the subsequent build time needs to be fast.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could assume this because, unlike the lecturers who configure the environment first, the students run this environment many times and need a quick startup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in the following presentation, we refer to the lecturer or student specifically or use the term user when we mean both groups. </a:t>
            </a:r>
          </a:p>
        </p:txBody>
      </p:sp>
      <p:sp>
        <p:nvSpPr>
          <p:cNvPr id="4" name="Slide Number Placeholder 3"/>
          <p:cNvSpPr>
            <a:spLocks noGrp="1"/>
          </p:cNvSpPr>
          <p:nvPr>
            <p:ph type="sldNum" sz="quarter" idx="5"/>
          </p:nvPr>
        </p:nvSpPr>
        <p:spPr/>
        <p:txBody>
          <a:bodyPr/>
          <a:lstStyle/>
          <a:p>
            <a:fld id="{D2FEDDC5-25A7-5C4A-A79A-B7103AFA1C38}" type="slidenum">
              <a:rPr lang="en-GB" smtClean="0"/>
              <a:t>7</a:t>
            </a:fld>
            <a:endParaRPr lang="en-GB" dirty="0"/>
          </a:p>
        </p:txBody>
      </p:sp>
    </p:spTree>
    <p:extLst>
      <p:ext uri="{BB962C8B-B14F-4D97-AF65-F5344CB8AC3E}">
        <p14:creationId xmlns:p14="http://schemas.microsoft.com/office/powerpoint/2010/main" val="419390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call the first approach: Build images at runtime or short BIAR. It computes the mapping F from configurations to images. In particular, this approach computes F by building a new image for every distinct configuration. We identify an image uniquely based on the hash of the corresponding configuration.  </a:t>
            </a:r>
          </a:p>
          <a:p>
            <a:endParaRPr lang="en-GB" dirty="0"/>
          </a:p>
          <a:p>
            <a:r>
              <a:rPr lang="en-GB" dirty="0"/>
              <a:t>To compute F, BIAR uses "builder containers" that have Nix installed and, given a configuration, build an image with the specified packages installed. The layers of the resulting image are pushed to a image registry, then pulled to the container engine, and stored there. We can now start an environment from this image to execute the students' code. </a:t>
            </a:r>
          </a:p>
          <a:p>
            <a:r>
              <a:rPr lang="en-GB" dirty="0"/>
              <a:t>It is possible to build many images simultaneously by running builder containers in parallel, and these containers all share the Nix store to cache previous builds and layers. </a:t>
            </a:r>
          </a:p>
          <a:p>
            <a:r>
              <a:rPr lang="en-GB" dirty="0"/>
              <a:t>Computing F is expensive; therefore, we want to skip [next] this build step to make subsequent environment </a:t>
            </a:r>
            <a:r>
              <a:rPr lang="en-GB" dirty="0" err="1"/>
              <a:t>startups</a:t>
            </a:r>
            <a:r>
              <a:rPr lang="en-GB" dirty="0"/>
              <a:t> with the same configuration quick. We can do this because the hash of the configuration identifies the correct image to use. This image is already available from the first build, and we can use it to start an environment.</a:t>
            </a:r>
          </a:p>
        </p:txBody>
      </p:sp>
      <p:sp>
        <p:nvSpPr>
          <p:cNvPr id="4" name="Slide Number Placeholder 3"/>
          <p:cNvSpPr>
            <a:spLocks noGrp="1"/>
          </p:cNvSpPr>
          <p:nvPr>
            <p:ph type="sldNum" sz="quarter" idx="5"/>
          </p:nvPr>
        </p:nvSpPr>
        <p:spPr/>
        <p:txBody>
          <a:bodyPr/>
          <a:lstStyle/>
          <a:p>
            <a:fld id="{D2FEDDC5-25A7-5C4A-A79A-B7103AFA1C38}" type="slidenum">
              <a:rPr lang="en-GB" smtClean="0"/>
              <a:t>8</a:t>
            </a:fld>
            <a:endParaRPr lang="en-GB" dirty="0"/>
          </a:p>
        </p:txBody>
      </p:sp>
    </p:spTree>
    <p:extLst>
      <p:ext uri="{BB962C8B-B14F-4D97-AF65-F5344CB8AC3E}">
        <p14:creationId xmlns:p14="http://schemas.microsoft.com/office/powerpoint/2010/main" val="427084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named the second approach nix-shell at runtime or short NSAR. It computes a mapping G from configurations to environments, and not to images as in the BIAR approach. [next] NSAR computes G by starting a container from a single image, [next] and in this container, it runs the nix-shell, which builds an environment from the given configuration with all needed packages. Again computing this mapping is expensive, and we want to cache the computation for subsequent builds among multiple users. [next]  To do this, we cache the nix-shell execution with persistent storage. </a:t>
            </a:r>
          </a:p>
          <a:p>
            <a:r>
              <a:rPr lang="en-GB" dirty="0"/>
              <a:t>The nix-shell execution has two parts: the first is building the packages from source code or downloading them from a binary cache, and the second is basically setting up the environment. We cache the first part by sharing the Nix store among the environments and the second by a shared cache for the nix-shell evaluation.</a:t>
            </a:r>
          </a:p>
          <a:p>
            <a:r>
              <a:rPr lang="en-GB" dirty="0"/>
              <a:t>Result: two shared caches</a:t>
            </a:r>
          </a:p>
        </p:txBody>
      </p:sp>
      <p:sp>
        <p:nvSpPr>
          <p:cNvPr id="4" name="Slide Number Placeholder 3"/>
          <p:cNvSpPr>
            <a:spLocks noGrp="1"/>
          </p:cNvSpPr>
          <p:nvPr>
            <p:ph type="sldNum" sz="quarter" idx="5"/>
          </p:nvPr>
        </p:nvSpPr>
        <p:spPr/>
        <p:txBody>
          <a:bodyPr/>
          <a:lstStyle/>
          <a:p>
            <a:fld id="{D2FEDDC5-25A7-5C4A-A79A-B7103AFA1C38}" type="slidenum">
              <a:rPr lang="en-GB" smtClean="0"/>
              <a:t>9</a:t>
            </a:fld>
            <a:endParaRPr lang="en-GB" dirty="0"/>
          </a:p>
        </p:txBody>
      </p:sp>
    </p:spTree>
    <p:extLst>
      <p:ext uri="{BB962C8B-B14F-4D97-AF65-F5344CB8AC3E}">
        <p14:creationId xmlns:p14="http://schemas.microsoft.com/office/powerpoint/2010/main" val="231474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FA0C-FE75-A5AE-0163-9B7CFE5031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D1B23A6-1C1D-CFD3-6238-E4DF547BE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CF082D7-53F6-10F3-EB21-677C37F13CFD}"/>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71E3276F-D021-DFC5-0932-7C0A93252C69}"/>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7ABD1E79-2EF9-7658-B287-52F6C52D80DD}"/>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309825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244F-F40F-EFE7-2853-802134B5B39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3E8B09D-5CC3-7342-1BC3-F312D1A4DC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C0D730C-91F2-A3B6-B63C-98AAB5592DBA}"/>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B2A63CB1-E5C0-D812-9FE7-A9FEF2F3FBAD}"/>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2A5A3972-7C2E-D3CD-9ADF-FF1E5E434421}"/>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46045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9A378-F40C-3DD8-4FAD-B41C354536A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9B1BAD5-1FDD-63B1-3551-38F67179AA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F0C0584-E56D-B430-2F02-C427E5DAB1C7}"/>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F3015E2-7FCC-AFD4-7F94-66D46DB3DBFB}"/>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327C1186-EC77-C875-0BB1-C5975C20CD36}"/>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356306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DBBA-D40D-3E57-207C-7968B82C601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BC4A1D2-5F45-9C48-EC44-26A17AB56C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F577DD-AE65-B679-E291-65A455D97F33}"/>
              </a:ext>
            </a:extLst>
          </p:cNvPr>
          <p:cNvSpPr>
            <a:spLocks noGrp="1"/>
          </p:cNvSpPr>
          <p:nvPr>
            <p:ph type="dt" sz="half" idx="10"/>
          </p:nvPr>
        </p:nvSpPr>
        <p:spPr>
          <a:xfrm>
            <a:off x="9841036" y="6356350"/>
            <a:ext cx="880752" cy="365125"/>
          </a:xfrm>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6600D41-AF1D-B07B-FD8D-A7655820EC81}"/>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4CB4E490-A5BD-E5D7-4D2B-8B443912112D}"/>
              </a:ext>
            </a:extLst>
          </p:cNvPr>
          <p:cNvSpPr>
            <a:spLocks noGrp="1"/>
          </p:cNvSpPr>
          <p:nvPr>
            <p:ph type="sldNum" sz="quarter" idx="12"/>
          </p:nvPr>
        </p:nvSpPr>
        <p:spPr>
          <a:xfrm>
            <a:off x="10721788" y="6356350"/>
            <a:ext cx="632012" cy="365125"/>
          </a:xfrm>
        </p:spPr>
        <p:txBody>
          <a:bodyPr/>
          <a:lstStyle/>
          <a:p>
            <a:fld id="{1DF061CF-3060-EE4C-8751-849C29A56A75}" type="slidenum">
              <a:rPr lang="en-GB" smtClean="0"/>
              <a:t>‹#›</a:t>
            </a:fld>
            <a:endParaRPr lang="en-GB" dirty="0"/>
          </a:p>
        </p:txBody>
      </p:sp>
      <p:sp>
        <p:nvSpPr>
          <p:cNvPr id="7" name="Footer Placeholder 4">
            <a:extLst>
              <a:ext uri="{FF2B5EF4-FFF2-40B4-BE49-F238E27FC236}">
                <a16:creationId xmlns:a16="http://schemas.microsoft.com/office/drawing/2014/main" id="{A26B8CF0-D1A5-6576-1CED-97B8BD67743F}"/>
              </a:ext>
            </a:extLst>
          </p:cNvPr>
          <p:cNvSpPr txBox="1">
            <a:spLocks/>
          </p:cNvSpPr>
          <p:nvPr userDrawn="1"/>
        </p:nvSpPr>
        <p:spPr>
          <a:xfrm>
            <a:off x="838200" y="6356350"/>
            <a:ext cx="2970194" cy="336835"/>
          </a:xfrm>
          <a:prstGeom prst="rect">
            <a:avLst/>
          </a:prstGeom>
        </p:spPr>
        <p:txBody>
          <a:bodyPr vert="horz" lIns="91440" tIns="45720" rIns="91440" bIns="45720" rtlCol="0" anchor="ctr"/>
          <a:lstStyle>
            <a:defPPr>
              <a:defRPr lang="en-CH"/>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b="0" i="0" dirty="0">
              <a:latin typeface="Helvetica" pitchFamily="2" charset="0"/>
            </a:endParaRPr>
          </a:p>
        </p:txBody>
      </p:sp>
      <p:pic>
        <p:nvPicPr>
          <p:cNvPr id="9" name="Grafik 6">
            <a:extLst>
              <a:ext uri="{FF2B5EF4-FFF2-40B4-BE49-F238E27FC236}">
                <a16:creationId xmlns:a16="http://schemas.microsoft.com/office/drawing/2014/main" id="{F699495F-1F80-B33A-5F54-A6DEB48149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6435906"/>
            <a:ext cx="1080000" cy="177722"/>
          </a:xfrm>
          <a:prstGeom prst="rect">
            <a:avLst/>
          </a:prstGeom>
        </p:spPr>
      </p:pic>
    </p:spTree>
    <p:extLst>
      <p:ext uri="{BB962C8B-B14F-4D97-AF65-F5344CB8AC3E}">
        <p14:creationId xmlns:p14="http://schemas.microsoft.com/office/powerpoint/2010/main" val="426337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82BB-64B5-2FD9-6161-112B9C3A48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048C657-FA7B-0B70-72E5-CADE738B7A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Footer Placeholder 4">
            <a:extLst>
              <a:ext uri="{FF2B5EF4-FFF2-40B4-BE49-F238E27FC236}">
                <a16:creationId xmlns:a16="http://schemas.microsoft.com/office/drawing/2014/main" id="{29941544-0650-B598-5329-FAE130EB62FA}"/>
              </a:ext>
            </a:extLst>
          </p:cNvPr>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CH"/>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i="0" dirty="0">
                <a:latin typeface="Helvetica" pitchFamily="2" charset="0"/>
              </a:rPr>
              <a:t>Bachelor Presentation</a:t>
            </a:r>
          </a:p>
        </p:txBody>
      </p:sp>
      <p:sp>
        <p:nvSpPr>
          <p:cNvPr id="10" name="Footer Placeholder 4">
            <a:extLst>
              <a:ext uri="{FF2B5EF4-FFF2-40B4-BE49-F238E27FC236}">
                <a16:creationId xmlns:a16="http://schemas.microsoft.com/office/drawing/2014/main" id="{762A0645-422E-4FF0-B15D-DD32668FEAEA}"/>
              </a:ext>
            </a:extLst>
          </p:cNvPr>
          <p:cNvSpPr txBox="1">
            <a:spLocks/>
          </p:cNvSpPr>
          <p:nvPr userDrawn="1"/>
        </p:nvSpPr>
        <p:spPr>
          <a:xfrm>
            <a:off x="838200" y="6356350"/>
            <a:ext cx="2970194" cy="336835"/>
          </a:xfrm>
          <a:prstGeom prst="rect">
            <a:avLst/>
          </a:prstGeom>
        </p:spPr>
        <p:txBody>
          <a:bodyPr vert="horz" lIns="91440" tIns="45720" rIns="91440" bIns="45720" rtlCol="0" anchor="ctr"/>
          <a:lstStyle>
            <a:defPPr>
              <a:defRPr lang="en-CH"/>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b="0" i="0" dirty="0">
              <a:latin typeface="Helvetica" pitchFamily="2" charset="0"/>
            </a:endParaRPr>
          </a:p>
        </p:txBody>
      </p:sp>
      <p:pic>
        <p:nvPicPr>
          <p:cNvPr id="11" name="Grafik 6">
            <a:extLst>
              <a:ext uri="{FF2B5EF4-FFF2-40B4-BE49-F238E27FC236}">
                <a16:creationId xmlns:a16="http://schemas.microsoft.com/office/drawing/2014/main" id="{CC78BFA6-DE31-5C8F-5D42-C8570B19E96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6423463"/>
            <a:ext cx="1231232" cy="202608"/>
          </a:xfrm>
          <a:prstGeom prst="rect">
            <a:avLst/>
          </a:prstGeom>
        </p:spPr>
      </p:pic>
      <p:sp>
        <p:nvSpPr>
          <p:cNvPr id="12" name="Date Placeholder 3">
            <a:extLst>
              <a:ext uri="{FF2B5EF4-FFF2-40B4-BE49-F238E27FC236}">
                <a16:creationId xmlns:a16="http://schemas.microsoft.com/office/drawing/2014/main" id="{0F87C94E-ADEF-4AE9-515C-5BE7364A3DCB}"/>
              </a:ext>
            </a:extLst>
          </p:cNvPr>
          <p:cNvSpPr>
            <a:spLocks noGrp="1"/>
          </p:cNvSpPr>
          <p:nvPr>
            <p:ph type="dt" sz="half" idx="10"/>
          </p:nvPr>
        </p:nvSpPr>
        <p:spPr>
          <a:xfrm>
            <a:off x="9841036" y="6356350"/>
            <a:ext cx="898682" cy="365125"/>
          </a:xfrm>
        </p:spPr>
        <p:txBody>
          <a:bodyPr/>
          <a:lstStyle/>
          <a:p>
            <a:r>
              <a:rPr lang="de-CH" dirty="0"/>
              <a:t>23.06.22</a:t>
            </a:r>
            <a:endParaRPr lang="en-GB" dirty="0"/>
          </a:p>
        </p:txBody>
      </p:sp>
      <p:sp>
        <p:nvSpPr>
          <p:cNvPr id="13" name="Slide Number Placeholder 5">
            <a:extLst>
              <a:ext uri="{FF2B5EF4-FFF2-40B4-BE49-F238E27FC236}">
                <a16:creationId xmlns:a16="http://schemas.microsoft.com/office/drawing/2014/main" id="{75330278-B0FD-ACB8-53C3-D39141ECBF4A}"/>
              </a:ext>
            </a:extLst>
          </p:cNvPr>
          <p:cNvSpPr>
            <a:spLocks noGrp="1"/>
          </p:cNvSpPr>
          <p:nvPr>
            <p:ph type="sldNum" sz="quarter" idx="12"/>
          </p:nvPr>
        </p:nvSpPr>
        <p:spPr>
          <a:xfrm>
            <a:off x="10739718" y="6356349"/>
            <a:ext cx="607732" cy="365125"/>
          </a:xfrm>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57525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C9C2-5DD4-0EAD-DD9C-3B2DAD80BA5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0199311-5274-819C-B17B-5A276E9430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F6BDCB0-F145-FF5F-1C34-7178BC529DD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8" name="Date Placeholder 3">
            <a:extLst>
              <a:ext uri="{FF2B5EF4-FFF2-40B4-BE49-F238E27FC236}">
                <a16:creationId xmlns:a16="http://schemas.microsoft.com/office/drawing/2014/main" id="{994EFB75-0C79-8AD3-995A-01B6D10A33AD}"/>
              </a:ext>
            </a:extLst>
          </p:cNvPr>
          <p:cNvSpPr txBox="1">
            <a:spLocks/>
          </p:cNvSpPr>
          <p:nvPr userDrawn="1"/>
        </p:nvSpPr>
        <p:spPr>
          <a:xfrm>
            <a:off x="9427146" y="6356350"/>
            <a:ext cx="963327" cy="365125"/>
          </a:xfrm>
          <a:prstGeom prst="rect">
            <a:avLst/>
          </a:prstGeom>
        </p:spPr>
        <p:txBody>
          <a:bodyPr vert="horz" lIns="91440" tIns="45720" rIns="91440" bIns="45720" rtlCol="0" anchor="ctr"/>
          <a:lstStyle>
            <a:defPPr>
              <a:defRPr lang="en-CH"/>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C24B13-1DAA-8A4F-B7D5-0F193BD48F2F}" type="datetime1">
              <a:rPr lang="de-CH" b="0" i="0" smtClean="0">
                <a:latin typeface="Helvetica" pitchFamily="2" charset="0"/>
              </a:rPr>
              <a:pPr/>
              <a:t>07.07.22</a:t>
            </a:fld>
            <a:endParaRPr lang="en-GB" b="0" i="0" dirty="0">
              <a:latin typeface="Helvetica" pitchFamily="2" charset="0"/>
            </a:endParaRPr>
          </a:p>
        </p:txBody>
      </p:sp>
      <p:sp>
        <p:nvSpPr>
          <p:cNvPr id="9" name="Footer Placeholder 4">
            <a:extLst>
              <a:ext uri="{FF2B5EF4-FFF2-40B4-BE49-F238E27FC236}">
                <a16:creationId xmlns:a16="http://schemas.microsoft.com/office/drawing/2014/main" id="{45615A46-BD9A-0F4A-E03D-C67A83D9372B}"/>
              </a:ext>
            </a:extLst>
          </p:cNvPr>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CH"/>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i="0" dirty="0">
                <a:latin typeface="Helvetica" pitchFamily="2" charset="0"/>
              </a:rPr>
              <a:t>Bachelor Presentation</a:t>
            </a:r>
          </a:p>
        </p:txBody>
      </p:sp>
      <p:sp>
        <p:nvSpPr>
          <p:cNvPr id="10" name="Slide Number Placeholder 5">
            <a:extLst>
              <a:ext uri="{FF2B5EF4-FFF2-40B4-BE49-F238E27FC236}">
                <a16:creationId xmlns:a16="http://schemas.microsoft.com/office/drawing/2014/main" id="{C428B4FC-D66A-3CAB-9C74-48FB5B9AC673}"/>
              </a:ext>
            </a:extLst>
          </p:cNvPr>
          <p:cNvSpPr txBox="1">
            <a:spLocks/>
          </p:cNvSpPr>
          <p:nvPr userDrawn="1"/>
        </p:nvSpPr>
        <p:spPr>
          <a:xfrm>
            <a:off x="10390473" y="6356350"/>
            <a:ext cx="963327" cy="365125"/>
          </a:xfrm>
          <a:prstGeom prst="rect">
            <a:avLst/>
          </a:prstGeom>
        </p:spPr>
        <p:txBody>
          <a:bodyPr vert="horz" lIns="91440" tIns="45720" rIns="91440" bIns="45720" rtlCol="0" anchor="ctr"/>
          <a:lstStyle>
            <a:defPPr>
              <a:defRPr lang="en-CH"/>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F061CF-3060-EE4C-8751-849C29A56A75}" type="slidenum">
              <a:rPr lang="en-GB" b="0" i="0" smtClean="0">
                <a:latin typeface="Helvetica" pitchFamily="2" charset="0"/>
              </a:rPr>
              <a:pPr/>
              <a:t>‹#›</a:t>
            </a:fld>
            <a:endParaRPr lang="en-GB" b="0" i="0" dirty="0">
              <a:latin typeface="Helvetica" pitchFamily="2" charset="0"/>
            </a:endParaRPr>
          </a:p>
        </p:txBody>
      </p:sp>
      <p:sp>
        <p:nvSpPr>
          <p:cNvPr id="11" name="Footer Placeholder 4">
            <a:extLst>
              <a:ext uri="{FF2B5EF4-FFF2-40B4-BE49-F238E27FC236}">
                <a16:creationId xmlns:a16="http://schemas.microsoft.com/office/drawing/2014/main" id="{7C3AC8C8-32F1-9978-F2E0-1A3FE44D5A04}"/>
              </a:ext>
            </a:extLst>
          </p:cNvPr>
          <p:cNvSpPr txBox="1">
            <a:spLocks/>
          </p:cNvSpPr>
          <p:nvPr userDrawn="1"/>
        </p:nvSpPr>
        <p:spPr>
          <a:xfrm>
            <a:off x="838200" y="6356350"/>
            <a:ext cx="2970194" cy="336835"/>
          </a:xfrm>
          <a:prstGeom prst="rect">
            <a:avLst/>
          </a:prstGeom>
        </p:spPr>
        <p:txBody>
          <a:bodyPr vert="horz" lIns="91440" tIns="45720" rIns="91440" bIns="45720" rtlCol="0" anchor="ctr"/>
          <a:lstStyle>
            <a:defPPr>
              <a:defRPr lang="en-CH"/>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b="0" i="0" dirty="0">
              <a:latin typeface="Helvetica" pitchFamily="2" charset="0"/>
            </a:endParaRPr>
          </a:p>
        </p:txBody>
      </p:sp>
      <p:pic>
        <p:nvPicPr>
          <p:cNvPr id="12" name="Grafik 6">
            <a:extLst>
              <a:ext uri="{FF2B5EF4-FFF2-40B4-BE49-F238E27FC236}">
                <a16:creationId xmlns:a16="http://schemas.microsoft.com/office/drawing/2014/main" id="{B6CE39E2-CE6A-61B2-DB80-E2C47A0267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6423463"/>
            <a:ext cx="1231232" cy="202608"/>
          </a:xfrm>
          <a:prstGeom prst="rect">
            <a:avLst/>
          </a:prstGeom>
        </p:spPr>
      </p:pic>
    </p:spTree>
    <p:extLst>
      <p:ext uri="{BB962C8B-B14F-4D97-AF65-F5344CB8AC3E}">
        <p14:creationId xmlns:p14="http://schemas.microsoft.com/office/powerpoint/2010/main" val="24372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2B22-94AB-C6EC-DDD6-B4EF16D4900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077E8D7-66E1-B789-1B0B-9CB5C0D3C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833B4D-0F87-868B-527F-8D6C8B5A519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46D3DFC-8103-919B-170A-0AC52A643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ADDBE26-A17E-0FE0-48D9-0E941B7AA4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513DE15-AE6D-70EC-D28B-E852C2B328CA}"/>
              </a:ext>
            </a:extLst>
          </p:cNvPr>
          <p:cNvSpPr>
            <a:spLocks noGrp="1"/>
          </p:cNvSpPr>
          <p:nvPr>
            <p:ph type="dt" sz="half" idx="10"/>
          </p:nvPr>
        </p:nvSpPr>
        <p:spPr/>
        <p:txBody>
          <a:bodyPr/>
          <a:lstStyle/>
          <a:p>
            <a:r>
              <a:rPr lang="de-CH" dirty="0"/>
              <a:t>23.06.22</a:t>
            </a:r>
            <a:endParaRPr lang="en-GB" dirty="0"/>
          </a:p>
        </p:txBody>
      </p:sp>
      <p:sp>
        <p:nvSpPr>
          <p:cNvPr id="8" name="Footer Placeholder 7">
            <a:extLst>
              <a:ext uri="{FF2B5EF4-FFF2-40B4-BE49-F238E27FC236}">
                <a16:creationId xmlns:a16="http://schemas.microsoft.com/office/drawing/2014/main" id="{A59CC7D4-5F8C-1EF3-2BF2-55553F61CA10}"/>
              </a:ext>
            </a:extLst>
          </p:cNvPr>
          <p:cNvSpPr>
            <a:spLocks noGrp="1"/>
          </p:cNvSpPr>
          <p:nvPr>
            <p:ph type="ftr" sz="quarter" idx="11"/>
          </p:nvPr>
        </p:nvSpPr>
        <p:spPr/>
        <p:txBody>
          <a:bodyPr/>
          <a:lstStyle/>
          <a:p>
            <a:r>
              <a:rPr lang="en-GB" dirty="0"/>
              <a:t>Bachelor Thesis, Romeo Stoll</a:t>
            </a:r>
          </a:p>
        </p:txBody>
      </p:sp>
      <p:sp>
        <p:nvSpPr>
          <p:cNvPr id="9" name="Slide Number Placeholder 8">
            <a:extLst>
              <a:ext uri="{FF2B5EF4-FFF2-40B4-BE49-F238E27FC236}">
                <a16:creationId xmlns:a16="http://schemas.microsoft.com/office/drawing/2014/main" id="{BB1EA527-497B-5C76-F474-8C028923A7E8}"/>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19093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7F4-A4B9-6B02-499E-73C76DE419D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EF8C742-6645-A5AE-8181-4566133FF41E}"/>
              </a:ext>
            </a:extLst>
          </p:cNvPr>
          <p:cNvSpPr>
            <a:spLocks noGrp="1"/>
          </p:cNvSpPr>
          <p:nvPr>
            <p:ph type="dt" sz="half" idx="10"/>
          </p:nvPr>
        </p:nvSpPr>
        <p:spPr/>
        <p:txBody>
          <a:bodyPr/>
          <a:lstStyle/>
          <a:p>
            <a:r>
              <a:rPr lang="de-CH" dirty="0"/>
              <a:t>23.06.22</a:t>
            </a:r>
            <a:endParaRPr lang="en-GB" dirty="0"/>
          </a:p>
        </p:txBody>
      </p:sp>
      <p:sp>
        <p:nvSpPr>
          <p:cNvPr id="4" name="Footer Placeholder 3">
            <a:extLst>
              <a:ext uri="{FF2B5EF4-FFF2-40B4-BE49-F238E27FC236}">
                <a16:creationId xmlns:a16="http://schemas.microsoft.com/office/drawing/2014/main" id="{391CC332-7B94-725E-BA1E-2609BE548FAB}"/>
              </a:ext>
            </a:extLst>
          </p:cNvPr>
          <p:cNvSpPr>
            <a:spLocks noGrp="1"/>
          </p:cNvSpPr>
          <p:nvPr>
            <p:ph type="ftr" sz="quarter" idx="11"/>
          </p:nvPr>
        </p:nvSpPr>
        <p:spPr/>
        <p:txBody>
          <a:bodyPr/>
          <a:lstStyle/>
          <a:p>
            <a:r>
              <a:rPr lang="en-GB" dirty="0"/>
              <a:t>Bachelor Thesis, Romeo Stoll</a:t>
            </a:r>
          </a:p>
        </p:txBody>
      </p:sp>
      <p:sp>
        <p:nvSpPr>
          <p:cNvPr id="5" name="Slide Number Placeholder 4">
            <a:extLst>
              <a:ext uri="{FF2B5EF4-FFF2-40B4-BE49-F238E27FC236}">
                <a16:creationId xmlns:a16="http://schemas.microsoft.com/office/drawing/2014/main" id="{B514B5BC-854F-05BF-06E5-6C472F858EC7}"/>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121452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596EF-CFF4-4085-703E-6D841FC3D0EF}"/>
              </a:ext>
            </a:extLst>
          </p:cNvPr>
          <p:cNvSpPr>
            <a:spLocks noGrp="1"/>
          </p:cNvSpPr>
          <p:nvPr>
            <p:ph type="dt" sz="half" idx="10"/>
          </p:nvPr>
        </p:nvSpPr>
        <p:spPr/>
        <p:txBody>
          <a:bodyPr/>
          <a:lstStyle/>
          <a:p>
            <a:r>
              <a:rPr lang="de-CH" dirty="0"/>
              <a:t>23.06.22</a:t>
            </a:r>
            <a:endParaRPr lang="en-GB" dirty="0"/>
          </a:p>
        </p:txBody>
      </p:sp>
      <p:sp>
        <p:nvSpPr>
          <p:cNvPr id="3" name="Footer Placeholder 2">
            <a:extLst>
              <a:ext uri="{FF2B5EF4-FFF2-40B4-BE49-F238E27FC236}">
                <a16:creationId xmlns:a16="http://schemas.microsoft.com/office/drawing/2014/main" id="{EEBCD7A5-0FA1-898E-DBEC-31CB2C8EB970}"/>
              </a:ext>
            </a:extLst>
          </p:cNvPr>
          <p:cNvSpPr>
            <a:spLocks noGrp="1"/>
          </p:cNvSpPr>
          <p:nvPr>
            <p:ph type="ftr" sz="quarter" idx="11"/>
          </p:nvPr>
        </p:nvSpPr>
        <p:spPr/>
        <p:txBody>
          <a:bodyPr/>
          <a:lstStyle/>
          <a:p>
            <a:r>
              <a:rPr lang="en-GB" dirty="0"/>
              <a:t>Bachelor Thesis, Romeo Stoll</a:t>
            </a:r>
          </a:p>
        </p:txBody>
      </p:sp>
      <p:sp>
        <p:nvSpPr>
          <p:cNvPr id="4" name="Slide Number Placeholder 3">
            <a:extLst>
              <a:ext uri="{FF2B5EF4-FFF2-40B4-BE49-F238E27FC236}">
                <a16:creationId xmlns:a16="http://schemas.microsoft.com/office/drawing/2014/main" id="{F68DC889-BA18-2DF7-39F5-DF7C93CE8D48}"/>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345148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2EE6-7B0B-0AA6-D1D8-174F38AE22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1B5FE9-9C51-89B1-1411-DFF8208DC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C2E9F3D-3DB2-B6D0-9BD7-7F5D7A876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60768C-5380-CA40-6113-7EBBCFD452B2}"/>
              </a:ext>
            </a:extLst>
          </p:cNvPr>
          <p:cNvSpPr>
            <a:spLocks noGrp="1"/>
          </p:cNvSpPr>
          <p:nvPr>
            <p:ph type="dt" sz="half" idx="10"/>
          </p:nvPr>
        </p:nvSpPr>
        <p:spPr/>
        <p:txBody>
          <a:bodyPr/>
          <a:lstStyle/>
          <a:p>
            <a:r>
              <a:rPr lang="de-CH" dirty="0"/>
              <a:t>23.06.22</a:t>
            </a:r>
            <a:endParaRPr lang="en-GB" dirty="0"/>
          </a:p>
        </p:txBody>
      </p:sp>
      <p:sp>
        <p:nvSpPr>
          <p:cNvPr id="6" name="Footer Placeholder 5">
            <a:extLst>
              <a:ext uri="{FF2B5EF4-FFF2-40B4-BE49-F238E27FC236}">
                <a16:creationId xmlns:a16="http://schemas.microsoft.com/office/drawing/2014/main" id="{3E048CCB-D8A4-1BEC-238B-F7DC45B6ACC4}"/>
              </a:ext>
            </a:extLst>
          </p:cNvPr>
          <p:cNvSpPr>
            <a:spLocks noGrp="1"/>
          </p:cNvSpPr>
          <p:nvPr>
            <p:ph type="ftr" sz="quarter" idx="11"/>
          </p:nvPr>
        </p:nvSpPr>
        <p:spPr/>
        <p:txBody>
          <a:bodyPr/>
          <a:lstStyle/>
          <a:p>
            <a:r>
              <a:rPr lang="en-GB" dirty="0"/>
              <a:t>Bachelor Thesis, Romeo Stoll</a:t>
            </a:r>
          </a:p>
        </p:txBody>
      </p:sp>
      <p:sp>
        <p:nvSpPr>
          <p:cNvPr id="7" name="Slide Number Placeholder 6">
            <a:extLst>
              <a:ext uri="{FF2B5EF4-FFF2-40B4-BE49-F238E27FC236}">
                <a16:creationId xmlns:a16="http://schemas.microsoft.com/office/drawing/2014/main" id="{BAA18644-815E-513C-A8AD-BF0B12913131}"/>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119603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AA08-4745-B164-F252-6D174D485C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7B1C2AC-7B5B-8536-4BF4-F89E44EA9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6DA7C306-8C6D-747B-860C-C1B259095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568A8F-6A59-83DB-E116-FEE890E40675}"/>
              </a:ext>
            </a:extLst>
          </p:cNvPr>
          <p:cNvSpPr>
            <a:spLocks noGrp="1"/>
          </p:cNvSpPr>
          <p:nvPr>
            <p:ph type="dt" sz="half" idx="10"/>
          </p:nvPr>
        </p:nvSpPr>
        <p:spPr/>
        <p:txBody>
          <a:bodyPr/>
          <a:lstStyle/>
          <a:p>
            <a:r>
              <a:rPr lang="de-CH" dirty="0"/>
              <a:t>23.06.22</a:t>
            </a:r>
            <a:endParaRPr lang="en-GB" dirty="0"/>
          </a:p>
        </p:txBody>
      </p:sp>
      <p:sp>
        <p:nvSpPr>
          <p:cNvPr id="6" name="Footer Placeholder 5">
            <a:extLst>
              <a:ext uri="{FF2B5EF4-FFF2-40B4-BE49-F238E27FC236}">
                <a16:creationId xmlns:a16="http://schemas.microsoft.com/office/drawing/2014/main" id="{75AC631E-DD0C-6872-36D3-D37A6681CE79}"/>
              </a:ext>
            </a:extLst>
          </p:cNvPr>
          <p:cNvSpPr>
            <a:spLocks noGrp="1"/>
          </p:cNvSpPr>
          <p:nvPr>
            <p:ph type="ftr" sz="quarter" idx="11"/>
          </p:nvPr>
        </p:nvSpPr>
        <p:spPr/>
        <p:txBody>
          <a:bodyPr/>
          <a:lstStyle/>
          <a:p>
            <a:r>
              <a:rPr lang="en-GB" dirty="0"/>
              <a:t>Bachelor Thesis, Romeo Stoll</a:t>
            </a:r>
          </a:p>
        </p:txBody>
      </p:sp>
      <p:sp>
        <p:nvSpPr>
          <p:cNvPr id="7" name="Slide Number Placeholder 6">
            <a:extLst>
              <a:ext uri="{FF2B5EF4-FFF2-40B4-BE49-F238E27FC236}">
                <a16:creationId xmlns:a16="http://schemas.microsoft.com/office/drawing/2014/main" id="{1FA206BA-64B6-3773-1E70-B1ECDBD346A1}"/>
              </a:ext>
            </a:extLst>
          </p:cNvPr>
          <p:cNvSpPr>
            <a:spLocks noGrp="1"/>
          </p:cNvSpPr>
          <p:nvPr>
            <p:ph type="sldNum" sz="quarter" idx="12"/>
          </p:nvPr>
        </p:nvSpPr>
        <p:spPr/>
        <p:txBody>
          <a:bodyPr/>
          <a:lstStyle/>
          <a:p>
            <a:fld id="{1DF061CF-3060-EE4C-8751-849C29A56A75}" type="slidenum">
              <a:rPr lang="en-GB" smtClean="0"/>
              <a:t>‹#›</a:t>
            </a:fld>
            <a:endParaRPr lang="en-GB" dirty="0"/>
          </a:p>
        </p:txBody>
      </p:sp>
    </p:spTree>
    <p:extLst>
      <p:ext uri="{BB962C8B-B14F-4D97-AF65-F5344CB8AC3E}">
        <p14:creationId xmlns:p14="http://schemas.microsoft.com/office/powerpoint/2010/main" val="170908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FF0E21-F791-52B3-C49C-14A095D9C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p>
        </p:txBody>
      </p:sp>
      <p:sp>
        <p:nvSpPr>
          <p:cNvPr id="3" name="Text Placeholder 2">
            <a:extLst>
              <a:ext uri="{FF2B5EF4-FFF2-40B4-BE49-F238E27FC236}">
                <a16:creationId xmlns:a16="http://schemas.microsoft.com/office/drawing/2014/main" id="{9CF34D17-7308-7A8F-DFF4-4482F5116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E84CE8FB-CE01-70DD-6A13-532C49AD7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pitchFamily="2" charset="0"/>
              </a:defRPr>
            </a:lvl1pPr>
          </a:lstStyle>
          <a:p>
            <a:r>
              <a:rPr lang="de-CH" dirty="0"/>
              <a:t>23.06.22</a:t>
            </a:r>
            <a:endParaRPr lang="en-GB" dirty="0"/>
          </a:p>
        </p:txBody>
      </p:sp>
      <p:sp>
        <p:nvSpPr>
          <p:cNvPr id="5" name="Footer Placeholder 4">
            <a:extLst>
              <a:ext uri="{FF2B5EF4-FFF2-40B4-BE49-F238E27FC236}">
                <a16:creationId xmlns:a16="http://schemas.microsoft.com/office/drawing/2014/main" id="{9F35C761-F8A8-254C-06D2-F3C6965AE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pitchFamily="2" charset="0"/>
              </a:defRPr>
            </a:lvl1pPr>
          </a:lstStyle>
          <a:p>
            <a:r>
              <a:rPr lang="en-GB" dirty="0"/>
              <a:t>Bachelor Thesis, Romeo Stoll</a:t>
            </a:r>
          </a:p>
        </p:txBody>
      </p:sp>
      <p:sp>
        <p:nvSpPr>
          <p:cNvPr id="6" name="Slide Number Placeholder 5">
            <a:extLst>
              <a:ext uri="{FF2B5EF4-FFF2-40B4-BE49-F238E27FC236}">
                <a16:creationId xmlns:a16="http://schemas.microsoft.com/office/drawing/2014/main" id="{0A4EA02E-6329-4205-0CE7-09978EC68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pitchFamily="2" charset="0"/>
              </a:defRPr>
            </a:lvl1pPr>
          </a:lstStyle>
          <a:p>
            <a:fld id="{1DF061CF-3060-EE4C-8751-849C29A56A75}" type="slidenum">
              <a:rPr lang="en-GB" smtClean="0"/>
              <a:pPr/>
              <a:t>‹#›</a:t>
            </a:fld>
            <a:endParaRPr lang="en-GB" dirty="0"/>
          </a:p>
        </p:txBody>
      </p:sp>
    </p:spTree>
    <p:extLst>
      <p:ext uri="{BB962C8B-B14F-4D97-AF65-F5344CB8AC3E}">
        <p14:creationId xmlns:p14="http://schemas.microsoft.com/office/powerpoint/2010/main" val="188328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0" i="0" kern="1200">
          <a:solidFill>
            <a:schemeClr val="tx1"/>
          </a:solidFill>
          <a:latin typeface="Helvetica Light" panose="020B04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AAFE-D343-8B4A-E8E1-98060CABFE92}"/>
              </a:ext>
            </a:extLst>
          </p:cNvPr>
          <p:cNvSpPr>
            <a:spLocks noGrp="1"/>
          </p:cNvSpPr>
          <p:nvPr>
            <p:ph type="ctrTitle"/>
          </p:nvPr>
        </p:nvSpPr>
        <p:spPr>
          <a:xfrm>
            <a:off x="1524000" y="1661377"/>
            <a:ext cx="9144000" cy="1655762"/>
          </a:xfrm>
        </p:spPr>
        <p:txBody>
          <a:bodyPr>
            <a:noAutofit/>
          </a:bodyPr>
          <a:lstStyle/>
          <a:p>
            <a:r>
              <a:rPr lang="en-GB" sz="4400" dirty="0">
                <a:latin typeface="Helvetica Light" panose="020B0403020202020204" pitchFamily="34" charset="0"/>
              </a:rPr>
              <a:t>Boost flexibility in coding exercises</a:t>
            </a:r>
            <a:br>
              <a:rPr lang="en-GB" sz="4400" dirty="0">
                <a:latin typeface="Helvetica Light" panose="020B0403020202020204" pitchFamily="34" charset="0"/>
              </a:rPr>
            </a:br>
            <a:r>
              <a:rPr lang="en-GB" sz="4400" dirty="0">
                <a:latin typeface="Helvetica Light" panose="020B0403020202020204" pitchFamily="34" charset="0"/>
              </a:rPr>
              <a:t>by building containers at runtime</a:t>
            </a:r>
          </a:p>
        </p:txBody>
      </p:sp>
      <p:sp>
        <p:nvSpPr>
          <p:cNvPr id="3" name="Subtitle 2">
            <a:extLst>
              <a:ext uri="{FF2B5EF4-FFF2-40B4-BE49-F238E27FC236}">
                <a16:creationId xmlns:a16="http://schemas.microsoft.com/office/drawing/2014/main" id="{70AA4588-DEDA-4D20-F494-6B321FB42B30}"/>
              </a:ext>
            </a:extLst>
          </p:cNvPr>
          <p:cNvSpPr>
            <a:spLocks noGrp="1"/>
          </p:cNvSpPr>
          <p:nvPr>
            <p:ph type="subTitle" idx="1"/>
          </p:nvPr>
        </p:nvSpPr>
        <p:spPr>
          <a:xfrm>
            <a:off x="1524000" y="3968014"/>
            <a:ext cx="9144000" cy="1810471"/>
          </a:xfrm>
        </p:spPr>
        <p:txBody>
          <a:bodyPr>
            <a:normAutofit fontScale="70000" lnSpcReduction="20000"/>
          </a:bodyPr>
          <a:lstStyle/>
          <a:p>
            <a:r>
              <a:rPr lang="en-GB" sz="2800" dirty="0">
                <a:latin typeface="Helvetica" pitchFamily="2" charset="0"/>
              </a:rPr>
              <a:t>Romeo Stoll</a:t>
            </a:r>
          </a:p>
          <a:p>
            <a:r>
              <a:rPr lang="de-CH" sz="2800" dirty="0">
                <a:latin typeface="Helvetica" pitchFamily="2" charset="0"/>
              </a:rPr>
              <a:t>23.06.22</a:t>
            </a:r>
            <a:endParaRPr lang="en-GB" sz="2800" dirty="0">
              <a:latin typeface="Helvetica" pitchFamily="2" charset="0"/>
            </a:endParaRPr>
          </a:p>
          <a:p>
            <a:endParaRPr lang="en-GB" sz="1000" dirty="0">
              <a:latin typeface="Helvetica" pitchFamily="2" charset="0"/>
            </a:endParaRPr>
          </a:p>
          <a:p>
            <a:r>
              <a:rPr lang="en-GB" sz="2300" dirty="0">
                <a:latin typeface="Helvetica" pitchFamily="2" charset="0"/>
              </a:rPr>
              <a:t>Advisors: Dr. D. Sichau (co-head), Dr. M. Dahinden (co-head),</a:t>
            </a:r>
          </a:p>
          <a:p>
            <a:r>
              <a:rPr lang="en-GB" sz="2300" dirty="0">
                <a:latin typeface="Helvetica" pitchFamily="2" charset="0"/>
              </a:rPr>
              <a:t>Prof. Dr. B. Gärtner</a:t>
            </a:r>
          </a:p>
          <a:p>
            <a:r>
              <a:rPr lang="en-GB" sz="2300" dirty="0">
                <a:latin typeface="Helvetica" pitchFamily="2" charset="0"/>
              </a:rPr>
              <a:t>Department of Computer Science, ETH Zürich</a:t>
            </a:r>
          </a:p>
        </p:txBody>
      </p:sp>
      <p:pic>
        <p:nvPicPr>
          <p:cNvPr id="9" name="Picture 8" descr="Shape&#10;&#10;Description automatically generated with medium confidence">
            <a:extLst>
              <a:ext uri="{FF2B5EF4-FFF2-40B4-BE49-F238E27FC236}">
                <a16:creationId xmlns:a16="http://schemas.microsoft.com/office/drawing/2014/main" id="{E137FE3F-6C35-6639-DA37-14ACA7CA77E8}"/>
              </a:ext>
            </a:extLst>
          </p:cNvPr>
          <p:cNvPicPr>
            <a:picLocks noChangeAspect="1"/>
          </p:cNvPicPr>
          <p:nvPr/>
        </p:nvPicPr>
        <p:blipFill>
          <a:blip r:embed="rId3"/>
          <a:stretch>
            <a:fillRect/>
          </a:stretch>
        </p:blipFill>
        <p:spPr>
          <a:xfrm>
            <a:off x="8173720" y="453743"/>
            <a:ext cx="2494280" cy="556759"/>
          </a:xfrm>
          <a:prstGeom prst="rect">
            <a:avLst/>
          </a:prstGeom>
        </p:spPr>
      </p:pic>
      <p:pic>
        <p:nvPicPr>
          <p:cNvPr id="10" name="Grafik 9">
            <a:extLst>
              <a:ext uri="{FF2B5EF4-FFF2-40B4-BE49-F238E27FC236}">
                <a16:creationId xmlns:a16="http://schemas.microsoft.com/office/drawing/2014/main" id="{00FC1531-B36D-CF23-D326-E865378A78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453743"/>
            <a:ext cx="2225040" cy="362950"/>
          </a:xfrm>
          <a:prstGeom prst="rect">
            <a:avLst/>
          </a:prstGeom>
        </p:spPr>
      </p:pic>
    </p:spTree>
    <p:extLst>
      <p:ext uri="{BB962C8B-B14F-4D97-AF65-F5344CB8AC3E}">
        <p14:creationId xmlns:p14="http://schemas.microsoft.com/office/powerpoint/2010/main" val="384540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2DA7-2D2B-DD3D-51F8-8F7A335C9E6C}"/>
              </a:ext>
            </a:extLst>
          </p:cNvPr>
          <p:cNvSpPr>
            <a:spLocks noGrp="1"/>
          </p:cNvSpPr>
          <p:nvPr>
            <p:ph type="title"/>
          </p:nvPr>
        </p:nvSpPr>
        <p:spPr>
          <a:xfrm>
            <a:off x="838200" y="365125"/>
            <a:ext cx="10515600" cy="1174917"/>
          </a:xfrm>
        </p:spPr>
        <p:txBody>
          <a:bodyPr>
            <a:normAutofit/>
          </a:bodyPr>
          <a:lstStyle/>
          <a:p>
            <a:r>
              <a:rPr lang="en-GB" sz="3600" dirty="0">
                <a:latin typeface="Helvetica Light" panose="020B0403020202020204" pitchFamily="34" charset="0"/>
              </a:rPr>
              <a:t>Objectives of my thesis</a:t>
            </a:r>
          </a:p>
        </p:txBody>
      </p:sp>
      <p:sp>
        <p:nvSpPr>
          <p:cNvPr id="3" name="Content Placeholder 2">
            <a:extLst>
              <a:ext uri="{FF2B5EF4-FFF2-40B4-BE49-F238E27FC236}">
                <a16:creationId xmlns:a16="http://schemas.microsoft.com/office/drawing/2014/main" id="{3AE6F45A-7249-4EDE-E2BF-381BF459988B}"/>
              </a:ext>
            </a:extLst>
          </p:cNvPr>
          <p:cNvSpPr>
            <a:spLocks noGrp="1"/>
          </p:cNvSpPr>
          <p:nvPr>
            <p:ph idx="1"/>
          </p:nvPr>
        </p:nvSpPr>
        <p:spPr>
          <a:xfrm>
            <a:off x="838200" y="1824621"/>
            <a:ext cx="8839200" cy="4094916"/>
          </a:xfrm>
        </p:spPr>
        <p:txBody>
          <a:bodyPr>
            <a:normAutofit/>
          </a:bodyPr>
          <a:lstStyle/>
          <a:p>
            <a:pPr marL="514350" indent="-514350">
              <a:lnSpc>
                <a:spcPct val="150000"/>
              </a:lnSpc>
              <a:buFont typeface="+mj-lt"/>
              <a:buAutoNum type="arabicPeriod"/>
            </a:pPr>
            <a:r>
              <a:rPr lang="en-GB" sz="2400" dirty="0">
                <a:solidFill>
                  <a:schemeClr val="bg1">
                    <a:lumMod val="85000"/>
                  </a:schemeClr>
                </a:solidFill>
                <a:latin typeface="Helvetica" pitchFamily="2" charset="0"/>
              </a:rPr>
              <a:t>Find</a:t>
            </a:r>
            <a:r>
              <a:rPr lang="en-GB" sz="2400" dirty="0">
                <a:latin typeface="Helvetica" pitchFamily="2" charset="0"/>
              </a:rPr>
              <a:t> </a:t>
            </a:r>
            <a:r>
              <a:rPr lang="en-GB" sz="2400" dirty="0">
                <a:solidFill>
                  <a:schemeClr val="bg1">
                    <a:lumMod val="85000"/>
                  </a:schemeClr>
                </a:solidFill>
                <a:latin typeface="Helvetica" pitchFamily="2" charset="0"/>
              </a:rPr>
              <a:t>feasible approaches to build images at runtime based on the user configuration</a:t>
            </a:r>
          </a:p>
          <a:p>
            <a:pPr marL="514350" indent="-514350">
              <a:lnSpc>
                <a:spcPct val="150000"/>
              </a:lnSpc>
              <a:buFont typeface="+mj-lt"/>
              <a:buAutoNum type="arabicPeriod"/>
            </a:pPr>
            <a:r>
              <a:rPr lang="en-GB" sz="2400" dirty="0">
                <a:latin typeface="Helvetica" pitchFamily="2" charset="0"/>
              </a:rPr>
              <a:t>Evaluate prototypes for each approach with 4 evaluation criteria: performance, security, user experience and developer experience.</a:t>
            </a:r>
          </a:p>
        </p:txBody>
      </p:sp>
      <p:sp>
        <p:nvSpPr>
          <p:cNvPr id="4" name="Slide Number Placeholder 3">
            <a:extLst>
              <a:ext uri="{FF2B5EF4-FFF2-40B4-BE49-F238E27FC236}">
                <a16:creationId xmlns:a16="http://schemas.microsoft.com/office/drawing/2014/main" id="{AC9B613C-0F6B-230F-932E-29E8E2D5F116}"/>
              </a:ext>
            </a:extLst>
          </p:cNvPr>
          <p:cNvSpPr>
            <a:spLocks noGrp="1"/>
          </p:cNvSpPr>
          <p:nvPr>
            <p:ph type="sldNum" sz="quarter" idx="12"/>
          </p:nvPr>
        </p:nvSpPr>
        <p:spPr/>
        <p:txBody>
          <a:bodyPr/>
          <a:lstStyle/>
          <a:p>
            <a:fld id="{1DF061CF-3060-EE4C-8751-849C29A56A75}" type="slidenum">
              <a:rPr lang="en-GB" smtClean="0"/>
              <a:t>10</a:t>
            </a:fld>
            <a:endParaRPr lang="en-GB" dirty="0"/>
          </a:p>
        </p:txBody>
      </p:sp>
      <p:sp>
        <p:nvSpPr>
          <p:cNvPr id="5" name="Date Placeholder 4">
            <a:extLst>
              <a:ext uri="{FF2B5EF4-FFF2-40B4-BE49-F238E27FC236}">
                <a16:creationId xmlns:a16="http://schemas.microsoft.com/office/drawing/2014/main" id="{58C66C84-BB32-D27C-04BF-7FAABBC7C1B0}"/>
              </a:ext>
            </a:extLst>
          </p:cNvPr>
          <p:cNvSpPr>
            <a:spLocks noGrp="1"/>
          </p:cNvSpPr>
          <p:nvPr>
            <p:ph type="dt" sz="half" idx="10"/>
          </p:nvPr>
        </p:nvSpPr>
        <p:spPr/>
        <p:txBody>
          <a:bodyPr/>
          <a:lstStyle/>
          <a:p>
            <a:r>
              <a:rPr lang="de-CH" dirty="0"/>
              <a:t>23.06.22</a:t>
            </a:r>
            <a:endParaRPr lang="en-GB" dirty="0"/>
          </a:p>
        </p:txBody>
      </p:sp>
      <p:sp>
        <p:nvSpPr>
          <p:cNvPr id="6" name="Footer Placeholder 5">
            <a:extLst>
              <a:ext uri="{FF2B5EF4-FFF2-40B4-BE49-F238E27FC236}">
                <a16:creationId xmlns:a16="http://schemas.microsoft.com/office/drawing/2014/main" id="{B093ED42-D523-696F-8DF8-29306B8656F3}"/>
              </a:ext>
            </a:extLst>
          </p:cNvPr>
          <p:cNvSpPr>
            <a:spLocks noGrp="1"/>
          </p:cNvSpPr>
          <p:nvPr>
            <p:ph type="ftr" sz="quarter" idx="11"/>
          </p:nvPr>
        </p:nvSpPr>
        <p:spPr/>
        <p:txBody>
          <a:bodyPr/>
          <a:lstStyle/>
          <a:p>
            <a:r>
              <a:rPr lang="en-GB" dirty="0"/>
              <a:t>Bachelor Thesis, Romeo Stoll</a:t>
            </a:r>
          </a:p>
        </p:txBody>
      </p:sp>
    </p:spTree>
    <p:extLst>
      <p:ext uri="{BB962C8B-B14F-4D97-AF65-F5344CB8AC3E}">
        <p14:creationId xmlns:p14="http://schemas.microsoft.com/office/powerpoint/2010/main" val="69952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8BA-1B19-329E-A975-2F98871ECB19}"/>
              </a:ext>
            </a:extLst>
          </p:cNvPr>
          <p:cNvSpPr>
            <a:spLocks noGrp="1"/>
          </p:cNvSpPr>
          <p:nvPr>
            <p:ph type="title"/>
          </p:nvPr>
        </p:nvSpPr>
        <p:spPr>
          <a:xfrm>
            <a:off x="838200" y="365127"/>
            <a:ext cx="10515600" cy="904836"/>
          </a:xfrm>
        </p:spPr>
        <p:txBody>
          <a:bodyPr>
            <a:normAutofit/>
          </a:bodyPr>
          <a:lstStyle/>
          <a:p>
            <a:r>
              <a:rPr lang="en-GB" sz="3600" dirty="0"/>
              <a:t>Results: Performance of first-time build</a:t>
            </a:r>
          </a:p>
        </p:txBody>
      </p:sp>
      <p:sp>
        <p:nvSpPr>
          <p:cNvPr id="4" name="Slide Number Placeholder 3">
            <a:extLst>
              <a:ext uri="{FF2B5EF4-FFF2-40B4-BE49-F238E27FC236}">
                <a16:creationId xmlns:a16="http://schemas.microsoft.com/office/drawing/2014/main" id="{A6A916B1-77F1-E741-54D5-8685A7CD6274}"/>
              </a:ext>
            </a:extLst>
          </p:cNvPr>
          <p:cNvSpPr>
            <a:spLocks noGrp="1"/>
          </p:cNvSpPr>
          <p:nvPr>
            <p:ph type="sldNum" sz="quarter" idx="12"/>
          </p:nvPr>
        </p:nvSpPr>
        <p:spPr/>
        <p:txBody>
          <a:bodyPr/>
          <a:lstStyle/>
          <a:p>
            <a:fld id="{1DF061CF-3060-EE4C-8751-849C29A56A75}" type="slidenum">
              <a:rPr lang="en-GB" smtClean="0"/>
              <a:t>11</a:t>
            </a:fld>
            <a:endParaRPr lang="en-GB" dirty="0"/>
          </a:p>
        </p:txBody>
      </p:sp>
      <p:sp>
        <p:nvSpPr>
          <p:cNvPr id="7" name="Date Placeholder 6">
            <a:extLst>
              <a:ext uri="{FF2B5EF4-FFF2-40B4-BE49-F238E27FC236}">
                <a16:creationId xmlns:a16="http://schemas.microsoft.com/office/drawing/2014/main" id="{5966BAB9-A8FD-1D39-165C-9991AC87D3F4}"/>
              </a:ext>
            </a:extLst>
          </p:cNvPr>
          <p:cNvSpPr>
            <a:spLocks noGrp="1"/>
          </p:cNvSpPr>
          <p:nvPr>
            <p:ph type="dt" sz="half" idx="10"/>
          </p:nvPr>
        </p:nvSpPr>
        <p:spPr/>
        <p:txBody>
          <a:bodyPr/>
          <a:lstStyle/>
          <a:p>
            <a:r>
              <a:rPr lang="de-CH" dirty="0"/>
              <a:t>23.06.22</a:t>
            </a:r>
            <a:endParaRPr lang="en-GB" dirty="0"/>
          </a:p>
        </p:txBody>
      </p:sp>
      <p:sp>
        <p:nvSpPr>
          <p:cNvPr id="8" name="Footer Placeholder 7">
            <a:extLst>
              <a:ext uri="{FF2B5EF4-FFF2-40B4-BE49-F238E27FC236}">
                <a16:creationId xmlns:a16="http://schemas.microsoft.com/office/drawing/2014/main" id="{167CDC8E-C902-ADA9-9590-9030B0D92A92}"/>
              </a:ext>
            </a:extLst>
          </p:cNvPr>
          <p:cNvSpPr>
            <a:spLocks noGrp="1"/>
          </p:cNvSpPr>
          <p:nvPr>
            <p:ph type="ftr" sz="quarter" idx="11"/>
          </p:nvPr>
        </p:nvSpPr>
        <p:spPr/>
        <p:txBody>
          <a:bodyPr/>
          <a:lstStyle/>
          <a:p>
            <a:r>
              <a:rPr lang="en-GB" dirty="0"/>
              <a:t>Bachelor Thesis, Romeo Stoll</a:t>
            </a:r>
          </a:p>
        </p:txBody>
      </p:sp>
      <p:sp>
        <p:nvSpPr>
          <p:cNvPr id="22" name="TextBox 21">
            <a:extLst>
              <a:ext uri="{FF2B5EF4-FFF2-40B4-BE49-F238E27FC236}">
                <a16:creationId xmlns:a16="http://schemas.microsoft.com/office/drawing/2014/main" id="{F607872F-A89B-5E1A-364C-AAAD0C2B4BEE}"/>
              </a:ext>
            </a:extLst>
          </p:cNvPr>
          <p:cNvSpPr txBox="1"/>
          <p:nvPr/>
        </p:nvSpPr>
        <p:spPr>
          <a:xfrm>
            <a:off x="7256213" y="5588038"/>
            <a:ext cx="3492009" cy="355417"/>
          </a:xfrm>
          <a:prstGeom prst="rect">
            <a:avLst/>
          </a:prstGeom>
          <a:noFill/>
        </p:spPr>
        <p:txBody>
          <a:bodyPr wrap="square" rtlCol="0">
            <a:spAutoFit/>
          </a:bodyPr>
          <a:lstStyle/>
          <a:p>
            <a:pPr algn="ctr"/>
            <a:r>
              <a:rPr lang="en-GB" dirty="0">
                <a:latin typeface="Helvetica" pitchFamily="2" charset="0"/>
              </a:rPr>
              <a:t>Python</a:t>
            </a:r>
          </a:p>
        </p:txBody>
      </p:sp>
      <p:sp>
        <p:nvSpPr>
          <p:cNvPr id="14" name="TextBox 13">
            <a:extLst>
              <a:ext uri="{FF2B5EF4-FFF2-40B4-BE49-F238E27FC236}">
                <a16:creationId xmlns:a16="http://schemas.microsoft.com/office/drawing/2014/main" id="{900FFAE4-CB1E-8348-D8BD-F26D82AF8641}"/>
              </a:ext>
            </a:extLst>
          </p:cNvPr>
          <p:cNvSpPr txBox="1"/>
          <p:nvPr/>
        </p:nvSpPr>
        <p:spPr>
          <a:xfrm>
            <a:off x="1443778" y="5586518"/>
            <a:ext cx="3690213" cy="375590"/>
          </a:xfrm>
          <a:prstGeom prst="rect">
            <a:avLst/>
          </a:prstGeom>
          <a:noFill/>
        </p:spPr>
        <p:txBody>
          <a:bodyPr wrap="square" rtlCol="0">
            <a:spAutoFit/>
          </a:bodyPr>
          <a:lstStyle/>
          <a:p>
            <a:pPr algn="ctr"/>
            <a:r>
              <a:rPr lang="en-GB" dirty="0">
                <a:latin typeface="Helvetica" pitchFamily="2" charset="0"/>
              </a:rPr>
              <a:t>C++</a:t>
            </a:r>
          </a:p>
        </p:txBody>
      </p:sp>
      <p:pic>
        <p:nvPicPr>
          <p:cNvPr id="13" name="Picture 12" descr="Chart&#10;&#10;Description automatically generated with medium confidence">
            <a:extLst>
              <a:ext uri="{FF2B5EF4-FFF2-40B4-BE49-F238E27FC236}">
                <a16:creationId xmlns:a16="http://schemas.microsoft.com/office/drawing/2014/main" id="{57D04609-3C9E-BB6F-C141-82B812C7CA75}"/>
              </a:ext>
            </a:extLst>
          </p:cNvPr>
          <p:cNvPicPr>
            <a:picLocks noChangeAspect="1"/>
          </p:cNvPicPr>
          <p:nvPr/>
        </p:nvPicPr>
        <p:blipFill>
          <a:blip r:embed="rId3"/>
          <a:stretch>
            <a:fillRect/>
          </a:stretch>
        </p:blipFill>
        <p:spPr>
          <a:xfrm>
            <a:off x="483558" y="1449000"/>
            <a:ext cx="5280000" cy="3960000"/>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74EEFA2D-9C64-67A4-3276-169720531132}"/>
              </a:ext>
            </a:extLst>
          </p:cNvPr>
          <p:cNvPicPr>
            <a:picLocks noChangeAspect="1"/>
          </p:cNvPicPr>
          <p:nvPr/>
        </p:nvPicPr>
        <p:blipFill>
          <a:blip r:embed="rId4"/>
          <a:stretch>
            <a:fillRect/>
          </a:stretch>
        </p:blipFill>
        <p:spPr>
          <a:xfrm>
            <a:off x="6096000" y="1449000"/>
            <a:ext cx="5280000" cy="3960000"/>
          </a:xfrm>
          <a:prstGeom prst="rect">
            <a:avLst/>
          </a:prstGeom>
        </p:spPr>
      </p:pic>
    </p:spTree>
    <p:extLst>
      <p:ext uri="{BB962C8B-B14F-4D97-AF65-F5344CB8AC3E}">
        <p14:creationId xmlns:p14="http://schemas.microsoft.com/office/powerpoint/2010/main" val="145731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1943-F316-5B78-C1CF-416E06235048}"/>
              </a:ext>
            </a:extLst>
          </p:cNvPr>
          <p:cNvSpPr>
            <a:spLocks noGrp="1"/>
          </p:cNvSpPr>
          <p:nvPr>
            <p:ph type="title"/>
          </p:nvPr>
        </p:nvSpPr>
        <p:spPr>
          <a:xfrm>
            <a:off x="838200" y="365126"/>
            <a:ext cx="10515600" cy="829497"/>
          </a:xfrm>
        </p:spPr>
        <p:txBody>
          <a:bodyPr>
            <a:normAutofit/>
          </a:bodyPr>
          <a:lstStyle/>
          <a:p>
            <a:r>
              <a:rPr lang="en-GB" sz="3600" dirty="0">
                <a:latin typeface="Helvetica Light" panose="020B0403020202020204" pitchFamily="34" charset="0"/>
              </a:rPr>
              <a:t>Performance of subsequent time build</a:t>
            </a:r>
          </a:p>
        </p:txBody>
      </p:sp>
      <p:sp>
        <p:nvSpPr>
          <p:cNvPr id="4" name="Slide Number Placeholder 3">
            <a:extLst>
              <a:ext uri="{FF2B5EF4-FFF2-40B4-BE49-F238E27FC236}">
                <a16:creationId xmlns:a16="http://schemas.microsoft.com/office/drawing/2014/main" id="{49FD84FE-797D-AB54-FDA3-65E7DF52B1BF}"/>
              </a:ext>
            </a:extLst>
          </p:cNvPr>
          <p:cNvSpPr>
            <a:spLocks noGrp="1"/>
          </p:cNvSpPr>
          <p:nvPr>
            <p:ph type="sldNum" sz="quarter" idx="12"/>
          </p:nvPr>
        </p:nvSpPr>
        <p:spPr/>
        <p:txBody>
          <a:bodyPr/>
          <a:lstStyle/>
          <a:p>
            <a:fld id="{1DF061CF-3060-EE4C-8751-849C29A56A75}" type="slidenum">
              <a:rPr lang="en-GB" smtClean="0"/>
              <a:t>12</a:t>
            </a:fld>
            <a:endParaRPr lang="en-GB" dirty="0"/>
          </a:p>
        </p:txBody>
      </p:sp>
      <p:sp>
        <p:nvSpPr>
          <p:cNvPr id="7" name="Date Placeholder 6">
            <a:extLst>
              <a:ext uri="{FF2B5EF4-FFF2-40B4-BE49-F238E27FC236}">
                <a16:creationId xmlns:a16="http://schemas.microsoft.com/office/drawing/2014/main" id="{2FD6667E-B2AA-9EAE-FCFA-2C4163BE414A}"/>
              </a:ext>
            </a:extLst>
          </p:cNvPr>
          <p:cNvSpPr>
            <a:spLocks noGrp="1"/>
          </p:cNvSpPr>
          <p:nvPr>
            <p:ph type="dt" sz="half" idx="10"/>
          </p:nvPr>
        </p:nvSpPr>
        <p:spPr/>
        <p:txBody>
          <a:bodyPr/>
          <a:lstStyle/>
          <a:p>
            <a:r>
              <a:rPr lang="de-CH" dirty="0"/>
              <a:t>23.06.22</a:t>
            </a:r>
            <a:endParaRPr lang="en-GB" dirty="0"/>
          </a:p>
        </p:txBody>
      </p:sp>
      <p:sp>
        <p:nvSpPr>
          <p:cNvPr id="8" name="Footer Placeholder 7">
            <a:extLst>
              <a:ext uri="{FF2B5EF4-FFF2-40B4-BE49-F238E27FC236}">
                <a16:creationId xmlns:a16="http://schemas.microsoft.com/office/drawing/2014/main" id="{02DD3D04-E1ED-48AE-5C88-0812E63AA005}"/>
              </a:ext>
            </a:extLst>
          </p:cNvPr>
          <p:cNvSpPr>
            <a:spLocks noGrp="1"/>
          </p:cNvSpPr>
          <p:nvPr>
            <p:ph type="ftr" sz="quarter" idx="11"/>
          </p:nvPr>
        </p:nvSpPr>
        <p:spPr/>
        <p:txBody>
          <a:bodyPr/>
          <a:lstStyle/>
          <a:p>
            <a:r>
              <a:rPr lang="en-GB" dirty="0"/>
              <a:t>Bachelor Thesis, Romeo Stoll</a:t>
            </a:r>
          </a:p>
        </p:txBody>
      </p:sp>
      <p:pic>
        <p:nvPicPr>
          <p:cNvPr id="5" name="Picture 4" descr="Chart, box and whisker chart&#10;&#10;Description automatically generated">
            <a:extLst>
              <a:ext uri="{FF2B5EF4-FFF2-40B4-BE49-F238E27FC236}">
                <a16:creationId xmlns:a16="http://schemas.microsoft.com/office/drawing/2014/main" id="{8E60996D-5E6B-4FCA-FA0B-C3BA4693E458}"/>
              </a:ext>
            </a:extLst>
          </p:cNvPr>
          <p:cNvPicPr>
            <a:picLocks noChangeAspect="1"/>
          </p:cNvPicPr>
          <p:nvPr/>
        </p:nvPicPr>
        <p:blipFill>
          <a:blip r:embed="rId3"/>
          <a:stretch>
            <a:fillRect/>
          </a:stretch>
        </p:blipFill>
        <p:spPr>
          <a:xfrm>
            <a:off x="1207465" y="1333107"/>
            <a:ext cx="6420412" cy="4815309"/>
          </a:xfrm>
          <a:prstGeom prst="rect">
            <a:avLst/>
          </a:prstGeom>
        </p:spPr>
      </p:pic>
    </p:spTree>
    <p:extLst>
      <p:ext uri="{BB962C8B-B14F-4D97-AF65-F5344CB8AC3E}">
        <p14:creationId xmlns:p14="http://schemas.microsoft.com/office/powerpoint/2010/main" val="409254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DE4-4317-CA2D-9D49-7B743DC33BAE}"/>
              </a:ext>
            </a:extLst>
          </p:cNvPr>
          <p:cNvSpPr>
            <a:spLocks noGrp="1"/>
          </p:cNvSpPr>
          <p:nvPr>
            <p:ph type="title"/>
          </p:nvPr>
        </p:nvSpPr>
        <p:spPr/>
        <p:txBody>
          <a:bodyPr/>
          <a:lstStyle/>
          <a:p>
            <a:r>
              <a:rPr lang="en-GB" dirty="0">
                <a:latin typeface="Helvetica Light" panose="020B0403020202020204" pitchFamily="34" charset="0"/>
              </a:rPr>
              <a:t>Security evaluation</a:t>
            </a:r>
          </a:p>
        </p:txBody>
      </p:sp>
      <p:sp>
        <p:nvSpPr>
          <p:cNvPr id="3" name="Content Placeholder 2">
            <a:extLst>
              <a:ext uri="{FF2B5EF4-FFF2-40B4-BE49-F238E27FC236}">
                <a16:creationId xmlns:a16="http://schemas.microsoft.com/office/drawing/2014/main" id="{14F930FE-A2A9-16A1-5D92-477C7792F6A8}"/>
              </a:ext>
            </a:extLst>
          </p:cNvPr>
          <p:cNvSpPr>
            <a:spLocks noGrp="1"/>
          </p:cNvSpPr>
          <p:nvPr>
            <p:ph idx="1"/>
          </p:nvPr>
        </p:nvSpPr>
        <p:spPr>
          <a:xfrm>
            <a:off x="838200" y="1690689"/>
            <a:ext cx="10515600" cy="4268152"/>
          </a:xfrm>
        </p:spPr>
        <p:txBody>
          <a:bodyPr>
            <a:normAutofit/>
          </a:bodyPr>
          <a:lstStyle/>
          <a:p>
            <a:pPr>
              <a:lnSpc>
                <a:spcPct val="150000"/>
              </a:lnSpc>
            </a:pPr>
            <a:r>
              <a:rPr lang="en-GB" dirty="0">
                <a:latin typeface="Helvetica" pitchFamily="2" charset="0"/>
              </a:rPr>
              <a:t>BIAR: </a:t>
            </a:r>
            <a:r>
              <a:rPr lang="en-GB" dirty="0">
                <a:solidFill>
                  <a:schemeClr val="accent5">
                    <a:lumMod val="75000"/>
                  </a:schemeClr>
                </a:solidFill>
              </a:rPr>
              <a:t>b</a:t>
            </a:r>
            <a:r>
              <a:rPr lang="en-GB" dirty="0">
                <a:solidFill>
                  <a:schemeClr val="accent5">
                    <a:lumMod val="75000"/>
                  </a:schemeClr>
                </a:solidFill>
                <a:latin typeface="Helvetica" pitchFamily="2" charset="0"/>
              </a:rPr>
              <a:t>uilder container </a:t>
            </a:r>
            <a:r>
              <a:rPr lang="en-GB" dirty="0">
                <a:latin typeface="Helvetica" pitchFamily="2" charset="0"/>
              </a:rPr>
              <a:t>are vulnerable to attacks from lecturers</a:t>
            </a:r>
          </a:p>
          <a:p>
            <a:pPr>
              <a:lnSpc>
                <a:spcPct val="150000"/>
              </a:lnSpc>
            </a:pPr>
            <a:r>
              <a:rPr lang="en-GB" dirty="0">
                <a:latin typeface="Helvetica" pitchFamily="2" charset="0"/>
              </a:rPr>
              <a:t>NSAR: </a:t>
            </a:r>
            <a:r>
              <a:rPr lang="en-GB" dirty="0">
                <a:solidFill>
                  <a:schemeClr val="accent5">
                    <a:lumMod val="75000"/>
                  </a:schemeClr>
                </a:solidFill>
              </a:rPr>
              <a:t>en</a:t>
            </a:r>
            <a:r>
              <a:rPr lang="en-GB" dirty="0">
                <a:solidFill>
                  <a:schemeClr val="accent5">
                    <a:lumMod val="75000"/>
                  </a:schemeClr>
                </a:solidFill>
                <a:latin typeface="Helvetica" pitchFamily="2" charset="0"/>
              </a:rPr>
              <a:t>vironments </a:t>
            </a:r>
            <a:r>
              <a:rPr lang="en-GB" dirty="0">
                <a:latin typeface="Helvetica" pitchFamily="2" charset="0"/>
              </a:rPr>
              <a:t>are vulnerable to attacks from </a:t>
            </a:r>
            <a:r>
              <a:rPr lang="en-GB" dirty="0">
                <a:solidFill>
                  <a:schemeClr val="accent2"/>
                </a:solidFill>
                <a:latin typeface="Helvetica" pitchFamily="2" charset="0"/>
              </a:rPr>
              <a:t>all users</a:t>
            </a:r>
          </a:p>
          <a:p>
            <a:pPr>
              <a:lnSpc>
                <a:spcPct val="150000"/>
              </a:lnSpc>
            </a:pPr>
            <a:r>
              <a:rPr lang="en-GB" dirty="0">
                <a:latin typeface="Helvetica" pitchFamily="2" charset="0"/>
              </a:rPr>
              <a:t>Attack vectors:</a:t>
            </a:r>
          </a:p>
          <a:p>
            <a:pPr lvl="1">
              <a:lnSpc>
                <a:spcPct val="150000"/>
              </a:lnSpc>
            </a:pPr>
            <a:r>
              <a:rPr lang="en-GB" dirty="0">
                <a:latin typeface="Helvetica" pitchFamily="2" charset="0"/>
              </a:rPr>
              <a:t>Shared cache</a:t>
            </a:r>
          </a:p>
          <a:p>
            <a:pPr lvl="1">
              <a:lnSpc>
                <a:spcPct val="150000"/>
              </a:lnSpc>
            </a:pPr>
            <a:r>
              <a:rPr lang="en-GB" dirty="0">
                <a:latin typeface="Helvetica" pitchFamily="2" charset="0"/>
              </a:rPr>
              <a:t>Network access</a:t>
            </a:r>
          </a:p>
          <a:p>
            <a:pPr>
              <a:lnSpc>
                <a:spcPct val="150000"/>
              </a:lnSpc>
            </a:pPr>
            <a:endParaRPr lang="en-GB" dirty="0">
              <a:solidFill>
                <a:schemeClr val="accent2"/>
              </a:solidFill>
              <a:latin typeface="Helvetica" pitchFamily="2" charset="0"/>
            </a:endParaRPr>
          </a:p>
        </p:txBody>
      </p:sp>
      <p:sp>
        <p:nvSpPr>
          <p:cNvPr id="4" name="Date Placeholder 3">
            <a:extLst>
              <a:ext uri="{FF2B5EF4-FFF2-40B4-BE49-F238E27FC236}">
                <a16:creationId xmlns:a16="http://schemas.microsoft.com/office/drawing/2014/main" id="{7397DF14-7D0C-01AF-83EE-21E2EC3269BB}"/>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C124137-3913-F13D-0F58-124279472745}"/>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B84A6484-B751-998B-3B8A-39F368987DB5}"/>
              </a:ext>
            </a:extLst>
          </p:cNvPr>
          <p:cNvSpPr>
            <a:spLocks noGrp="1"/>
          </p:cNvSpPr>
          <p:nvPr>
            <p:ph type="sldNum" sz="quarter" idx="12"/>
          </p:nvPr>
        </p:nvSpPr>
        <p:spPr/>
        <p:txBody>
          <a:bodyPr/>
          <a:lstStyle/>
          <a:p>
            <a:fld id="{1DF061CF-3060-EE4C-8751-849C29A56A75}" type="slidenum">
              <a:rPr lang="en-GB" smtClean="0"/>
              <a:t>13</a:t>
            </a:fld>
            <a:endParaRPr lang="en-GB" dirty="0"/>
          </a:p>
        </p:txBody>
      </p:sp>
    </p:spTree>
    <p:extLst>
      <p:ext uri="{BB962C8B-B14F-4D97-AF65-F5344CB8AC3E}">
        <p14:creationId xmlns:p14="http://schemas.microsoft.com/office/powerpoint/2010/main" val="297374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DE4-4317-CA2D-9D49-7B743DC33BAE}"/>
              </a:ext>
            </a:extLst>
          </p:cNvPr>
          <p:cNvSpPr>
            <a:spLocks noGrp="1"/>
          </p:cNvSpPr>
          <p:nvPr>
            <p:ph type="title"/>
          </p:nvPr>
        </p:nvSpPr>
        <p:spPr>
          <a:xfrm>
            <a:off x="838200" y="365126"/>
            <a:ext cx="10515600" cy="1146958"/>
          </a:xfrm>
        </p:spPr>
        <p:txBody>
          <a:bodyPr/>
          <a:lstStyle/>
          <a:p>
            <a:r>
              <a:rPr lang="en-GB" dirty="0">
                <a:latin typeface="Helvetica Light" panose="020B0403020202020204" pitchFamily="34" charset="0"/>
              </a:rPr>
              <a:t>Developer experience</a:t>
            </a:r>
          </a:p>
        </p:txBody>
      </p:sp>
      <p:sp>
        <p:nvSpPr>
          <p:cNvPr id="3" name="Content Placeholder 2">
            <a:extLst>
              <a:ext uri="{FF2B5EF4-FFF2-40B4-BE49-F238E27FC236}">
                <a16:creationId xmlns:a16="http://schemas.microsoft.com/office/drawing/2014/main" id="{14F930FE-A2A9-16A1-5D92-477C7792F6A8}"/>
              </a:ext>
            </a:extLst>
          </p:cNvPr>
          <p:cNvSpPr>
            <a:spLocks noGrp="1"/>
          </p:cNvSpPr>
          <p:nvPr>
            <p:ph idx="1"/>
          </p:nvPr>
        </p:nvSpPr>
        <p:spPr>
          <a:xfrm>
            <a:off x="838200" y="1825625"/>
            <a:ext cx="6217118" cy="4351338"/>
          </a:xfrm>
        </p:spPr>
        <p:txBody>
          <a:bodyPr>
            <a:normAutofit/>
          </a:bodyPr>
          <a:lstStyle/>
          <a:p>
            <a:pPr>
              <a:lnSpc>
                <a:spcPct val="150000"/>
              </a:lnSpc>
            </a:pPr>
            <a:r>
              <a:rPr lang="en-GB" dirty="0">
                <a:latin typeface="Helvetica" pitchFamily="2" charset="0"/>
              </a:rPr>
              <a:t>Change the configuration to the lecturers needs</a:t>
            </a:r>
          </a:p>
          <a:p>
            <a:pPr>
              <a:lnSpc>
                <a:spcPct val="150000"/>
              </a:lnSpc>
            </a:pPr>
            <a:r>
              <a:rPr lang="en-GB" dirty="0">
                <a:latin typeface="Helvetica" pitchFamily="2" charset="0"/>
              </a:rPr>
              <a:t>Responsibility shift</a:t>
            </a:r>
          </a:p>
          <a:p>
            <a:pPr>
              <a:lnSpc>
                <a:spcPct val="150000"/>
              </a:lnSpc>
            </a:pPr>
            <a:r>
              <a:rPr lang="en-GB" dirty="0">
                <a:latin typeface="Helvetica" pitchFamily="2" charset="0"/>
              </a:rPr>
              <a:t>Development and testing</a:t>
            </a:r>
          </a:p>
          <a:p>
            <a:pPr>
              <a:lnSpc>
                <a:spcPct val="150000"/>
              </a:lnSpc>
            </a:pPr>
            <a:r>
              <a:rPr lang="en-GB" dirty="0">
                <a:latin typeface="Helvetica" pitchFamily="2" charset="0"/>
              </a:rPr>
              <a:t>Maintenance</a:t>
            </a:r>
          </a:p>
        </p:txBody>
      </p:sp>
      <p:sp>
        <p:nvSpPr>
          <p:cNvPr id="4" name="Date Placeholder 3">
            <a:extLst>
              <a:ext uri="{FF2B5EF4-FFF2-40B4-BE49-F238E27FC236}">
                <a16:creationId xmlns:a16="http://schemas.microsoft.com/office/drawing/2014/main" id="{7397DF14-7D0C-01AF-83EE-21E2EC3269BB}"/>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C124137-3913-F13D-0F58-124279472745}"/>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B84A6484-B751-998B-3B8A-39F368987DB5}"/>
              </a:ext>
            </a:extLst>
          </p:cNvPr>
          <p:cNvSpPr>
            <a:spLocks noGrp="1"/>
          </p:cNvSpPr>
          <p:nvPr>
            <p:ph type="sldNum" sz="quarter" idx="12"/>
          </p:nvPr>
        </p:nvSpPr>
        <p:spPr/>
        <p:txBody>
          <a:bodyPr/>
          <a:lstStyle/>
          <a:p>
            <a:fld id="{1DF061CF-3060-EE4C-8751-849C29A56A75}" type="slidenum">
              <a:rPr lang="en-GB" smtClean="0"/>
              <a:t>14</a:t>
            </a:fld>
            <a:endParaRPr lang="en-GB" dirty="0"/>
          </a:p>
        </p:txBody>
      </p:sp>
      <p:grpSp>
        <p:nvGrpSpPr>
          <p:cNvPr id="7" name="Group 6">
            <a:extLst>
              <a:ext uri="{FF2B5EF4-FFF2-40B4-BE49-F238E27FC236}">
                <a16:creationId xmlns:a16="http://schemas.microsoft.com/office/drawing/2014/main" id="{2BF76CEF-F792-192D-E8FE-0E43BB10CED7}"/>
              </a:ext>
            </a:extLst>
          </p:cNvPr>
          <p:cNvGrpSpPr/>
          <p:nvPr/>
        </p:nvGrpSpPr>
        <p:grpSpPr>
          <a:xfrm>
            <a:off x="6911287" y="1512083"/>
            <a:ext cx="4681274" cy="4894322"/>
            <a:chOff x="6911287" y="1512083"/>
            <a:chExt cx="4681274" cy="4894322"/>
          </a:xfrm>
        </p:grpSpPr>
        <p:grpSp>
          <p:nvGrpSpPr>
            <p:cNvPr id="12" name="Group 11">
              <a:extLst>
                <a:ext uri="{FF2B5EF4-FFF2-40B4-BE49-F238E27FC236}">
                  <a16:creationId xmlns:a16="http://schemas.microsoft.com/office/drawing/2014/main" id="{902D1C60-F6D9-833C-936B-BD0547F1AC70}"/>
                </a:ext>
              </a:extLst>
            </p:cNvPr>
            <p:cNvGrpSpPr/>
            <p:nvPr/>
          </p:nvGrpSpPr>
          <p:grpSpPr>
            <a:xfrm>
              <a:off x="6911287" y="1512083"/>
              <a:ext cx="4681274" cy="4532019"/>
              <a:chOff x="6911287" y="1520792"/>
              <a:chExt cx="4681274" cy="4532019"/>
            </a:xfrm>
          </p:grpSpPr>
          <p:pic>
            <p:nvPicPr>
              <p:cNvPr id="8" name="Picture 7" descr="Diagram, engineering drawing&#10;&#10;Description automatically generated">
                <a:extLst>
                  <a:ext uri="{FF2B5EF4-FFF2-40B4-BE49-F238E27FC236}">
                    <a16:creationId xmlns:a16="http://schemas.microsoft.com/office/drawing/2014/main" id="{B3E2B13F-28C3-AD32-C664-8463D9DD6D50}"/>
                  </a:ext>
                </a:extLst>
              </p:cNvPr>
              <p:cNvPicPr>
                <a:picLocks noChangeAspect="1"/>
              </p:cNvPicPr>
              <p:nvPr/>
            </p:nvPicPr>
            <p:blipFill rotWithShape="1">
              <a:blip r:embed="rId3"/>
              <a:srcRect l="4918" r="6848" b="4240"/>
              <a:stretch/>
            </p:blipFill>
            <p:spPr>
              <a:xfrm>
                <a:off x="7294881" y="2013836"/>
                <a:ext cx="4297680" cy="3806393"/>
              </a:xfrm>
              <a:prstGeom prst="rect">
                <a:avLst/>
              </a:prstGeom>
            </p:spPr>
          </p:pic>
          <p:sp>
            <p:nvSpPr>
              <p:cNvPr id="9" name="TextBox 8">
                <a:extLst>
                  <a:ext uri="{FF2B5EF4-FFF2-40B4-BE49-F238E27FC236}">
                    <a16:creationId xmlns:a16="http://schemas.microsoft.com/office/drawing/2014/main" id="{67566CA7-FB79-3B51-FC5A-9C2CBD9FB0EB}"/>
                  </a:ext>
                </a:extLst>
              </p:cNvPr>
              <p:cNvSpPr txBox="1"/>
              <p:nvPr/>
            </p:nvSpPr>
            <p:spPr>
              <a:xfrm>
                <a:off x="7372952" y="1520792"/>
                <a:ext cx="4129237" cy="400110"/>
              </a:xfrm>
              <a:prstGeom prst="rect">
                <a:avLst/>
              </a:prstGeom>
              <a:noFill/>
            </p:spPr>
            <p:txBody>
              <a:bodyPr wrap="square" rtlCol="0">
                <a:spAutoFit/>
              </a:bodyPr>
              <a:lstStyle/>
              <a:p>
                <a:pPr algn="ctr"/>
                <a:r>
                  <a:rPr lang="en-GB" sz="2000" dirty="0">
                    <a:latin typeface="Helvetica" pitchFamily="2" charset="0"/>
                  </a:rPr>
                  <a:t>Nix learning curve</a:t>
                </a:r>
              </a:p>
            </p:txBody>
          </p:sp>
          <p:sp>
            <p:nvSpPr>
              <p:cNvPr id="10" name="TextBox 9">
                <a:extLst>
                  <a:ext uri="{FF2B5EF4-FFF2-40B4-BE49-F238E27FC236}">
                    <a16:creationId xmlns:a16="http://schemas.microsoft.com/office/drawing/2014/main" id="{055F88B6-5ED2-CB12-CE95-301C18448751}"/>
                  </a:ext>
                </a:extLst>
              </p:cNvPr>
              <p:cNvSpPr txBox="1"/>
              <p:nvPr/>
            </p:nvSpPr>
            <p:spPr>
              <a:xfrm>
                <a:off x="6911287" y="3143387"/>
                <a:ext cx="461665" cy="892743"/>
              </a:xfrm>
              <a:prstGeom prst="rect">
                <a:avLst/>
              </a:prstGeom>
              <a:solidFill>
                <a:schemeClr val="bg1"/>
              </a:solidFill>
            </p:spPr>
            <p:txBody>
              <a:bodyPr vert="vert270" wrap="square" rtlCol="0">
                <a:spAutoFit/>
              </a:bodyPr>
              <a:lstStyle/>
              <a:p>
                <a:r>
                  <a:rPr lang="en-GB" dirty="0">
                    <a:latin typeface="Helvetica" pitchFamily="2" charset="0"/>
                  </a:rPr>
                  <a:t>Skill</a:t>
                </a:r>
              </a:p>
            </p:txBody>
          </p:sp>
          <p:sp>
            <p:nvSpPr>
              <p:cNvPr id="11" name="TextBox 10">
                <a:extLst>
                  <a:ext uri="{FF2B5EF4-FFF2-40B4-BE49-F238E27FC236}">
                    <a16:creationId xmlns:a16="http://schemas.microsoft.com/office/drawing/2014/main" id="{30E6BB18-F537-12E4-CAC5-769276F4F99E}"/>
                  </a:ext>
                </a:extLst>
              </p:cNvPr>
              <p:cNvSpPr txBox="1"/>
              <p:nvPr/>
            </p:nvSpPr>
            <p:spPr>
              <a:xfrm rot="5400000">
                <a:off x="9206737" y="5476070"/>
                <a:ext cx="461665" cy="691817"/>
              </a:xfrm>
              <a:prstGeom prst="rect">
                <a:avLst/>
              </a:prstGeom>
              <a:solidFill>
                <a:schemeClr val="bg1"/>
              </a:solidFill>
            </p:spPr>
            <p:txBody>
              <a:bodyPr vert="vert270" wrap="square" rtlCol="0">
                <a:spAutoFit/>
              </a:bodyPr>
              <a:lstStyle/>
              <a:p>
                <a:r>
                  <a:rPr lang="en-GB" dirty="0">
                    <a:latin typeface="Helvetica" pitchFamily="2" charset="0"/>
                  </a:rPr>
                  <a:t>Time</a:t>
                </a:r>
              </a:p>
            </p:txBody>
          </p:sp>
        </p:grpSp>
        <p:sp>
          <p:nvSpPr>
            <p:cNvPr id="14" name="TextBox 13">
              <a:extLst>
                <a:ext uri="{FF2B5EF4-FFF2-40B4-BE49-F238E27FC236}">
                  <a16:creationId xmlns:a16="http://schemas.microsoft.com/office/drawing/2014/main" id="{84D7724E-975D-4A66-707A-4D9CE9A9A162}"/>
                </a:ext>
              </a:extLst>
            </p:cNvPr>
            <p:cNvSpPr txBox="1"/>
            <p:nvPr/>
          </p:nvSpPr>
          <p:spPr>
            <a:xfrm>
              <a:off x="7372952" y="5990907"/>
              <a:ext cx="4129237" cy="415498"/>
            </a:xfrm>
            <a:prstGeom prst="rect">
              <a:avLst/>
            </a:prstGeom>
            <a:noFill/>
          </p:spPr>
          <p:txBody>
            <a:bodyPr wrap="square" rtlCol="0">
              <a:spAutoFit/>
            </a:bodyPr>
            <a:lstStyle/>
            <a:p>
              <a:r>
                <a:rPr lang="en-GB" sz="700" dirty="0">
                  <a:solidFill>
                    <a:schemeClr val="tx1">
                      <a:lumMod val="50000"/>
                      <a:lumOff val="50000"/>
                    </a:schemeClr>
                  </a:solidFill>
                  <a:latin typeface="Helvetica" pitchFamily="2" charset="0"/>
                </a:rPr>
                <a:t>Adapted from: https://www.reddit.com/r/forhonor/comments/5ta1g9/after_much_research_and_analysis_i_have_made_a/?utm_source=share&amp;utm_medium=web2x&amp;context=3</a:t>
              </a:r>
            </a:p>
          </p:txBody>
        </p:sp>
      </p:grpSp>
    </p:spTree>
    <p:extLst>
      <p:ext uri="{BB962C8B-B14F-4D97-AF65-F5344CB8AC3E}">
        <p14:creationId xmlns:p14="http://schemas.microsoft.com/office/powerpoint/2010/main" val="24628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DE4-4317-CA2D-9D49-7B743DC33BAE}"/>
              </a:ext>
            </a:extLst>
          </p:cNvPr>
          <p:cNvSpPr>
            <a:spLocks noGrp="1"/>
          </p:cNvSpPr>
          <p:nvPr>
            <p:ph type="title"/>
          </p:nvPr>
        </p:nvSpPr>
        <p:spPr>
          <a:xfrm>
            <a:off x="838200" y="365125"/>
            <a:ext cx="10515600" cy="1281113"/>
          </a:xfrm>
        </p:spPr>
        <p:txBody>
          <a:bodyPr/>
          <a:lstStyle/>
          <a:p>
            <a:r>
              <a:rPr lang="en-GB" dirty="0">
                <a:latin typeface="Helvetica Light" panose="020B0403020202020204" pitchFamily="34" charset="0"/>
              </a:rPr>
              <a:t>User experience</a:t>
            </a:r>
          </a:p>
        </p:txBody>
      </p:sp>
      <p:sp>
        <p:nvSpPr>
          <p:cNvPr id="3" name="Content Placeholder 2">
            <a:extLst>
              <a:ext uri="{FF2B5EF4-FFF2-40B4-BE49-F238E27FC236}">
                <a16:creationId xmlns:a16="http://schemas.microsoft.com/office/drawing/2014/main" id="{14F930FE-A2A9-16A1-5D92-477C7792F6A8}"/>
              </a:ext>
            </a:extLst>
          </p:cNvPr>
          <p:cNvSpPr>
            <a:spLocks noGrp="1"/>
          </p:cNvSpPr>
          <p:nvPr>
            <p:ph idx="1"/>
          </p:nvPr>
        </p:nvSpPr>
        <p:spPr/>
        <p:txBody>
          <a:bodyPr>
            <a:normAutofit/>
          </a:bodyPr>
          <a:lstStyle/>
          <a:p>
            <a:pPr>
              <a:lnSpc>
                <a:spcPct val="150000"/>
              </a:lnSpc>
            </a:pPr>
            <a:r>
              <a:rPr lang="en-GB" dirty="0">
                <a:latin typeface="Helvetica" pitchFamily="2" charset="0"/>
              </a:rPr>
              <a:t>Ease of configuration</a:t>
            </a:r>
          </a:p>
          <a:p>
            <a:pPr>
              <a:lnSpc>
                <a:spcPct val="150000"/>
              </a:lnSpc>
            </a:pPr>
            <a:r>
              <a:rPr lang="en-GB" dirty="0">
                <a:latin typeface="Helvetica" pitchFamily="2" charset="0"/>
              </a:rPr>
              <a:t>Flexibility</a:t>
            </a:r>
          </a:p>
          <a:p>
            <a:pPr>
              <a:lnSpc>
                <a:spcPct val="150000"/>
              </a:lnSpc>
            </a:pPr>
            <a:r>
              <a:rPr lang="en-GB" dirty="0">
                <a:latin typeface="Helvetica" pitchFamily="2" charset="0"/>
              </a:rPr>
              <a:t>Configuration change wait time</a:t>
            </a:r>
          </a:p>
        </p:txBody>
      </p:sp>
      <p:sp>
        <p:nvSpPr>
          <p:cNvPr id="4" name="Date Placeholder 3">
            <a:extLst>
              <a:ext uri="{FF2B5EF4-FFF2-40B4-BE49-F238E27FC236}">
                <a16:creationId xmlns:a16="http://schemas.microsoft.com/office/drawing/2014/main" id="{7397DF14-7D0C-01AF-83EE-21E2EC3269BB}"/>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C124137-3913-F13D-0F58-124279472745}"/>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B84A6484-B751-998B-3B8A-39F368987DB5}"/>
              </a:ext>
            </a:extLst>
          </p:cNvPr>
          <p:cNvSpPr>
            <a:spLocks noGrp="1"/>
          </p:cNvSpPr>
          <p:nvPr>
            <p:ph type="sldNum" sz="quarter" idx="12"/>
          </p:nvPr>
        </p:nvSpPr>
        <p:spPr/>
        <p:txBody>
          <a:bodyPr/>
          <a:lstStyle/>
          <a:p>
            <a:fld id="{1DF061CF-3060-EE4C-8751-849C29A56A75}" type="slidenum">
              <a:rPr lang="en-GB" smtClean="0"/>
              <a:t>15</a:t>
            </a:fld>
            <a:endParaRPr lang="en-GB" dirty="0"/>
          </a:p>
        </p:txBody>
      </p:sp>
      <p:sp>
        <p:nvSpPr>
          <p:cNvPr id="7" name="Rectangle 6">
            <a:extLst>
              <a:ext uri="{FF2B5EF4-FFF2-40B4-BE49-F238E27FC236}">
                <a16:creationId xmlns:a16="http://schemas.microsoft.com/office/drawing/2014/main" id="{2F23BAD6-0039-0414-408F-F1C530EC85A6}"/>
              </a:ext>
            </a:extLst>
          </p:cNvPr>
          <p:cNvSpPr>
            <a:spLocks noChangeAspect="1"/>
          </p:cNvSpPr>
          <p:nvPr/>
        </p:nvSpPr>
        <p:spPr>
          <a:xfrm rot="10800000">
            <a:off x="8153400" y="3049157"/>
            <a:ext cx="648000" cy="723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latin typeface="Helvetica" pitchFamily="2" charset="0"/>
            </a:endParaRPr>
          </a:p>
        </p:txBody>
      </p:sp>
    </p:spTree>
    <p:extLst>
      <p:ext uri="{BB962C8B-B14F-4D97-AF65-F5344CB8AC3E}">
        <p14:creationId xmlns:p14="http://schemas.microsoft.com/office/powerpoint/2010/main" val="8807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elle 10">
            <a:extLst>
              <a:ext uri="{FF2B5EF4-FFF2-40B4-BE49-F238E27FC236}">
                <a16:creationId xmlns:a16="http://schemas.microsoft.com/office/drawing/2014/main" id="{D9D6DBE5-6CE8-032B-99AA-2FD67AB86268}"/>
              </a:ext>
            </a:extLst>
          </p:cNvPr>
          <p:cNvGraphicFramePr>
            <a:graphicFrameLocks/>
          </p:cNvGraphicFramePr>
          <p:nvPr>
            <p:extLst>
              <p:ext uri="{D42A27DB-BD31-4B8C-83A1-F6EECF244321}">
                <p14:modId xmlns:p14="http://schemas.microsoft.com/office/powerpoint/2010/main" val="2899731901"/>
              </p:ext>
            </p:extLst>
          </p:nvPr>
        </p:nvGraphicFramePr>
        <p:xfrm>
          <a:off x="838198" y="1780452"/>
          <a:ext cx="10285787" cy="3516396"/>
        </p:xfrm>
        <a:graphic>
          <a:graphicData uri="http://schemas.openxmlformats.org/drawingml/2006/table">
            <a:tbl>
              <a:tblPr firstRow="1" bandRow="1">
                <a:tableStyleId>{9D7B26C5-4107-4FEC-AEDC-1716B250A1EF}</a:tableStyleId>
              </a:tblPr>
              <a:tblGrid>
                <a:gridCol w="1645119">
                  <a:extLst>
                    <a:ext uri="{9D8B030D-6E8A-4147-A177-3AD203B41FA5}">
                      <a16:colId xmlns:a16="http://schemas.microsoft.com/office/drawing/2014/main" val="4203801519"/>
                    </a:ext>
                  </a:extLst>
                </a:gridCol>
                <a:gridCol w="1555443">
                  <a:extLst>
                    <a:ext uri="{9D8B030D-6E8A-4147-A177-3AD203B41FA5}">
                      <a16:colId xmlns:a16="http://schemas.microsoft.com/office/drawing/2014/main" val="740495432"/>
                    </a:ext>
                  </a:extLst>
                </a:gridCol>
                <a:gridCol w="1555443">
                  <a:extLst>
                    <a:ext uri="{9D8B030D-6E8A-4147-A177-3AD203B41FA5}">
                      <a16:colId xmlns:a16="http://schemas.microsoft.com/office/drawing/2014/main" val="3342967117"/>
                    </a:ext>
                  </a:extLst>
                </a:gridCol>
                <a:gridCol w="1555443">
                  <a:extLst>
                    <a:ext uri="{9D8B030D-6E8A-4147-A177-3AD203B41FA5}">
                      <a16:colId xmlns:a16="http://schemas.microsoft.com/office/drawing/2014/main" val="457968384"/>
                    </a:ext>
                  </a:extLst>
                </a:gridCol>
                <a:gridCol w="1555443">
                  <a:extLst>
                    <a:ext uri="{9D8B030D-6E8A-4147-A177-3AD203B41FA5}">
                      <a16:colId xmlns:a16="http://schemas.microsoft.com/office/drawing/2014/main" val="3821202057"/>
                    </a:ext>
                  </a:extLst>
                </a:gridCol>
                <a:gridCol w="1555443">
                  <a:extLst>
                    <a:ext uri="{9D8B030D-6E8A-4147-A177-3AD203B41FA5}">
                      <a16:colId xmlns:a16="http://schemas.microsoft.com/office/drawing/2014/main" val="3080648808"/>
                    </a:ext>
                  </a:extLst>
                </a:gridCol>
                <a:gridCol w="863453">
                  <a:extLst>
                    <a:ext uri="{9D8B030D-6E8A-4147-A177-3AD203B41FA5}">
                      <a16:colId xmlns:a16="http://schemas.microsoft.com/office/drawing/2014/main" val="1899449840"/>
                    </a:ext>
                  </a:extLst>
                </a:gridCol>
              </a:tblGrid>
              <a:tr h="879099">
                <a:tc>
                  <a:txBody>
                    <a:bodyPr/>
                    <a:lstStyle/>
                    <a:p>
                      <a:pPr algn="ctr"/>
                      <a:endParaRPr lang="en-US" sz="1600" noProof="0" dirty="0">
                        <a:latin typeface="Helvetica" pitchFamily="2" charset="0"/>
                      </a:endParaRPr>
                    </a:p>
                  </a:txBody>
                  <a:tcPr marL="0" marR="72000" marT="0" marB="0" anchor="ctr">
                    <a:lnT w="12700" cmpd="sng">
                      <a:noFill/>
                    </a:lnT>
                    <a:lnB w="12700" cap="flat" cmpd="sng" algn="ctr">
                      <a:solidFill>
                        <a:schemeClr val="tx1"/>
                      </a:solidFill>
                      <a:prstDash val="solid"/>
                      <a:round/>
                      <a:headEnd type="none" w="med" len="med"/>
                      <a:tailEnd type="none" w="med" len="med"/>
                    </a:lnB>
                    <a:lnTlToBr w="12700" cmpd="sng">
                      <a:noFill/>
                      <a:prstDash val="solid"/>
                    </a:lnTlToBr>
                  </a:tcPr>
                </a:tc>
                <a:tc>
                  <a:txBody>
                    <a:bodyPr/>
                    <a:lstStyle/>
                    <a:p>
                      <a:pPr algn="ctr"/>
                      <a:r>
                        <a:rPr lang="en-US" sz="1800" noProof="0" dirty="0">
                          <a:latin typeface="Helvetica" pitchFamily="2" charset="0"/>
                        </a:rPr>
                        <a:t>First-time performance</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sz="1800" noProof="0" dirty="0">
                          <a:latin typeface="Helvetica" pitchFamily="2" charset="0"/>
                        </a:rPr>
                        <a:t>Subsequent-time performance</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sz="1800" noProof="0" dirty="0">
                          <a:latin typeface="Helvetica" pitchFamily="2" charset="0"/>
                        </a:rPr>
                        <a:t>Security</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sz="1800" noProof="0" dirty="0">
                          <a:latin typeface="Helvetica" pitchFamily="2" charset="0"/>
                        </a:rPr>
                        <a:t>Developer experience</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noProof="0" dirty="0">
                          <a:latin typeface="Helvetica" pitchFamily="2" charset="0"/>
                        </a:rPr>
                        <a:t>User experience</a:t>
                      </a:r>
                    </a:p>
                  </a:txBody>
                  <a:tcPr marL="0" marR="72000" marT="0" marB="0" anchor="ctr">
                    <a:lnT w="12700" cmpd="sng">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noProof="0" dirty="0">
                          <a:latin typeface="Helvetica" pitchFamily="2" charset="0"/>
                        </a:rPr>
                        <a:t>Total</a:t>
                      </a:r>
                    </a:p>
                  </a:txBody>
                  <a:tcPr marL="0" marR="72000" marT="0" marB="0" anchor="ctr">
                    <a:lnT w="12700" cmpd="sng">
                      <a:noFill/>
                    </a:lnT>
                  </a:tcPr>
                </a:tc>
                <a:extLst>
                  <a:ext uri="{0D108BD9-81ED-4DB2-BD59-A6C34878D82A}">
                    <a16:rowId xmlns:a16="http://schemas.microsoft.com/office/drawing/2014/main" val="2457665754"/>
                  </a:ext>
                </a:extLst>
              </a:tr>
              <a:tr h="879099">
                <a:tc>
                  <a:txBody>
                    <a:bodyPr/>
                    <a:lstStyle/>
                    <a:p>
                      <a:pPr algn="ctr"/>
                      <a:r>
                        <a:rPr lang="en-US" sz="1800" noProof="0" dirty="0">
                          <a:latin typeface="Helvetica" pitchFamily="2" charset="0"/>
                        </a:rPr>
                        <a:t>NSAR</a:t>
                      </a: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800" noProof="0" dirty="0">
                          <a:latin typeface="Helvetica" pitchFamily="2" charset="0"/>
                        </a:rPr>
                        <a:t>3.5</a:t>
                      </a:r>
                    </a:p>
                  </a:txBody>
                  <a:tcPr marL="0" marR="72000" marT="0" marB="0" anchor="ct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457593"/>
                  </a:ext>
                </a:extLst>
              </a:tr>
              <a:tr h="879099">
                <a:tc>
                  <a:txBody>
                    <a:bodyPr/>
                    <a:lstStyle/>
                    <a:p>
                      <a:pPr algn="ctr"/>
                      <a:r>
                        <a:rPr lang="en-US" sz="1800" noProof="0" dirty="0">
                          <a:latin typeface="Helvetica" pitchFamily="2" charset="0"/>
                        </a:rPr>
                        <a:t>BIAR</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600" noProof="0" dirty="0">
                          <a:latin typeface="Helvetica" pitchFamily="2" charset="0"/>
                        </a:rPr>
                        <a:t>4</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6018661"/>
                  </a:ext>
                </a:extLst>
              </a:tr>
              <a:tr h="879099">
                <a:tc>
                  <a:txBody>
                    <a:bodyPr/>
                    <a:lstStyle/>
                    <a:p>
                      <a:pPr algn="ctr"/>
                      <a:r>
                        <a:rPr lang="en-US" sz="1800" noProof="0" dirty="0">
                          <a:latin typeface="Helvetica" pitchFamily="2" charset="0"/>
                        </a:rPr>
                        <a:t>Current approach</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600" noProof="0" dirty="0">
                          <a:latin typeface="Helvetica" pitchFamily="2" charset="0"/>
                        </a:rPr>
                        <a:t>3</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5627213"/>
                  </a:ext>
                </a:extLst>
              </a:tr>
            </a:tbl>
          </a:graphicData>
        </a:graphic>
      </p:graphicFrame>
      <p:sp>
        <p:nvSpPr>
          <p:cNvPr id="53" name="Rectangle 52">
            <a:extLst>
              <a:ext uri="{FF2B5EF4-FFF2-40B4-BE49-F238E27FC236}">
                <a16:creationId xmlns:a16="http://schemas.microsoft.com/office/drawing/2014/main" id="{23F3ED24-FC43-78B1-7FE0-F6FA86ADD01C}"/>
              </a:ext>
            </a:extLst>
          </p:cNvPr>
          <p:cNvSpPr/>
          <p:nvPr/>
        </p:nvSpPr>
        <p:spPr>
          <a:xfrm>
            <a:off x="10241280" y="2830919"/>
            <a:ext cx="882705" cy="2413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2" name="Title 1">
            <a:extLst>
              <a:ext uri="{FF2B5EF4-FFF2-40B4-BE49-F238E27FC236}">
                <a16:creationId xmlns:a16="http://schemas.microsoft.com/office/drawing/2014/main" id="{85C48DE4-4317-CA2D-9D49-7B743DC33BAE}"/>
              </a:ext>
            </a:extLst>
          </p:cNvPr>
          <p:cNvSpPr>
            <a:spLocks noGrp="1"/>
          </p:cNvSpPr>
          <p:nvPr>
            <p:ph type="title"/>
          </p:nvPr>
        </p:nvSpPr>
        <p:spPr>
          <a:xfrm>
            <a:off x="838200" y="365125"/>
            <a:ext cx="10515600" cy="1281113"/>
          </a:xfrm>
        </p:spPr>
        <p:txBody>
          <a:bodyPr>
            <a:normAutofit/>
          </a:bodyPr>
          <a:lstStyle/>
          <a:p>
            <a:r>
              <a:rPr lang="en-GB" sz="4000" dirty="0">
                <a:latin typeface="Helvetica Light" panose="020B0403020202020204" pitchFamily="34" charset="0"/>
              </a:rPr>
              <a:t>Conclusion and proposition</a:t>
            </a:r>
          </a:p>
        </p:txBody>
      </p:sp>
      <p:sp>
        <p:nvSpPr>
          <p:cNvPr id="4" name="Date Placeholder 3">
            <a:extLst>
              <a:ext uri="{FF2B5EF4-FFF2-40B4-BE49-F238E27FC236}">
                <a16:creationId xmlns:a16="http://schemas.microsoft.com/office/drawing/2014/main" id="{7397DF14-7D0C-01AF-83EE-21E2EC3269BB}"/>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C124137-3913-F13D-0F58-124279472745}"/>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B84A6484-B751-998B-3B8A-39F368987DB5}"/>
              </a:ext>
            </a:extLst>
          </p:cNvPr>
          <p:cNvSpPr>
            <a:spLocks noGrp="1"/>
          </p:cNvSpPr>
          <p:nvPr>
            <p:ph type="sldNum" sz="quarter" idx="12"/>
          </p:nvPr>
        </p:nvSpPr>
        <p:spPr/>
        <p:txBody>
          <a:bodyPr/>
          <a:lstStyle/>
          <a:p>
            <a:fld id="{1DF061CF-3060-EE4C-8751-849C29A56A75}" type="slidenum">
              <a:rPr lang="en-GB" smtClean="0"/>
              <a:t>16</a:t>
            </a:fld>
            <a:endParaRPr lang="en-GB" dirty="0"/>
          </a:p>
        </p:txBody>
      </p:sp>
      <p:sp>
        <p:nvSpPr>
          <p:cNvPr id="14" name="Oval 13">
            <a:extLst>
              <a:ext uri="{FF2B5EF4-FFF2-40B4-BE49-F238E27FC236}">
                <a16:creationId xmlns:a16="http://schemas.microsoft.com/office/drawing/2014/main" id="{686FB0C0-755D-1ED4-5500-AB88E17AC297}"/>
              </a:ext>
            </a:extLst>
          </p:cNvPr>
          <p:cNvSpPr>
            <a:spLocks noChangeAspect="1"/>
          </p:cNvSpPr>
          <p:nvPr/>
        </p:nvSpPr>
        <p:spPr>
          <a:xfrm>
            <a:off x="2891652" y="2779171"/>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40" name="Oval 39">
            <a:extLst>
              <a:ext uri="{FF2B5EF4-FFF2-40B4-BE49-F238E27FC236}">
                <a16:creationId xmlns:a16="http://schemas.microsoft.com/office/drawing/2014/main" id="{1E6414B6-807F-FF71-B39D-BAAC99825E3D}"/>
              </a:ext>
            </a:extLst>
          </p:cNvPr>
          <p:cNvSpPr>
            <a:spLocks noChangeAspect="1"/>
          </p:cNvSpPr>
          <p:nvPr/>
        </p:nvSpPr>
        <p:spPr>
          <a:xfrm>
            <a:off x="9272390" y="3644792"/>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48" name="Rectangle 47">
            <a:extLst>
              <a:ext uri="{FF2B5EF4-FFF2-40B4-BE49-F238E27FC236}">
                <a16:creationId xmlns:a16="http://schemas.microsoft.com/office/drawing/2014/main" id="{AC7A5981-EC42-E689-F73E-E0D74CFFCE29}"/>
              </a:ext>
            </a:extLst>
          </p:cNvPr>
          <p:cNvSpPr/>
          <p:nvPr/>
        </p:nvSpPr>
        <p:spPr>
          <a:xfrm>
            <a:off x="838200" y="3530949"/>
            <a:ext cx="10285792" cy="877298"/>
          </a:xfrm>
          <a:custGeom>
            <a:avLst/>
            <a:gdLst>
              <a:gd name="connsiteX0" fmla="*/ 0 w 10285792"/>
              <a:gd name="connsiteY0" fmla="*/ 0 h 877298"/>
              <a:gd name="connsiteX1" fmla="*/ 582862 w 10285792"/>
              <a:gd name="connsiteY1" fmla="*/ 0 h 877298"/>
              <a:gd name="connsiteX2" fmla="*/ 960007 w 10285792"/>
              <a:gd name="connsiteY2" fmla="*/ 0 h 877298"/>
              <a:gd name="connsiteX3" fmla="*/ 1851443 w 10285792"/>
              <a:gd name="connsiteY3" fmla="*/ 0 h 877298"/>
              <a:gd name="connsiteX4" fmla="*/ 2434304 w 10285792"/>
              <a:gd name="connsiteY4" fmla="*/ 0 h 877298"/>
              <a:gd name="connsiteX5" fmla="*/ 3017166 w 10285792"/>
              <a:gd name="connsiteY5" fmla="*/ 0 h 877298"/>
              <a:gd name="connsiteX6" fmla="*/ 3908601 w 10285792"/>
              <a:gd name="connsiteY6" fmla="*/ 0 h 877298"/>
              <a:gd name="connsiteX7" fmla="*/ 4388605 w 10285792"/>
              <a:gd name="connsiteY7" fmla="*/ 0 h 877298"/>
              <a:gd name="connsiteX8" fmla="*/ 5280040 w 10285792"/>
              <a:gd name="connsiteY8" fmla="*/ 0 h 877298"/>
              <a:gd name="connsiteX9" fmla="*/ 6171475 w 10285792"/>
              <a:gd name="connsiteY9" fmla="*/ 0 h 877298"/>
              <a:gd name="connsiteX10" fmla="*/ 6857195 w 10285792"/>
              <a:gd name="connsiteY10" fmla="*/ 0 h 877298"/>
              <a:gd name="connsiteX11" fmla="*/ 7748630 w 10285792"/>
              <a:gd name="connsiteY11" fmla="*/ 0 h 877298"/>
              <a:gd name="connsiteX12" fmla="*/ 8331492 w 10285792"/>
              <a:gd name="connsiteY12" fmla="*/ 0 h 877298"/>
              <a:gd name="connsiteX13" fmla="*/ 8914353 w 10285792"/>
              <a:gd name="connsiteY13" fmla="*/ 0 h 877298"/>
              <a:gd name="connsiteX14" fmla="*/ 9702930 w 10285792"/>
              <a:gd name="connsiteY14" fmla="*/ 0 h 877298"/>
              <a:gd name="connsiteX15" fmla="*/ 10285792 w 10285792"/>
              <a:gd name="connsiteY15" fmla="*/ 0 h 877298"/>
              <a:gd name="connsiteX16" fmla="*/ 10285792 w 10285792"/>
              <a:gd name="connsiteY16" fmla="*/ 456195 h 877298"/>
              <a:gd name="connsiteX17" fmla="*/ 10285792 w 10285792"/>
              <a:gd name="connsiteY17" fmla="*/ 877298 h 877298"/>
              <a:gd name="connsiteX18" fmla="*/ 9497215 w 10285792"/>
              <a:gd name="connsiteY18" fmla="*/ 877298 h 877298"/>
              <a:gd name="connsiteX19" fmla="*/ 9120069 w 10285792"/>
              <a:gd name="connsiteY19" fmla="*/ 877298 h 877298"/>
              <a:gd name="connsiteX20" fmla="*/ 8640065 w 10285792"/>
              <a:gd name="connsiteY20" fmla="*/ 877298 h 877298"/>
              <a:gd name="connsiteX21" fmla="*/ 7748630 w 10285792"/>
              <a:gd name="connsiteY21" fmla="*/ 877298 h 877298"/>
              <a:gd name="connsiteX22" fmla="*/ 7062911 w 10285792"/>
              <a:gd name="connsiteY22" fmla="*/ 877298 h 877298"/>
              <a:gd name="connsiteX23" fmla="*/ 6582907 w 10285792"/>
              <a:gd name="connsiteY23" fmla="*/ 877298 h 877298"/>
              <a:gd name="connsiteX24" fmla="*/ 5897187 w 10285792"/>
              <a:gd name="connsiteY24" fmla="*/ 877298 h 877298"/>
              <a:gd name="connsiteX25" fmla="*/ 5520042 w 10285792"/>
              <a:gd name="connsiteY25" fmla="*/ 877298 h 877298"/>
              <a:gd name="connsiteX26" fmla="*/ 5142896 w 10285792"/>
              <a:gd name="connsiteY26" fmla="*/ 877298 h 877298"/>
              <a:gd name="connsiteX27" fmla="*/ 4457177 w 10285792"/>
              <a:gd name="connsiteY27" fmla="*/ 877298 h 877298"/>
              <a:gd name="connsiteX28" fmla="*/ 3977173 w 10285792"/>
              <a:gd name="connsiteY28" fmla="*/ 877298 h 877298"/>
              <a:gd name="connsiteX29" fmla="*/ 3188596 w 10285792"/>
              <a:gd name="connsiteY29" fmla="*/ 877298 h 877298"/>
              <a:gd name="connsiteX30" fmla="*/ 2708592 w 10285792"/>
              <a:gd name="connsiteY30" fmla="*/ 877298 h 877298"/>
              <a:gd name="connsiteX31" fmla="*/ 1920015 w 10285792"/>
              <a:gd name="connsiteY31" fmla="*/ 877298 h 877298"/>
              <a:gd name="connsiteX32" fmla="*/ 1542869 w 10285792"/>
              <a:gd name="connsiteY32" fmla="*/ 877298 h 877298"/>
              <a:gd name="connsiteX33" fmla="*/ 754291 w 10285792"/>
              <a:gd name="connsiteY33" fmla="*/ 877298 h 877298"/>
              <a:gd name="connsiteX34" fmla="*/ 0 w 10285792"/>
              <a:gd name="connsiteY34" fmla="*/ 877298 h 877298"/>
              <a:gd name="connsiteX35" fmla="*/ 0 w 10285792"/>
              <a:gd name="connsiteY35" fmla="*/ 464968 h 877298"/>
              <a:gd name="connsiteX36" fmla="*/ 0 w 10285792"/>
              <a:gd name="connsiteY36" fmla="*/ 0 h 877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285792" h="877298" extrusionOk="0">
                <a:moveTo>
                  <a:pt x="0" y="0"/>
                </a:moveTo>
                <a:cubicBezTo>
                  <a:pt x="241971" y="2577"/>
                  <a:pt x="311845" y="17569"/>
                  <a:pt x="582862" y="0"/>
                </a:cubicBezTo>
                <a:cubicBezTo>
                  <a:pt x="853879" y="-17569"/>
                  <a:pt x="777073" y="-6891"/>
                  <a:pt x="960007" y="0"/>
                </a:cubicBezTo>
                <a:cubicBezTo>
                  <a:pt x="1142942" y="6891"/>
                  <a:pt x="1608934" y="-29013"/>
                  <a:pt x="1851443" y="0"/>
                </a:cubicBezTo>
                <a:cubicBezTo>
                  <a:pt x="2093952" y="29013"/>
                  <a:pt x="2231022" y="-5686"/>
                  <a:pt x="2434304" y="0"/>
                </a:cubicBezTo>
                <a:cubicBezTo>
                  <a:pt x="2637586" y="5686"/>
                  <a:pt x="2748331" y="-27378"/>
                  <a:pt x="3017166" y="0"/>
                </a:cubicBezTo>
                <a:cubicBezTo>
                  <a:pt x="3286001" y="27378"/>
                  <a:pt x="3501002" y="38079"/>
                  <a:pt x="3908601" y="0"/>
                </a:cubicBezTo>
                <a:cubicBezTo>
                  <a:pt x="4316201" y="-38079"/>
                  <a:pt x="4182685" y="914"/>
                  <a:pt x="4388605" y="0"/>
                </a:cubicBezTo>
                <a:cubicBezTo>
                  <a:pt x="4594525" y="-914"/>
                  <a:pt x="4970855" y="-28324"/>
                  <a:pt x="5280040" y="0"/>
                </a:cubicBezTo>
                <a:cubicBezTo>
                  <a:pt x="5589226" y="28324"/>
                  <a:pt x="5775754" y="33419"/>
                  <a:pt x="6171475" y="0"/>
                </a:cubicBezTo>
                <a:cubicBezTo>
                  <a:pt x="6567196" y="-33419"/>
                  <a:pt x="6520990" y="25043"/>
                  <a:pt x="6857195" y="0"/>
                </a:cubicBezTo>
                <a:cubicBezTo>
                  <a:pt x="7193400" y="-25043"/>
                  <a:pt x="7526021" y="-9032"/>
                  <a:pt x="7748630" y="0"/>
                </a:cubicBezTo>
                <a:cubicBezTo>
                  <a:pt x="7971239" y="9032"/>
                  <a:pt x="8143589" y="24257"/>
                  <a:pt x="8331492" y="0"/>
                </a:cubicBezTo>
                <a:cubicBezTo>
                  <a:pt x="8519395" y="-24257"/>
                  <a:pt x="8757985" y="10341"/>
                  <a:pt x="8914353" y="0"/>
                </a:cubicBezTo>
                <a:cubicBezTo>
                  <a:pt x="9070721" y="-10341"/>
                  <a:pt x="9534474" y="6601"/>
                  <a:pt x="9702930" y="0"/>
                </a:cubicBezTo>
                <a:cubicBezTo>
                  <a:pt x="9871386" y="-6601"/>
                  <a:pt x="9998199" y="-10803"/>
                  <a:pt x="10285792" y="0"/>
                </a:cubicBezTo>
                <a:cubicBezTo>
                  <a:pt x="10267052" y="166835"/>
                  <a:pt x="10305869" y="285069"/>
                  <a:pt x="10285792" y="456195"/>
                </a:cubicBezTo>
                <a:cubicBezTo>
                  <a:pt x="10265715" y="627321"/>
                  <a:pt x="10274233" y="782741"/>
                  <a:pt x="10285792" y="877298"/>
                </a:cubicBezTo>
                <a:cubicBezTo>
                  <a:pt x="10089843" y="887912"/>
                  <a:pt x="9673282" y="907156"/>
                  <a:pt x="9497215" y="877298"/>
                </a:cubicBezTo>
                <a:cubicBezTo>
                  <a:pt x="9321148" y="847440"/>
                  <a:pt x="9209611" y="880924"/>
                  <a:pt x="9120069" y="877298"/>
                </a:cubicBezTo>
                <a:cubicBezTo>
                  <a:pt x="9030527" y="873672"/>
                  <a:pt x="8806406" y="861961"/>
                  <a:pt x="8640065" y="877298"/>
                </a:cubicBezTo>
                <a:cubicBezTo>
                  <a:pt x="8473724" y="892635"/>
                  <a:pt x="8087926" y="833999"/>
                  <a:pt x="7748630" y="877298"/>
                </a:cubicBezTo>
                <a:cubicBezTo>
                  <a:pt x="7409335" y="920597"/>
                  <a:pt x="7372520" y="850452"/>
                  <a:pt x="7062911" y="877298"/>
                </a:cubicBezTo>
                <a:cubicBezTo>
                  <a:pt x="6753302" y="904144"/>
                  <a:pt x="6708182" y="856294"/>
                  <a:pt x="6582907" y="877298"/>
                </a:cubicBezTo>
                <a:cubicBezTo>
                  <a:pt x="6457632" y="898302"/>
                  <a:pt x="6081197" y="909526"/>
                  <a:pt x="5897187" y="877298"/>
                </a:cubicBezTo>
                <a:cubicBezTo>
                  <a:pt x="5713177" y="845070"/>
                  <a:pt x="5701501" y="861441"/>
                  <a:pt x="5520042" y="877298"/>
                </a:cubicBezTo>
                <a:cubicBezTo>
                  <a:pt x="5338583" y="893155"/>
                  <a:pt x="5248603" y="867474"/>
                  <a:pt x="5142896" y="877298"/>
                </a:cubicBezTo>
                <a:cubicBezTo>
                  <a:pt x="5037189" y="887122"/>
                  <a:pt x="4623736" y="885863"/>
                  <a:pt x="4457177" y="877298"/>
                </a:cubicBezTo>
                <a:cubicBezTo>
                  <a:pt x="4290618" y="868733"/>
                  <a:pt x="4076143" y="878666"/>
                  <a:pt x="3977173" y="877298"/>
                </a:cubicBezTo>
                <a:cubicBezTo>
                  <a:pt x="3878203" y="875930"/>
                  <a:pt x="3456103" y="884229"/>
                  <a:pt x="3188596" y="877298"/>
                </a:cubicBezTo>
                <a:cubicBezTo>
                  <a:pt x="2921089" y="870367"/>
                  <a:pt x="2808779" y="884961"/>
                  <a:pt x="2708592" y="877298"/>
                </a:cubicBezTo>
                <a:cubicBezTo>
                  <a:pt x="2608405" y="869635"/>
                  <a:pt x="2249376" y="903288"/>
                  <a:pt x="1920015" y="877298"/>
                </a:cubicBezTo>
                <a:cubicBezTo>
                  <a:pt x="1590654" y="851308"/>
                  <a:pt x="1719339" y="862888"/>
                  <a:pt x="1542869" y="877298"/>
                </a:cubicBezTo>
                <a:cubicBezTo>
                  <a:pt x="1366399" y="891708"/>
                  <a:pt x="1082628" y="860380"/>
                  <a:pt x="754291" y="877298"/>
                </a:cubicBezTo>
                <a:cubicBezTo>
                  <a:pt x="425954" y="894216"/>
                  <a:pt x="372213" y="898806"/>
                  <a:pt x="0" y="877298"/>
                </a:cubicBezTo>
                <a:cubicBezTo>
                  <a:pt x="2022" y="712783"/>
                  <a:pt x="14165" y="670254"/>
                  <a:pt x="0" y="464968"/>
                </a:cubicBezTo>
                <a:cubicBezTo>
                  <a:pt x="-14165" y="259682"/>
                  <a:pt x="-6456" y="145284"/>
                  <a:pt x="0" y="0"/>
                </a:cubicBezTo>
                <a:close/>
              </a:path>
            </a:pathLst>
          </a:custGeom>
          <a:noFill/>
          <a:ln w="38100">
            <a:solidFill>
              <a:schemeClr val="accent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51" name="Oval 50">
            <a:extLst>
              <a:ext uri="{FF2B5EF4-FFF2-40B4-BE49-F238E27FC236}">
                <a16:creationId xmlns:a16="http://schemas.microsoft.com/office/drawing/2014/main" id="{5EEB211F-A144-10C8-C18E-6B65EF44C067}"/>
              </a:ext>
            </a:extLst>
          </p:cNvPr>
          <p:cNvSpPr>
            <a:spLocks noChangeAspect="1"/>
          </p:cNvSpPr>
          <p:nvPr/>
        </p:nvSpPr>
        <p:spPr>
          <a:xfrm>
            <a:off x="9272390" y="2773553"/>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45" name="Oval 44">
            <a:extLst>
              <a:ext uri="{FF2B5EF4-FFF2-40B4-BE49-F238E27FC236}">
                <a16:creationId xmlns:a16="http://schemas.microsoft.com/office/drawing/2014/main" id="{25FA4AFF-6E38-89B9-DC5C-071BCA907EC5}"/>
              </a:ext>
            </a:extLst>
          </p:cNvPr>
          <p:cNvSpPr>
            <a:spLocks noChangeAspect="1"/>
          </p:cNvSpPr>
          <p:nvPr/>
        </p:nvSpPr>
        <p:spPr>
          <a:xfrm>
            <a:off x="4423627" y="3644683"/>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46" name="Oval 45">
            <a:extLst>
              <a:ext uri="{FF2B5EF4-FFF2-40B4-BE49-F238E27FC236}">
                <a16:creationId xmlns:a16="http://schemas.microsoft.com/office/drawing/2014/main" id="{7B59B9C9-F383-6582-511D-7B213AE4E500}"/>
              </a:ext>
            </a:extLst>
          </p:cNvPr>
          <p:cNvSpPr>
            <a:spLocks noChangeAspect="1"/>
          </p:cNvSpPr>
          <p:nvPr/>
        </p:nvSpPr>
        <p:spPr>
          <a:xfrm>
            <a:off x="7658349" y="2779170"/>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47" name="Oval 46">
            <a:extLst>
              <a:ext uri="{FF2B5EF4-FFF2-40B4-BE49-F238E27FC236}">
                <a16:creationId xmlns:a16="http://schemas.microsoft.com/office/drawing/2014/main" id="{E226C3AA-7281-AC37-3F0B-2878E913B16F}"/>
              </a:ext>
            </a:extLst>
          </p:cNvPr>
          <p:cNvSpPr>
            <a:spLocks noChangeAspect="1"/>
          </p:cNvSpPr>
          <p:nvPr/>
        </p:nvSpPr>
        <p:spPr>
          <a:xfrm>
            <a:off x="7658349" y="3644682"/>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52" name="Oval 51">
            <a:extLst>
              <a:ext uri="{FF2B5EF4-FFF2-40B4-BE49-F238E27FC236}">
                <a16:creationId xmlns:a16="http://schemas.microsoft.com/office/drawing/2014/main" id="{B6072187-2166-95E4-47BF-A853CF8AC6B0}"/>
              </a:ext>
            </a:extLst>
          </p:cNvPr>
          <p:cNvSpPr>
            <a:spLocks noChangeAspect="1"/>
          </p:cNvSpPr>
          <p:nvPr/>
        </p:nvSpPr>
        <p:spPr>
          <a:xfrm>
            <a:off x="7658349" y="4524957"/>
            <a:ext cx="648000" cy="649829"/>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57" name="Oval 56">
            <a:extLst>
              <a:ext uri="{FF2B5EF4-FFF2-40B4-BE49-F238E27FC236}">
                <a16:creationId xmlns:a16="http://schemas.microsoft.com/office/drawing/2014/main" id="{62B1C408-A0EB-0057-1CDC-4B0D1089635C}"/>
              </a:ext>
            </a:extLst>
          </p:cNvPr>
          <p:cNvSpPr>
            <a:spLocks noChangeAspect="1"/>
          </p:cNvSpPr>
          <p:nvPr/>
        </p:nvSpPr>
        <p:spPr>
          <a:xfrm>
            <a:off x="9272390" y="4524050"/>
            <a:ext cx="648000" cy="649829"/>
          </a:xfrm>
          <a:prstGeom prst="ellipse">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58" name="Oval 57">
            <a:extLst>
              <a:ext uri="{FF2B5EF4-FFF2-40B4-BE49-F238E27FC236}">
                <a16:creationId xmlns:a16="http://schemas.microsoft.com/office/drawing/2014/main" id="{0209B4C9-6C75-B8C6-AD0D-92ED69B537B6}"/>
              </a:ext>
            </a:extLst>
          </p:cNvPr>
          <p:cNvSpPr>
            <a:spLocks noChangeAspect="1"/>
          </p:cNvSpPr>
          <p:nvPr/>
        </p:nvSpPr>
        <p:spPr>
          <a:xfrm>
            <a:off x="6039582" y="4525004"/>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59" name="Oval 58">
            <a:extLst>
              <a:ext uri="{FF2B5EF4-FFF2-40B4-BE49-F238E27FC236}">
                <a16:creationId xmlns:a16="http://schemas.microsoft.com/office/drawing/2014/main" id="{92DC76FE-FB71-7F18-0DC1-C9CC6963FE7F}"/>
              </a:ext>
            </a:extLst>
          </p:cNvPr>
          <p:cNvSpPr>
            <a:spLocks noChangeAspect="1"/>
          </p:cNvSpPr>
          <p:nvPr/>
        </p:nvSpPr>
        <p:spPr>
          <a:xfrm>
            <a:off x="4423627" y="4525005"/>
            <a:ext cx="648000" cy="649829"/>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60" name="Oval 59">
            <a:extLst>
              <a:ext uri="{FF2B5EF4-FFF2-40B4-BE49-F238E27FC236}">
                <a16:creationId xmlns:a16="http://schemas.microsoft.com/office/drawing/2014/main" id="{6F070D0D-F42B-55C7-572D-CA9878B36845}"/>
              </a:ext>
            </a:extLst>
          </p:cNvPr>
          <p:cNvSpPr>
            <a:spLocks noChangeAspect="1"/>
          </p:cNvSpPr>
          <p:nvPr/>
        </p:nvSpPr>
        <p:spPr>
          <a:xfrm>
            <a:off x="2891652" y="4525006"/>
            <a:ext cx="648000" cy="649829"/>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74" name="Oval 73">
            <a:extLst>
              <a:ext uri="{FF2B5EF4-FFF2-40B4-BE49-F238E27FC236}">
                <a16:creationId xmlns:a16="http://schemas.microsoft.com/office/drawing/2014/main" id="{8439E7DF-C409-139C-2B81-22BA02B6172E}"/>
              </a:ext>
            </a:extLst>
          </p:cNvPr>
          <p:cNvSpPr>
            <a:spLocks noChangeAspect="1"/>
          </p:cNvSpPr>
          <p:nvPr/>
        </p:nvSpPr>
        <p:spPr>
          <a:xfrm>
            <a:off x="2891652" y="3644683"/>
            <a:ext cx="648000" cy="649829"/>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75" name="Oval 74">
            <a:extLst>
              <a:ext uri="{FF2B5EF4-FFF2-40B4-BE49-F238E27FC236}">
                <a16:creationId xmlns:a16="http://schemas.microsoft.com/office/drawing/2014/main" id="{5D2039C7-F665-80EF-A071-9910FA5C7FB1}"/>
              </a:ext>
            </a:extLst>
          </p:cNvPr>
          <p:cNvSpPr>
            <a:spLocks noChangeAspect="1"/>
          </p:cNvSpPr>
          <p:nvPr/>
        </p:nvSpPr>
        <p:spPr>
          <a:xfrm>
            <a:off x="4423627" y="2779170"/>
            <a:ext cx="648000" cy="649829"/>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76" name="Oval 75">
            <a:extLst>
              <a:ext uri="{FF2B5EF4-FFF2-40B4-BE49-F238E27FC236}">
                <a16:creationId xmlns:a16="http://schemas.microsoft.com/office/drawing/2014/main" id="{D9E16DB6-2696-F474-D25E-301E80C1EBC8}"/>
              </a:ext>
            </a:extLst>
          </p:cNvPr>
          <p:cNvSpPr>
            <a:spLocks noChangeAspect="1"/>
          </p:cNvSpPr>
          <p:nvPr/>
        </p:nvSpPr>
        <p:spPr>
          <a:xfrm>
            <a:off x="6039582" y="3644683"/>
            <a:ext cx="648000" cy="649829"/>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77" name="Oval 76">
            <a:extLst>
              <a:ext uri="{FF2B5EF4-FFF2-40B4-BE49-F238E27FC236}">
                <a16:creationId xmlns:a16="http://schemas.microsoft.com/office/drawing/2014/main" id="{73511B14-039A-73D8-AF5D-B724B6759B64}"/>
              </a:ext>
            </a:extLst>
          </p:cNvPr>
          <p:cNvSpPr>
            <a:spLocks noChangeAspect="1"/>
          </p:cNvSpPr>
          <p:nvPr/>
        </p:nvSpPr>
        <p:spPr>
          <a:xfrm>
            <a:off x="6042394" y="2779170"/>
            <a:ext cx="648000" cy="649829"/>
          </a:xfrm>
          <a:prstGeom prst="ellipse">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78" name="Oval 77">
            <a:extLst>
              <a:ext uri="{FF2B5EF4-FFF2-40B4-BE49-F238E27FC236}">
                <a16:creationId xmlns:a16="http://schemas.microsoft.com/office/drawing/2014/main" id="{544CF102-903E-A6B7-1F61-C6AA5E1E0927}"/>
              </a:ext>
            </a:extLst>
          </p:cNvPr>
          <p:cNvSpPr>
            <a:spLocks noChangeAspect="1"/>
          </p:cNvSpPr>
          <p:nvPr/>
        </p:nvSpPr>
        <p:spPr>
          <a:xfrm>
            <a:off x="826625" y="5763406"/>
            <a:ext cx="324000" cy="324000"/>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79" name="Oval 78">
            <a:extLst>
              <a:ext uri="{FF2B5EF4-FFF2-40B4-BE49-F238E27FC236}">
                <a16:creationId xmlns:a16="http://schemas.microsoft.com/office/drawing/2014/main" id="{3D4DE773-AAB2-6CCC-C51C-92E35806C84A}"/>
              </a:ext>
            </a:extLst>
          </p:cNvPr>
          <p:cNvSpPr>
            <a:spLocks noChangeAspect="1"/>
          </p:cNvSpPr>
          <p:nvPr/>
        </p:nvSpPr>
        <p:spPr>
          <a:xfrm>
            <a:off x="2403084" y="5761706"/>
            <a:ext cx="324000" cy="324915"/>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80" name="Oval 79">
            <a:extLst>
              <a:ext uri="{FF2B5EF4-FFF2-40B4-BE49-F238E27FC236}">
                <a16:creationId xmlns:a16="http://schemas.microsoft.com/office/drawing/2014/main" id="{356A97CC-F71D-5C4B-1378-0C81290EF189}"/>
              </a:ext>
            </a:extLst>
          </p:cNvPr>
          <p:cNvSpPr>
            <a:spLocks noChangeAspect="1"/>
          </p:cNvSpPr>
          <p:nvPr/>
        </p:nvSpPr>
        <p:spPr>
          <a:xfrm>
            <a:off x="4479680" y="5747816"/>
            <a:ext cx="324000" cy="324915"/>
          </a:xfrm>
          <a:prstGeom prst="ellipse">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3" name="TextBox 2">
            <a:extLst>
              <a:ext uri="{FF2B5EF4-FFF2-40B4-BE49-F238E27FC236}">
                <a16:creationId xmlns:a16="http://schemas.microsoft.com/office/drawing/2014/main" id="{9019D5FB-3C3C-D6DD-122B-9A938E57054F}"/>
              </a:ext>
            </a:extLst>
          </p:cNvPr>
          <p:cNvSpPr txBox="1"/>
          <p:nvPr/>
        </p:nvSpPr>
        <p:spPr>
          <a:xfrm>
            <a:off x="1150625" y="5756129"/>
            <a:ext cx="1048685" cy="338554"/>
          </a:xfrm>
          <a:prstGeom prst="rect">
            <a:avLst/>
          </a:prstGeom>
          <a:noFill/>
        </p:spPr>
        <p:txBody>
          <a:bodyPr wrap="none" rtlCol="0">
            <a:spAutoFit/>
          </a:bodyPr>
          <a:lstStyle/>
          <a:p>
            <a:r>
              <a:rPr lang="en-GB" sz="1600" dirty="0">
                <a:latin typeface="Helvetica" pitchFamily="2" charset="0"/>
              </a:rPr>
              <a:t>Great = 1</a:t>
            </a:r>
          </a:p>
        </p:txBody>
      </p:sp>
      <p:sp>
        <p:nvSpPr>
          <p:cNvPr id="81" name="TextBox 80">
            <a:extLst>
              <a:ext uri="{FF2B5EF4-FFF2-40B4-BE49-F238E27FC236}">
                <a16:creationId xmlns:a16="http://schemas.microsoft.com/office/drawing/2014/main" id="{C274AB61-691B-8AE2-38BC-A08CC3A6CD6D}"/>
              </a:ext>
            </a:extLst>
          </p:cNvPr>
          <p:cNvSpPr txBox="1"/>
          <p:nvPr/>
        </p:nvSpPr>
        <p:spPr>
          <a:xfrm>
            <a:off x="2727084" y="5752524"/>
            <a:ext cx="1548822" cy="338554"/>
          </a:xfrm>
          <a:prstGeom prst="rect">
            <a:avLst/>
          </a:prstGeom>
          <a:noFill/>
        </p:spPr>
        <p:txBody>
          <a:bodyPr wrap="none" rtlCol="0">
            <a:spAutoFit/>
          </a:bodyPr>
          <a:lstStyle/>
          <a:p>
            <a:r>
              <a:rPr lang="en-GB" sz="1600" dirty="0">
                <a:latin typeface="Helvetica" pitchFamily="2" charset="0"/>
              </a:rPr>
              <a:t>Mediocre = 0.5</a:t>
            </a:r>
          </a:p>
        </p:txBody>
      </p:sp>
      <p:sp>
        <p:nvSpPr>
          <p:cNvPr id="82" name="TextBox 81">
            <a:extLst>
              <a:ext uri="{FF2B5EF4-FFF2-40B4-BE49-F238E27FC236}">
                <a16:creationId xmlns:a16="http://schemas.microsoft.com/office/drawing/2014/main" id="{3C901C84-84DD-6470-B46B-654A431169E5}"/>
              </a:ext>
            </a:extLst>
          </p:cNvPr>
          <p:cNvSpPr txBox="1"/>
          <p:nvPr/>
        </p:nvSpPr>
        <p:spPr>
          <a:xfrm>
            <a:off x="4803680" y="5756129"/>
            <a:ext cx="898003" cy="338554"/>
          </a:xfrm>
          <a:prstGeom prst="rect">
            <a:avLst/>
          </a:prstGeom>
          <a:noFill/>
        </p:spPr>
        <p:txBody>
          <a:bodyPr wrap="none" rtlCol="0">
            <a:spAutoFit/>
          </a:bodyPr>
          <a:lstStyle/>
          <a:p>
            <a:r>
              <a:rPr lang="en-GB" sz="1600" dirty="0">
                <a:latin typeface="Helvetica" pitchFamily="2" charset="0"/>
              </a:rPr>
              <a:t>Bad = 0</a:t>
            </a:r>
          </a:p>
        </p:txBody>
      </p:sp>
    </p:spTree>
    <p:extLst>
      <p:ext uri="{BB962C8B-B14F-4D97-AF65-F5344CB8AC3E}">
        <p14:creationId xmlns:p14="http://schemas.microsoft.com/office/powerpoint/2010/main" val="88883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500"/>
                                        <p:tgtEl>
                                          <p:spTgt spid="7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500"/>
                                        <p:tgtEl>
                                          <p:spTgt spid="7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par>
                          <p:cTn id="56" fill="hold">
                            <p:stCondLst>
                              <p:cond delay="500"/>
                            </p:stCondLst>
                            <p:childTnLst>
                              <p:par>
                                <p:cTn id="57" presetID="22" presetClass="exit" presetSubtype="4" fill="hold" grpId="0" nodeType="afterEffect">
                                  <p:stCondLst>
                                    <p:cond delay="0"/>
                                  </p:stCondLst>
                                  <p:childTnLst>
                                    <p:animEffect transition="out" filter="wipe(down)">
                                      <p:cBhvr>
                                        <p:cTn id="58" dur="500"/>
                                        <p:tgtEl>
                                          <p:spTgt spid="53"/>
                                        </p:tgtEl>
                                      </p:cBhvr>
                                    </p:animEffect>
                                    <p:set>
                                      <p:cBhvr>
                                        <p:cTn id="59" dur="1" fill="hold">
                                          <p:stCondLst>
                                            <p:cond delay="499"/>
                                          </p:stCondLst>
                                        </p:cTn>
                                        <p:tgtEl>
                                          <p:spTgt spid="5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4" grpId="0" animBg="1"/>
      <p:bldP spid="40" grpId="0" animBg="1"/>
      <p:bldP spid="48" grpId="0" animBg="1"/>
      <p:bldP spid="51" grpId="0" animBg="1"/>
      <p:bldP spid="45" grpId="0" animBg="1"/>
      <p:bldP spid="46" grpId="0" animBg="1"/>
      <p:bldP spid="47" grpId="0" animBg="1"/>
      <p:bldP spid="52" grpId="0" animBg="1"/>
      <p:bldP spid="57" grpId="0" animBg="1"/>
      <p:bldP spid="58" grpId="0" animBg="1"/>
      <p:bldP spid="59" grpId="0" animBg="1"/>
      <p:bldP spid="60" grpId="0" animBg="1"/>
      <p:bldP spid="74" grpId="0" animBg="1"/>
      <p:bldP spid="75" grpId="0" animBg="1"/>
      <p:bldP spid="76" grpId="0" animBg="1"/>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DE4-4317-CA2D-9D49-7B743DC33BAE}"/>
              </a:ext>
            </a:extLst>
          </p:cNvPr>
          <p:cNvSpPr>
            <a:spLocks noGrp="1"/>
          </p:cNvSpPr>
          <p:nvPr>
            <p:ph type="title"/>
          </p:nvPr>
        </p:nvSpPr>
        <p:spPr>
          <a:xfrm>
            <a:off x="838200" y="365125"/>
            <a:ext cx="10515600" cy="1281113"/>
          </a:xfrm>
        </p:spPr>
        <p:txBody>
          <a:bodyPr/>
          <a:lstStyle/>
          <a:p>
            <a:r>
              <a:rPr lang="en-GB" dirty="0">
                <a:latin typeface="Helvetica Light" panose="020B0403020202020204" pitchFamily="34" charset="0"/>
              </a:rPr>
              <a:t>Further work</a:t>
            </a:r>
          </a:p>
        </p:txBody>
      </p:sp>
      <p:sp>
        <p:nvSpPr>
          <p:cNvPr id="3" name="Content Placeholder 2">
            <a:extLst>
              <a:ext uri="{FF2B5EF4-FFF2-40B4-BE49-F238E27FC236}">
                <a16:creationId xmlns:a16="http://schemas.microsoft.com/office/drawing/2014/main" id="{14F930FE-A2A9-16A1-5D92-477C7792F6A8}"/>
              </a:ext>
            </a:extLst>
          </p:cNvPr>
          <p:cNvSpPr>
            <a:spLocks noGrp="1"/>
          </p:cNvSpPr>
          <p:nvPr>
            <p:ph idx="1"/>
          </p:nvPr>
        </p:nvSpPr>
        <p:spPr/>
        <p:txBody>
          <a:bodyPr>
            <a:normAutofit/>
          </a:bodyPr>
          <a:lstStyle/>
          <a:p>
            <a:pPr>
              <a:lnSpc>
                <a:spcPct val="150000"/>
              </a:lnSpc>
            </a:pPr>
            <a:r>
              <a:rPr lang="en-GB" dirty="0">
                <a:latin typeface="Helvetica" pitchFamily="2" charset="0"/>
              </a:rPr>
              <a:t>Improve security of shared cache</a:t>
            </a:r>
          </a:p>
          <a:p>
            <a:pPr>
              <a:lnSpc>
                <a:spcPct val="150000"/>
              </a:lnSpc>
            </a:pPr>
            <a:r>
              <a:rPr lang="en-GB" dirty="0">
                <a:latin typeface="Helvetica" pitchFamily="2" charset="0"/>
              </a:rPr>
              <a:t>BIAR: Remove rebuild and push bottleneck</a:t>
            </a:r>
          </a:p>
          <a:p>
            <a:pPr>
              <a:lnSpc>
                <a:spcPct val="150000"/>
              </a:lnSpc>
            </a:pPr>
            <a:r>
              <a:rPr lang="en-GB" dirty="0">
                <a:latin typeface="Helvetica" pitchFamily="2" charset="0"/>
              </a:rPr>
              <a:t>Test prototype with user feedback </a:t>
            </a:r>
          </a:p>
          <a:p>
            <a:pPr>
              <a:lnSpc>
                <a:spcPct val="150000"/>
              </a:lnSpc>
            </a:pPr>
            <a:r>
              <a:rPr lang="en-GB" dirty="0">
                <a:latin typeface="Helvetica" pitchFamily="2" charset="0"/>
              </a:rPr>
              <a:t>Custom package collection</a:t>
            </a:r>
          </a:p>
        </p:txBody>
      </p:sp>
      <p:sp>
        <p:nvSpPr>
          <p:cNvPr id="4" name="Date Placeholder 3">
            <a:extLst>
              <a:ext uri="{FF2B5EF4-FFF2-40B4-BE49-F238E27FC236}">
                <a16:creationId xmlns:a16="http://schemas.microsoft.com/office/drawing/2014/main" id="{7397DF14-7D0C-01AF-83EE-21E2EC3269BB}"/>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C124137-3913-F13D-0F58-124279472745}"/>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B84A6484-B751-998B-3B8A-39F368987DB5}"/>
              </a:ext>
            </a:extLst>
          </p:cNvPr>
          <p:cNvSpPr>
            <a:spLocks noGrp="1"/>
          </p:cNvSpPr>
          <p:nvPr>
            <p:ph type="sldNum" sz="quarter" idx="12"/>
          </p:nvPr>
        </p:nvSpPr>
        <p:spPr/>
        <p:txBody>
          <a:bodyPr/>
          <a:lstStyle/>
          <a:p>
            <a:fld id="{1DF061CF-3060-EE4C-8751-849C29A56A75}" type="slidenum">
              <a:rPr lang="en-GB" smtClean="0"/>
              <a:t>17</a:t>
            </a:fld>
            <a:endParaRPr lang="en-GB" dirty="0"/>
          </a:p>
        </p:txBody>
      </p:sp>
    </p:spTree>
    <p:extLst>
      <p:ext uri="{BB962C8B-B14F-4D97-AF65-F5344CB8AC3E}">
        <p14:creationId xmlns:p14="http://schemas.microsoft.com/office/powerpoint/2010/main" val="303991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AAFE-D343-8B4A-E8E1-98060CABFE92}"/>
              </a:ext>
            </a:extLst>
          </p:cNvPr>
          <p:cNvSpPr>
            <a:spLocks noGrp="1"/>
          </p:cNvSpPr>
          <p:nvPr>
            <p:ph type="ctrTitle"/>
          </p:nvPr>
        </p:nvSpPr>
        <p:spPr>
          <a:xfrm>
            <a:off x="1524000" y="1463040"/>
            <a:ext cx="9144000" cy="1825467"/>
          </a:xfrm>
        </p:spPr>
        <p:txBody>
          <a:bodyPr>
            <a:noAutofit/>
          </a:bodyPr>
          <a:lstStyle/>
          <a:p>
            <a:r>
              <a:rPr lang="en-GB" sz="3600" dirty="0">
                <a:latin typeface="Helvetica Light" panose="020B0403020202020204" pitchFamily="34" charset="0"/>
              </a:rPr>
              <a:t>Boost flexibility in coding exercises</a:t>
            </a:r>
            <a:br>
              <a:rPr lang="en-GB" sz="3600" dirty="0">
                <a:latin typeface="Helvetica Light" panose="020B0403020202020204" pitchFamily="34" charset="0"/>
              </a:rPr>
            </a:br>
            <a:r>
              <a:rPr lang="en-GB" sz="3600" dirty="0">
                <a:latin typeface="Helvetica Light" panose="020B0403020202020204" pitchFamily="34" charset="0"/>
              </a:rPr>
              <a:t>by building containers at runtime</a:t>
            </a:r>
          </a:p>
        </p:txBody>
      </p:sp>
      <p:sp>
        <p:nvSpPr>
          <p:cNvPr id="3" name="Subtitle 2">
            <a:extLst>
              <a:ext uri="{FF2B5EF4-FFF2-40B4-BE49-F238E27FC236}">
                <a16:creationId xmlns:a16="http://schemas.microsoft.com/office/drawing/2014/main" id="{70AA4588-DEDA-4D20-F494-6B321FB42B30}"/>
              </a:ext>
            </a:extLst>
          </p:cNvPr>
          <p:cNvSpPr>
            <a:spLocks noGrp="1"/>
          </p:cNvSpPr>
          <p:nvPr>
            <p:ph type="subTitle" idx="1"/>
          </p:nvPr>
        </p:nvSpPr>
        <p:spPr>
          <a:xfrm>
            <a:off x="1524000" y="4122723"/>
            <a:ext cx="9144000" cy="1655762"/>
          </a:xfrm>
        </p:spPr>
        <p:txBody>
          <a:bodyPr>
            <a:normAutofit fontScale="70000" lnSpcReduction="20000"/>
          </a:bodyPr>
          <a:lstStyle/>
          <a:p>
            <a:r>
              <a:rPr lang="en-GB" sz="2600" dirty="0">
                <a:latin typeface="Helvetica" pitchFamily="2" charset="0"/>
              </a:rPr>
              <a:t>Romeo Stoll</a:t>
            </a:r>
          </a:p>
          <a:p>
            <a:r>
              <a:rPr lang="de-CH" sz="2600" dirty="0">
                <a:latin typeface="Helvetica" pitchFamily="2" charset="0"/>
              </a:rPr>
              <a:t>23.06.22</a:t>
            </a:r>
            <a:endParaRPr lang="en-GB" sz="2600" dirty="0">
              <a:latin typeface="Helvetica" pitchFamily="2" charset="0"/>
            </a:endParaRPr>
          </a:p>
          <a:p>
            <a:endParaRPr lang="en-GB" sz="900" dirty="0">
              <a:latin typeface="Helvetica" pitchFamily="2" charset="0"/>
            </a:endParaRPr>
          </a:p>
          <a:p>
            <a:r>
              <a:rPr lang="en-GB" sz="2000" dirty="0">
                <a:latin typeface="Helvetica" pitchFamily="2" charset="0"/>
              </a:rPr>
              <a:t>Advisors: Dr. D. Sichau (co-head), Dr. M. Dahinden (co-head),</a:t>
            </a:r>
          </a:p>
          <a:p>
            <a:r>
              <a:rPr lang="en-GB" sz="2000" dirty="0">
                <a:latin typeface="Helvetica" pitchFamily="2" charset="0"/>
              </a:rPr>
              <a:t>Prof. Dr. B. Gärtner</a:t>
            </a:r>
          </a:p>
          <a:p>
            <a:r>
              <a:rPr lang="en-GB" sz="2000" dirty="0">
                <a:latin typeface="Helvetica" pitchFamily="2" charset="0"/>
              </a:rPr>
              <a:t>Department of Computer Science, ETH Zürich</a:t>
            </a:r>
            <a:endParaRPr lang="en-GB" sz="2300" dirty="0">
              <a:latin typeface="Helvetica" pitchFamily="2" charset="0"/>
            </a:endParaRPr>
          </a:p>
        </p:txBody>
      </p:sp>
      <p:pic>
        <p:nvPicPr>
          <p:cNvPr id="9" name="Picture 8" descr="Shape&#10;&#10;Description automatically generated with medium confidence">
            <a:extLst>
              <a:ext uri="{FF2B5EF4-FFF2-40B4-BE49-F238E27FC236}">
                <a16:creationId xmlns:a16="http://schemas.microsoft.com/office/drawing/2014/main" id="{E137FE3F-6C35-6639-DA37-14ACA7CA77E8}"/>
              </a:ext>
            </a:extLst>
          </p:cNvPr>
          <p:cNvPicPr>
            <a:picLocks noChangeAspect="1"/>
          </p:cNvPicPr>
          <p:nvPr/>
        </p:nvPicPr>
        <p:blipFill>
          <a:blip r:embed="rId3"/>
          <a:stretch>
            <a:fillRect/>
          </a:stretch>
        </p:blipFill>
        <p:spPr>
          <a:xfrm>
            <a:off x="9124749" y="453743"/>
            <a:ext cx="1543251" cy="344476"/>
          </a:xfrm>
          <a:prstGeom prst="rect">
            <a:avLst/>
          </a:prstGeom>
        </p:spPr>
      </p:pic>
      <p:pic>
        <p:nvPicPr>
          <p:cNvPr id="10" name="Grafik 9">
            <a:extLst>
              <a:ext uri="{FF2B5EF4-FFF2-40B4-BE49-F238E27FC236}">
                <a16:creationId xmlns:a16="http://schemas.microsoft.com/office/drawing/2014/main" id="{00FC1531-B36D-CF23-D326-E865378A78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453743"/>
            <a:ext cx="1161448" cy="189456"/>
          </a:xfrm>
          <a:prstGeom prst="rect">
            <a:avLst/>
          </a:prstGeom>
        </p:spPr>
      </p:pic>
    </p:spTree>
    <p:extLst>
      <p:ext uri="{BB962C8B-B14F-4D97-AF65-F5344CB8AC3E}">
        <p14:creationId xmlns:p14="http://schemas.microsoft.com/office/powerpoint/2010/main" val="51638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5CAA12-F1EA-CE21-5F2C-61A53CA6A7C2}"/>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9BCB17E6-C563-A6E0-E872-B201208903C3}"/>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3F7775A3-3185-6C90-5728-C348B9BCF477}"/>
              </a:ext>
            </a:extLst>
          </p:cNvPr>
          <p:cNvSpPr>
            <a:spLocks noGrp="1"/>
          </p:cNvSpPr>
          <p:nvPr>
            <p:ph type="sldNum" sz="quarter" idx="12"/>
          </p:nvPr>
        </p:nvSpPr>
        <p:spPr/>
        <p:txBody>
          <a:bodyPr/>
          <a:lstStyle/>
          <a:p>
            <a:fld id="{1DF061CF-3060-EE4C-8751-849C29A56A75}" type="slidenum">
              <a:rPr lang="en-GB" smtClean="0"/>
              <a:t>19</a:t>
            </a:fld>
            <a:endParaRPr lang="en-GB" dirty="0"/>
          </a:p>
        </p:txBody>
      </p:sp>
      <p:grpSp>
        <p:nvGrpSpPr>
          <p:cNvPr id="34" name="Group 33">
            <a:extLst>
              <a:ext uri="{FF2B5EF4-FFF2-40B4-BE49-F238E27FC236}">
                <a16:creationId xmlns:a16="http://schemas.microsoft.com/office/drawing/2014/main" id="{4255296F-521E-FBA8-11CD-C2AD0CCAF54E}"/>
              </a:ext>
            </a:extLst>
          </p:cNvPr>
          <p:cNvGrpSpPr/>
          <p:nvPr/>
        </p:nvGrpSpPr>
        <p:grpSpPr>
          <a:xfrm>
            <a:off x="878774" y="700644"/>
            <a:ext cx="8372104" cy="4667003"/>
            <a:chOff x="878774" y="700644"/>
            <a:chExt cx="8372104" cy="4667003"/>
          </a:xfrm>
        </p:grpSpPr>
        <p:grpSp>
          <p:nvGrpSpPr>
            <p:cNvPr id="27" name="Group 26">
              <a:extLst>
                <a:ext uri="{FF2B5EF4-FFF2-40B4-BE49-F238E27FC236}">
                  <a16:creationId xmlns:a16="http://schemas.microsoft.com/office/drawing/2014/main" id="{EB3F172E-BD03-13AD-F976-6E0F36DEBAF6}"/>
                </a:ext>
              </a:extLst>
            </p:cNvPr>
            <p:cNvGrpSpPr/>
            <p:nvPr/>
          </p:nvGrpSpPr>
          <p:grpSpPr>
            <a:xfrm>
              <a:off x="878774" y="700644"/>
              <a:ext cx="8372104" cy="4667003"/>
              <a:chOff x="878774" y="700644"/>
              <a:chExt cx="8372104" cy="4667003"/>
            </a:xfrm>
          </p:grpSpPr>
          <p:sp>
            <p:nvSpPr>
              <p:cNvPr id="7" name="Rectangle 6">
                <a:extLst>
                  <a:ext uri="{FF2B5EF4-FFF2-40B4-BE49-F238E27FC236}">
                    <a16:creationId xmlns:a16="http://schemas.microsoft.com/office/drawing/2014/main" id="{DE6D847C-E8E4-35D6-CEFD-678DC28CDB62}"/>
                  </a:ext>
                </a:extLst>
              </p:cNvPr>
              <p:cNvSpPr/>
              <p:nvPr/>
            </p:nvSpPr>
            <p:spPr>
              <a:xfrm>
                <a:off x="878774" y="700644"/>
                <a:ext cx="8372104" cy="46670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8" name="Rectangle 7">
                <a:extLst>
                  <a:ext uri="{FF2B5EF4-FFF2-40B4-BE49-F238E27FC236}">
                    <a16:creationId xmlns:a16="http://schemas.microsoft.com/office/drawing/2014/main" id="{13567316-6DA9-4925-1DFA-E02B4A1393C4}"/>
                  </a:ext>
                </a:extLst>
              </p:cNvPr>
              <p:cNvSpPr/>
              <p:nvPr/>
            </p:nvSpPr>
            <p:spPr>
              <a:xfrm>
                <a:off x="1035132" y="4631376"/>
                <a:ext cx="8059387" cy="603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Hardware layer</a:t>
                </a:r>
              </a:p>
            </p:txBody>
          </p:sp>
          <p:sp>
            <p:nvSpPr>
              <p:cNvPr id="9" name="Rectangle 8">
                <a:extLst>
                  <a:ext uri="{FF2B5EF4-FFF2-40B4-BE49-F238E27FC236}">
                    <a16:creationId xmlns:a16="http://schemas.microsoft.com/office/drawing/2014/main" id="{1020748E-D834-B6FD-892F-5ACC8B6E24F4}"/>
                  </a:ext>
                </a:extLst>
              </p:cNvPr>
              <p:cNvSpPr/>
              <p:nvPr/>
            </p:nvSpPr>
            <p:spPr>
              <a:xfrm>
                <a:off x="1035131" y="3895105"/>
                <a:ext cx="8059387" cy="603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Host OS</a:t>
                </a:r>
              </a:p>
            </p:txBody>
          </p:sp>
          <p:sp>
            <p:nvSpPr>
              <p:cNvPr id="10" name="Rectangle 9">
                <a:extLst>
                  <a:ext uri="{FF2B5EF4-FFF2-40B4-BE49-F238E27FC236}">
                    <a16:creationId xmlns:a16="http://schemas.microsoft.com/office/drawing/2014/main" id="{325CED9A-355C-DB19-617E-FF7DBB7ABEE1}"/>
                  </a:ext>
                </a:extLst>
              </p:cNvPr>
              <p:cNvSpPr/>
              <p:nvPr/>
            </p:nvSpPr>
            <p:spPr>
              <a:xfrm>
                <a:off x="1035131" y="3158834"/>
                <a:ext cx="8059387" cy="603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Virtual Machine Manager (Type 2 Hypervisor)</a:t>
                </a:r>
              </a:p>
            </p:txBody>
          </p:sp>
          <p:sp>
            <p:nvSpPr>
              <p:cNvPr id="11" name="Rectangle 10">
                <a:extLst>
                  <a:ext uri="{FF2B5EF4-FFF2-40B4-BE49-F238E27FC236}">
                    <a16:creationId xmlns:a16="http://schemas.microsoft.com/office/drawing/2014/main" id="{E4932D9C-6C1D-EDCA-D76D-55325403244A}"/>
                  </a:ext>
                </a:extLst>
              </p:cNvPr>
              <p:cNvSpPr/>
              <p:nvPr/>
            </p:nvSpPr>
            <p:spPr>
              <a:xfrm>
                <a:off x="1035131" y="2019780"/>
                <a:ext cx="1791239" cy="9700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VM management software</a:t>
                </a:r>
              </a:p>
            </p:txBody>
          </p:sp>
          <p:sp>
            <p:nvSpPr>
              <p:cNvPr id="12" name="Rectangle 11">
                <a:extLst>
                  <a:ext uri="{FF2B5EF4-FFF2-40B4-BE49-F238E27FC236}">
                    <a16:creationId xmlns:a16="http://schemas.microsoft.com/office/drawing/2014/main" id="{A026F19B-39A3-93D5-67AB-83D0A8A0278E}"/>
                  </a:ext>
                </a:extLst>
              </p:cNvPr>
              <p:cNvSpPr/>
              <p:nvPr/>
            </p:nvSpPr>
            <p:spPr>
              <a:xfrm>
                <a:off x="2960864" y="854989"/>
                <a:ext cx="1947600" cy="2194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13" name="Rectangle 12">
                <a:extLst>
                  <a:ext uri="{FF2B5EF4-FFF2-40B4-BE49-F238E27FC236}">
                    <a16:creationId xmlns:a16="http://schemas.microsoft.com/office/drawing/2014/main" id="{7DBC1846-1E87-6D4B-9B0D-5F454B7C9068}"/>
                  </a:ext>
                </a:extLst>
              </p:cNvPr>
              <p:cNvSpPr/>
              <p:nvPr/>
            </p:nvSpPr>
            <p:spPr>
              <a:xfrm>
                <a:off x="5064824" y="843136"/>
                <a:ext cx="1947600" cy="2194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14" name="Rectangle 13">
                <a:extLst>
                  <a:ext uri="{FF2B5EF4-FFF2-40B4-BE49-F238E27FC236}">
                    <a16:creationId xmlns:a16="http://schemas.microsoft.com/office/drawing/2014/main" id="{BFCB4F50-E6AB-6B74-2D61-92C7501A237E}"/>
                  </a:ext>
                </a:extLst>
              </p:cNvPr>
              <p:cNvSpPr/>
              <p:nvPr/>
            </p:nvSpPr>
            <p:spPr>
              <a:xfrm>
                <a:off x="7146918" y="831273"/>
                <a:ext cx="1947600" cy="2194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15" name="Rectangle 14">
                <a:extLst>
                  <a:ext uri="{FF2B5EF4-FFF2-40B4-BE49-F238E27FC236}">
                    <a16:creationId xmlns:a16="http://schemas.microsoft.com/office/drawing/2014/main" id="{F6FBC710-3643-9166-74EC-02EAAA7D5F73}"/>
                  </a:ext>
                </a:extLst>
              </p:cNvPr>
              <p:cNvSpPr/>
              <p:nvPr/>
            </p:nvSpPr>
            <p:spPr>
              <a:xfrm>
                <a:off x="3069122" y="2378474"/>
                <a:ext cx="1720800" cy="58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Virtual Hardware</a:t>
                </a:r>
              </a:p>
            </p:txBody>
          </p:sp>
          <p:sp>
            <p:nvSpPr>
              <p:cNvPr id="18" name="Rectangle 17">
                <a:extLst>
                  <a:ext uri="{FF2B5EF4-FFF2-40B4-BE49-F238E27FC236}">
                    <a16:creationId xmlns:a16="http://schemas.microsoft.com/office/drawing/2014/main" id="{79E18374-4BC3-0DBC-C04E-E1769E1EB1B0}"/>
                  </a:ext>
                </a:extLst>
              </p:cNvPr>
              <p:cNvSpPr/>
              <p:nvPr/>
            </p:nvSpPr>
            <p:spPr>
              <a:xfrm>
                <a:off x="3069122" y="1659065"/>
                <a:ext cx="1720800" cy="58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Guest OS e.g. Windows</a:t>
                </a:r>
              </a:p>
            </p:txBody>
          </p:sp>
          <p:sp>
            <p:nvSpPr>
              <p:cNvPr id="19" name="Rectangle 18">
                <a:extLst>
                  <a:ext uri="{FF2B5EF4-FFF2-40B4-BE49-F238E27FC236}">
                    <a16:creationId xmlns:a16="http://schemas.microsoft.com/office/drawing/2014/main" id="{87D19F3E-4584-0153-0D5A-1C19BE1A3C58}"/>
                  </a:ext>
                </a:extLst>
              </p:cNvPr>
              <p:cNvSpPr/>
              <p:nvPr/>
            </p:nvSpPr>
            <p:spPr>
              <a:xfrm>
                <a:off x="3069122" y="951274"/>
                <a:ext cx="1720800" cy="611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grpSp>
        <p:sp>
          <p:nvSpPr>
            <p:cNvPr id="28" name="Rectangle 27">
              <a:extLst>
                <a:ext uri="{FF2B5EF4-FFF2-40B4-BE49-F238E27FC236}">
                  <a16:creationId xmlns:a16="http://schemas.microsoft.com/office/drawing/2014/main" id="{CCFC7716-22D7-1719-876C-7748B9049367}"/>
                </a:ext>
              </a:extLst>
            </p:cNvPr>
            <p:cNvSpPr/>
            <p:nvPr/>
          </p:nvSpPr>
          <p:spPr>
            <a:xfrm>
              <a:off x="5190151" y="2369417"/>
              <a:ext cx="1720800" cy="58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Virtual Hardware</a:t>
              </a:r>
            </a:p>
          </p:txBody>
        </p:sp>
        <p:sp>
          <p:nvSpPr>
            <p:cNvPr id="29" name="Rectangle 28">
              <a:extLst>
                <a:ext uri="{FF2B5EF4-FFF2-40B4-BE49-F238E27FC236}">
                  <a16:creationId xmlns:a16="http://schemas.microsoft.com/office/drawing/2014/main" id="{2AE67869-F49A-FE08-FF12-6F42F1D31E15}"/>
                </a:ext>
              </a:extLst>
            </p:cNvPr>
            <p:cNvSpPr/>
            <p:nvPr/>
          </p:nvSpPr>
          <p:spPr>
            <a:xfrm>
              <a:off x="5190151" y="1650008"/>
              <a:ext cx="1720800" cy="58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Guest OS e.g. Linux</a:t>
              </a:r>
            </a:p>
          </p:txBody>
        </p:sp>
        <p:sp>
          <p:nvSpPr>
            <p:cNvPr id="30" name="Rectangle 29">
              <a:extLst>
                <a:ext uri="{FF2B5EF4-FFF2-40B4-BE49-F238E27FC236}">
                  <a16:creationId xmlns:a16="http://schemas.microsoft.com/office/drawing/2014/main" id="{5D294161-8627-CD5F-F608-8496B9162D2A}"/>
                </a:ext>
              </a:extLst>
            </p:cNvPr>
            <p:cNvSpPr/>
            <p:nvPr/>
          </p:nvSpPr>
          <p:spPr>
            <a:xfrm>
              <a:off x="5190151" y="942217"/>
              <a:ext cx="1720800" cy="611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sp>
          <p:nvSpPr>
            <p:cNvPr id="31" name="Rectangle 30">
              <a:extLst>
                <a:ext uri="{FF2B5EF4-FFF2-40B4-BE49-F238E27FC236}">
                  <a16:creationId xmlns:a16="http://schemas.microsoft.com/office/drawing/2014/main" id="{F940F421-DAAC-3307-B51F-E308637E484C}"/>
                </a:ext>
              </a:extLst>
            </p:cNvPr>
            <p:cNvSpPr/>
            <p:nvPr/>
          </p:nvSpPr>
          <p:spPr>
            <a:xfrm>
              <a:off x="7270140" y="2356559"/>
              <a:ext cx="1720800" cy="58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Virtual Hardware</a:t>
              </a:r>
            </a:p>
          </p:txBody>
        </p:sp>
        <p:sp>
          <p:nvSpPr>
            <p:cNvPr id="32" name="Rectangle 31">
              <a:extLst>
                <a:ext uri="{FF2B5EF4-FFF2-40B4-BE49-F238E27FC236}">
                  <a16:creationId xmlns:a16="http://schemas.microsoft.com/office/drawing/2014/main" id="{D0E104FB-4E8C-6154-95FE-DA5FB09C6773}"/>
                </a:ext>
              </a:extLst>
            </p:cNvPr>
            <p:cNvSpPr/>
            <p:nvPr/>
          </p:nvSpPr>
          <p:spPr>
            <a:xfrm>
              <a:off x="7270140" y="1637150"/>
              <a:ext cx="1720800" cy="58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Guest OS e.g. </a:t>
              </a:r>
              <a:r>
                <a:rPr lang="en-GB" sz="2000" dirty="0" err="1">
                  <a:solidFill>
                    <a:schemeClr val="tx1"/>
                  </a:solidFill>
                </a:rPr>
                <a:t>NixOS</a:t>
              </a:r>
              <a:endParaRPr lang="en-GB" sz="2000" dirty="0">
                <a:solidFill>
                  <a:schemeClr val="tx1"/>
                </a:solidFill>
              </a:endParaRPr>
            </a:p>
          </p:txBody>
        </p:sp>
        <p:sp>
          <p:nvSpPr>
            <p:cNvPr id="33" name="Rectangle 32">
              <a:extLst>
                <a:ext uri="{FF2B5EF4-FFF2-40B4-BE49-F238E27FC236}">
                  <a16:creationId xmlns:a16="http://schemas.microsoft.com/office/drawing/2014/main" id="{5A83692C-1F90-6C3A-546C-8C256AE4A1F2}"/>
                </a:ext>
              </a:extLst>
            </p:cNvPr>
            <p:cNvSpPr/>
            <p:nvPr/>
          </p:nvSpPr>
          <p:spPr>
            <a:xfrm>
              <a:off x="7270140" y="929359"/>
              <a:ext cx="1720800" cy="611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grpSp>
    </p:spTree>
    <p:extLst>
      <p:ext uri="{BB962C8B-B14F-4D97-AF65-F5344CB8AC3E}">
        <p14:creationId xmlns:p14="http://schemas.microsoft.com/office/powerpoint/2010/main" val="132876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5A292D2-3470-E1F2-9909-59C1F614ED46}"/>
              </a:ext>
            </a:extLst>
          </p:cNvPr>
          <p:cNvSpPr/>
          <p:nvPr/>
        </p:nvSpPr>
        <p:spPr>
          <a:xfrm>
            <a:off x="4071579" y="1804661"/>
            <a:ext cx="3927957" cy="1896831"/>
          </a:xfrm>
          <a:prstGeom prst="rect">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2">
                    <a:lumMod val="25000"/>
                  </a:schemeClr>
                </a:solidFill>
                <a:latin typeface="Helvetica" pitchFamily="2" charset="0"/>
              </a:rPr>
              <a:t>Container engine</a:t>
            </a:r>
          </a:p>
        </p:txBody>
      </p:sp>
      <p:sp>
        <p:nvSpPr>
          <p:cNvPr id="2" name="Title 1">
            <a:extLst>
              <a:ext uri="{FF2B5EF4-FFF2-40B4-BE49-F238E27FC236}">
                <a16:creationId xmlns:a16="http://schemas.microsoft.com/office/drawing/2014/main" id="{E47C9AFE-D1BF-F15A-1DD9-488F8AC1B460}"/>
              </a:ext>
            </a:extLst>
          </p:cNvPr>
          <p:cNvSpPr>
            <a:spLocks noGrp="1"/>
          </p:cNvSpPr>
          <p:nvPr>
            <p:ph type="title"/>
          </p:nvPr>
        </p:nvSpPr>
        <p:spPr>
          <a:xfrm>
            <a:off x="838200" y="365126"/>
            <a:ext cx="10515600" cy="1122496"/>
          </a:xfrm>
        </p:spPr>
        <p:txBody>
          <a:bodyPr>
            <a:normAutofit/>
          </a:bodyPr>
          <a:lstStyle/>
          <a:p>
            <a:r>
              <a:rPr lang="en-GB" sz="4000" dirty="0">
                <a:latin typeface="Helvetica Light" panose="020B0403020202020204" pitchFamily="34" charset="0"/>
              </a:rPr>
              <a:t>What you need to know</a:t>
            </a:r>
          </a:p>
        </p:txBody>
      </p:sp>
      <p:sp>
        <p:nvSpPr>
          <p:cNvPr id="4" name="Slide Number Placeholder 3">
            <a:extLst>
              <a:ext uri="{FF2B5EF4-FFF2-40B4-BE49-F238E27FC236}">
                <a16:creationId xmlns:a16="http://schemas.microsoft.com/office/drawing/2014/main" id="{B658CECE-2937-3940-95C0-B595FB9D73EE}"/>
              </a:ext>
            </a:extLst>
          </p:cNvPr>
          <p:cNvSpPr>
            <a:spLocks noGrp="1"/>
          </p:cNvSpPr>
          <p:nvPr>
            <p:ph type="sldNum" sz="quarter" idx="12"/>
          </p:nvPr>
        </p:nvSpPr>
        <p:spPr/>
        <p:txBody>
          <a:bodyPr/>
          <a:lstStyle/>
          <a:p>
            <a:fld id="{1DF061CF-3060-EE4C-8751-849C29A56A75}" type="slidenum">
              <a:rPr lang="en-GB" smtClean="0"/>
              <a:t>2</a:t>
            </a:fld>
            <a:endParaRPr lang="en-GB" dirty="0"/>
          </a:p>
        </p:txBody>
      </p:sp>
      <p:sp>
        <p:nvSpPr>
          <p:cNvPr id="6" name="Cube 5">
            <a:extLst>
              <a:ext uri="{FF2B5EF4-FFF2-40B4-BE49-F238E27FC236}">
                <a16:creationId xmlns:a16="http://schemas.microsoft.com/office/drawing/2014/main" id="{5C836900-D6DF-18C1-9044-6CA42BD4EADC}"/>
              </a:ext>
            </a:extLst>
          </p:cNvPr>
          <p:cNvSpPr/>
          <p:nvPr/>
        </p:nvSpPr>
        <p:spPr>
          <a:xfrm>
            <a:off x="5074973" y="4932850"/>
            <a:ext cx="2209798" cy="1250582"/>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Helvetica" pitchFamily="2" charset="0"/>
              </a:rPr>
              <a:t>Container</a:t>
            </a:r>
          </a:p>
        </p:txBody>
      </p:sp>
      <p:grpSp>
        <p:nvGrpSpPr>
          <p:cNvPr id="16" name="Group 15">
            <a:extLst>
              <a:ext uri="{FF2B5EF4-FFF2-40B4-BE49-F238E27FC236}">
                <a16:creationId xmlns:a16="http://schemas.microsoft.com/office/drawing/2014/main" id="{5BE01EFE-22D8-8E00-DD34-B63880D007C3}"/>
              </a:ext>
            </a:extLst>
          </p:cNvPr>
          <p:cNvGrpSpPr/>
          <p:nvPr/>
        </p:nvGrpSpPr>
        <p:grpSpPr>
          <a:xfrm>
            <a:off x="4993569" y="2152892"/>
            <a:ext cx="2199349" cy="1450854"/>
            <a:chOff x="4417625" y="2522876"/>
            <a:chExt cx="2284132" cy="2033645"/>
          </a:xfrm>
        </p:grpSpPr>
        <p:grpSp>
          <p:nvGrpSpPr>
            <p:cNvPr id="7" name="Group 6">
              <a:extLst>
                <a:ext uri="{FF2B5EF4-FFF2-40B4-BE49-F238E27FC236}">
                  <a16:creationId xmlns:a16="http://schemas.microsoft.com/office/drawing/2014/main" id="{C6F61F74-E13D-7074-A36E-05473961D995}"/>
                </a:ext>
              </a:extLst>
            </p:cNvPr>
            <p:cNvGrpSpPr/>
            <p:nvPr/>
          </p:nvGrpSpPr>
          <p:grpSpPr>
            <a:xfrm>
              <a:off x="4722786" y="2992582"/>
              <a:ext cx="1659541" cy="1563939"/>
              <a:chOff x="5688354" y="3138240"/>
              <a:chExt cx="1144800" cy="995645"/>
            </a:xfrm>
          </p:grpSpPr>
          <p:sp>
            <p:nvSpPr>
              <p:cNvPr id="8" name="Rounded Rectangle 7">
                <a:extLst>
                  <a:ext uri="{FF2B5EF4-FFF2-40B4-BE49-F238E27FC236}">
                    <a16:creationId xmlns:a16="http://schemas.microsoft.com/office/drawing/2014/main" id="{58FC1F27-710D-E285-73B7-BFA873970AFA}"/>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endParaRPr lang="en-GB" dirty="0">
                  <a:latin typeface="Helvetica" pitchFamily="2" charset="0"/>
                </a:endParaRPr>
              </a:p>
            </p:txBody>
          </p:sp>
          <p:grpSp>
            <p:nvGrpSpPr>
              <p:cNvPr id="9" name="Group 8">
                <a:extLst>
                  <a:ext uri="{FF2B5EF4-FFF2-40B4-BE49-F238E27FC236}">
                    <a16:creationId xmlns:a16="http://schemas.microsoft.com/office/drawing/2014/main" id="{28D33F42-EE48-EB66-0431-2D7CC901FE6A}"/>
                  </a:ext>
                </a:extLst>
              </p:cNvPr>
              <p:cNvGrpSpPr/>
              <p:nvPr/>
            </p:nvGrpSpPr>
            <p:grpSpPr>
              <a:xfrm>
                <a:off x="5749439" y="3286910"/>
                <a:ext cx="1041101" cy="698303"/>
                <a:chOff x="5517606" y="4837410"/>
                <a:chExt cx="1041101" cy="698303"/>
              </a:xfrm>
            </p:grpSpPr>
            <p:sp>
              <p:nvSpPr>
                <p:cNvPr id="10" name="Rounded Rectangle 9">
                  <a:extLst>
                    <a:ext uri="{FF2B5EF4-FFF2-40B4-BE49-F238E27FC236}">
                      <a16:creationId xmlns:a16="http://schemas.microsoft.com/office/drawing/2014/main" id="{C87829A5-FBE6-1F93-548A-CFA79B890786}"/>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endParaRPr lang="en-GB" dirty="0">
                    <a:latin typeface="Helvetica" pitchFamily="2" charset="0"/>
                  </a:endParaRPr>
                </a:p>
              </p:txBody>
            </p:sp>
            <p:sp>
              <p:nvSpPr>
                <p:cNvPr id="11" name="Rounded Rectangle 10">
                  <a:extLst>
                    <a:ext uri="{FF2B5EF4-FFF2-40B4-BE49-F238E27FC236}">
                      <a16:creationId xmlns:a16="http://schemas.microsoft.com/office/drawing/2014/main" id="{B3699F12-E995-2EDF-B645-149E16D09AA1}"/>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endParaRPr lang="en-GB" dirty="0">
                    <a:latin typeface="Helvetica" pitchFamily="2" charset="0"/>
                  </a:endParaRPr>
                </a:p>
              </p:txBody>
            </p:sp>
            <p:sp>
              <p:nvSpPr>
                <p:cNvPr id="12" name="Rounded Rectangle 11">
                  <a:extLst>
                    <a:ext uri="{FF2B5EF4-FFF2-40B4-BE49-F238E27FC236}">
                      <a16:creationId xmlns:a16="http://schemas.microsoft.com/office/drawing/2014/main" id="{F5B1D82F-270E-46D3-126F-8C5FD905249A}"/>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endParaRPr lang="en-GB" dirty="0">
                    <a:solidFill>
                      <a:schemeClr val="accent5">
                        <a:lumMod val="50000"/>
                      </a:schemeClr>
                    </a:solidFill>
                    <a:latin typeface="Helvetica" pitchFamily="2" charset="0"/>
                  </a:endParaRPr>
                </a:p>
              </p:txBody>
            </p:sp>
            <p:sp>
              <p:nvSpPr>
                <p:cNvPr id="13" name="Left Brace 12">
                  <a:extLst>
                    <a:ext uri="{FF2B5EF4-FFF2-40B4-BE49-F238E27FC236}">
                      <a16:creationId xmlns:a16="http://schemas.microsoft.com/office/drawing/2014/main" id="{DADDB5B7-F291-F3ED-D819-843B8C221C6F}"/>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t"/>
                <a:lstStyle/>
                <a:p>
                  <a:pPr algn="ctr"/>
                  <a:endParaRPr lang="en-GB" dirty="0">
                    <a:latin typeface="Helvetica" pitchFamily="2" charset="0"/>
                  </a:endParaRPr>
                </a:p>
              </p:txBody>
            </p:sp>
            <p:sp>
              <p:nvSpPr>
                <p:cNvPr id="14" name="Left Brace 13">
                  <a:extLst>
                    <a:ext uri="{FF2B5EF4-FFF2-40B4-BE49-F238E27FC236}">
                      <a16:creationId xmlns:a16="http://schemas.microsoft.com/office/drawing/2014/main" id="{5D4579A7-2BB7-BBFC-C87C-CDEAD6564E4F}"/>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t"/>
                <a:lstStyle/>
                <a:p>
                  <a:pPr algn="ctr"/>
                  <a:endParaRPr lang="en-GB" dirty="0">
                    <a:latin typeface="Helvetica" pitchFamily="2" charset="0"/>
                  </a:endParaRPr>
                </a:p>
              </p:txBody>
            </p:sp>
          </p:grpSp>
        </p:grpSp>
        <p:sp>
          <p:nvSpPr>
            <p:cNvPr id="15" name="TextBox 14">
              <a:extLst>
                <a:ext uri="{FF2B5EF4-FFF2-40B4-BE49-F238E27FC236}">
                  <a16:creationId xmlns:a16="http://schemas.microsoft.com/office/drawing/2014/main" id="{83E039F1-4C32-E534-BF6E-14769C205F2C}"/>
                </a:ext>
              </a:extLst>
            </p:cNvPr>
            <p:cNvSpPr txBox="1"/>
            <p:nvPr/>
          </p:nvSpPr>
          <p:spPr>
            <a:xfrm>
              <a:off x="4417625" y="2522876"/>
              <a:ext cx="2284132" cy="517688"/>
            </a:xfrm>
            <a:prstGeom prst="rect">
              <a:avLst/>
            </a:prstGeom>
            <a:noFill/>
          </p:spPr>
          <p:txBody>
            <a:bodyPr wrap="square" rtlCol="0" anchor="t">
              <a:spAutoFit/>
            </a:bodyPr>
            <a:lstStyle/>
            <a:p>
              <a:pPr algn="ctr"/>
              <a:r>
                <a:rPr lang="en-GB" dirty="0">
                  <a:solidFill>
                    <a:schemeClr val="accent5">
                      <a:lumMod val="75000"/>
                    </a:schemeClr>
                  </a:solidFill>
                  <a:latin typeface="Helvetica" pitchFamily="2" charset="0"/>
                </a:rPr>
                <a:t>Container image</a:t>
              </a:r>
              <a:endParaRPr lang="en-GB" sz="2000" dirty="0">
                <a:solidFill>
                  <a:schemeClr val="accent5">
                    <a:lumMod val="75000"/>
                  </a:schemeClr>
                </a:solidFill>
                <a:latin typeface="Helvetica" pitchFamily="2" charset="0"/>
              </a:endParaRPr>
            </a:p>
          </p:txBody>
        </p:sp>
      </p:grpSp>
      <p:grpSp>
        <p:nvGrpSpPr>
          <p:cNvPr id="84" name="Group 83">
            <a:extLst>
              <a:ext uri="{FF2B5EF4-FFF2-40B4-BE49-F238E27FC236}">
                <a16:creationId xmlns:a16="http://schemas.microsoft.com/office/drawing/2014/main" id="{49C20CEB-38E5-4511-9522-DF9AF087B454}"/>
              </a:ext>
            </a:extLst>
          </p:cNvPr>
          <p:cNvGrpSpPr/>
          <p:nvPr/>
        </p:nvGrpSpPr>
        <p:grpSpPr>
          <a:xfrm>
            <a:off x="8737922" y="2995526"/>
            <a:ext cx="2834139" cy="2193847"/>
            <a:chOff x="8747547" y="3124889"/>
            <a:chExt cx="2834139" cy="2193847"/>
          </a:xfrm>
        </p:grpSpPr>
        <p:grpSp>
          <p:nvGrpSpPr>
            <p:cNvPr id="29" name="Group 28">
              <a:extLst>
                <a:ext uri="{FF2B5EF4-FFF2-40B4-BE49-F238E27FC236}">
                  <a16:creationId xmlns:a16="http://schemas.microsoft.com/office/drawing/2014/main" id="{47029F3F-AB7E-E156-D00D-4C52F4186C99}"/>
                </a:ext>
              </a:extLst>
            </p:cNvPr>
            <p:cNvGrpSpPr/>
            <p:nvPr/>
          </p:nvGrpSpPr>
          <p:grpSpPr>
            <a:xfrm>
              <a:off x="8747547" y="3733111"/>
              <a:ext cx="1326674" cy="695081"/>
              <a:chOff x="8890083" y="3437195"/>
              <a:chExt cx="2209798" cy="1250582"/>
            </a:xfrm>
          </p:grpSpPr>
          <p:sp>
            <p:nvSpPr>
              <p:cNvPr id="23" name="Cube 22">
                <a:extLst>
                  <a:ext uri="{FF2B5EF4-FFF2-40B4-BE49-F238E27FC236}">
                    <a16:creationId xmlns:a16="http://schemas.microsoft.com/office/drawing/2014/main" id="{D92495E6-7F9D-B18D-F12E-3C4A477E018A}"/>
                  </a:ext>
                </a:extLst>
              </p:cNvPr>
              <p:cNvSpPr/>
              <p:nvPr/>
            </p:nvSpPr>
            <p:spPr>
              <a:xfrm>
                <a:off x="8890083" y="3437195"/>
                <a:ext cx="2209798" cy="1250582"/>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dirty="0">
                  <a:latin typeface="Helvetica" pitchFamily="2" charset="0"/>
                </a:endParaRPr>
              </a:p>
            </p:txBody>
          </p:sp>
          <p:pic>
            <p:nvPicPr>
              <p:cNvPr id="25" name="Picture 24" descr="Icon&#10;&#10;Description automatically generated">
                <a:extLst>
                  <a:ext uri="{FF2B5EF4-FFF2-40B4-BE49-F238E27FC236}">
                    <a16:creationId xmlns:a16="http://schemas.microsoft.com/office/drawing/2014/main" id="{61705DCE-E9B5-A305-15DF-49BE919ECB02}"/>
                  </a:ext>
                </a:extLst>
              </p:cNvPr>
              <p:cNvPicPr>
                <a:picLocks noChangeAspect="1"/>
              </p:cNvPicPr>
              <p:nvPr/>
            </p:nvPicPr>
            <p:blipFill>
              <a:blip r:embed="rId3"/>
              <a:stretch>
                <a:fillRect/>
              </a:stretch>
            </p:blipFill>
            <p:spPr>
              <a:xfrm>
                <a:off x="9742982" y="3864904"/>
                <a:ext cx="504000" cy="504000"/>
              </a:xfrm>
              <a:prstGeom prst="rect">
                <a:avLst/>
              </a:prstGeom>
            </p:spPr>
          </p:pic>
        </p:grpSp>
        <p:grpSp>
          <p:nvGrpSpPr>
            <p:cNvPr id="30" name="Group 29">
              <a:extLst>
                <a:ext uri="{FF2B5EF4-FFF2-40B4-BE49-F238E27FC236}">
                  <a16:creationId xmlns:a16="http://schemas.microsoft.com/office/drawing/2014/main" id="{DC5C6FB1-3F35-CBCA-DE94-DB6B8F5C7DF6}"/>
                </a:ext>
              </a:extLst>
            </p:cNvPr>
            <p:cNvGrpSpPr/>
            <p:nvPr/>
          </p:nvGrpSpPr>
          <p:grpSpPr>
            <a:xfrm>
              <a:off x="9881365" y="4508088"/>
              <a:ext cx="1700321" cy="810648"/>
              <a:chOff x="8877301" y="4508088"/>
              <a:chExt cx="2031796" cy="1020138"/>
            </a:xfrm>
          </p:grpSpPr>
          <p:sp>
            <p:nvSpPr>
              <p:cNvPr id="26" name="Cube 25">
                <a:extLst>
                  <a:ext uri="{FF2B5EF4-FFF2-40B4-BE49-F238E27FC236}">
                    <a16:creationId xmlns:a16="http://schemas.microsoft.com/office/drawing/2014/main" id="{AE38AEFE-6D57-EB1E-68F7-3012B630D5C5}"/>
                  </a:ext>
                </a:extLst>
              </p:cNvPr>
              <p:cNvSpPr/>
              <p:nvPr/>
            </p:nvSpPr>
            <p:spPr>
              <a:xfrm>
                <a:off x="8877301" y="4508088"/>
                <a:ext cx="2031796" cy="1020138"/>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dirty="0">
                  <a:latin typeface="Helvetica" pitchFamily="2" charset="0"/>
                </a:endParaRPr>
              </a:p>
            </p:txBody>
          </p:sp>
          <p:pic>
            <p:nvPicPr>
              <p:cNvPr id="28" name="Picture 27" descr="Icon&#10;&#10;Description automatically generated">
                <a:extLst>
                  <a:ext uri="{FF2B5EF4-FFF2-40B4-BE49-F238E27FC236}">
                    <a16:creationId xmlns:a16="http://schemas.microsoft.com/office/drawing/2014/main" id="{8FE3ADB1-D662-6CB6-073C-CEDF7476EE78}"/>
                  </a:ext>
                </a:extLst>
              </p:cNvPr>
              <p:cNvPicPr>
                <a:picLocks noChangeAspect="1"/>
              </p:cNvPicPr>
              <p:nvPr/>
            </p:nvPicPr>
            <p:blipFill>
              <a:blip r:embed="rId4"/>
              <a:stretch>
                <a:fillRect/>
              </a:stretch>
            </p:blipFill>
            <p:spPr>
              <a:xfrm>
                <a:off x="9595464" y="4767712"/>
                <a:ext cx="536963" cy="603645"/>
              </a:xfrm>
              <a:prstGeom prst="rect">
                <a:avLst/>
              </a:prstGeom>
            </p:spPr>
          </p:pic>
        </p:grpSp>
        <p:cxnSp>
          <p:nvCxnSpPr>
            <p:cNvPr id="39" name="Straight Arrow Connector 38">
              <a:extLst>
                <a:ext uri="{FF2B5EF4-FFF2-40B4-BE49-F238E27FC236}">
                  <a16:creationId xmlns:a16="http://schemas.microsoft.com/office/drawing/2014/main" id="{F4F813BD-8982-FA67-6E89-3C3385D52B25}"/>
                </a:ext>
              </a:extLst>
            </p:cNvPr>
            <p:cNvCxnSpPr>
              <a:cxnSpLocks/>
              <a:stCxn id="44" idx="2"/>
              <a:endCxn id="23" idx="0"/>
            </p:cNvCxnSpPr>
            <p:nvPr/>
          </p:nvCxnSpPr>
          <p:spPr>
            <a:xfrm flipH="1">
              <a:off x="9465524" y="3124889"/>
              <a:ext cx="439866" cy="60822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EDC2BE0E-8421-3556-DDE8-0A5CCEBBEDF3}"/>
                </a:ext>
              </a:extLst>
            </p:cNvPr>
            <p:cNvCxnSpPr>
              <a:cxnSpLocks/>
              <a:stCxn id="44" idx="2"/>
              <a:endCxn id="26" idx="1"/>
            </p:cNvCxnSpPr>
            <p:nvPr/>
          </p:nvCxnSpPr>
          <p:spPr>
            <a:xfrm>
              <a:off x="9905390" y="3124889"/>
              <a:ext cx="762410" cy="1510649"/>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grpSp>
      <p:grpSp>
        <p:nvGrpSpPr>
          <p:cNvPr id="85" name="Group 84">
            <a:extLst>
              <a:ext uri="{FF2B5EF4-FFF2-40B4-BE49-F238E27FC236}">
                <a16:creationId xmlns:a16="http://schemas.microsoft.com/office/drawing/2014/main" id="{B3A1E0D9-0208-193C-2793-7C3E0D8AA0C0}"/>
              </a:ext>
            </a:extLst>
          </p:cNvPr>
          <p:cNvGrpSpPr/>
          <p:nvPr/>
        </p:nvGrpSpPr>
        <p:grpSpPr>
          <a:xfrm>
            <a:off x="8761946" y="1958670"/>
            <a:ext cx="2160154" cy="1036856"/>
            <a:chOff x="8747547" y="2062532"/>
            <a:chExt cx="2160154" cy="1036856"/>
          </a:xfrm>
        </p:grpSpPr>
        <p:sp>
          <p:nvSpPr>
            <p:cNvPr id="35" name="TextBox 34">
              <a:extLst>
                <a:ext uri="{FF2B5EF4-FFF2-40B4-BE49-F238E27FC236}">
                  <a16:creationId xmlns:a16="http://schemas.microsoft.com/office/drawing/2014/main" id="{C897DE73-6000-BFD9-9725-6EC272E578C1}"/>
                </a:ext>
              </a:extLst>
            </p:cNvPr>
            <p:cNvSpPr txBox="1"/>
            <p:nvPr/>
          </p:nvSpPr>
          <p:spPr>
            <a:xfrm>
              <a:off x="8747547" y="2062532"/>
              <a:ext cx="2160154" cy="369332"/>
            </a:xfrm>
            <a:prstGeom prst="rect">
              <a:avLst/>
            </a:prstGeom>
            <a:noFill/>
          </p:spPr>
          <p:txBody>
            <a:bodyPr wrap="square" rtlCol="0">
              <a:spAutoFit/>
            </a:bodyPr>
            <a:lstStyle/>
            <a:p>
              <a:pPr algn="ctr"/>
              <a:r>
                <a:rPr lang="en-GB" dirty="0">
                  <a:latin typeface="Helvetica" pitchFamily="2" charset="0"/>
                </a:rPr>
                <a:t>Environments:</a:t>
              </a:r>
            </a:p>
          </p:txBody>
        </p:sp>
        <p:pic>
          <p:nvPicPr>
            <p:cNvPr id="44" name="Graphic 43" descr="Users outline">
              <a:extLst>
                <a:ext uri="{FF2B5EF4-FFF2-40B4-BE49-F238E27FC236}">
                  <a16:creationId xmlns:a16="http://schemas.microsoft.com/office/drawing/2014/main" id="{FC36CE4B-1287-4033-7255-1B5EBC294C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9897" y="2436450"/>
              <a:ext cx="662938" cy="662938"/>
            </a:xfrm>
            <a:prstGeom prst="rect">
              <a:avLst/>
            </a:prstGeom>
          </p:spPr>
        </p:pic>
      </p:grpSp>
      <p:grpSp>
        <p:nvGrpSpPr>
          <p:cNvPr id="72" name="Group 71">
            <a:extLst>
              <a:ext uri="{FF2B5EF4-FFF2-40B4-BE49-F238E27FC236}">
                <a16:creationId xmlns:a16="http://schemas.microsoft.com/office/drawing/2014/main" id="{513F8CDF-A892-4B37-4336-1F932DB071D8}"/>
              </a:ext>
            </a:extLst>
          </p:cNvPr>
          <p:cNvGrpSpPr/>
          <p:nvPr/>
        </p:nvGrpSpPr>
        <p:grpSpPr>
          <a:xfrm>
            <a:off x="2704699" y="2776417"/>
            <a:ext cx="2582705" cy="584775"/>
            <a:chOff x="1464895" y="2450632"/>
            <a:chExt cx="2582705" cy="559362"/>
          </a:xfrm>
        </p:grpSpPr>
        <p:cxnSp>
          <p:nvCxnSpPr>
            <p:cNvPr id="66" name="Straight Arrow Connector 65">
              <a:extLst>
                <a:ext uri="{FF2B5EF4-FFF2-40B4-BE49-F238E27FC236}">
                  <a16:creationId xmlns:a16="http://schemas.microsoft.com/office/drawing/2014/main" id="{83AACC5B-DFF5-B6F0-679E-EE3DFBFFF519}"/>
                </a:ext>
              </a:extLst>
            </p:cNvPr>
            <p:cNvCxnSpPr>
              <a:cxnSpLocks/>
              <a:stCxn id="47" idx="3"/>
              <a:endCxn id="8" idx="1"/>
            </p:cNvCxnSpPr>
            <p:nvPr/>
          </p:nvCxnSpPr>
          <p:spPr>
            <a:xfrm>
              <a:off x="1464895" y="2693960"/>
              <a:ext cx="2582705" cy="14415"/>
            </a:xfrm>
            <a:prstGeom prst="straightConnector1">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sp>
          <p:nvSpPr>
            <p:cNvPr id="67" name="TextBox 66">
              <a:extLst>
                <a:ext uri="{FF2B5EF4-FFF2-40B4-BE49-F238E27FC236}">
                  <a16:creationId xmlns:a16="http://schemas.microsoft.com/office/drawing/2014/main" id="{AF2D4F41-D284-4649-0B85-2881D82241B5}"/>
                </a:ext>
              </a:extLst>
            </p:cNvPr>
            <p:cNvSpPr txBox="1"/>
            <p:nvPr/>
          </p:nvSpPr>
          <p:spPr>
            <a:xfrm>
              <a:off x="1873025" y="2450632"/>
              <a:ext cx="633800" cy="559362"/>
            </a:xfrm>
            <a:prstGeom prst="rect">
              <a:avLst/>
            </a:prstGeom>
            <a:solidFill>
              <a:schemeClr val="bg1"/>
            </a:solidFill>
          </p:spPr>
          <p:txBody>
            <a:bodyPr wrap="square" rtlCol="0">
              <a:spAutoFit/>
            </a:bodyPr>
            <a:lstStyle/>
            <a:p>
              <a:pPr algn="ctr"/>
              <a:r>
                <a:rPr lang="en-GB" sz="1600" dirty="0">
                  <a:latin typeface="Helvetica" pitchFamily="2" charset="0"/>
                </a:rPr>
                <a:t>push pull</a:t>
              </a:r>
            </a:p>
          </p:txBody>
        </p:sp>
      </p:grpSp>
      <p:grpSp>
        <p:nvGrpSpPr>
          <p:cNvPr id="73" name="Group 72">
            <a:extLst>
              <a:ext uri="{FF2B5EF4-FFF2-40B4-BE49-F238E27FC236}">
                <a16:creationId xmlns:a16="http://schemas.microsoft.com/office/drawing/2014/main" id="{F5D799A7-7BC3-607F-B6D2-D31E1A2EFBF7}"/>
              </a:ext>
            </a:extLst>
          </p:cNvPr>
          <p:cNvGrpSpPr/>
          <p:nvPr/>
        </p:nvGrpSpPr>
        <p:grpSpPr>
          <a:xfrm>
            <a:off x="5389976" y="3603747"/>
            <a:ext cx="1375605" cy="1329103"/>
            <a:chOff x="5399601" y="3603747"/>
            <a:chExt cx="1375605" cy="1329103"/>
          </a:xfrm>
        </p:grpSpPr>
        <p:cxnSp>
          <p:nvCxnSpPr>
            <p:cNvPr id="19" name="Straight Arrow Connector 18">
              <a:extLst>
                <a:ext uri="{FF2B5EF4-FFF2-40B4-BE49-F238E27FC236}">
                  <a16:creationId xmlns:a16="http://schemas.microsoft.com/office/drawing/2014/main" id="{ECF4BE4A-DBC4-E3D3-664A-B4342222FA7C}"/>
                </a:ext>
              </a:extLst>
            </p:cNvPr>
            <p:cNvCxnSpPr>
              <a:cxnSpLocks/>
              <a:stCxn id="8" idx="2"/>
            </p:cNvCxnSpPr>
            <p:nvPr/>
          </p:nvCxnSpPr>
          <p:spPr>
            <a:xfrm>
              <a:off x="6086375" y="3603747"/>
              <a:ext cx="6870" cy="1329103"/>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71" name="TextBox 70">
              <a:extLst>
                <a:ext uri="{FF2B5EF4-FFF2-40B4-BE49-F238E27FC236}">
                  <a16:creationId xmlns:a16="http://schemas.microsoft.com/office/drawing/2014/main" id="{5FCCD342-2D48-03EC-758C-96FCBCE857A6}"/>
                </a:ext>
              </a:extLst>
            </p:cNvPr>
            <p:cNvSpPr txBox="1"/>
            <p:nvPr/>
          </p:nvSpPr>
          <p:spPr>
            <a:xfrm>
              <a:off x="5399601" y="4277257"/>
              <a:ext cx="1375605" cy="338554"/>
            </a:xfrm>
            <a:prstGeom prst="rect">
              <a:avLst/>
            </a:prstGeom>
            <a:solidFill>
              <a:schemeClr val="bg1"/>
            </a:solidFill>
          </p:spPr>
          <p:txBody>
            <a:bodyPr wrap="square" rtlCol="0">
              <a:spAutoFit/>
            </a:bodyPr>
            <a:lstStyle/>
            <a:p>
              <a:pPr algn="ctr"/>
              <a:r>
                <a:rPr lang="en-GB" sz="1600" dirty="0">
                  <a:latin typeface="Helvetica" pitchFamily="2" charset="0"/>
                </a:rPr>
                <a:t>runnable</a:t>
              </a:r>
              <a:endParaRPr lang="en-GB" dirty="0">
                <a:latin typeface="Helvetica" pitchFamily="2" charset="0"/>
              </a:endParaRPr>
            </a:p>
          </p:txBody>
        </p:sp>
      </p:grpSp>
      <p:grpSp>
        <p:nvGrpSpPr>
          <p:cNvPr id="103" name="Group 102">
            <a:extLst>
              <a:ext uri="{FF2B5EF4-FFF2-40B4-BE49-F238E27FC236}">
                <a16:creationId xmlns:a16="http://schemas.microsoft.com/office/drawing/2014/main" id="{EB8E889D-6BC3-3192-333D-CD9655DA1B81}"/>
              </a:ext>
            </a:extLst>
          </p:cNvPr>
          <p:cNvGrpSpPr/>
          <p:nvPr/>
        </p:nvGrpSpPr>
        <p:grpSpPr>
          <a:xfrm>
            <a:off x="838200" y="2323103"/>
            <a:ext cx="1866499" cy="1415394"/>
            <a:chOff x="838200" y="2088033"/>
            <a:chExt cx="1866499" cy="1415394"/>
          </a:xfrm>
        </p:grpSpPr>
        <p:sp>
          <p:nvSpPr>
            <p:cNvPr id="47" name="Rounded Rectangle 46">
              <a:extLst>
                <a:ext uri="{FF2B5EF4-FFF2-40B4-BE49-F238E27FC236}">
                  <a16:creationId xmlns:a16="http://schemas.microsoft.com/office/drawing/2014/main" id="{24D05ED5-F2D3-1649-2977-6D63A2E2EB9C}"/>
                </a:ext>
              </a:extLst>
            </p:cNvPr>
            <p:cNvSpPr/>
            <p:nvPr/>
          </p:nvSpPr>
          <p:spPr>
            <a:xfrm>
              <a:off x="838200" y="2088033"/>
              <a:ext cx="1866499" cy="1415394"/>
            </a:xfrm>
            <a:prstGeom prst="roundRect">
              <a:avLst/>
            </a:prstGeom>
            <a:no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2">
                      <a:lumMod val="25000"/>
                    </a:schemeClr>
                  </a:solidFill>
                  <a:latin typeface="Helvetica" pitchFamily="2" charset="0"/>
                </a:rPr>
                <a:t>Image registry</a:t>
              </a:r>
            </a:p>
          </p:txBody>
        </p:sp>
        <p:grpSp>
          <p:nvGrpSpPr>
            <p:cNvPr id="57" name="Group 56">
              <a:extLst>
                <a:ext uri="{FF2B5EF4-FFF2-40B4-BE49-F238E27FC236}">
                  <a16:creationId xmlns:a16="http://schemas.microsoft.com/office/drawing/2014/main" id="{118BBA08-92A8-5D8E-5231-2495E8B27CCB}"/>
                </a:ext>
              </a:extLst>
            </p:cNvPr>
            <p:cNvGrpSpPr/>
            <p:nvPr/>
          </p:nvGrpSpPr>
          <p:grpSpPr>
            <a:xfrm>
              <a:off x="1036638" y="3023297"/>
              <a:ext cx="362592" cy="343417"/>
              <a:chOff x="5688353" y="3138242"/>
              <a:chExt cx="1144800" cy="995648"/>
            </a:xfrm>
          </p:grpSpPr>
          <p:sp>
            <p:nvSpPr>
              <p:cNvPr id="58" name="Rounded Rectangle 57">
                <a:extLst>
                  <a:ext uri="{FF2B5EF4-FFF2-40B4-BE49-F238E27FC236}">
                    <a16:creationId xmlns:a16="http://schemas.microsoft.com/office/drawing/2014/main" id="{FBEAD591-11C8-643C-9F51-BC99425992EC}"/>
                  </a:ext>
                </a:extLst>
              </p:cNvPr>
              <p:cNvSpPr/>
              <p:nvPr/>
            </p:nvSpPr>
            <p:spPr>
              <a:xfrm>
                <a:off x="5688353" y="3138242"/>
                <a:ext cx="1144800" cy="995648"/>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59" name="Group 58">
                <a:extLst>
                  <a:ext uri="{FF2B5EF4-FFF2-40B4-BE49-F238E27FC236}">
                    <a16:creationId xmlns:a16="http://schemas.microsoft.com/office/drawing/2014/main" id="{8C2DE245-BFC8-A7E5-5B71-3A71EEDF471D}"/>
                  </a:ext>
                </a:extLst>
              </p:cNvPr>
              <p:cNvGrpSpPr/>
              <p:nvPr/>
            </p:nvGrpSpPr>
            <p:grpSpPr>
              <a:xfrm>
                <a:off x="5749439" y="3286910"/>
                <a:ext cx="1041101" cy="698303"/>
                <a:chOff x="5517606" y="4837410"/>
                <a:chExt cx="1041101" cy="698303"/>
              </a:xfrm>
            </p:grpSpPr>
            <p:sp>
              <p:nvSpPr>
                <p:cNvPr id="60" name="Rounded Rectangle 59">
                  <a:extLst>
                    <a:ext uri="{FF2B5EF4-FFF2-40B4-BE49-F238E27FC236}">
                      <a16:creationId xmlns:a16="http://schemas.microsoft.com/office/drawing/2014/main" id="{11EAF754-5511-A6B2-9C17-547EC9FFB903}"/>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1" name="Rounded Rectangle 60">
                  <a:extLst>
                    <a:ext uri="{FF2B5EF4-FFF2-40B4-BE49-F238E27FC236}">
                      <a16:creationId xmlns:a16="http://schemas.microsoft.com/office/drawing/2014/main" id="{379D269C-2DDD-CAE6-4A54-3047025114BE}"/>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2" name="Rounded Rectangle 61">
                  <a:extLst>
                    <a:ext uri="{FF2B5EF4-FFF2-40B4-BE49-F238E27FC236}">
                      <a16:creationId xmlns:a16="http://schemas.microsoft.com/office/drawing/2014/main" id="{0D1C70A7-E87A-5BBF-8FC3-298481EFCAFA}"/>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3" name="Left Brace 62">
                  <a:extLst>
                    <a:ext uri="{FF2B5EF4-FFF2-40B4-BE49-F238E27FC236}">
                      <a16:creationId xmlns:a16="http://schemas.microsoft.com/office/drawing/2014/main" id="{C9FDD9DE-64D2-DA21-2DB2-797538F0EE73}"/>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64" name="Left Brace 63">
                  <a:extLst>
                    <a:ext uri="{FF2B5EF4-FFF2-40B4-BE49-F238E27FC236}">
                      <a16:creationId xmlns:a16="http://schemas.microsoft.com/office/drawing/2014/main" id="{6CEF0519-CB92-4FBA-B499-BAF893C580FD}"/>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grpSp>
          <p:nvGrpSpPr>
            <p:cNvPr id="95" name="Group 94">
              <a:extLst>
                <a:ext uri="{FF2B5EF4-FFF2-40B4-BE49-F238E27FC236}">
                  <a16:creationId xmlns:a16="http://schemas.microsoft.com/office/drawing/2014/main" id="{5556A921-EEBF-D804-969B-CF4EB3D17C81}"/>
                </a:ext>
              </a:extLst>
            </p:cNvPr>
            <p:cNvGrpSpPr/>
            <p:nvPr/>
          </p:nvGrpSpPr>
          <p:grpSpPr>
            <a:xfrm>
              <a:off x="1466509" y="3022982"/>
              <a:ext cx="362592" cy="343417"/>
              <a:chOff x="5688353" y="3138242"/>
              <a:chExt cx="1144800" cy="995648"/>
            </a:xfrm>
          </p:grpSpPr>
          <p:sp>
            <p:nvSpPr>
              <p:cNvPr id="96" name="Rounded Rectangle 95">
                <a:extLst>
                  <a:ext uri="{FF2B5EF4-FFF2-40B4-BE49-F238E27FC236}">
                    <a16:creationId xmlns:a16="http://schemas.microsoft.com/office/drawing/2014/main" id="{F47749F8-52E1-B3BB-40BE-461B4BF8FEE7}"/>
                  </a:ext>
                </a:extLst>
              </p:cNvPr>
              <p:cNvSpPr/>
              <p:nvPr/>
            </p:nvSpPr>
            <p:spPr>
              <a:xfrm>
                <a:off x="5688353" y="3138242"/>
                <a:ext cx="1144800" cy="995648"/>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97" name="Group 96">
                <a:extLst>
                  <a:ext uri="{FF2B5EF4-FFF2-40B4-BE49-F238E27FC236}">
                    <a16:creationId xmlns:a16="http://schemas.microsoft.com/office/drawing/2014/main" id="{E71741C4-3D76-1938-0FA0-E780B04F1AB6}"/>
                  </a:ext>
                </a:extLst>
              </p:cNvPr>
              <p:cNvGrpSpPr/>
              <p:nvPr/>
            </p:nvGrpSpPr>
            <p:grpSpPr>
              <a:xfrm>
                <a:off x="5749439" y="3286910"/>
                <a:ext cx="1041101" cy="698303"/>
                <a:chOff x="5517606" y="4837410"/>
                <a:chExt cx="1041101" cy="698303"/>
              </a:xfrm>
            </p:grpSpPr>
            <p:sp>
              <p:nvSpPr>
                <p:cNvPr id="98" name="Rounded Rectangle 97">
                  <a:extLst>
                    <a:ext uri="{FF2B5EF4-FFF2-40B4-BE49-F238E27FC236}">
                      <a16:creationId xmlns:a16="http://schemas.microsoft.com/office/drawing/2014/main" id="{4E392992-9CBC-8447-46A7-BC4A185AD23E}"/>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99" name="Rounded Rectangle 98">
                  <a:extLst>
                    <a:ext uri="{FF2B5EF4-FFF2-40B4-BE49-F238E27FC236}">
                      <a16:creationId xmlns:a16="http://schemas.microsoft.com/office/drawing/2014/main" id="{8E215FAD-6893-08AA-1AC8-4008C0AA8B14}"/>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00" name="Rounded Rectangle 99">
                  <a:extLst>
                    <a:ext uri="{FF2B5EF4-FFF2-40B4-BE49-F238E27FC236}">
                      <a16:creationId xmlns:a16="http://schemas.microsoft.com/office/drawing/2014/main" id="{58702480-DB4B-29FF-AC98-BCD8C27B75AC}"/>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01" name="Left Brace 100">
                  <a:extLst>
                    <a:ext uri="{FF2B5EF4-FFF2-40B4-BE49-F238E27FC236}">
                      <a16:creationId xmlns:a16="http://schemas.microsoft.com/office/drawing/2014/main" id="{27F6A933-20E3-BB87-9C52-8257B5CE803C}"/>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102" name="Left Brace 101">
                  <a:extLst>
                    <a:ext uri="{FF2B5EF4-FFF2-40B4-BE49-F238E27FC236}">
                      <a16:creationId xmlns:a16="http://schemas.microsoft.com/office/drawing/2014/main" id="{166765A1-407E-BB34-0934-7C557201AAD7}"/>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grpSp>
      <p:sp>
        <p:nvSpPr>
          <p:cNvPr id="105" name="Date Placeholder 104">
            <a:extLst>
              <a:ext uri="{FF2B5EF4-FFF2-40B4-BE49-F238E27FC236}">
                <a16:creationId xmlns:a16="http://schemas.microsoft.com/office/drawing/2014/main" id="{DCAF9B98-79E6-9FFD-F24E-9BCCC3860B71}"/>
              </a:ext>
            </a:extLst>
          </p:cNvPr>
          <p:cNvSpPr>
            <a:spLocks noGrp="1"/>
          </p:cNvSpPr>
          <p:nvPr>
            <p:ph type="dt" sz="half" idx="10"/>
          </p:nvPr>
        </p:nvSpPr>
        <p:spPr/>
        <p:txBody>
          <a:bodyPr/>
          <a:lstStyle/>
          <a:p>
            <a:r>
              <a:rPr lang="de-CH" dirty="0"/>
              <a:t>23.06.22</a:t>
            </a:r>
            <a:endParaRPr lang="en-GB" dirty="0"/>
          </a:p>
        </p:txBody>
      </p:sp>
      <p:sp>
        <p:nvSpPr>
          <p:cNvPr id="106" name="Footer Placeholder 105">
            <a:extLst>
              <a:ext uri="{FF2B5EF4-FFF2-40B4-BE49-F238E27FC236}">
                <a16:creationId xmlns:a16="http://schemas.microsoft.com/office/drawing/2014/main" id="{32894312-7E02-F59E-7653-DFE6F8ECCDB7}"/>
              </a:ext>
            </a:extLst>
          </p:cNvPr>
          <p:cNvSpPr>
            <a:spLocks noGrp="1"/>
          </p:cNvSpPr>
          <p:nvPr>
            <p:ph type="ftr" sz="quarter" idx="11"/>
          </p:nvPr>
        </p:nvSpPr>
        <p:spPr/>
        <p:txBody>
          <a:bodyPr/>
          <a:lstStyle/>
          <a:p>
            <a:r>
              <a:rPr lang="en-GB" dirty="0"/>
              <a:t>Bachelor Thesis, Romeo Stoll</a:t>
            </a:r>
          </a:p>
        </p:txBody>
      </p:sp>
      <p:grpSp>
        <p:nvGrpSpPr>
          <p:cNvPr id="118" name="Group 117">
            <a:extLst>
              <a:ext uri="{FF2B5EF4-FFF2-40B4-BE49-F238E27FC236}">
                <a16:creationId xmlns:a16="http://schemas.microsoft.com/office/drawing/2014/main" id="{BA6CFFB7-FDA0-C40C-4B3B-D4C37964EC1E}"/>
              </a:ext>
            </a:extLst>
          </p:cNvPr>
          <p:cNvGrpSpPr/>
          <p:nvPr/>
        </p:nvGrpSpPr>
        <p:grpSpPr>
          <a:xfrm>
            <a:off x="3895056" y="5064718"/>
            <a:ext cx="1179917" cy="1091565"/>
            <a:chOff x="3895056" y="5064718"/>
            <a:chExt cx="1179917" cy="1091565"/>
          </a:xfrm>
        </p:grpSpPr>
        <p:sp>
          <p:nvSpPr>
            <p:cNvPr id="111" name="Can 110">
              <a:extLst>
                <a:ext uri="{FF2B5EF4-FFF2-40B4-BE49-F238E27FC236}">
                  <a16:creationId xmlns:a16="http://schemas.microsoft.com/office/drawing/2014/main" id="{E88DD640-FB18-CE0B-78EB-1CBA3475446F}"/>
                </a:ext>
              </a:extLst>
            </p:cNvPr>
            <p:cNvSpPr/>
            <p:nvPr/>
          </p:nvSpPr>
          <p:spPr>
            <a:xfrm>
              <a:off x="3895056" y="5791158"/>
              <a:ext cx="756383" cy="365125"/>
            </a:xfrm>
            <a:prstGeom prst="can">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Helvetica" pitchFamily="2" charset="0"/>
              </a:endParaRPr>
            </a:p>
          </p:txBody>
        </p:sp>
        <p:pic>
          <p:nvPicPr>
            <p:cNvPr id="113" name="Graphic 112" descr="Internet Of Things outline">
              <a:extLst>
                <a:ext uri="{FF2B5EF4-FFF2-40B4-BE49-F238E27FC236}">
                  <a16:creationId xmlns:a16="http://schemas.microsoft.com/office/drawing/2014/main" id="{17C889AA-1237-A38C-FEF4-C678C663DBC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60990" y="5064718"/>
              <a:ext cx="624514" cy="624514"/>
            </a:xfrm>
            <a:prstGeom prst="rect">
              <a:avLst/>
            </a:prstGeom>
          </p:spPr>
        </p:pic>
        <p:cxnSp>
          <p:nvCxnSpPr>
            <p:cNvPr id="114" name="Straight Arrow Connector 113">
              <a:extLst>
                <a:ext uri="{FF2B5EF4-FFF2-40B4-BE49-F238E27FC236}">
                  <a16:creationId xmlns:a16="http://schemas.microsoft.com/office/drawing/2014/main" id="{C662D288-F0E1-96E4-A093-B121A8FA4E24}"/>
                </a:ext>
              </a:extLst>
            </p:cNvPr>
            <p:cNvCxnSpPr>
              <a:cxnSpLocks/>
              <a:endCxn id="6" idx="2"/>
            </p:cNvCxnSpPr>
            <p:nvPr/>
          </p:nvCxnSpPr>
          <p:spPr>
            <a:xfrm>
              <a:off x="4651439" y="5656449"/>
              <a:ext cx="423534" cy="0"/>
            </a:xfrm>
            <a:prstGeom prst="straightConnector1">
              <a:avLst/>
            </a:prstGeom>
            <a:ln w="38100">
              <a:headEnd type="triangle"/>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64105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fade">
                                      <p:cBhvr>
                                        <p:cTn id="24" dur="500"/>
                                        <p:tgtEl>
                                          <p:spTgt spid="1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nodeType="after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5CAA12-F1EA-CE21-5F2C-61A53CA6A7C2}"/>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9BCB17E6-C563-A6E0-E872-B201208903C3}"/>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3F7775A3-3185-6C90-5728-C348B9BCF477}"/>
              </a:ext>
            </a:extLst>
          </p:cNvPr>
          <p:cNvSpPr>
            <a:spLocks noGrp="1"/>
          </p:cNvSpPr>
          <p:nvPr>
            <p:ph type="sldNum" sz="quarter" idx="12"/>
          </p:nvPr>
        </p:nvSpPr>
        <p:spPr/>
        <p:txBody>
          <a:bodyPr/>
          <a:lstStyle/>
          <a:p>
            <a:fld id="{1DF061CF-3060-EE4C-8751-849C29A56A75}" type="slidenum">
              <a:rPr lang="en-GB" smtClean="0"/>
              <a:t>20</a:t>
            </a:fld>
            <a:endParaRPr lang="en-GB" dirty="0"/>
          </a:p>
        </p:txBody>
      </p:sp>
      <p:grpSp>
        <p:nvGrpSpPr>
          <p:cNvPr id="2" name="Group 1">
            <a:extLst>
              <a:ext uri="{FF2B5EF4-FFF2-40B4-BE49-F238E27FC236}">
                <a16:creationId xmlns:a16="http://schemas.microsoft.com/office/drawing/2014/main" id="{2FA61193-93BE-B1D1-F89D-2C81707001A9}"/>
              </a:ext>
            </a:extLst>
          </p:cNvPr>
          <p:cNvGrpSpPr/>
          <p:nvPr/>
        </p:nvGrpSpPr>
        <p:grpSpPr>
          <a:xfrm>
            <a:off x="1427022" y="700644"/>
            <a:ext cx="8372104" cy="4667003"/>
            <a:chOff x="1427022" y="700644"/>
            <a:chExt cx="8372104" cy="4667003"/>
          </a:xfrm>
        </p:grpSpPr>
        <p:grpSp>
          <p:nvGrpSpPr>
            <p:cNvPr id="27" name="Group 26">
              <a:extLst>
                <a:ext uri="{FF2B5EF4-FFF2-40B4-BE49-F238E27FC236}">
                  <a16:creationId xmlns:a16="http://schemas.microsoft.com/office/drawing/2014/main" id="{EB3F172E-BD03-13AD-F976-6E0F36DEBAF6}"/>
                </a:ext>
              </a:extLst>
            </p:cNvPr>
            <p:cNvGrpSpPr/>
            <p:nvPr/>
          </p:nvGrpSpPr>
          <p:grpSpPr>
            <a:xfrm>
              <a:off x="1427022" y="700644"/>
              <a:ext cx="8372104" cy="4667003"/>
              <a:chOff x="878774" y="700644"/>
              <a:chExt cx="8372104" cy="4667003"/>
            </a:xfrm>
          </p:grpSpPr>
          <p:sp>
            <p:nvSpPr>
              <p:cNvPr id="7" name="Rectangle 6">
                <a:extLst>
                  <a:ext uri="{FF2B5EF4-FFF2-40B4-BE49-F238E27FC236}">
                    <a16:creationId xmlns:a16="http://schemas.microsoft.com/office/drawing/2014/main" id="{DE6D847C-E8E4-35D6-CEFD-678DC28CDB62}"/>
                  </a:ext>
                </a:extLst>
              </p:cNvPr>
              <p:cNvSpPr/>
              <p:nvPr/>
            </p:nvSpPr>
            <p:spPr>
              <a:xfrm>
                <a:off x="878774" y="700644"/>
                <a:ext cx="8372104" cy="46670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8" name="Rectangle 7">
                <a:extLst>
                  <a:ext uri="{FF2B5EF4-FFF2-40B4-BE49-F238E27FC236}">
                    <a16:creationId xmlns:a16="http://schemas.microsoft.com/office/drawing/2014/main" id="{13567316-6DA9-4925-1DFA-E02B4A1393C4}"/>
                  </a:ext>
                </a:extLst>
              </p:cNvPr>
              <p:cNvSpPr/>
              <p:nvPr/>
            </p:nvSpPr>
            <p:spPr>
              <a:xfrm>
                <a:off x="1035132" y="4435437"/>
                <a:ext cx="8059387" cy="7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Hardware layer</a:t>
                </a:r>
              </a:p>
            </p:txBody>
          </p:sp>
          <p:sp>
            <p:nvSpPr>
              <p:cNvPr id="10" name="Rectangle 9">
                <a:extLst>
                  <a:ext uri="{FF2B5EF4-FFF2-40B4-BE49-F238E27FC236}">
                    <a16:creationId xmlns:a16="http://schemas.microsoft.com/office/drawing/2014/main" id="{325CED9A-355C-DB19-617E-FF7DBB7ABEE1}"/>
                  </a:ext>
                </a:extLst>
              </p:cNvPr>
              <p:cNvSpPr/>
              <p:nvPr/>
            </p:nvSpPr>
            <p:spPr>
              <a:xfrm>
                <a:off x="1038942" y="3429000"/>
                <a:ext cx="8059387" cy="7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Type 1 Hypervisor (Virtual Machine Manager)</a:t>
                </a:r>
              </a:p>
            </p:txBody>
          </p:sp>
          <p:sp>
            <p:nvSpPr>
              <p:cNvPr id="12" name="Rectangle 11">
                <a:extLst>
                  <a:ext uri="{FF2B5EF4-FFF2-40B4-BE49-F238E27FC236}">
                    <a16:creationId xmlns:a16="http://schemas.microsoft.com/office/drawing/2014/main" id="{A026F19B-39A3-93D5-67AB-83D0A8A0278E}"/>
                  </a:ext>
                </a:extLst>
              </p:cNvPr>
              <p:cNvSpPr/>
              <p:nvPr/>
            </p:nvSpPr>
            <p:spPr>
              <a:xfrm>
                <a:off x="1064968" y="831272"/>
                <a:ext cx="2520000" cy="2386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13" name="Rectangle 12">
                <a:extLst>
                  <a:ext uri="{FF2B5EF4-FFF2-40B4-BE49-F238E27FC236}">
                    <a16:creationId xmlns:a16="http://schemas.microsoft.com/office/drawing/2014/main" id="{7DBC1846-1E87-6D4B-9B0D-5F454B7C9068}"/>
                  </a:ext>
                </a:extLst>
              </p:cNvPr>
              <p:cNvSpPr/>
              <p:nvPr/>
            </p:nvSpPr>
            <p:spPr>
              <a:xfrm>
                <a:off x="3818631" y="831272"/>
                <a:ext cx="2520000" cy="2386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14" name="Rectangle 13">
                <a:extLst>
                  <a:ext uri="{FF2B5EF4-FFF2-40B4-BE49-F238E27FC236}">
                    <a16:creationId xmlns:a16="http://schemas.microsoft.com/office/drawing/2014/main" id="{BFCB4F50-E6AB-6B74-2D61-92C7501A237E}"/>
                  </a:ext>
                </a:extLst>
              </p:cNvPr>
              <p:cNvSpPr/>
              <p:nvPr/>
            </p:nvSpPr>
            <p:spPr>
              <a:xfrm>
                <a:off x="6572294" y="842703"/>
                <a:ext cx="2520000" cy="23868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18" name="Rectangle 17">
                <a:extLst>
                  <a:ext uri="{FF2B5EF4-FFF2-40B4-BE49-F238E27FC236}">
                    <a16:creationId xmlns:a16="http://schemas.microsoft.com/office/drawing/2014/main" id="{79E18374-4BC3-0DBC-C04E-E1769E1EB1B0}"/>
                  </a:ext>
                </a:extLst>
              </p:cNvPr>
              <p:cNvSpPr/>
              <p:nvPr/>
            </p:nvSpPr>
            <p:spPr>
              <a:xfrm>
                <a:off x="1216377" y="2308766"/>
                <a:ext cx="2203200" cy="807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Guest OS e.g. Windows</a:t>
                </a:r>
              </a:p>
            </p:txBody>
          </p:sp>
          <p:sp>
            <p:nvSpPr>
              <p:cNvPr id="19" name="Rectangle 18">
                <a:extLst>
                  <a:ext uri="{FF2B5EF4-FFF2-40B4-BE49-F238E27FC236}">
                    <a16:creationId xmlns:a16="http://schemas.microsoft.com/office/drawing/2014/main" id="{87D19F3E-4584-0153-0D5A-1C19BE1A3C58}"/>
                  </a:ext>
                </a:extLst>
              </p:cNvPr>
              <p:cNvSpPr/>
              <p:nvPr/>
            </p:nvSpPr>
            <p:spPr>
              <a:xfrm>
                <a:off x="1216376" y="954488"/>
                <a:ext cx="2203200" cy="104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sp>
            <p:nvSpPr>
              <p:cNvPr id="21" name="Rectangle 20">
                <a:extLst>
                  <a:ext uri="{FF2B5EF4-FFF2-40B4-BE49-F238E27FC236}">
                    <a16:creationId xmlns:a16="http://schemas.microsoft.com/office/drawing/2014/main" id="{2A98227E-A43B-8FA5-4A61-5B9888C67F3D}"/>
                  </a:ext>
                </a:extLst>
              </p:cNvPr>
              <p:cNvSpPr/>
              <p:nvPr/>
            </p:nvSpPr>
            <p:spPr>
              <a:xfrm>
                <a:off x="3967035" y="2314532"/>
                <a:ext cx="2203200" cy="804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Guest OS e.g. Linux</a:t>
                </a:r>
              </a:p>
            </p:txBody>
          </p:sp>
          <p:sp>
            <p:nvSpPr>
              <p:cNvPr id="22" name="Rectangle 21">
                <a:extLst>
                  <a:ext uri="{FF2B5EF4-FFF2-40B4-BE49-F238E27FC236}">
                    <a16:creationId xmlns:a16="http://schemas.microsoft.com/office/drawing/2014/main" id="{6FE7BD55-8353-9AA5-E751-4129C91B22D2}"/>
                  </a:ext>
                </a:extLst>
              </p:cNvPr>
              <p:cNvSpPr/>
              <p:nvPr/>
            </p:nvSpPr>
            <p:spPr>
              <a:xfrm>
                <a:off x="3980341" y="954488"/>
                <a:ext cx="2203200" cy="1070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sp>
            <p:nvSpPr>
              <p:cNvPr id="24" name="Rectangle 23">
                <a:extLst>
                  <a:ext uri="{FF2B5EF4-FFF2-40B4-BE49-F238E27FC236}">
                    <a16:creationId xmlns:a16="http://schemas.microsoft.com/office/drawing/2014/main" id="{9590B355-00AE-4BC3-7DAA-2A91825E4356}"/>
                  </a:ext>
                </a:extLst>
              </p:cNvPr>
              <p:cNvSpPr/>
              <p:nvPr/>
            </p:nvSpPr>
            <p:spPr>
              <a:xfrm>
                <a:off x="6730694" y="2303517"/>
                <a:ext cx="2203200" cy="807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Guest OS e.g. </a:t>
                </a:r>
                <a:r>
                  <a:rPr lang="en-GB" sz="2000" dirty="0" err="1">
                    <a:solidFill>
                      <a:schemeClr val="tx1"/>
                    </a:solidFill>
                  </a:rPr>
                  <a:t>NixOS</a:t>
                </a:r>
                <a:endParaRPr lang="en-GB" sz="2000" dirty="0">
                  <a:solidFill>
                    <a:schemeClr val="tx1"/>
                  </a:solidFill>
                </a:endParaRPr>
              </a:p>
            </p:txBody>
          </p:sp>
        </p:grpSp>
        <p:sp>
          <p:nvSpPr>
            <p:cNvPr id="26" name="Rectangle 25">
              <a:extLst>
                <a:ext uri="{FF2B5EF4-FFF2-40B4-BE49-F238E27FC236}">
                  <a16:creationId xmlns:a16="http://schemas.microsoft.com/office/drawing/2014/main" id="{1746100B-8614-55EB-B4C5-CF6493F87750}"/>
                </a:ext>
              </a:extLst>
            </p:cNvPr>
            <p:cNvSpPr/>
            <p:nvPr/>
          </p:nvSpPr>
          <p:spPr>
            <a:xfrm>
              <a:off x="7278942" y="954488"/>
              <a:ext cx="2203200" cy="1070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grpSp>
    </p:spTree>
    <p:extLst>
      <p:ext uri="{BB962C8B-B14F-4D97-AF65-F5344CB8AC3E}">
        <p14:creationId xmlns:p14="http://schemas.microsoft.com/office/powerpoint/2010/main" val="248610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5CAA12-F1EA-CE21-5F2C-61A53CA6A7C2}"/>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9BCB17E6-C563-A6E0-E872-B201208903C3}"/>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3F7775A3-3185-6C90-5728-C348B9BCF477}"/>
              </a:ext>
            </a:extLst>
          </p:cNvPr>
          <p:cNvSpPr>
            <a:spLocks noGrp="1"/>
          </p:cNvSpPr>
          <p:nvPr>
            <p:ph type="sldNum" sz="quarter" idx="12"/>
          </p:nvPr>
        </p:nvSpPr>
        <p:spPr/>
        <p:txBody>
          <a:bodyPr/>
          <a:lstStyle/>
          <a:p>
            <a:fld id="{1DF061CF-3060-EE4C-8751-849C29A56A75}" type="slidenum">
              <a:rPr lang="en-GB" smtClean="0"/>
              <a:t>21</a:t>
            </a:fld>
            <a:endParaRPr lang="en-GB" dirty="0"/>
          </a:p>
        </p:txBody>
      </p:sp>
      <p:grpSp>
        <p:nvGrpSpPr>
          <p:cNvPr id="3" name="Group 2">
            <a:extLst>
              <a:ext uri="{FF2B5EF4-FFF2-40B4-BE49-F238E27FC236}">
                <a16:creationId xmlns:a16="http://schemas.microsoft.com/office/drawing/2014/main" id="{221E0BAC-5D32-061D-A96C-30CE6401579D}"/>
              </a:ext>
            </a:extLst>
          </p:cNvPr>
          <p:cNvGrpSpPr/>
          <p:nvPr/>
        </p:nvGrpSpPr>
        <p:grpSpPr>
          <a:xfrm>
            <a:off x="1427022" y="700644"/>
            <a:ext cx="8372104" cy="4958751"/>
            <a:chOff x="1427022" y="700644"/>
            <a:chExt cx="8372104" cy="4958751"/>
          </a:xfrm>
        </p:grpSpPr>
        <p:grpSp>
          <p:nvGrpSpPr>
            <p:cNvPr id="27" name="Group 26">
              <a:extLst>
                <a:ext uri="{FF2B5EF4-FFF2-40B4-BE49-F238E27FC236}">
                  <a16:creationId xmlns:a16="http://schemas.microsoft.com/office/drawing/2014/main" id="{EB3F172E-BD03-13AD-F976-6E0F36DEBAF6}"/>
                </a:ext>
              </a:extLst>
            </p:cNvPr>
            <p:cNvGrpSpPr/>
            <p:nvPr/>
          </p:nvGrpSpPr>
          <p:grpSpPr>
            <a:xfrm>
              <a:off x="1427022" y="700644"/>
              <a:ext cx="8372104" cy="4958751"/>
              <a:chOff x="878774" y="700644"/>
              <a:chExt cx="8372104" cy="4958751"/>
            </a:xfrm>
          </p:grpSpPr>
          <p:sp>
            <p:nvSpPr>
              <p:cNvPr id="7" name="Rectangle 6">
                <a:extLst>
                  <a:ext uri="{FF2B5EF4-FFF2-40B4-BE49-F238E27FC236}">
                    <a16:creationId xmlns:a16="http://schemas.microsoft.com/office/drawing/2014/main" id="{DE6D847C-E8E4-35D6-CEFD-678DC28CDB62}"/>
                  </a:ext>
                </a:extLst>
              </p:cNvPr>
              <p:cNvSpPr/>
              <p:nvPr/>
            </p:nvSpPr>
            <p:spPr>
              <a:xfrm>
                <a:off x="878774" y="700644"/>
                <a:ext cx="8372104" cy="49587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sp>
            <p:nvSpPr>
              <p:cNvPr id="8" name="Rectangle 7">
                <a:extLst>
                  <a:ext uri="{FF2B5EF4-FFF2-40B4-BE49-F238E27FC236}">
                    <a16:creationId xmlns:a16="http://schemas.microsoft.com/office/drawing/2014/main" id="{13567316-6DA9-4925-1DFA-E02B4A1393C4}"/>
                  </a:ext>
                </a:extLst>
              </p:cNvPr>
              <p:cNvSpPr/>
              <p:nvPr/>
            </p:nvSpPr>
            <p:spPr>
              <a:xfrm>
                <a:off x="1064967" y="4893930"/>
                <a:ext cx="8059387"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Hardware layer</a:t>
                </a:r>
              </a:p>
            </p:txBody>
          </p:sp>
          <p:sp>
            <p:nvSpPr>
              <p:cNvPr id="10" name="Rectangle 9">
                <a:extLst>
                  <a:ext uri="{FF2B5EF4-FFF2-40B4-BE49-F238E27FC236}">
                    <a16:creationId xmlns:a16="http://schemas.microsoft.com/office/drawing/2014/main" id="{325CED9A-355C-DB19-617E-FF7DBB7ABEE1}"/>
                  </a:ext>
                </a:extLst>
              </p:cNvPr>
              <p:cNvSpPr/>
              <p:nvPr/>
            </p:nvSpPr>
            <p:spPr>
              <a:xfrm>
                <a:off x="1052247" y="3345623"/>
                <a:ext cx="8059387"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Virtualization layer (Container engine)</a:t>
                </a:r>
              </a:p>
            </p:txBody>
          </p:sp>
          <p:sp>
            <p:nvSpPr>
              <p:cNvPr id="12" name="Rectangle 11">
                <a:extLst>
                  <a:ext uri="{FF2B5EF4-FFF2-40B4-BE49-F238E27FC236}">
                    <a16:creationId xmlns:a16="http://schemas.microsoft.com/office/drawing/2014/main" id="{A026F19B-39A3-93D5-67AB-83D0A8A0278E}"/>
                  </a:ext>
                </a:extLst>
              </p:cNvPr>
              <p:cNvSpPr/>
              <p:nvPr/>
            </p:nvSpPr>
            <p:spPr>
              <a:xfrm>
                <a:off x="1064968" y="831272"/>
                <a:ext cx="2520000" cy="2386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chemeClr val="tx1"/>
                    </a:solidFill>
                  </a:rPr>
                  <a:t>Privileged container</a:t>
                </a:r>
              </a:p>
            </p:txBody>
          </p:sp>
          <p:sp>
            <p:nvSpPr>
              <p:cNvPr id="18" name="Rectangle 17">
                <a:extLst>
                  <a:ext uri="{FF2B5EF4-FFF2-40B4-BE49-F238E27FC236}">
                    <a16:creationId xmlns:a16="http://schemas.microsoft.com/office/drawing/2014/main" id="{79E18374-4BC3-0DBC-C04E-E1769E1EB1B0}"/>
                  </a:ext>
                </a:extLst>
              </p:cNvPr>
              <p:cNvSpPr/>
              <p:nvPr/>
            </p:nvSpPr>
            <p:spPr>
              <a:xfrm>
                <a:off x="1223368" y="2288439"/>
                <a:ext cx="2203200" cy="807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Host OS (1)</a:t>
                </a:r>
              </a:p>
            </p:txBody>
          </p:sp>
          <p:sp>
            <p:nvSpPr>
              <p:cNvPr id="19" name="Rectangle 18">
                <a:extLst>
                  <a:ext uri="{FF2B5EF4-FFF2-40B4-BE49-F238E27FC236}">
                    <a16:creationId xmlns:a16="http://schemas.microsoft.com/office/drawing/2014/main" id="{87D19F3E-4584-0153-0D5A-1C19BE1A3C58}"/>
                  </a:ext>
                </a:extLst>
              </p:cNvPr>
              <p:cNvSpPr/>
              <p:nvPr/>
            </p:nvSpPr>
            <p:spPr>
              <a:xfrm>
                <a:off x="1223368" y="1339088"/>
                <a:ext cx="2203200" cy="807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Remote admin, Core services</a:t>
                </a:r>
              </a:p>
            </p:txBody>
          </p:sp>
          <p:sp>
            <p:nvSpPr>
              <p:cNvPr id="21" name="Rectangle 20">
                <a:extLst>
                  <a:ext uri="{FF2B5EF4-FFF2-40B4-BE49-F238E27FC236}">
                    <a16:creationId xmlns:a16="http://schemas.microsoft.com/office/drawing/2014/main" id="{2A98227E-A43B-8FA5-4A61-5B9888C67F3D}"/>
                  </a:ext>
                </a:extLst>
              </p:cNvPr>
              <p:cNvSpPr/>
              <p:nvPr/>
            </p:nvSpPr>
            <p:spPr>
              <a:xfrm>
                <a:off x="3980341" y="2278756"/>
                <a:ext cx="2203200" cy="804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Host OS (2)</a:t>
                </a:r>
              </a:p>
            </p:txBody>
          </p:sp>
          <p:sp>
            <p:nvSpPr>
              <p:cNvPr id="22" name="Rectangle 21">
                <a:extLst>
                  <a:ext uri="{FF2B5EF4-FFF2-40B4-BE49-F238E27FC236}">
                    <a16:creationId xmlns:a16="http://schemas.microsoft.com/office/drawing/2014/main" id="{6FE7BD55-8353-9AA5-E751-4129C91B22D2}"/>
                  </a:ext>
                </a:extLst>
              </p:cNvPr>
              <p:cNvSpPr/>
              <p:nvPr/>
            </p:nvSpPr>
            <p:spPr>
              <a:xfrm>
                <a:off x="3980341" y="1339088"/>
                <a:ext cx="2203200" cy="806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sp>
            <p:nvSpPr>
              <p:cNvPr id="24" name="Rectangle 23">
                <a:extLst>
                  <a:ext uri="{FF2B5EF4-FFF2-40B4-BE49-F238E27FC236}">
                    <a16:creationId xmlns:a16="http://schemas.microsoft.com/office/drawing/2014/main" id="{9590B355-00AE-4BC3-7DAA-2A91825E4356}"/>
                  </a:ext>
                </a:extLst>
              </p:cNvPr>
              <p:cNvSpPr/>
              <p:nvPr/>
            </p:nvSpPr>
            <p:spPr>
              <a:xfrm>
                <a:off x="6730694" y="2303517"/>
                <a:ext cx="2203200" cy="807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Host OS (2)</a:t>
                </a:r>
              </a:p>
            </p:txBody>
          </p:sp>
        </p:grpSp>
        <p:sp>
          <p:nvSpPr>
            <p:cNvPr id="20" name="Rectangle 19">
              <a:extLst>
                <a:ext uri="{FF2B5EF4-FFF2-40B4-BE49-F238E27FC236}">
                  <a16:creationId xmlns:a16="http://schemas.microsoft.com/office/drawing/2014/main" id="{176AA0A3-1D1C-E712-7F2C-1D9A64BD00E8}"/>
                </a:ext>
              </a:extLst>
            </p:cNvPr>
            <p:cNvSpPr/>
            <p:nvPr/>
          </p:nvSpPr>
          <p:spPr>
            <a:xfrm>
              <a:off x="7278942" y="1339088"/>
              <a:ext cx="2203200" cy="806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Applications</a:t>
              </a:r>
            </a:p>
          </p:txBody>
        </p:sp>
        <p:sp>
          <p:nvSpPr>
            <p:cNvPr id="23" name="Rectangle 22">
              <a:extLst>
                <a:ext uri="{FF2B5EF4-FFF2-40B4-BE49-F238E27FC236}">
                  <a16:creationId xmlns:a16="http://schemas.microsoft.com/office/drawing/2014/main" id="{8447FDEB-16A1-E5F6-FC24-9F9A3910192E}"/>
                </a:ext>
              </a:extLst>
            </p:cNvPr>
            <p:cNvSpPr/>
            <p:nvPr/>
          </p:nvSpPr>
          <p:spPr>
            <a:xfrm>
              <a:off x="4370189" y="831272"/>
              <a:ext cx="2520000" cy="2386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chemeClr val="tx1"/>
                  </a:solidFill>
                </a:rPr>
                <a:t>Container</a:t>
              </a:r>
            </a:p>
          </p:txBody>
        </p:sp>
        <p:sp>
          <p:nvSpPr>
            <p:cNvPr id="25" name="Rectangle 24">
              <a:extLst>
                <a:ext uri="{FF2B5EF4-FFF2-40B4-BE49-F238E27FC236}">
                  <a16:creationId xmlns:a16="http://schemas.microsoft.com/office/drawing/2014/main" id="{DBD2BD78-02BE-1950-D520-246A79517B4F}"/>
                </a:ext>
              </a:extLst>
            </p:cNvPr>
            <p:cNvSpPr/>
            <p:nvPr/>
          </p:nvSpPr>
          <p:spPr>
            <a:xfrm>
              <a:off x="7120542" y="831272"/>
              <a:ext cx="2520000" cy="2386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chemeClr val="tx1"/>
                  </a:solidFill>
                </a:rPr>
                <a:t>Container</a:t>
              </a:r>
            </a:p>
          </p:txBody>
        </p:sp>
        <p:sp>
          <p:nvSpPr>
            <p:cNvPr id="28" name="Rectangle 27">
              <a:extLst>
                <a:ext uri="{FF2B5EF4-FFF2-40B4-BE49-F238E27FC236}">
                  <a16:creationId xmlns:a16="http://schemas.microsoft.com/office/drawing/2014/main" id="{BE64AEB5-5774-3D94-7CDB-F2CFD54B75DB}"/>
                </a:ext>
              </a:extLst>
            </p:cNvPr>
            <p:cNvSpPr/>
            <p:nvPr/>
          </p:nvSpPr>
          <p:spPr>
            <a:xfrm>
              <a:off x="1600495" y="4118469"/>
              <a:ext cx="8059387"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Shared host OS</a:t>
              </a:r>
            </a:p>
          </p:txBody>
        </p:sp>
      </p:grpSp>
    </p:spTree>
    <p:extLst>
      <p:ext uri="{BB962C8B-B14F-4D97-AF65-F5344CB8AC3E}">
        <p14:creationId xmlns:p14="http://schemas.microsoft.com/office/powerpoint/2010/main" val="1407437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descr="Chart, box and whisker chart&#10;&#10;Description automatically generated">
            <a:extLst>
              <a:ext uri="{FF2B5EF4-FFF2-40B4-BE49-F238E27FC236}">
                <a16:creationId xmlns:a16="http://schemas.microsoft.com/office/drawing/2014/main" id="{D76B00C8-D125-EB0E-564E-39FA9386029E}"/>
              </a:ext>
            </a:extLst>
          </p:cNvPr>
          <p:cNvPicPr>
            <a:picLocks noGrp="1" noChangeAspect="1"/>
          </p:cNvPicPr>
          <p:nvPr>
            <p:ph idx="1"/>
          </p:nvPr>
        </p:nvPicPr>
        <p:blipFill>
          <a:blip r:embed="rId2"/>
          <a:stretch>
            <a:fillRect/>
          </a:stretch>
        </p:blipFill>
        <p:spPr>
          <a:xfrm>
            <a:off x="2533885" y="593395"/>
            <a:ext cx="7124229" cy="5343172"/>
          </a:xfrm>
        </p:spPr>
      </p:pic>
      <p:sp>
        <p:nvSpPr>
          <p:cNvPr id="4" name="Date Placeholder 3">
            <a:extLst>
              <a:ext uri="{FF2B5EF4-FFF2-40B4-BE49-F238E27FC236}">
                <a16:creationId xmlns:a16="http://schemas.microsoft.com/office/drawing/2014/main" id="{B593DA7D-CA4B-BAFC-990B-84270813E248}"/>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6CC9165D-4A02-94CE-9502-F58413234615}"/>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362E6679-03EF-D4DA-207F-F196896BF3F5}"/>
              </a:ext>
            </a:extLst>
          </p:cNvPr>
          <p:cNvSpPr>
            <a:spLocks noGrp="1"/>
          </p:cNvSpPr>
          <p:nvPr>
            <p:ph type="sldNum" sz="quarter" idx="12"/>
          </p:nvPr>
        </p:nvSpPr>
        <p:spPr/>
        <p:txBody>
          <a:bodyPr/>
          <a:lstStyle/>
          <a:p>
            <a:fld id="{1DF061CF-3060-EE4C-8751-849C29A56A75}" type="slidenum">
              <a:rPr lang="en-GB" smtClean="0"/>
              <a:t>22</a:t>
            </a:fld>
            <a:endParaRPr lang="en-GB" dirty="0"/>
          </a:p>
        </p:txBody>
      </p:sp>
    </p:spTree>
    <p:extLst>
      <p:ext uri="{BB962C8B-B14F-4D97-AF65-F5344CB8AC3E}">
        <p14:creationId xmlns:p14="http://schemas.microsoft.com/office/powerpoint/2010/main" val="740159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descr="Chart, box and whisker chart&#10;&#10;Description automatically generated">
            <a:extLst>
              <a:ext uri="{FF2B5EF4-FFF2-40B4-BE49-F238E27FC236}">
                <a16:creationId xmlns:a16="http://schemas.microsoft.com/office/drawing/2014/main" id="{3E1EA34F-322E-1924-EF76-A303868CD253}"/>
              </a:ext>
            </a:extLst>
          </p:cNvPr>
          <p:cNvPicPr>
            <a:picLocks noGrp="1" noChangeAspect="1"/>
          </p:cNvPicPr>
          <p:nvPr>
            <p:ph idx="1"/>
          </p:nvPr>
        </p:nvPicPr>
        <p:blipFill>
          <a:blip r:embed="rId2"/>
          <a:stretch>
            <a:fillRect/>
          </a:stretch>
        </p:blipFill>
        <p:spPr>
          <a:xfrm>
            <a:off x="6226628" y="1384662"/>
            <a:ext cx="5451566" cy="4088675"/>
          </a:xfrm>
        </p:spPr>
      </p:pic>
      <p:sp>
        <p:nvSpPr>
          <p:cNvPr id="4" name="Date Placeholder 3">
            <a:extLst>
              <a:ext uri="{FF2B5EF4-FFF2-40B4-BE49-F238E27FC236}">
                <a16:creationId xmlns:a16="http://schemas.microsoft.com/office/drawing/2014/main" id="{5FF70C46-B217-7AA8-B2EB-91774E4A2E5D}"/>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583106AD-9EA3-0B20-7483-E15EB99928D1}"/>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FD505E83-DFA8-C9D1-FF10-1084A2C43A98}"/>
              </a:ext>
            </a:extLst>
          </p:cNvPr>
          <p:cNvSpPr>
            <a:spLocks noGrp="1"/>
          </p:cNvSpPr>
          <p:nvPr>
            <p:ph type="sldNum" sz="quarter" idx="12"/>
          </p:nvPr>
        </p:nvSpPr>
        <p:spPr/>
        <p:txBody>
          <a:bodyPr/>
          <a:lstStyle/>
          <a:p>
            <a:fld id="{1DF061CF-3060-EE4C-8751-849C29A56A75}" type="slidenum">
              <a:rPr lang="en-GB" smtClean="0"/>
              <a:t>23</a:t>
            </a:fld>
            <a:endParaRPr lang="en-GB" dirty="0"/>
          </a:p>
        </p:txBody>
      </p:sp>
      <p:pic>
        <p:nvPicPr>
          <p:cNvPr id="10" name="Picture 9" descr="Graphical user interface&#10;&#10;Description automatically generated with medium confidence">
            <a:extLst>
              <a:ext uri="{FF2B5EF4-FFF2-40B4-BE49-F238E27FC236}">
                <a16:creationId xmlns:a16="http://schemas.microsoft.com/office/drawing/2014/main" id="{C349B621-FBA6-DF5C-CC3C-A5B8EC1775BB}"/>
              </a:ext>
            </a:extLst>
          </p:cNvPr>
          <p:cNvPicPr>
            <a:picLocks noChangeAspect="1"/>
          </p:cNvPicPr>
          <p:nvPr/>
        </p:nvPicPr>
        <p:blipFill>
          <a:blip r:embed="rId3"/>
          <a:stretch>
            <a:fillRect/>
          </a:stretch>
        </p:blipFill>
        <p:spPr>
          <a:xfrm>
            <a:off x="513807" y="1384662"/>
            <a:ext cx="5451566" cy="4088675"/>
          </a:xfrm>
          <a:prstGeom prst="rect">
            <a:avLst/>
          </a:prstGeom>
        </p:spPr>
      </p:pic>
    </p:spTree>
    <p:extLst>
      <p:ext uri="{BB962C8B-B14F-4D97-AF65-F5344CB8AC3E}">
        <p14:creationId xmlns:p14="http://schemas.microsoft.com/office/powerpoint/2010/main" val="60650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B4CE2C6C-113F-B473-171B-1FAF762012CA}"/>
              </a:ext>
            </a:extLst>
          </p:cNvPr>
          <p:cNvPicPr>
            <a:picLocks noGrp="1" noChangeAspect="1"/>
          </p:cNvPicPr>
          <p:nvPr>
            <p:ph idx="1"/>
          </p:nvPr>
        </p:nvPicPr>
        <p:blipFill>
          <a:blip r:embed="rId2"/>
          <a:stretch>
            <a:fillRect/>
          </a:stretch>
        </p:blipFill>
        <p:spPr>
          <a:xfrm>
            <a:off x="6095999" y="1262607"/>
            <a:ext cx="5259976" cy="3944982"/>
          </a:xfrm>
        </p:spPr>
      </p:pic>
      <p:sp>
        <p:nvSpPr>
          <p:cNvPr id="4" name="Date Placeholder 3">
            <a:extLst>
              <a:ext uri="{FF2B5EF4-FFF2-40B4-BE49-F238E27FC236}">
                <a16:creationId xmlns:a16="http://schemas.microsoft.com/office/drawing/2014/main" id="{F16E67A2-F0C2-5C18-6796-050FFE278CD8}"/>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AE6930AF-7875-E93D-9E83-68FC626B9B30}"/>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5BBC355E-C621-9559-9A49-D463A96C99EB}"/>
              </a:ext>
            </a:extLst>
          </p:cNvPr>
          <p:cNvSpPr>
            <a:spLocks noGrp="1"/>
          </p:cNvSpPr>
          <p:nvPr>
            <p:ph type="sldNum" sz="quarter" idx="12"/>
          </p:nvPr>
        </p:nvSpPr>
        <p:spPr/>
        <p:txBody>
          <a:bodyPr/>
          <a:lstStyle/>
          <a:p>
            <a:fld id="{1DF061CF-3060-EE4C-8751-849C29A56A75}" type="slidenum">
              <a:rPr lang="en-GB" smtClean="0"/>
              <a:t>24</a:t>
            </a:fld>
            <a:endParaRPr lang="en-GB" dirty="0"/>
          </a:p>
        </p:txBody>
      </p:sp>
      <p:pic>
        <p:nvPicPr>
          <p:cNvPr id="10" name="Picture 9" descr="A picture containing chart&#10;&#10;Description automatically generated">
            <a:extLst>
              <a:ext uri="{FF2B5EF4-FFF2-40B4-BE49-F238E27FC236}">
                <a16:creationId xmlns:a16="http://schemas.microsoft.com/office/drawing/2014/main" id="{86B6BD1A-A136-0C22-D6D6-62B314682D15}"/>
              </a:ext>
            </a:extLst>
          </p:cNvPr>
          <p:cNvPicPr>
            <a:picLocks noChangeAspect="1"/>
          </p:cNvPicPr>
          <p:nvPr/>
        </p:nvPicPr>
        <p:blipFill>
          <a:blip r:embed="rId3"/>
          <a:stretch>
            <a:fillRect/>
          </a:stretch>
        </p:blipFill>
        <p:spPr>
          <a:xfrm>
            <a:off x="836023" y="1262607"/>
            <a:ext cx="5259977" cy="3944982"/>
          </a:xfrm>
          <a:prstGeom prst="rect">
            <a:avLst/>
          </a:prstGeom>
        </p:spPr>
      </p:pic>
    </p:spTree>
    <p:extLst>
      <p:ext uri="{BB962C8B-B14F-4D97-AF65-F5344CB8AC3E}">
        <p14:creationId xmlns:p14="http://schemas.microsoft.com/office/powerpoint/2010/main" val="280475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descr="Chart, line chart&#10;&#10;Description automatically generated">
            <a:extLst>
              <a:ext uri="{FF2B5EF4-FFF2-40B4-BE49-F238E27FC236}">
                <a16:creationId xmlns:a16="http://schemas.microsoft.com/office/drawing/2014/main" id="{213F8C7F-CCA0-2B1E-2D42-1A6949CC1BCF}"/>
              </a:ext>
            </a:extLst>
          </p:cNvPr>
          <p:cNvPicPr>
            <a:picLocks noGrp="1" noChangeAspect="1"/>
          </p:cNvPicPr>
          <p:nvPr>
            <p:ph idx="1"/>
          </p:nvPr>
        </p:nvPicPr>
        <p:blipFill>
          <a:blip r:embed="rId3"/>
          <a:stretch>
            <a:fillRect/>
          </a:stretch>
        </p:blipFill>
        <p:spPr>
          <a:xfrm>
            <a:off x="4659790" y="892996"/>
            <a:ext cx="6762675" cy="5072007"/>
          </a:xfrm>
        </p:spPr>
      </p:pic>
      <p:sp>
        <p:nvSpPr>
          <p:cNvPr id="4" name="Date Placeholder 3">
            <a:extLst>
              <a:ext uri="{FF2B5EF4-FFF2-40B4-BE49-F238E27FC236}">
                <a16:creationId xmlns:a16="http://schemas.microsoft.com/office/drawing/2014/main" id="{F5984E56-DA58-C480-5AFE-3208E7DCA98A}"/>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0FA1575D-0086-CED7-34A8-4C2182B616E0}"/>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E871EA89-2606-CEF5-992F-C654B7192F6A}"/>
              </a:ext>
            </a:extLst>
          </p:cNvPr>
          <p:cNvSpPr>
            <a:spLocks noGrp="1"/>
          </p:cNvSpPr>
          <p:nvPr>
            <p:ph type="sldNum" sz="quarter" idx="12"/>
          </p:nvPr>
        </p:nvSpPr>
        <p:spPr/>
        <p:txBody>
          <a:bodyPr/>
          <a:lstStyle/>
          <a:p>
            <a:fld id="{1DF061CF-3060-EE4C-8751-849C29A56A75}" type="slidenum">
              <a:rPr lang="en-GB" smtClean="0"/>
              <a:t>25</a:t>
            </a:fld>
            <a:endParaRPr lang="en-GB" dirty="0"/>
          </a:p>
        </p:txBody>
      </p:sp>
      <p:graphicFrame>
        <p:nvGraphicFramePr>
          <p:cNvPr id="9" name="Table 9">
            <a:extLst>
              <a:ext uri="{FF2B5EF4-FFF2-40B4-BE49-F238E27FC236}">
                <a16:creationId xmlns:a16="http://schemas.microsoft.com/office/drawing/2014/main" id="{D372F9A8-BC26-77BF-4660-F42AFB1A5280}"/>
              </a:ext>
            </a:extLst>
          </p:cNvPr>
          <p:cNvGraphicFramePr>
            <a:graphicFrameLocks noGrp="1"/>
          </p:cNvGraphicFramePr>
          <p:nvPr>
            <p:extLst>
              <p:ext uri="{D42A27DB-BD31-4B8C-83A1-F6EECF244321}">
                <p14:modId xmlns:p14="http://schemas.microsoft.com/office/powerpoint/2010/main" val="3009606362"/>
              </p:ext>
            </p:extLst>
          </p:nvPr>
        </p:nvGraphicFramePr>
        <p:xfrm>
          <a:off x="626080" y="1696800"/>
          <a:ext cx="3524794" cy="3193337"/>
        </p:xfrm>
        <a:graphic>
          <a:graphicData uri="http://schemas.openxmlformats.org/drawingml/2006/table">
            <a:tbl>
              <a:tblPr firstRow="1" bandRow="1">
                <a:tableStyleId>{2D5ABB26-0587-4C30-8999-92F81FD0307C}</a:tableStyleId>
              </a:tblPr>
              <a:tblGrid>
                <a:gridCol w="1762397">
                  <a:extLst>
                    <a:ext uri="{9D8B030D-6E8A-4147-A177-3AD203B41FA5}">
                      <a16:colId xmlns:a16="http://schemas.microsoft.com/office/drawing/2014/main" val="1841336368"/>
                    </a:ext>
                  </a:extLst>
                </a:gridCol>
                <a:gridCol w="1762397">
                  <a:extLst>
                    <a:ext uri="{9D8B030D-6E8A-4147-A177-3AD203B41FA5}">
                      <a16:colId xmlns:a16="http://schemas.microsoft.com/office/drawing/2014/main" val="292922260"/>
                    </a:ext>
                  </a:extLst>
                </a:gridCol>
              </a:tblGrid>
              <a:tr h="1033337">
                <a:tc>
                  <a:txBody>
                    <a:bodyPr/>
                    <a:lstStyle/>
                    <a:p>
                      <a:pPr algn="ctr"/>
                      <a:r>
                        <a:rPr lang="en-GB" sz="2000" b="0" i="0" dirty="0">
                          <a:latin typeface="Helvetica" pitchFamily="2" charset="0"/>
                        </a:rPr>
                        <a:t>Approach</a:t>
                      </a:r>
                      <a:endParaRPr lang="en-GB" sz="2000" b="1" i="0" dirty="0">
                        <a:latin typeface="Helvetica" pitchFamily="2" charset="0"/>
                      </a:endParaRPr>
                    </a:p>
                  </a:txBody>
                  <a:tcPr>
                    <a:lnB w="12700" cap="flat" cmpd="sng" algn="ctr">
                      <a:solidFill>
                        <a:schemeClr val="tx1"/>
                      </a:solidFill>
                      <a:prstDash val="solid"/>
                      <a:round/>
                      <a:headEnd type="none" w="med" len="med"/>
                      <a:tailEnd type="none" w="med" len="med"/>
                    </a:lnB>
                  </a:tcPr>
                </a:tc>
                <a:tc>
                  <a:txBody>
                    <a:bodyPr/>
                    <a:lstStyle/>
                    <a:p>
                      <a:pPr algn="ctr"/>
                      <a:r>
                        <a:rPr lang="en-GB" sz="2000" b="0" i="0" dirty="0">
                          <a:latin typeface="Helvetica" pitchFamily="2" charset="0"/>
                        </a:rPr>
                        <a:t>Image size</a:t>
                      </a:r>
                    </a:p>
                    <a:p>
                      <a:pPr algn="ctr"/>
                      <a:r>
                        <a:rPr lang="en-GB" sz="2000" b="0" i="0" dirty="0">
                          <a:latin typeface="Helvetica" pitchFamily="2" charset="0"/>
                        </a:rPr>
                        <a:t>(Python)</a:t>
                      </a:r>
                      <a:endParaRPr lang="en-GB" sz="2000" b="1" i="0" dirty="0">
                        <a:latin typeface="Helvetica" pitchFamily="2"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7516325"/>
                  </a:ext>
                </a:extLst>
              </a:tr>
              <a:tr h="720000">
                <a:tc>
                  <a:txBody>
                    <a:bodyPr/>
                    <a:lstStyle/>
                    <a:p>
                      <a:pPr algn="ctr"/>
                      <a:r>
                        <a:rPr lang="en-GB" b="0" i="0" dirty="0">
                          <a:latin typeface="Helvetica" pitchFamily="2" charset="0"/>
                        </a:rPr>
                        <a:t>NSAR</a:t>
                      </a:r>
                    </a:p>
                  </a:txBody>
                  <a:tcPr anchor="ct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GB" b="0" i="0" dirty="0">
                          <a:latin typeface="Helvetica" pitchFamily="2" charset="0"/>
                        </a:rPr>
                        <a:t>557MB</a:t>
                      </a:r>
                    </a:p>
                  </a:txBody>
                  <a:tcPr anchor="ct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27315064"/>
                  </a:ext>
                </a:extLst>
              </a:tr>
              <a:tr h="720000">
                <a:tc>
                  <a:txBody>
                    <a:bodyPr/>
                    <a:lstStyle/>
                    <a:p>
                      <a:pPr algn="ctr"/>
                      <a:r>
                        <a:rPr lang="en-GB" b="0" i="0" dirty="0">
                          <a:latin typeface="Helvetica" pitchFamily="2" charset="0"/>
                        </a:rPr>
                        <a:t>BIAR</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GB" b="0" i="0" dirty="0">
                          <a:latin typeface="Helvetica" pitchFamily="2" charset="0"/>
                        </a:rPr>
                        <a:t>666MB</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44927965"/>
                  </a:ext>
                </a:extLst>
              </a:tr>
              <a:tr h="720000">
                <a:tc>
                  <a:txBody>
                    <a:bodyPr/>
                    <a:lstStyle/>
                    <a:p>
                      <a:pPr algn="ctr"/>
                      <a:r>
                        <a:rPr lang="en-GB" b="0" i="0" dirty="0">
                          <a:ln>
                            <a:noFill/>
                          </a:ln>
                          <a:solidFill>
                            <a:schemeClr val="tx1"/>
                          </a:solidFill>
                          <a:latin typeface="Helvetica" pitchFamily="2" charset="0"/>
                        </a:rPr>
                        <a:t>Current Solution</a:t>
                      </a:r>
                    </a:p>
                  </a:txBody>
                  <a:tcPr anchor="ctr">
                    <a:lnT w="12700" cap="flat" cmpd="sng" algn="ctr">
                      <a:solidFill>
                        <a:schemeClr val="bg1">
                          <a:lumMod val="75000"/>
                        </a:schemeClr>
                      </a:solidFill>
                      <a:prstDash val="solid"/>
                      <a:round/>
                      <a:headEnd type="none" w="med" len="med"/>
                      <a:tailEnd type="none" w="med" len="med"/>
                    </a:lnT>
                  </a:tcPr>
                </a:tc>
                <a:tc>
                  <a:txBody>
                    <a:bodyPr/>
                    <a:lstStyle/>
                    <a:p>
                      <a:pPr algn="ctr"/>
                      <a:r>
                        <a:rPr lang="en-GB" b="0" i="0" dirty="0">
                          <a:ln>
                            <a:noFill/>
                          </a:ln>
                          <a:solidFill>
                            <a:schemeClr val="tx1"/>
                          </a:solidFill>
                          <a:latin typeface="Helvetica" pitchFamily="2" charset="0"/>
                        </a:rPr>
                        <a:t>1.27GB</a:t>
                      </a:r>
                    </a:p>
                  </a:txBody>
                  <a:tcPr anchor="ctr">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757589137"/>
                  </a:ext>
                </a:extLst>
              </a:tr>
            </a:tbl>
          </a:graphicData>
        </a:graphic>
      </p:graphicFrame>
    </p:spTree>
    <p:extLst>
      <p:ext uri="{BB962C8B-B14F-4D97-AF65-F5344CB8AC3E}">
        <p14:creationId xmlns:p14="http://schemas.microsoft.com/office/powerpoint/2010/main" val="280425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descr="Chart, box and whisker chart&#10;&#10;Description automatically generated">
            <a:extLst>
              <a:ext uri="{FF2B5EF4-FFF2-40B4-BE49-F238E27FC236}">
                <a16:creationId xmlns:a16="http://schemas.microsoft.com/office/drawing/2014/main" id="{96637274-994D-0744-5F10-F471FCB422DB}"/>
              </a:ext>
            </a:extLst>
          </p:cNvPr>
          <p:cNvPicPr>
            <a:picLocks noGrp="1" noChangeAspect="1"/>
          </p:cNvPicPr>
          <p:nvPr>
            <p:ph idx="1"/>
          </p:nvPr>
        </p:nvPicPr>
        <p:blipFill>
          <a:blip r:embed="rId2"/>
          <a:stretch>
            <a:fillRect/>
          </a:stretch>
        </p:blipFill>
        <p:spPr>
          <a:xfrm>
            <a:off x="838200" y="1609636"/>
            <a:ext cx="5162007" cy="3871505"/>
          </a:xfrm>
        </p:spPr>
      </p:pic>
      <p:sp>
        <p:nvSpPr>
          <p:cNvPr id="4" name="Date Placeholder 3">
            <a:extLst>
              <a:ext uri="{FF2B5EF4-FFF2-40B4-BE49-F238E27FC236}">
                <a16:creationId xmlns:a16="http://schemas.microsoft.com/office/drawing/2014/main" id="{641328A2-E36A-8BA0-DB80-42DF149BE8BC}"/>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94D7E745-C44E-D170-0634-71A043737345}"/>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9BC16C97-5874-681F-9068-9F9AB59BC07D}"/>
              </a:ext>
            </a:extLst>
          </p:cNvPr>
          <p:cNvSpPr>
            <a:spLocks noGrp="1"/>
          </p:cNvSpPr>
          <p:nvPr>
            <p:ph type="sldNum" sz="quarter" idx="12"/>
          </p:nvPr>
        </p:nvSpPr>
        <p:spPr/>
        <p:txBody>
          <a:bodyPr/>
          <a:lstStyle/>
          <a:p>
            <a:fld id="{1DF061CF-3060-EE4C-8751-849C29A56A75}" type="slidenum">
              <a:rPr lang="en-GB" smtClean="0"/>
              <a:t>26</a:t>
            </a:fld>
            <a:endParaRPr lang="en-GB" dirty="0"/>
          </a:p>
        </p:txBody>
      </p:sp>
      <p:pic>
        <p:nvPicPr>
          <p:cNvPr id="10" name="Picture 9" descr="Chart, box and whisker chart&#10;&#10;Description automatically generated">
            <a:extLst>
              <a:ext uri="{FF2B5EF4-FFF2-40B4-BE49-F238E27FC236}">
                <a16:creationId xmlns:a16="http://schemas.microsoft.com/office/drawing/2014/main" id="{D9DC7308-1141-1AE5-29BC-09DC8A0ECC82}"/>
              </a:ext>
            </a:extLst>
          </p:cNvPr>
          <p:cNvPicPr>
            <a:picLocks noChangeAspect="1"/>
          </p:cNvPicPr>
          <p:nvPr/>
        </p:nvPicPr>
        <p:blipFill>
          <a:blip r:embed="rId3"/>
          <a:stretch>
            <a:fillRect/>
          </a:stretch>
        </p:blipFill>
        <p:spPr>
          <a:xfrm>
            <a:off x="6191794" y="1609635"/>
            <a:ext cx="5162006" cy="3871505"/>
          </a:xfrm>
          <a:prstGeom prst="rect">
            <a:avLst/>
          </a:prstGeom>
        </p:spPr>
      </p:pic>
    </p:spTree>
    <p:extLst>
      <p:ext uri="{BB962C8B-B14F-4D97-AF65-F5344CB8AC3E}">
        <p14:creationId xmlns:p14="http://schemas.microsoft.com/office/powerpoint/2010/main" val="1703526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id="{A2DBE761-0C17-81B3-EB2E-9002BB2057CE}"/>
              </a:ext>
            </a:extLst>
          </p:cNvPr>
          <p:cNvPicPr>
            <a:picLocks noGrp="1" noChangeAspect="1"/>
          </p:cNvPicPr>
          <p:nvPr>
            <p:ph idx="1"/>
          </p:nvPr>
        </p:nvPicPr>
        <p:blipFill>
          <a:blip r:embed="rId2"/>
          <a:stretch>
            <a:fillRect/>
          </a:stretch>
        </p:blipFill>
        <p:spPr>
          <a:xfrm>
            <a:off x="2618634" y="820975"/>
            <a:ext cx="6954732" cy="5216049"/>
          </a:xfrm>
        </p:spPr>
      </p:pic>
      <p:sp>
        <p:nvSpPr>
          <p:cNvPr id="4" name="Date Placeholder 3">
            <a:extLst>
              <a:ext uri="{FF2B5EF4-FFF2-40B4-BE49-F238E27FC236}">
                <a16:creationId xmlns:a16="http://schemas.microsoft.com/office/drawing/2014/main" id="{3B083850-5C1F-A398-81AA-9B9885987D4E}"/>
              </a:ext>
            </a:extLst>
          </p:cNvPr>
          <p:cNvSpPr>
            <a:spLocks noGrp="1"/>
          </p:cNvSpPr>
          <p:nvPr>
            <p:ph type="dt" sz="half" idx="10"/>
          </p:nvPr>
        </p:nvSpPr>
        <p:spPr/>
        <p:txBody>
          <a:bodyPr/>
          <a:lstStyle/>
          <a:p>
            <a:r>
              <a:rPr lang="de-CH"/>
              <a:t>23.06.22</a:t>
            </a:r>
            <a:endParaRPr lang="en-GB" dirty="0"/>
          </a:p>
        </p:txBody>
      </p:sp>
      <p:sp>
        <p:nvSpPr>
          <p:cNvPr id="5" name="Footer Placeholder 4">
            <a:extLst>
              <a:ext uri="{FF2B5EF4-FFF2-40B4-BE49-F238E27FC236}">
                <a16:creationId xmlns:a16="http://schemas.microsoft.com/office/drawing/2014/main" id="{FFBB3F44-F283-912A-0C0F-3FBFA0320452}"/>
              </a:ext>
            </a:extLst>
          </p:cNvPr>
          <p:cNvSpPr>
            <a:spLocks noGrp="1"/>
          </p:cNvSpPr>
          <p:nvPr>
            <p:ph type="ftr" sz="quarter" idx="11"/>
          </p:nvPr>
        </p:nvSpPr>
        <p:spPr/>
        <p:txBody>
          <a:bodyPr/>
          <a:lstStyle/>
          <a:p>
            <a:r>
              <a:rPr lang="en-GB"/>
              <a:t>Bachelor Thesis, Romeo Stoll</a:t>
            </a:r>
            <a:endParaRPr lang="en-GB" dirty="0"/>
          </a:p>
        </p:txBody>
      </p:sp>
      <p:sp>
        <p:nvSpPr>
          <p:cNvPr id="6" name="Slide Number Placeholder 5">
            <a:extLst>
              <a:ext uri="{FF2B5EF4-FFF2-40B4-BE49-F238E27FC236}">
                <a16:creationId xmlns:a16="http://schemas.microsoft.com/office/drawing/2014/main" id="{82124451-6B07-E141-A060-8A9A6EE1BF0F}"/>
              </a:ext>
            </a:extLst>
          </p:cNvPr>
          <p:cNvSpPr>
            <a:spLocks noGrp="1"/>
          </p:cNvSpPr>
          <p:nvPr>
            <p:ph type="sldNum" sz="quarter" idx="12"/>
          </p:nvPr>
        </p:nvSpPr>
        <p:spPr/>
        <p:txBody>
          <a:bodyPr/>
          <a:lstStyle/>
          <a:p>
            <a:fld id="{1DF061CF-3060-EE4C-8751-849C29A56A75}" type="slidenum">
              <a:rPr lang="en-GB" smtClean="0"/>
              <a:t>27</a:t>
            </a:fld>
            <a:endParaRPr lang="en-GB" dirty="0"/>
          </a:p>
        </p:txBody>
      </p:sp>
    </p:spTree>
    <p:extLst>
      <p:ext uri="{BB962C8B-B14F-4D97-AF65-F5344CB8AC3E}">
        <p14:creationId xmlns:p14="http://schemas.microsoft.com/office/powerpoint/2010/main" val="1324472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 name="Tabelle 10">
            <a:extLst>
              <a:ext uri="{FF2B5EF4-FFF2-40B4-BE49-F238E27FC236}">
                <a16:creationId xmlns:a16="http://schemas.microsoft.com/office/drawing/2014/main" id="{D9D6DBE5-6CE8-032B-99AA-2FD67AB86268}"/>
              </a:ext>
            </a:extLst>
          </p:cNvPr>
          <p:cNvGraphicFramePr>
            <a:graphicFrameLocks/>
          </p:cNvGraphicFramePr>
          <p:nvPr>
            <p:extLst>
              <p:ext uri="{D42A27DB-BD31-4B8C-83A1-F6EECF244321}">
                <p14:modId xmlns:p14="http://schemas.microsoft.com/office/powerpoint/2010/main" val="2468711351"/>
              </p:ext>
            </p:extLst>
          </p:nvPr>
        </p:nvGraphicFramePr>
        <p:xfrm>
          <a:off x="838199" y="1825625"/>
          <a:ext cx="10285787" cy="3516396"/>
        </p:xfrm>
        <a:graphic>
          <a:graphicData uri="http://schemas.openxmlformats.org/drawingml/2006/table">
            <a:tbl>
              <a:tblPr firstRow="1" bandRow="1">
                <a:tableStyleId>{9D7B26C5-4107-4FEC-AEDC-1716B250A1EF}</a:tableStyleId>
              </a:tblPr>
              <a:tblGrid>
                <a:gridCol w="1645119">
                  <a:extLst>
                    <a:ext uri="{9D8B030D-6E8A-4147-A177-3AD203B41FA5}">
                      <a16:colId xmlns:a16="http://schemas.microsoft.com/office/drawing/2014/main" val="4203801519"/>
                    </a:ext>
                  </a:extLst>
                </a:gridCol>
                <a:gridCol w="1555443">
                  <a:extLst>
                    <a:ext uri="{9D8B030D-6E8A-4147-A177-3AD203B41FA5}">
                      <a16:colId xmlns:a16="http://schemas.microsoft.com/office/drawing/2014/main" val="740495432"/>
                    </a:ext>
                  </a:extLst>
                </a:gridCol>
                <a:gridCol w="1555443">
                  <a:extLst>
                    <a:ext uri="{9D8B030D-6E8A-4147-A177-3AD203B41FA5}">
                      <a16:colId xmlns:a16="http://schemas.microsoft.com/office/drawing/2014/main" val="3342967117"/>
                    </a:ext>
                  </a:extLst>
                </a:gridCol>
                <a:gridCol w="1555443">
                  <a:extLst>
                    <a:ext uri="{9D8B030D-6E8A-4147-A177-3AD203B41FA5}">
                      <a16:colId xmlns:a16="http://schemas.microsoft.com/office/drawing/2014/main" val="457968384"/>
                    </a:ext>
                  </a:extLst>
                </a:gridCol>
                <a:gridCol w="1555443">
                  <a:extLst>
                    <a:ext uri="{9D8B030D-6E8A-4147-A177-3AD203B41FA5}">
                      <a16:colId xmlns:a16="http://schemas.microsoft.com/office/drawing/2014/main" val="3821202057"/>
                    </a:ext>
                  </a:extLst>
                </a:gridCol>
                <a:gridCol w="1555443">
                  <a:extLst>
                    <a:ext uri="{9D8B030D-6E8A-4147-A177-3AD203B41FA5}">
                      <a16:colId xmlns:a16="http://schemas.microsoft.com/office/drawing/2014/main" val="3080648808"/>
                    </a:ext>
                  </a:extLst>
                </a:gridCol>
                <a:gridCol w="863453">
                  <a:extLst>
                    <a:ext uri="{9D8B030D-6E8A-4147-A177-3AD203B41FA5}">
                      <a16:colId xmlns:a16="http://schemas.microsoft.com/office/drawing/2014/main" val="1899449840"/>
                    </a:ext>
                  </a:extLst>
                </a:gridCol>
              </a:tblGrid>
              <a:tr h="879099">
                <a:tc>
                  <a:txBody>
                    <a:bodyPr/>
                    <a:lstStyle/>
                    <a:p>
                      <a:pPr algn="ctr"/>
                      <a:endParaRPr lang="en-US" sz="1600" noProof="0" dirty="0">
                        <a:latin typeface="Helvetica" pitchFamily="2" charset="0"/>
                      </a:endParaRPr>
                    </a:p>
                  </a:txBody>
                  <a:tcPr marL="0" marR="72000" marT="0" marB="0" anchor="ctr">
                    <a:lnT w="12700" cmpd="sng">
                      <a:noFill/>
                    </a:lnT>
                    <a:lnB w="12700" cap="flat" cmpd="sng" algn="ctr">
                      <a:solidFill>
                        <a:schemeClr val="tx1"/>
                      </a:solidFill>
                      <a:prstDash val="solid"/>
                      <a:round/>
                      <a:headEnd type="none" w="med" len="med"/>
                      <a:tailEnd type="none" w="med" len="med"/>
                    </a:lnB>
                    <a:lnTlToBr w="12700" cmpd="sng">
                      <a:noFill/>
                      <a:prstDash val="solid"/>
                    </a:lnTlToBr>
                  </a:tcPr>
                </a:tc>
                <a:tc>
                  <a:txBody>
                    <a:bodyPr/>
                    <a:lstStyle/>
                    <a:p>
                      <a:pPr algn="ctr"/>
                      <a:r>
                        <a:rPr lang="en-US" sz="1800" noProof="0" dirty="0">
                          <a:latin typeface="Helvetica" pitchFamily="2" charset="0"/>
                        </a:rPr>
                        <a:t>First-time Performance</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sz="1800" noProof="0" dirty="0">
                          <a:latin typeface="Helvetica" pitchFamily="2" charset="0"/>
                        </a:rPr>
                        <a:t>Subsequent-time Performance</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sz="1800" noProof="0" dirty="0">
                          <a:latin typeface="Helvetica" pitchFamily="2" charset="0"/>
                        </a:rPr>
                        <a:t>Security</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sz="1800" noProof="0" dirty="0">
                          <a:latin typeface="Helvetica" pitchFamily="2" charset="0"/>
                        </a:rPr>
                        <a:t>Developer Experience</a:t>
                      </a:r>
                    </a:p>
                  </a:txBody>
                  <a:tcPr marL="0" marR="72000" marT="0" marB="0" anchor="ctr">
                    <a:lnT w="12700" cmpd="sng">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noProof="0" dirty="0">
                          <a:latin typeface="Helvetica" pitchFamily="2" charset="0"/>
                        </a:rPr>
                        <a:t>User Experience</a:t>
                      </a:r>
                    </a:p>
                  </a:txBody>
                  <a:tcPr marL="0" marR="72000" marT="0" marB="0" anchor="ctr">
                    <a:lnT w="12700" cmpd="sng">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noProof="0" dirty="0">
                          <a:latin typeface="Helvetica" pitchFamily="2" charset="0"/>
                        </a:rPr>
                        <a:t>Total</a:t>
                      </a:r>
                    </a:p>
                  </a:txBody>
                  <a:tcPr marL="0" marR="72000" marT="0" marB="0" anchor="ctr">
                    <a:lnT w="12700" cmpd="sng">
                      <a:noFill/>
                    </a:lnT>
                  </a:tcPr>
                </a:tc>
                <a:extLst>
                  <a:ext uri="{0D108BD9-81ED-4DB2-BD59-A6C34878D82A}">
                    <a16:rowId xmlns:a16="http://schemas.microsoft.com/office/drawing/2014/main" val="2457665754"/>
                  </a:ext>
                </a:extLst>
              </a:tr>
              <a:tr h="879099">
                <a:tc>
                  <a:txBody>
                    <a:bodyPr/>
                    <a:lstStyle/>
                    <a:p>
                      <a:pPr algn="ctr"/>
                      <a:r>
                        <a:rPr lang="en-US" sz="1800" noProof="0" dirty="0">
                          <a:latin typeface="Helvetica" pitchFamily="2" charset="0"/>
                        </a:rPr>
                        <a:t>NSAR</a:t>
                      </a: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800" noProof="0" dirty="0">
                          <a:latin typeface="Helvetica" pitchFamily="2" charset="0"/>
                        </a:rPr>
                        <a:t>3.5</a:t>
                      </a:r>
                    </a:p>
                  </a:txBody>
                  <a:tcPr marL="0" marR="72000" marT="0" marB="0" anchor="ct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457593"/>
                  </a:ext>
                </a:extLst>
              </a:tr>
              <a:tr h="879099">
                <a:tc>
                  <a:txBody>
                    <a:bodyPr/>
                    <a:lstStyle/>
                    <a:p>
                      <a:pPr algn="ctr"/>
                      <a:r>
                        <a:rPr lang="en-US" sz="1800" noProof="0" dirty="0">
                          <a:latin typeface="Helvetica" pitchFamily="2" charset="0"/>
                        </a:rPr>
                        <a:t>BIAR</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600" noProof="0" dirty="0">
                          <a:latin typeface="Helvetica" pitchFamily="2" charset="0"/>
                        </a:rPr>
                        <a:t>4</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6018661"/>
                  </a:ext>
                </a:extLst>
              </a:tr>
              <a:tr h="879099">
                <a:tc>
                  <a:txBody>
                    <a:bodyPr/>
                    <a:lstStyle/>
                    <a:p>
                      <a:pPr algn="ctr"/>
                      <a:r>
                        <a:rPr lang="en-US" sz="1800" noProof="0" dirty="0">
                          <a:latin typeface="Helvetica" pitchFamily="2" charset="0"/>
                        </a:rPr>
                        <a:t>CodeExpert</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alpha val="14902"/>
                      </a:schemeClr>
                    </a:solidFill>
                  </a:tcPr>
                </a:tc>
                <a:tc>
                  <a:txBody>
                    <a:bodyPr/>
                    <a:lstStyle/>
                    <a:p>
                      <a:pPr algn="ctr"/>
                      <a:endParaRPr lang="en-US" sz="1600" noProof="0" dirty="0">
                        <a:latin typeface="Helvetica" pitchFamily="2" charset="0"/>
                      </a:endParaRP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600" noProof="0" dirty="0">
                          <a:latin typeface="Helvetica" pitchFamily="2" charset="0"/>
                        </a:rPr>
                        <a:t>3</a:t>
                      </a:r>
                    </a:p>
                  </a:txBody>
                  <a:tcPr marL="0" marR="7200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5627213"/>
                  </a:ext>
                </a:extLst>
              </a:tr>
            </a:tbl>
          </a:graphicData>
        </a:graphic>
      </p:graphicFrame>
      <p:sp>
        <p:nvSpPr>
          <p:cNvPr id="53" name="Rectangle 52">
            <a:extLst>
              <a:ext uri="{FF2B5EF4-FFF2-40B4-BE49-F238E27FC236}">
                <a16:creationId xmlns:a16="http://schemas.microsoft.com/office/drawing/2014/main" id="{23F3ED24-FC43-78B1-7FE0-F6FA86ADD01C}"/>
              </a:ext>
            </a:extLst>
          </p:cNvPr>
          <p:cNvSpPr/>
          <p:nvPr/>
        </p:nvSpPr>
        <p:spPr>
          <a:xfrm>
            <a:off x="10241280" y="2830919"/>
            <a:ext cx="882705" cy="2413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2" name="Title 1">
            <a:extLst>
              <a:ext uri="{FF2B5EF4-FFF2-40B4-BE49-F238E27FC236}">
                <a16:creationId xmlns:a16="http://schemas.microsoft.com/office/drawing/2014/main" id="{85C48DE4-4317-CA2D-9D49-7B743DC33BAE}"/>
              </a:ext>
            </a:extLst>
          </p:cNvPr>
          <p:cNvSpPr>
            <a:spLocks noGrp="1"/>
          </p:cNvSpPr>
          <p:nvPr>
            <p:ph type="title"/>
          </p:nvPr>
        </p:nvSpPr>
        <p:spPr>
          <a:xfrm>
            <a:off x="838200" y="365125"/>
            <a:ext cx="10515600" cy="1281113"/>
          </a:xfrm>
        </p:spPr>
        <p:txBody>
          <a:bodyPr>
            <a:normAutofit/>
          </a:bodyPr>
          <a:lstStyle/>
          <a:p>
            <a:r>
              <a:rPr lang="en-GB" sz="4000" dirty="0">
                <a:latin typeface="Helvetica Light" panose="020B0403020202020204" pitchFamily="34" charset="0"/>
              </a:rPr>
              <a:t>Conclusion and proposition</a:t>
            </a:r>
          </a:p>
        </p:txBody>
      </p:sp>
      <p:sp>
        <p:nvSpPr>
          <p:cNvPr id="4" name="Date Placeholder 3">
            <a:extLst>
              <a:ext uri="{FF2B5EF4-FFF2-40B4-BE49-F238E27FC236}">
                <a16:creationId xmlns:a16="http://schemas.microsoft.com/office/drawing/2014/main" id="{7397DF14-7D0C-01AF-83EE-21E2EC3269BB}"/>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AC124137-3913-F13D-0F58-124279472745}"/>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B84A6484-B751-998B-3B8A-39F368987DB5}"/>
              </a:ext>
            </a:extLst>
          </p:cNvPr>
          <p:cNvSpPr>
            <a:spLocks noGrp="1"/>
          </p:cNvSpPr>
          <p:nvPr>
            <p:ph type="sldNum" sz="quarter" idx="12"/>
          </p:nvPr>
        </p:nvSpPr>
        <p:spPr/>
        <p:txBody>
          <a:bodyPr/>
          <a:lstStyle/>
          <a:p>
            <a:fld id="{1DF061CF-3060-EE4C-8751-849C29A56A75}" type="slidenum">
              <a:rPr lang="en-GB" smtClean="0"/>
              <a:t>28</a:t>
            </a:fld>
            <a:endParaRPr lang="en-GB" dirty="0"/>
          </a:p>
        </p:txBody>
      </p:sp>
      <p:sp>
        <p:nvSpPr>
          <p:cNvPr id="14" name="Oval 13">
            <a:extLst>
              <a:ext uri="{FF2B5EF4-FFF2-40B4-BE49-F238E27FC236}">
                <a16:creationId xmlns:a16="http://schemas.microsoft.com/office/drawing/2014/main" id="{686FB0C0-755D-1ED4-5500-AB88E17AC297}"/>
              </a:ext>
            </a:extLst>
          </p:cNvPr>
          <p:cNvSpPr>
            <a:spLocks noChangeAspect="1"/>
          </p:cNvSpPr>
          <p:nvPr/>
        </p:nvSpPr>
        <p:spPr>
          <a:xfrm>
            <a:off x="2893998" y="2831214"/>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35" name="Oval 34">
            <a:extLst>
              <a:ext uri="{FF2B5EF4-FFF2-40B4-BE49-F238E27FC236}">
                <a16:creationId xmlns:a16="http://schemas.microsoft.com/office/drawing/2014/main" id="{64C7A5FF-2B0D-615A-DD78-DA6AFD7C0B60}"/>
              </a:ext>
            </a:extLst>
          </p:cNvPr>
          <p:cNvSpPr>
            <a:spLocks noChangeAspect="1"/>
          </p:cNvSpPr>
          <p:nvPr/>
        </p:nvSpPr>
        <p:spPr>
          <a:xfrm>
            <a:off x="4487681" y="3708217"/>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37" name="Oval 36">
            <a:extLst>
              <a:ext uri="{FF2B5EF4-FFF2-40B4-BE49-F238E27FC236}">
                <a16:creationId xmlns:a16="http://schemas.microsoft.com/office/drawing/2014/main" id="{13C20A86-E52A-9990-B28F-EDA4F79FE41D}"/>
              </a:ext>
            </a:extLst>
          </p:cNvPr>
          <p:cNvSpPr>
            <a:spLocks noChangeAspect="1"/>
          </p:cNvSpPr>
          <p:nvPr/>
        </p:nvSpPr>
        <p:spPr>
          <a:xfrm>
            <a:off x="6081364" y="4596476"/>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39" name="Pie 38">
            <a:extLst>
              <a:ext uri="{FF2B5EF4-FFF2-40B4-BE49-F238E27FC236}">
                <a16:creationId xmlns:a16="http://schemas.microsoft.com/office/drawing/2014/main" id="{61003EC8-8D58-6715-F88E-03FDB1035287}"/>
              </a:ext>
            </a:extLst>
          </p:cNvPr>
          <p:cNvSpPr>
            <a:spLocks noChangeAspect="1"/>
          </p:cNvSpPr>
          <p:nvPr/>
        </p:nvSpPr>
        <p:spPr>
          <a:xfrm rot="16200000">
            <a:off x="4488596" y="2831833"/>
            <a:ext cx="648000" cy="649829"/>
          </a:xfrm>
          <a:prstGeom prst="pi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40" name="Oval 39">
            <a:extLst>
              <a:ext uri="{FF2B5EF4-FFF2-40B4-BE49-F238E27FC236}">
                <a16:creationId xmlns:a16="http://schemas.microsoft.com/office/drawing/2014/main" id="{1E6414B6-807F-FF71-B39D-BAAC99825E3D}"/>
              </a:ext>
            </a:extLst>
          </p:cNvPr>
          <p:cNvSpPr>
            <a:spLocks noChangeAspect="1"/>
          </p:cNvSpPr>
          <p:nvPr/>
        </p:nvSpPr>
        <p:spPr>
          <a:xfrm>
            <a:off x="9277116" y="3708217"/>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41" name="Oval 40">
            <a:extLst>
              <a:ext uri="{FF2B5EF4-FFF2-40B4-BE49-F238E27FC236}">
                <a16:creationId xmlns:a16="http://schemas.microsoft.com/office/drawing/2014/main" id="{22CA81F1-A30D-E046-AACA-60D19CBD1675}"/>
              </a:ext>
            </a:extLst>
          </p:cNvPr>
          <p:cNvSpPr>
            <a:spLocks noChangeAspect="1"/>
          </p:cNvSpPr>
          <p:nvPr/>
        </p:nvSpPr>
        <p:spPr>
          <a:xfrm>
            <a:off x="4487681" y="4594118"/>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grpSp>
        <p:nvGrpSpPr>
          <p:cNvPr id="42" name="Group 41">
            <a:extLst>
              <a:ext uri="{FF2B5EF4-FFF2-40B4-BE49-F238E27FC236}">
                <a16:creationId xmlns:a16="http://schemas.microsoft.com/office/drawing/2014/main" id="{3F1BE423-9732-1838-C036-A8B43A70F28F}"/>
              </a:ext>
            </a:extLst>
          </p:cNvPr>
          <p:cNvGrpSpPr>
            <a:grpSpLocks noChangeAspect="1"/>
          </p:cNvGrpSpPr>
          <p:nvPr/>
        </p:nvGrpSpPr>
        <p:grpSpPr>
          <a:xfrm>
            <a:off x="7684591" y="4591786"/>
            <a:ext cx="640286" cy="641435"/>
            <a:chOff x="6179419" y="3428088"/>
            <a:chExt cx="896400" cy="898010"/>
          </a:xfrm>
        </p:grpSpPr>
        <p:sp>
          <p:nvSpPr>
            <p:cNvPr id="43" name="Oval 42">
              <a:extLst>
                <a:ext uri="{FF2B5EF4-FFF2-40B4-BE49-F238E27FC236}">
                  <a16:creationId xmlns:a16="http://schemas.microsoft.com/office/drawing/2014/main" id="{137F80BE-029D-E613-4DF0-A35948190591}"/>
                </a:ext>
              </a:extLst>
            </p:cNvPr>
            <p:cNvSpPr>
              <a:spLocks noChangeAspect="1"/>
            </p:cNvSpPr>
            <p:nvPr/>
          </p:nvSpPr>
          <p:spPr>
            <a:xfrm>
              <a:off x="6179419" y="3428088"/>
              <a:ext cx="896400" cy="8964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latin typeface="Helvetica" pitchFamily="2" charset="0"/>
              </a:endParaRPr>
            </a:p>
          </p:txBody>
        </p:sp>
        <p:sp>
          <p:nvSpPr>
            <p:cNvPr id="44" name="Pie 43">
              <a:extLst>
                <a:ext uri="{FF2B5EF4-FFF2-40B4-BE49-F238E27FC236}">
                  <a16:creationId xmlns:a16="http://schemas.microsoft.com/office/drawing/2014/main" id="{4772D5E7-EC51-0D5F-F1E7-62C5EAA59CCB}"/>
                </a:ext>
              </a:extLst>
            </p:cNvPr>
            <p:cNvSpPr>
              <a:spLocks noChangeAspect="1"/>
            </p:cNvSpPr>
            <p:nvPr/>
          </p:nvSpPr>
          <p:spPr>
            <a:xfrm>
              <a:off x="6202204" y="3459216"/>
              <a:ext cx="866880" cy="866882"/>
            </a:xfrm>
            <a:prstGeom prst="pi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Helvetica" pitchFamily="2" charset="0"/>
              </a:endParaRPr>
            </a:p>
          </p:txBody>
        </p:sp>
      </p:grpSp>
      <p:sp>
        <p:nvSpPr>
          <p:cNvPr id="48" name="Rectangle 47">
            <a:extLst>
              <a:ext uri="{FF2B5EF4-FFF2-40B4-BE49-F238E27FC236}">
                <a16:creationId xmlns:a16="http://schemas.microsoft.com/office/drawing/2014/main" id="{AC7A5981-EC42-E689-F73E-E0D74CFFCE29}"/>
              </a:ext>
            </a:extLst>
          </p:cNvPr>
          <p:cNvSpPr/>
          <p:nvPr/>
        </p:nvSpPr>
        <p:spPr>
          <a:xfrm>
            <a:off x="838200" y="3588824"/>
            <a:ext cx="10285792" cy="87729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50" name="Oval 49">
            <a:extLst>
              <a:ext uri="{FF2B5EF4-FFF2-40B4-BE49-F238E27FC236}">
                <a16:creationId xmlns:a16="http://schemas.microsoft.com/office/drawing/2014/main" id="{06FAA34E-905B-DCE4-8FF7-819A2C047CD4}"/>
              </a:ext>
            </a:extLst>
          </p:cNvPr>
          <p:cNvSpPr>
            <a:spLocks noChangeAspect="1"/>
          </p:cNvSpPr>
          <p:nvPr/>
        </p:nvSpPr>
        <p:spPr>
          <a:xfrm>
            <a:off x="6083194" y="2830919"/>
            <a:ext cx="648000" cy="649829"/>
          </a:xfrm>
          <a:prstGeom prst="ellipse">
            <a:avLst/>
          </a:prstGeom>
          <a:noFill/>
          <a:ln w="952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51" name="Oval 50">
            <a:extLst>
              <a:ext uri="{FF2B5EF4-FFF2-40B4-BE49-F238E27FC236}">
                <a16:creationId xmlns:a16="http://schemas.microsoft.com/office/drawing/2014/main" id="{5EEB211F-A144-10C8-C18E-6B65EF44C067}"/>
              </a:ext>
            </a:extLst>
          </p:cNvPr>
          <p:cNvSpPr>
            <a:spLocks noChangeAspect="1"/>
          </p:cNvSpPr>
          <p:nvPr/>
        </p:nvSpPr>
        <p:spPr>
          <a:xfrm>
            <a:off x="9272390" y="2830919"/>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grpSp>
        <p:nvGrpSpPr>
          <p:cNvPr id="33" name="Group 32">
            <a:extLst>
              <a:ext uri="{FF2B5EF4-FFF2-40B4-BE49-F238E27FC236}">
                <a16:creationId xmlns:a16="http://schemas.microsoft.com/office/drawing/2014/main" id="{AB91118D-D3B5-0452-F127-71E4DE0AC991}"/>
              </a:ext>
            </a:extLst>
          </p:cNvPr>
          <p:cNvGrpSpPr/>
          <p:nvPr/>
        </p:nvGrpSpPr>
        <p:grpSpPr>
          <a:xfrm>
            <a:off x="2575554" y="3639765"/>
            <a:ext cx="969722" cy="723057"/>
            <a:chOff x="7505400" y="4574049"/>
            <a:chExt cx="969722" cy="723057"/>
          </a:xfrm>
        </p:grpSpPr>
        <p:sp>
          <p:nvSpPr>
            <p:cNvPr id="34" name="Oval 33">
              <a:extLst>
                <a:ext uri="{FF2B5EF4-FFF2-40B4-BE49-F238E27FC236}">
                  <a16:creationId xmlns:a16="http://schemas.microsoft.com/office/drawing/2014/main" id="{EFB7F754-5F5C-2DCD-3845-FC71D3AAA953}"/>
                </a:ext>
              </a:extLst>
            </p:cNvPr>
            <p:cNvSpPr>
              <a:spLocks noChangeAspect="1"/>
            </p:cNvSpPr>
            <p:nvPr/>
          </p:nvSpPr>
          <p:spPr>
            <a:xfrm>
              <a:off x="7827122" y="4628976"/>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36" name="Rectangle 35">
              <a:extLst>
                <a:ext uri="{FF2B5EF4-FFF2-40B4-BE49-F238E27FC236}">
                  <a16:creationId xmlns:a16="http://schemas.microsoft.com/office/drawing/2014/main" id="{396E76B1-8DF5-88EB-8502-56076511E19D}"/>
                </a:ext>
              </a:extLst>
            </p:cNvPr>
            <p:cNvSpPr>
              <a:spLocks noChangeAspect="1"/>
            </p:cNvSpPr>
            <p:nvPr/>
          </p:nvSpPr>
          <p:spPr>
            <a:xfrm rot="10800000">
              <a:off x="7505400" y="4574049"/>
              <a:ext cx="648000" cy="723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latin typeface="Helvetica" pitchFamily="2" charset="0"/>
              </a:endParaRPr>
            </a:p>
          </p:txBody>
        </p:sp>
        <p:sp>
          <p:nvSpPr>
            <p:cNvPr id="49" name="Oval 48">
              <a:extLst>
                <a:ext uri="{FF2B5EF4-FFF2-40B4-BE49-F238E27FC236}">
                  <a16:creationId xmlns:a16="http://schemas.microsoft.com/office/drawing/2014/main" id="{A57C8CAD-40E2-229B-8805-8A53B45BB123}"/>
                </a:ext>
              </a:extLst>
            </p:cNvPr>
            <p:cNvSpPr>
              <a:spLocks noChangeAspect="1"/>
            </p:cNvSpPr>
            <p:nvPr/>
          </p:nvSpPr>
          <p:spPr>
            <a:xfrm>
              <a:off x="7827122" y="4628976"/>
              <a:ext cx="648000" cy="649829"/>
            </a:xfrm>
            <a:prstGeom prst="ellipse">
              <a:avLst/>
            </a:prstGeom>
            <a:noFill/>
            <a:ln w="952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grpSp>
      <p:grpSp>
        <p:nvGrpSpPr>
          <p:cNvPr id="54" name="Group 53">
            <a:extLst>
              <a:ext uri="{FF2B5EF4-FFF2-40B4-BE49-F238E27FC236}">
                <a16:creationId xmlns:a16="http://schemas.microsoft.com/office/drawing/2014/main" id="{B6275E4C-526B-723D-BB6A-D6E4E063CE06}"/>
              </a:ext>
            </a:extLst>
          </p:cNvPr>
          <p:cNvGrpSpPr>
            <a:grpSpLocks noChangeAspect="1"/>
          </p:cNvGrpSpPr>
          <p:nvPr/>
        </p:nvGrpSpPr>
        <p:grpSpPr>
          <a:xfrm>
            <a:off x="9280104" y="4594118"/>
            <a:ext cx="640286" cy="641435"/>
            <a:chOff x="6179419" y="3428088"/>
            <a:chExt cx="896400" cy="898010"/>
          </a:xfrm>
        </p:grpSpPr>
        <p:sp>
          <p:nvSpPr>
            <p:cNvPr id="55" name="Oval 54">
              <a:extLst>
                <a:ext uri="{FF2B5EF4-FFF2-40B4-BE49-F238E27FC236}">
                  <a16:creationId xmlns:a16="http://schemas.microsoft.com/office/drawing/2014/main" id="{E998B18B-84FC-7D52-E7BC-17A8F3EDF1DE}"/>
                </a:ext>
              </a:extLst>
            </p:cNvPr>
            <p:cNvSpPr>
              <a:spLocks noChangeAspect="1"/>
            </p:cNvSpPr>
            <p:nvPr/>
          </p:nvSpPr>
          <p:spPr>
            <a:xfrm>
              <a:off x="6179419" y="3428088"/>
              <a:ext cx="896400" cy="8964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latin typeface="Helvetica" pitchFamily="2" charset="0"/>
              </a:endParaRPr>
            </a:p>
          </p:txBody>
        </p:sp>
        <p:sp>
          <p:nvSpPr>
            <p:cNvPr id="56" name="Pie 55">
              <a:extLst>
                <a:ext uri="{FF2B5EF4-FFF2-40B4-BE49-F238E27FC236}">
                  <a16:creationId xmlns:a16="http://schemas.microsoft.com/office/drawing/2014/main" id="{B13C3323-D391-869D-5909-B9FCACBD70E2}"/>
                </a:ext>
              </a:extLst>
            </p:cNvPr>
            <p:cNvSpPr>
              <a:spLocks noChangeAspect="1"/>
            </p:cNvSpPr>
            <p:nvPr/>
          </p:nvSpPr>
          <p:spPr>
            <a:xfrm>
              <a:off x="6202204" y="3459216"/>
              <a:ext cx="866880" cy="866882"/>
            </a:xfrm>
            <a:prstGeom prst="pi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Helvetica" pitchFamily="2" charset="0"/>
              </a:endParaRPr>
            </a:p>
          </p:txBody>
        </p:sp>
      </p:grpSp>
      <p:grpSp>
        <p:nvGrpSpPr>
          <p:cNvPr id="61" name="Group 60">
            <a:extLst>
              <a:ext uri="{FF2B5EF4-FFF2-40B4-BE49-F238E27FC236}">
                <a16:creationId xmlns:a16="http://schemas.microsoft.com/office/drawing/2014/main" id="{706427BF-A362-6FCE-4190-29EE10850FF0}"/>
              </a:ext>
            </a:extLst>
          </p:cNvPr>
          <p:cNvGrpSpPr/>
          <p:nvPr/>
        </p:nvGrpSpPr>
        <p:grpSpPr>
          <a:xfrm>
            <a:off x="7663026" y="2834128"/>
            <a:ext cx="649829" cy="651792"/>
            <a:chOff x="11112781" y="1825625"/>
            <a:chExt cx="649829" cy="651792"/>
          </a:xfrm>
        </p:grpSpPr>
        <p:sp>
          <p:nvSpPr>
            <p:cNvPr id="62" name="Pie 61">
              <a:extLst>
                <a:ext uri="{FF2B5EF4-FFF2-40B4-BE49-F238E27FC236}">
                  <a16:creationId xmlns:a16="http://schemas.microsoft.com/office/drawing/2014/main" id="{43D88EC6-1176-0117-6703-552B87636AC0}"/>
                </a:ext>
              </a:extLst>
            </p:cNvPr>
            <p:cNvSpPr>
              <a:spLocks noChangeAspect="1"/>
            </p:cNvSpPr>
            <p:nvPr/>
          </p:nvSpPr>
          <p:spPr>
            <a:xfrm rot="16200000">
              <a:off x="11113696" y="1828502"/>
              <a:ext cx="648000" cy="649829"/>
            </a:xfrm>
            <a:prstGeom prst="pi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63" name="Oval 62">
              <a:extLst>
                <a:ext uri="{FF2B5EF4-FFF2-40B4-BE49-F238E27FC236}">
                  <a16:creationId xmlns:a16="http://schemas.microsoft.com/office/drawing/2014/main" id="{1C63FBBF-D029-56C3-3F00-AECD16BFBBB8}"/>
                </a:ext>
              </a:extLst>
            </p:cNvPr>
            <p:cNvSpPr>
              <a:spLocks noChangeAspect="1"/>
            </p:cNvSpPr>
            <p:nvPr/>
          </p:nvSpPr>
          <p:spPr>
            <a:xfrm>
              <a:off x="11112781" y="1825625"/>
              <a:ext cx="648000" cy="649829"/>
            </a:xfrm>
            <a:prstGeom prst="ellipse">
              <a:avLst/>
            </a:prstGeom>
            <a:noFill/>
            <a:ln w="952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grpSp>
      <p:grpSp>
        <p:nvGrpSpPr>
          <p:cNvPr id="64" name="Group 63">
            <a:extLst>
              <a:ext uri="{FF2B5EF4-FFF2-40B4-BE49-F238E27FC236}">
                <a16:creationId xmlns:a16="http://schemas.microsoft.com/office/drawing/2014/main" id="{C81EF134-31F0-7F79-5DA7-6770E5933841}"/>
              </a:ext>
            </a:extLst>
          </p:cNvPr>
          <p:cNvGrpSpPr/>
          <p:nvPr/>
        </p:nvGrpSpPr>
        <p:grpSpPr>
          <a:xfrm>
            <a:off x="7661197" y="3718231"/>
            <a:ext cx="649829" cy="651792"/>
            <a:chOff x="11112781" y="1825625"/>
            <a:chExt cx="649829" cy="651792"/>
          </a:xfrm>
        </p:grpSpPr>
        <p:sp>
          <p:nvSpPr>
            <p:cNvPr id="65" name="Pie 64">
              <a:extLst>
                <a:ext uri="{FF2B5EF4-FFF2-40B4-BE49-F238E27FC236}">
                  <a16:creationId xmlns:a16="http://schemas.microsoft.com/office/drawing/2014/main" id="{53417C84-7FCB-08DF-02FA-7A3DB84E99A7}"/>
                </a:ext>
              </a:extLst>
            </p:cNvPr>
            <p:cNvSpPr>
              <a:spLocks noChangeAspect="1"/>
            </p:cNvSpPr>
            <p:nvPr/>
          </p:nvSpPr>
          <p:spPr>
            <a:xfrm rot="16200000">
              <a:off x="11113696" y="1828502"/>
              <a:ext cx="648000" cy="649829"/>
            </a:xfrm>
            <a:prstGeom prst="pi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66" name="Oval 65">
              <a:extLst>
                <a:ext uri="{FF2B5EF4-FFF2-40B4-BE49-F238E27FC236}">
                  <a16:creationId xmlns:a16="http://schemas.microsoft.com/office/drawing/2014/main" id="{E7EF7B33-05DD-BA33-E236-41BB01A97A96}"/>
                </a:ext>
              </a:extLst>
            </p:cNvPr>
            <p:cNvSpPr>
              <a:spLocks noChangeAspect="1"/>
            </p:cNvSpPr>
            <p:nvPr/>
          </p:nvSpPr>
          <p:spPr>
            <a:xfrm>
              <a:off x="11112781" y="1825625"/>
              <a:ext cx="648000" cy="649829"/>
            </a:xfrm>
            <a:prstGeom prst="ellipse">
              <a:avLst/>
            </a:prstGeom>
            <a:noFill/>
            <a:ln w="952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grpSp>
      <p:grpSp>
        <p:nvGrpSpPr>
          <p:cNvPr id="67" name="Group 66">
            <a:extLst>
              <a:ext uri="{FF2B5EF4-FFF2-40B4-BE49-F238E27FC236}">
                <a16:creationId xmlns:a16="http://schemas.microsoft.com/office/drawing/2014/main" id="{C52F6E33-5C5E-865A-1BC3-CAD58608BCB7}"/>
              </a:ext>
            </a:extLst>
          </p:cNvPr>
          <p:cNvGrpSpPr/>
          <p:nvPr/>
        </p:nvGrpSpPr>
        <p:grpSpPr>
          <a:xfrm>
            <a:off x="2575553" y="4542209"/>
            <a:ext cx="969722" cy="723057"/>
            <a:chOff x="7505400" y="4574049"/>
            <a:chExt cx="969722" cy="723057"/>
          </a:xfrm>
        </p:grpSpPr>
        <p:sp>
          <p:nvSpPr>
            <p:cNvPr id="68" name="Oval 67">
              <a:extLst>
                <a:ext uri="{FF2B5EF4-FFF2-40B4-BE49-F238E27FC236}">
                  <a16:creationId xmlns:a16="http://schemas.microsoft.com/office/drawing/2014/main" id="{90430345-D746-B3D8-0E43-0159D7E5E947}"/>
                </a:ext>
              </a:extLst>
            </p:cNvPr>
            <p:cNvSpPr>
              <a:spLocks noChangeAspect="1"/>
            </p:cNvSpPr>
            <p:nvPr/>
          </p:nvSpPr>
          <p:spPr>
            <a:xfrm>
              <a:off x="7827122" y="4628976"/>
              <a:ext cx="648000" cy="649829"/>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69" name="Rectangle 68">
              <a:extLst>
                <a:ext uri="{FF2B5EF4-FFF2-40B4-BE49-F238E27FC236}">
                  <a16:creationId xmlns:a16="http://schemas.microsoft.com/office/drawing/2014/main" id="{7D879CFC-A324-8554-6535-BB635ACB7F81}"/>
                </a:ext>
              </a:extLst>
            </p:cNvPr>
            <p:cNvSpPr>
              <a:spLocks noChangeAspect="1"/>
            </p:cNvSpPr>
            <p:nvPr/>
          </p:nvSpPr>
          <p:spPr>
            <a:xfrm rot="10800000">
              <a:off x="7505400" y="4574049"/>
              <a:ext cx="648000" cy="723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latin typeface="Helvetica" pitchFamily="2" charset="0"/>
              </a:endParaRPr>
            </a:p>
          </p:txBody>
        </p:sp>
        <p:sp>
          <p:nvSpPr>
            <p:cNvPr id="70" name="Oval 69">
              <a:extLst>
                <a:ext uri="{FF2B5EF4-FFF2-40B4-BE49-F238E27FC236}">
                  <a16:creationId xmlns:a16="http://schemas.microsoft.com/office/drawing/2014/main" id="{F0497BC9-AD33-4855-024A-71BF7ACE47EC}"/>
                </a:ext>
              </a:extLst>
            </p:cNvPr>
            <p:cNvSpPr>
              <a:spLocks noChangeAspect="1"/>
            </p:cNvSpPr>
            <p:nvPr/>
          </p:nvSpPr>
          <p:spPr>
            <a:xfrm>
              <a:off x="7827122" y="4628976"/>
              <a:ext cx="648000" cy="649829"/>
            </a:xfrm>
            <a:prstGeom prst="ellipse">
              <a:avLst/>
            </a:prstGeom>
            <a:noFill/>
            <a:ln w="952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grpSp>
      <p:grpSp>
        <p:nvGrpSpPr>
          <p:cNvPr id="71" name="Group 70">
            <a:extLst>
              <a:ext uri="{FF2B5EF4-FFF2-40B4-BE49-F238E27FC236}">
                <a16:creationId xmlns:a16="http://schemas.microsoft.com/office/drawing/2014/main" id="{3CAFF94C-5804-82F5-2F31-9309155705DD}"/>
              </a:ext>
            </a:extLst>
          </p:cNvPr>
          <p:cNvGrpSpPr/>
          <p:nvPr/>
        </p:nvGrpSpPr>
        <p:grpSpPr>
          <a:xfrm>
            <a:off x="6078086" y="3714440"/>
            <a:ext cx="649829" cy="651792"/>
            <a:chOff x="11112781" y="1825625"/>
            <a:chExt cx="649829" cy="651792"/>
          </a:xfrm>
        </p:grpSpPr>
        <p:sp>
          <p:nvSpPr>
            <p:cNvPr id="72" name="Pie 71">
              <a:extLst>
                <a:ext uri="{FF2B5EF4-FFF2-40B4-BE49-F238E27FC236}">
                  <a16:creationId xmlns:a16="http://schemas.microsoft.com/office/drawing/2014/main" id="{3F26E9D8-FD6D-A1BE-10B9-CFF8CE07A4CF}"/>
                </a:ext>
              </a:extLst>
            </p:cNvPr>
            <p:cNvSpPr>
              <a:spLocks noChangeAspect="1"/>
            </p:cNvSpPr>
            <p:nvPr/>
          </p:nvSpPr>
          <p:spPr>
            <a:xfrm rot="16200000">
              <a:off x="11113696" y="1828502"/>
              <a:ext cx="648000" cy="649829"/>
            </a:xfrm>
            <a:prstGeom prst="pi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sp>
          <p:nvSpPr>
            <p:cNvPr id="73" name="Oval 72">
              <a:extLst>
                <a:ext uri="{FF2B5EF4-FFF2-40B4-BE49-F238E27FC236}">
                  <a16:creationId xmlns:a16="http://schemas.microsoft.com/office/drawing/2014/main" id="{A0FD1795-F9FC-EC42-75CD-A74B70D5FEB6}"/>
                </a:ext>
              </a:extLst>
            </p:cNvPr>
            <p:cNvSpPr>
              <a:spLocks noChangeAspect="1"/>
            </p:cNvSpPr>
            <p:nvPr/>
          </p:nvSpPr>
          <p:spPr>
            <a:xfrm>
              <a:off x="11112781" y="1825625"/>
              <a:ext cx="648000" cy="649829"/>
            </a:xfrm>
            <a:prstGeom prst="ellipse">
              <a:avLst/>
            </a:prstGeom>
            <a:noFill/>
            <a:ln w="952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accent6"/>
                </a:solidFill>
                <a:latin typeface="Helvetica" pitchFamily="2" charset="0"/>
              </a:endParaRPr>
            </a:p>
          </p:txBody>
        </p:sp>
      </p:grpSp>
    </p:spTree>
    <p:extLst>
      <p:ext uri="{BB962C8B-B14F-4D97-AF65-F5344CB8AC3E}">
        <p14:creationId xmlns:p14="http://schemas.microsoft.com/office/powerpoint/2010/main" val="255067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xit" presetSubtype="0" fill="hold" grpId="0"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4" grpId="0" animBg="1"/>
      <p:bldP spid="35" grpId="0" animBg="1"/>
      <p:bldP spid="37" grpId="0" animBg="1"/>
      <p:bldP spid="39" grpId="0" animBg="1"/>
      <p:bldP spid="40" grpId="0" animBg="1"/>
      <p:bldP spid="41" grpId="0" animBg="1"/>
      <p:bldP spid="48" grpId="0" animBg="1"/>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D9B9-B9B3-A5B4-CE5E-8BEF148E631C}"/>
              </a:ext>
            </a:extLst>
          </p:cNvPr>
          <p:cNvSpPr>
            <a:spLocks noGrp="1"/>
          </p:cNvSpPr>
          <p:nvPr>
            <p:ph type="title"/>
          </p:nvPr>
        </p:nvSpPr>
        <p:spPr>
          <a:xfrm>
            <a:off x="838200" y="365126"/>
            <a:ext cx="10515600" cy="1067478"/>
          </a:xfrm>
        </p:spPr>
        <p:txBody>
          <a:bodyPr>
            <a:normAutofit/>
          </a:bodyPr>
          <a:lstStyle/>
          <a:p>
            <a:r>
              <a:rPr lang="en-GB" sz="3600" dirty="0">
                <a:latin typeface="Helvetica Light" panose="020B0403020202020204" pitchFamily="34" charset="0"/>
              </a:rPr>
              <a:t>Build images at runtime (BIAR) execution flow</a:t>
            </a:r>
          </a:p>
        </p:txBody>
      </p:sp>
      <p:sp>
        <p:nvSpPr>
          <p:cNvPr id="4" name="Slide Number Placeholder 3">
            <a:extLst>
              <a:ext uri="{FF2B5EF4-FFF2-40B4-BE49-F238E27FC236}">
                <a16:creationId xmlns:a16="http://schemas.microsoft.com/office/drawing/2014/main" id="{50CDFCEB-3C0C-E473-4B8A-FD9B3EBCF384}"/>
              </a:ext>
            </a:extLst>
          </p:cNvPr>
          <p:cNvSpPr>
            <a:spLocks noGrp="1"/>
          </p:cNvSpPr>
          <p:nvPr>
            <p:ph type="sldNum" sz="quarter" idx="12"/>
          </p:nvPr>
        </p:nvSpPr>
        <p:spPr/>
        <p:txBody>
          <a:bodyPr/>
          <a:lstStyle/>
          <a:p>
            <a:fld id="{1DF061CF-3060-EE4C-8751-849C29A56A75}" type="slidenum">
              <a:rPr lang="en-GB" smtClean="0"/>
              <a:t>29</a:t>
            </a:fld>
            <a:endParaRPr lang="en-GB" dirty="0"/>
          </a:p>
        </p:txBody>
      </p:sp>
      <p:sp>
        <p:nvSpPr>
          <p:cNvPr id="46" name="Cube 45">
            <a:extLst>
              <a:ext uri="{FF2B5EF4-FFF2-40B4-BE49-F238E27FC236}">
                <a16:creationId xmlns:a16="http://schemas.microsoft.com/office/drawing/2014/main" id="{5B76C702-9E8C-1C51-0ED9-F3B8BF83715A}"/>
              </a:ext>
            </a:extLst>
          </p:cNvPr>
          <p:cNvSpPr/>
          <p:nvPr/>
        </p:nvSpPr>
        <p:spPr>
          <a:xfrm>
            <a:off x="3357516" y="1738297"/>
            <a:ext cx="1796233" cy="1016508"/>
          </a:xfrm>
          <a:prstGeom prst="cube">
            <a:avLst>
              <a:gd name="adj" fmla="val 15722"/>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25000"/>
                  </a:schemeClr>
                </a:solidFill>
                <a:latin typeface="Helvetica" pitchFamily="2" charset="0"/>
              </a:rPr>
              <a:t>Builder container</a:t>
            </a:r>
          </a:p>
        </p:txBody>
      </p:sp>
      <p:cxnSp>
        <p:nvCxnSpPr>
          <p:cNvPr id="48" name="Straight Arrow Connector 47">
            <a:extLst>
              <a:ext uri="{FF2B5EF4-FFF2-40B4-BE49-F238E27FC236}">
                <a16:creationId xmlns:a16="http://schemas.microsoft.com/office/drawing/2014/main" id="{63FFA4D9-7A5E-73C2-57D1-BB020ABBE135}"/>
              </a:ext>
            </a:extLst>
          </p:cNvPr>
          <p:cNvCxnSpPr>
            <a:cxnSpLocks/>
            <a:stCxn id="79" idx="3"/>
            <a:endCxn id="81" idx="1"/>
          </p:cNvCxnSpPr>
          <p:nvPr/>
        </p:nvCxnSpPr>
        <p:spPr>
          <a:xfrm flipV="1">
            <a:off x="2480378" y="4916502"/>
            <a:ext cx="723935" cy="3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36DD096-ACF5-6650-AF13-0F55F7DAF4E4}"/>
              </a:ext>
            </a:extLst>
          </p:cNvPr>
          <p:cNvCxnSpPr>
            <a:cxnSpLocks/>
            <a:stCxn id="46" idx="4"/>
            <a:endCxn id="72" idx="1"/>
          </p:cNvCxnSpPr>
          <p:nvPr/>
        </p:nvCxnSpPr>
        <p:spPr>
          <a:xfrm>
            <a:off x="4993934" y="2326459"/>
            <a:ext cx="1717408" cy="14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644ACD1-E915-2111-2FF9-0428EFD1DAE2}"/>
              </a:ext>
            </a:extLst>
          </p:cNvPr>
          <p:cNvGrpSpPr/>
          <p:nvPr/>
        </p:nvGrpSpPr>
        <p:grpSpPr>
          <a:xfrm>
            <a:off x="5598103" y="2163306"/>
            <a:ext cx="668885" cy="606343"/>
            <a:chOff x="5565515" y="2505262"/>
            <a:chExt cx="668885" cy="606343"/>
          </a:xfrm>
        </p:grpSpPr>
        <p:grpSp>
          <p:nvGrpSpPr>
            <p:cNvPr id="60" name="Group 59">
              <a:extLst>
                <a:ext uri="{FF2B5EF4-FFF2-40B4-BE49-F238E27FC236}">
                  <a16:creationId xmlns:a16="http://schemas.microsoft.com/office/drawing/2014/main" id="{648C42C5-0A43-905D-2143-9A3ED8378B4F}"/>
                </a:ext>
              </a:extLst>
            </p:cNvPr>
            <p:cNvGrpSpPr/>
            <p:nvPr/>
          </p:nvGrpSpPr>
          <p:grpSpPr>
            <a:xfrm>
              <a:off x="5753785" y="2803828"/>
              <a:ext cx="328680" cy="307777"/>
              <a:chOff x="5688354" y="3138240"/>
              <a:chExt cx="1144800" cy="995645"/>
            </a:xfrm>
          </p:grpSpPr>
          <p:sp>
            <p:nvSpPr>
              <p:cNvPr id="61" name="Rounded Rectangle 60">
                <a:extLst>
                  <a:ext uri="{FF2B5EF4-FFF2-40B4-BE49-F238E27FC236}">
                    <a16:creationId xmlns:a16="http://schemas.microsoft.com/office/drawing/2014/main" id="{28F87533-27B2-9119-E861-4D6BFF5B9806}"/>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62" name="Group 61">
                <a:extLst>
                  <a:ext uri="{FF2B5EF4-FFF2-40B4-BE49-F238E27FC236}">
                    <a16:creationId xmlns:a16="http://schemas.microsoft.com/office/drawing/2014/main" id="{87C0C4EC-E9E2-B180-1C88-AE17A0F88650}"/>
                  </a:ext>
                </a:extLst>
              </p:cNvPr>
              <p:cNvGrpSpPr/>
              <p:nvPr/>
            </p:nvGrpSpPr>
            <p:grpSpPr>
              <a:xfrm>
                <a:off x="5749439" y="3286910"/>
                <a:ext cx="1041101" cy="698303"/>
                <a:chOff x="5517606" y="4837410"/>
                <a:chExt cx="1041101" cy="698303"/>
              </a:xfrm>
            </p:grpSpPr>
            <p:sp>
              <p:nvSpPr>
                <p:cNvPr id="63" name="Rounded Rectangle 62">
                  <a:extLst>
                    <a:ext uri="{FF2B5EF4-FFF2-40B4-BE49-F238E27FC236}">
                      <a16:creationId xmlns:a16="http://schemas.microsoft.com/office/drawing/2014/main" id="{52EECFEC-63FE-8679-DC67-1C25B2A26BED}"/>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4" name="Rounded Rectangle 63">
                  <a:extLst>
                    <a:ext uri="{FF2B5EF4-FFF2-40B4-BE49-F238E27FC236}">
                      <a16:creationId xmlns:a16="http://schemas.microsoft.com/office/drawing/2014/main" id="{1B4DD74D-985C-81E9-5FE8-C4E9F618367D}"/>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5" name="Rounded Rectangle 64">
                  <a:extLst>
                    <a:ext uri="{FF2B5EF4-FFF2-40B4-BE49-F238E27FC236}">
                      <a16:creationId xmlns:a16="http://schemas.microsoft.com/office/drawing/2014/main" id="{418E5E3D-4E19-0E39-23D3-C08CD816AF2C}"/>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6" name="Left Brace 65">
                  <a:extLst>
                    <a:ext uri="{FF2B5EF4-FFF2-40B4-BE49-F238E27FC236}">
                      <a16:creationId xmlns:a16="http://schemas.microsoft.com/office/drawing/2014/main" id="{73F4EFC9-E9AE-4010-DF32-4AD1949CEDFE}"/>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67" name="Left Brace 66">
                  <a:extLst>
                    <a:ext uri="{FF2B5EF4-FFF2-40B4-BE49-F238E27FC236}">
                      <a16:creationId xmlns:a16="http://schemas.microsoft.com/office/drawing/2014/main" id="{9EAD7FB1-F7B0-D09B-24F0-7D077E0F9D08}"/>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sp>
          <p:nvSpPr>
            <p:cNvPr id="70" name="TextBox 69">
              <a:extLst>
                <a:ext uri="{FF2B5EF4-FFF2-40B4-BE49-F238E27FC236}">
                  <a16:creationId xmlns:a16="http://schemas.microsoft.com/office/drawing/2014/main" id="{82D5215A-8FD7-4399-AAA0-7D46CC589A03}"/>
                </a:ext>
              </a:extLst>
            </p:cNvPr>
            <p:cNvSpPr txBox="1"/>
            <p:nvPr/>
          </p:nvSpPr>
          <p:spPr>
            <a:xfrm>
              <a:off x="5565515" y="2505262"/>
              <a:ext cx="668885" cy="307777"/>
            </a:xfrm>
            <a:prstGeom prst="rect">
              <a:avLst/>
            </a:prstGeom>
            <a:solidFill>
              <a:schemeClr val="bg1"/>
            </a:solidFill>
          </p:spPr>
          <p:txBody>
            <a:bodyPr wrap="square" rtlCol="0">
              <a:spAutoFit/>
            </a:bodyPr>
            <a:lstStyle/>
            <a:p>
              <a:pPr algn="ctr"/>
              <a:r>
                <a:rPr lang="en-GB" sz="1400" dirty="0">
                  <a:latin typeface="Helvetica" pitchFamily="2" charset="0"/>
                </a:rPr>
                <a:t>Push</a:t>
              </a:r>
              <a:endParaRPr lang="en-GB" dirty="0">
                <a:latin typeface="Helvetica" pitchFamily="2" charset="0"/>
              </a:endParaRPr>
            </a:p>
          </p:txBody>
        </p:sp>
      </p:grpSp>
      <p:sp>
        <p:nvSpPr>
          <p:cNvPr id="72" name="Rounded Rectangle 71">
            <a:extLst>
              <a:ext uri="{FF2B5EF4-FFF2-40B4-BE49-F238E27FC236}">
                <a16:creationId xmlns:a16="http://schemas.microsoft.com/office/drawing/2014/main" id="{CCAEF617-965B-85E5-F040-5CBAC6DF9670}"/>
              </a:ext>
            </a:extLst>
          </p:cNvPr>
          <p:cNvSpPr/>
          <p:nvPr/>
        </p:nvSpPr>
        <p:spPr>
          <a:xfrm>
            <a:off x="6711342" y="1847050"/>
            <a:ext cx="1233932" cy="987115"/>
          </a:xfrm>
          <a:prstGeom prst="roundRect">
            <a:avLst/>
          </a:prstGeom>
          <a:no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25000"/>
                  </a:schemeClr>
                </a:solidFill>
                <a:latin typeface="Helvetica" pitchFamily="2" charset="0"/>
              </a:rPr>
              <a:t>Image registry</a:t>
            </a:r>
          </a:p>
        </p:txBody>
      </p:sp>
      <p:sp>
        <p:nvSpPr>
          <p:cNvPr id="81" name="Rectangle 80">
            <a:extLst>
              <a:ext uri="{FF2B5EF4-FFF2-40B4-BE49-F238E27FC236}">
                <a16:creationId xmlns:a16="http://schemas.microsoft.com/office/drawing/2014/main" id="{E023EAA3-E858-A321-4EB6-36B20682D24E}"/>
              </a:ext>
            </a:extLst>
          </p:cNvPr>
          <p:cNvSpPr/>
          <p:nvPr/>
        </p:nvSpPr>
        <p:spPr>
          <a:xfrm>
            <a:off x="3204313" y="4472829"/>
            <a:ext cx="6125350" cy="887346"/>
          </a:xfrm>
          <a:prstGeom prst="rect">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2">
                    <a:lumMod val="25000"/>
                  </a:schemeClr>
                </a:solidFill>
                <a:latin typeface="Helvetica" pitchFamily="2" charset="0"/>
              </a:rPr>
              <a:t>Container engine</a:t>
            </a:r>
          </a:p>
        </p:txBody>
      </p:sp>
      <p:cxnSp>
        <p:nvCxnSpPr>
          <p:cNvPr id="86" name="Straight Arrow Connector 85">
            <a:extLst>
              <a:ext uri="{FF2B5EF4-FFF2-40B4-BE49-F238E27FC236}">
                <a16:creationId xmlns:a16="http://schemas.microsoft.com/office/drawing/2014/main" id="{5DB83826-7583-81BA-2BB0-4A131414DE60}"/>
              </a:ext>
            </a:extLst>
          </p:cNvPr>
          <p:cNvCxnSpPr>
            <a:cxnSpLocks/>
            <a:endCxn id="46" idx="3"/>
          </p:cNvCxnSpPr>
          <p:nvPr/>
        </p:nvCxnSpPr>
        <p:spPr>
          <a:xfrm flipV="1">
            <a:off x="4175725" y="2754805"/>
            <a:ext cx="0" cy="1736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6D4E86D-9313-4715-1160-AA2807DB21C7}"/>
              </a:ext>
            </a:extLst>
          </p:cNvPr>
          <p:cNvCxnSpPr>
            <a:cxnSpLocks/>
            <a:stCxn id="72" idx="2"/>
          </p:cNvCxnSpPr>
          <p:nvPr/>
        </p:nvCxnSpPr>
        <p:spPr>
          <a:xfrm>
            <a:off x="7328308" y="2834165"/>
            <a:ext cx="0" cy="1657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1724AC2C-77F0-488C-58A3-5B4D33AC44BC}"/>
              </a:ext>
            </a:extLst>
          </p:cNvPr>
          <p:cNvGrpSpPr/>
          <p:nvPr/>
        </p:nvGrpSpPr>
        <p:grpSpPr>
          <a:xfrm>
            <a:off x="7140181" y="4636886"/>
            <a:ext cx="376254" cy="365126"/>
            <a:chOff x="5688354" y="3138240"/>
            <a:chExt cx="1144800" cy="995645"/>
          </a:xfrm>
        </p:grpSpPr>
        <p:sp>
          <p:nvSpPr>
            <p:cNvPr id="105" name="Rounded Rectangle 104">
              <a:extLst>
                <a:ext uri="{FF2B5EF4-FFF2-40B4-BE49-F238E27FC236}">
                  <a16:creationId xmlns:a16="http://schemas.microsoft.com/office/drawing/2014/main" id="{7901538E-7A1C-72F6-3688-75F8DC078C18}"/>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106" name="Group 105">
              <a:extLst>
                <a:ext uri="{FF2B5EF4-FFF2-40B4-BE49-F238E27FC236}">
                  <a16:creationId xmlns:a16="http://schemas.microsoft.com/office/drawing/2014/main" id="{FFA171D3-473D-AB6F-9F7F-FB0BF3E39C32}"/>
                </a:ext>
              </a:extLst>
            </p:cNvPr>
            <p:cNvGrpSpPr/>
            <p:nvPr/>
          </p:nvGrpSpPr>
          <p:grpSpPr>
            <a:xfrm>
              <a:off x="5749439" y="3286910"/>
              <a:ext cx="1041101" cy="698303"/>
              <a:chOff x="5517606" y="4837410"/>
              <a:chExt cx="1041101" cy="698303"/>
            </a:xfrm>
          </p:grpSpPr>
          <p:sp>
            <p:nvSpPr>
              <p:cNvPr id="107" name="Rounded Rectangle 106">
                <a:extLst>
                  <a:ext uri="{FF2B5EF4-FFF2-40B4-BE49-F238E27FC236}">
                    <a16:creationId xmlns:a16="http://schemas.microsoft.com/office/drawing/2014/main" id="{F9BFF77B-5209-D7CF-B494-8367A14168D7}"/>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08" name="Rounded Rectangle 107">
                <a:extLst>
                  <a:ext uri="{FF2B5EF4-FFF2-40B4-BE49-F238E27FC236}">
                    <a16:creationId xmlns:a16="http://schemas.microsoft.com/office/drawing/2014/main" id="{D7843BC1-36CD-DDB6-3640-DE4F137CBF94}"/>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09" name="Rounded Rectangle 108">
                <a:extLst>
                  <a:ext uri="{FF2B5EF4-FFF2-40B4-BE49-F238E27FC236}">
                    <a16:creationId xmlns:a16="http://schemas.microsoft.com/office/drawing/2014/main" id="{04ED9C46-57D4-AB67-8B85-5FAF7567147F}"/>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10" name="Left Brace 109">
                <a:extLst>
                  <a:ext uri="{FF2B5EF4-FFF2-40B4-BE49-F238E27FC236}">
                    <a16:creationId xmlns:a16="http://schemas.microsoft.com/office/drawing/2014/main" id="{FCF0251D-4179-CC78-6442-D1BB7226FF14}"/>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111" name="Left Brace 110">
                <a:extLst>
                  <a:ext uri="{FF2B5EF4-FFF2-40B4-BE49-F238E27FC236}">
                    <a16:creationId xmlns:a16="http://schemas.microsoft.com/office/drawing/2014/main" id="{4830103F-35A9-F6B9-B287-D74C252AAE09}"/>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sp>
        <p:nvSpPr>
          <p:cNvPr id="112" name="Cube 111">
            <a:extLst>
              <a:ext uri="{FF2B5EF4-FFF2-40B4-BE49-F238E27FC236}">
                <a16:creationId xmlns:a16="http://schemas.microsoft.com/office/drawing/2014/main" id="{27B92712-2E2F-6544-CE6D-3FD6B625112E}"/>
              </a:ext>
            </a:extLst>
          </p:cNvPr>
          <p:cNvSpPr/>
          <p:nvPr/>
        </p:nvSpPr>
        <p:spPr>
          <a:xfrm>
            <a:off x="9971373" y="4504434"/>
            <a:ext cx="1237375" cy="590786"/>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cxnSp>
        <p:nvCxnSpPr>
          <p:cNvPr id="114" name="Straight Arrow Connector 113">
            <a:extLst>
              <a:ext uri="{FF2B5EF4-FFF2-40B4-BE49-F238E27FC236}">
                <a16:creationId xmlns:a16="http://schemas.microsoft.com/office/drawing/2014/main" id="{0412EAFC-DB77-534F-9774-335DCD3B332B}"/>
              </a:ext>
            </a:extLst>
          </p:cNvPr>
          <p:cNvCxnSpPr>
            <a:cxnSpLocks/>
            <a:stCxn id="105" idx="3"/>
            <a:endCxn id="112" idx="2"/>
          </p:cNvCxnSpPr>
          <p:nvPr/>
        </p:nvCxnSpPr>
        <p:spPr>
          <a:xfrm>
            <a:off x="7516435" y="4819449"/>
            <a:ext cx="2454938" cy="2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A850295-B6DE-4DAB-ED4B-666EE739A503}"/>
              </a:ext>
            </a:extLst>
          </p:cNvPr>
          <p:cNvGrpSpPr/>
          <p:nvPr/>
        </p:nvGrpSpPr>
        <p:grpSpPr>
          <a:xfrm>
            <a:off x="6979292" y="3584069"/>
            <a:ext cx="812371" cy="314767"/>
            <a:chOff x="6979292" y="3584069"/>
            <a:chExt cx="812371" cy="314767"/>
          </a:xfrm>
        </p:grpSpPr>
        <p:sp>
          <p:nvSpPr>
            <p:cNvPr id="94" name="TextBox 93">
              <a:extLst>
                <a:ext uri="{FF2B5EF4-FFF2-40B4-BE49-F238E27FC236}">
                  <a16:creationId xmlns:a16="http://schemas.microsoft.com/office/drawing/2014/main" id="{ED682B70-3C2F-CD34-E522-9A39A7D2D440}"/>
                </a:ext>
              </a:extLst>
            </p:cNvPr>
            <p:cNvSpPr txBox="1"/>
            <p:nvPr/>
          </p:nvSpPr>
          <p:spPr>
            <a:xfrm>
              <a:off x="6979292" y="3591059"/>
              <a:ext cx="591128" cy="307777"/>
            </a:xfrm>
            <a:prstGeom prst="rect">
              <a:avLst/>
            </a:prstGeom>
            <a:solidFill>
              <a:schemeClr val="bg1"/>
            </a:solidFill>
          </p:spPr>
          <p:txBody>
            <a:bodyPr wrap="square" rtlCol="0">
              <a:spAutoFit/>
            </a:bodyPr>
            <a:lstStyle/>
            <a:p>
              <a:pPr algn="ctr"/>
              <a:r>
                <a:rPr lang="en-GB" sz="1400" dirty="0">
                  <a:latin typeface="Helvetica" pitchFamily="2" charset="0"/>
                </a:rPr>
                <a:t>Pull</a:t>
              </a:r>
              <a:endParaRPr lang="en-GB" dirty="0">
                <a:latin typeface="Helvetica" pitchFamily="2" charset="0"/>
              </a:endParaRPr>
            </a:p>
          </p:txBody>
        </p:sp>
        <p:grpSp>
          <p:nvGrpSpPr>
            <p:cNvPr id="118" name="Group 117">
              <a:extLst>
                <a:ext uri="{FF2B5EF4-FFF2-40B4-BE49-F238E27FC236}">
                  <a16:creationId xmlns:a16="http://schemas.microsoft.com/office/drawing/2014/main" id="{18C1EF01-44D3-60AC-8ED3-DCA1C568271B}"/>
                </a:ext>
              </a:extLst>
            </p:cNvPr>
            <p:cNvGrpSpPr/>
            <p:nvPr/>
          </p:nvGrpSpPr>
          <p:grpSpPr>
            <a:xfrm>
              <a:off x="7462983" y="3584069"/>
              <a:ext cx="328680" cy="307777"/>
              <a:chOff x="5688354" y="3138240"/>
              <a:chExt cx="1144800" cy="995645"/>
            </a:xfrm>
          </p:grpSpPr>
          <p:sp>
            <p:nvSpPr>
              <p:cNvPr id="119" name="Rounded Rectangle 118">
                <a:extLst>
                  <a:ext uri="{FF2B5EF4-FFF2-40B4-BE49-F238E27FC236}">
                    <a16:creationId xmlns:a16="http://schemas.microsoft.com/office/drawing/2014/main" id="{3FB39BA8-8A47-ACB9-19D7-B50AAAE02C3F}"/>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120" name="Group 119">
                <a:extLst>
                  <a:ext uri="{FF2B5EF4-FFF2-40B4-BE49-F238E27FC236}">
                    <a16:creationId xmlns:a16="http://schemas.microsoft.com/office/drawing/2014/main" id="{98292839-4EAC-C389-1555-B54EA17588BF}"/>
                  </a:ext>
                </a:extLst>
              </p:cNvPr>
              <p:cNvGrpSpPr/>
              <p:nvPr/>
            </p:nvGrpSpPr>
            <p:grpSpPr>
              <a:xfrm>
                <a:off x="5749439" y="3286910"/>
                <a:ext cx="1041101" cy="698303"/>
                <a:chOff x="5517606" y="4837410"/>
                <a:chExt cx="1041101" cy="698303"/>
              </a:xfrm>
            </p:grpSpPr>
            <p:sp>
              <p:nvSpPr>
                <p:cNvPr id="121" name="Rounded Rectangle 120">
                  <a:extLst>
                    <a:ext uri="{FF2B5EF4-FFF2-40B4-BE49-F238E27FC236}">
                      <a16:creationId xmlns:a16="http://schemas.microsoft.com/office/drawing/2014/main" id="{353D8170-81E6-40EE-0609-8E33C2E0551A}"/>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22" name="Rounded Rectangle 121">
                  <a:extLst>
                    <a:ext uri="{FF2B5EF4-FFF2-40B4-BE49-F238E27FC236}">
                      <a16:creationId xmlns:a16="http://schemas.microsoft.com/office/drawing/2014/main" id="{A37026C9-711A-A194-8D90-F1E905C1CA29}"/>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23" name="Rounded Rectangle 122">
                  <a:extLst>
                    <a:ext uri="{FF2B5EF4-FFF2-40B4-BE49-F238E27FC236}">
                      <a16:creationId xmlns:a16="http://schemas.microsoft.com/office/drawing/2014/main" id="{5FA7BBE0-01EB-FB81-B5E7-76FA3F9DCD62}"/>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24" name="Left Brace 123">
                  <a:extLst>
                    <a:ext uri="{FF2B5EF4-FFF2-40B4-BE49-F238E27FC236}">
                      <a16:creationId xmlns:a16="http://schemas.microsoft.com/office/drawing/2014/main" id="{95897E07-7031-24D1-472C-B5B482A5C363}"/>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125" name="Left Brace 124">
                  <a:extLst>
                    <a:ext uri="{FF2B5EF4-FFF2-40B4-BE49-F238E27FC236}">
                      <a16:creationId xmlns:a16="http://schemas.microsoft.com/office/drawing/2014/main" id="{0CB32FAB-8A2E-F893-663A-29AA7F48678B}"/>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grpSp>
      <p:sp>
        <p:nvSpPr>
          <p:cNvPr id="59" name="Oval 58">
            <a:extLst>
              <a:ext uri="{FF2B5EF4-FFF2-40B4-BE49-F238E27FC236}">
                <a16:creationId xmlns:a16="http://schemas.microsoft.com/office/drawing/2014/main" id="{00D748B0-F8AF-407B-D84A-0A0C60D1B38B}"/>
              </a:ext>
            </a:extLst>
          </p:cNvPr>
          <p:cNvSpPr/>
          <p:nvPr/>
        </p:nvSpPr>
        <p:spPr>
          <a:xfrm>
            <a:off x="1264575" y="2589359"/>
            <a:ext cx="937015" cy="1726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68" name="Oval 67">
            <a:extLst>
              <a:ext uri="{FF2B5EF4-FFF2-40B4-BE49-F238E27FC236}">
                <a16:creationId xmlns:a16="http://schemas.microsoft.com/office/drawing/2014/main" id="{77C3BDE5-2F29-925F-E7D9-B82A4A21E824}"/>
              </a:ext>
            </a:extLst>
          </p:cNvPr>
          <p:cNvSpPr/>
          <p:nvPr/>
        </p:nvSpPr>
        <p:spPr>
          <a:xfrm>
            <a:off x="8688919" y="2391854"/>
            <a:ext cx="937015" cy="1726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cxnSp>
        <p:nvCxnSpPr>
          <p:cNvPr id="69" name="Straight Arrow Connector 68">
            <a:extLst>
              <a:ext uri="{FF2B5EF4-FFF2-40B4-BE49-F238E27FC236}">
                <a16:creationId xmlns:a16="http://schemas.microsoft.com/office/drawing/2014/main" id="{1F817DEF-1631-0D2D-70C8-DF68EA22B602}"/>
              </a:ext>
            </a:extLst>
          </p:cNvPr>
          <p:cNvCxnSpPr>
            <a:cxnSpLocks/>
          </p:cNvCxnSpPr>
          <p:nvPr/>
        </p:nvCxnSpPr>
        <p:spPr>
          <a:xfrm flipV="1">
            <a:off x="1874982" y="3417888"/>
            <a:ext cx="8096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69F2375-7DA7-2F8F-2030-B9A7E30C8A87}"/>
              </a:ext>
            </a:extLst>
          </p:cNvPr>
          <p:cNvSpPr txBox="1"/>
          <p:nvPr/>
        </p:nvSpPr>
        <p:spPr>
          <a:xfrm>
            <a:off x="5273296" y="3248612"/>
            <a:ext cx="1639336" cy="338554"/>
          </a:xfrm>
          <a:prstGeom prst="rect">
            <a:avLst/>
          </a:prstGeom>
          <a:solidFill>
            <a:schemeClr val="bg1"/>
          </a:solidFill>
        </p:spPr>
        <p:txBody>
          <a:bodyPr wrap="square" rtlCol="0">
            <a:spAutoFit/>
          </a:bodyPr>
          <a:lstStyle/>
          <a:p>
            <a:pPr algn="ctr"/>
            <a:r>
              <a:rPr lang="en-GB" sz="1600" dirty="0">
                <a:latin typeface="Helvetica" pitchFamily="2" charset="0"/>
              </a:rPr>
              <a:t>Mapping F</a:t>
            </a:r>
          </a:p>
        </p:txBody>
      </p:sp>
      <p:grpSp>
        <p:nvGrpSpPr>
          <p:cNvPr id="78" name="Group 77">
            <a:extLst>
              <a:ext uri="{FF2B5EF4-FFF2-40B4-BE49-F238E27FC236}">
                <a16:creationId xmlns:a16="http://schemas.microsoft.com/office/drawing/2014/main" id="{53407DE5-92A5-2689-A47B-2A32C5B7C0AA}"/>
              </a:ext>
            </a:extLst>
          </p:cNvPr>
          <p:cNvGrpSpPr/>
          <p:nvPr/>
        </p:nvGrpSpPr>
        <p:grpSpPr>
          <a:xfrm>
            <a:off x="985785" y="4372639"/>
            <a:ext cx="1494593" cy="1095669"/>
            <a:chOff x="5688354" y="1607128"/>
            <a:chExt cx="1509727" cy="1170822"/>
          </a:xfrm>
        </p:grpSpPr>
        <p:sp>
          <p:nvSpPr>
            <p:cNvPr id="79" name="Rectangle 78">
              <a:extLst>
                <a:ext uri="{FF2B5EF4-FFF2-40B4-BE49-F238E27FC236}">
                  <a16:creationId xmlns:a16="http://schemas.microsoft.com/office/drawing/2014/main" id="{A7D03CE9-4E65-A3D3-380E-A41341FB9FB2}"/>
                </a:ext>
              </a:extLst>
            </p:cNvPr>
            <p:cNvSpPr/>
            <p:nvPr/>
          </p:nvSpPr>
          <p:spPr>
            <a:xfrm>
              <a:off x="5688354" y="1607128"/>
              <a:ext cx="1509727" cy="1170822"/>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accent1">
                      <a:lumMod val="50000"/>
                    </a:schemeClr>
                  </a:solidFill>
                  <a:latin typeface="Helvetica" pitchFamily="2" charset="0"/>
                </a:rPr>
                <a:t>Configurations</a:t>
              </a:r>
            </a:p>
          </p:txBody>
        </p:sp>
        <p:pic>
          <p:nvPicPr>
            <p:cNvPr id="80" name="Picture 79" descr="Icon&#10;&#10;Description automatically generated">
              <a:extLst>
                <a:ext uri="{FF2B5EF4-FFF2-40B4-BE49-F238E27FC236}">
                  <a16:creationId xmlns:a16="http://schemas.microsoft.com/office/drawing/2014/main" id="{3A7DB72F-EAF2-B32F-4875-7639D18DF062}"/>
                </a:ext>
              </a:extLst>
            </p:cNvPr>
            <p:cNvPicPr>
              <a:picLocks noChangeAspect="1"/>
            </p:cNvPicPr>
            <p:nvPr/>
          </p:nvPicPr>
          <p:blipFill>
            <a:blip r:embed="rId2"/>
            <a:stretch>
              <a:fillRect/>
            </a:stretch>
          </p:blipFill>
          <p:spPr>
            <a:xfrm flipH="1">
              <a:off x="6199583" y="2212450"/>
              <a:ext cx="487269" cy="421652"/>
            </a:xfrm>
            <a:prstGeom prst="rect">
              <a:avLst/>
            </a:prstGeom>
          </p:spPr>
        </p:pic>
      </p:grpSp>
      <p:pic>
        <p:nvPicPr>
          <p:cNvPr id="92" name="Picture 91" descr="Icon&#10;&#10;Description automatically generated">
            <a:extLst>
              <a:ext uri="{FF2B5EF4-FFF2-40B4-BE49-F238E27FC236}">
                <a16:creationId xmlns:a16="http://schemas.microsoft.com/office/drawing/2014/main" id="{59B6E7C4-2A6A-E622-8721-00DE542DFD0C}"/>
              </a:ext>
            </a:extLst>
          </p:cNvPr>
          <p:cNvPicPr>
            <a:picLocks noChangeAspect="1"/>
          </p:cNvPicPr>
          <p:nvPr/>
        </p:nvPicPr>
        <p:blipFill>
          <a:blip r:embed="rId3"/>
          <a:stretch>
            <a:fillRect/>
          </a:stretch>
        </p:blipFill>
        <p:spPr>
          <a:xfrm>
            <a:off x="10700111" y="4677422"/>
            <a:ext cx="316347" cy="337694"/>
          </a:xfrm>
          <a:prstGeom prst="rect">
            <a:avLst/>
          </a:prstGeom>
        </p:spPr>
      </p:pic>
      <p:sp>
        <p:nvSpPr>
          <p:cNvPr id="53" name="Date Placeholder 52">
            <a:extLst>
              <a:ext uri="{FF2B5EF4-FFF2-40B4-BE49-F238E27FC236}">
                <a16:creationId xmlns:a16="http://schemas.microsoft.com/office/drawing/2014/main" id="{18F9E383-9FAA-3770-5EDE-BC04AF0876A1}"/>
              </a:ext>
            </a:extLst>
          </p:cNvPr>
          <p:cNvSpPr>
            <a:spLocks noGrp="1"/>
          </p:cNvSpPr>
          <p:nvPr>
            <p:ph type="dt" sz="half" idx="10"/>
          </p:nvPr>
        </p:nvSpPr>
        <p:spPr/>
        <p:txBody>
          <a:bodyPr/>
          <a:lstStyle/>
          <a:p>
            <a:r>
              <a:rPr lang="de-CH" dirty="0"/>
              <a:t>23.06.22</a:t>
            </a:r>
            <a:endParaRPr lang="en-GB" dirty="0"/>
          </a:p>
        </p:txBody>
      </p:sp>
      <p:sp>
        <p:nvSpPr>
          <p:cNvPr id="54" name="Footer Placeholder 53">
            <a:extLst>
              <a:ext uri="{FF2B5EF4-FFF2-40B4-BE49-F238E27FC236}">
                <a16:creationId xmlns:a16="http://schemas.microsoft.com/office/drawing/2014/main" id="{154B77B4-0343-CB2E-EC24-46823B3C598F}"/>
              </a:ext>
            </a:extLst>
          </p:cNvPr>
          <p:cNvSpPr>
            <a:spLocks noGrp="1"/>
          </p:cNvSpPr>
          <p:nvPr>
            <p:ph type="ftr" sz="quarter" idx="11"/>
          </p:nvPr>
        </p:nvSpPr>
        <p:spPr/>
        <p:txBody>
          <a:bodyPr/>
          <a:lstStyle/>
          <a:p>
            <a:r>
              <a:rPr lang="en-GB" dirty="0"/>
              <a:t>Bachelor Thesis, Romeo Stoll</a:t>
            </a:r>
          </a:p>
        </p:txBody>
      </p:sp>
    </p:spTree>
    <p:extLst>
      <p:ext uri="{BB962C8B-B14F-4D97-AF65-F5344CB8AC3E}">
        <p14:creationId xmlns:p14="http://schemas.microsoft.com/office/powerpoint/2010/main" val="215750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2DA7-2D2B-DD3D-51F8-8F7A335C9E6C}"/>
              </a:ext>
            </a:extLst>
          </p:cNvPr>
          <p:cNvSpPr>
            <a:spLocks noGrp="1"/>
          </p:cNvSpPr>
          <p:nvPr>
            <p:ph type="title"/>
          </p:nvPr>
        </p:nvSpPr>
        <p:spPr>
          <a:xfrm>
            <a:off x="805313" y="402421"/>
            <a:ext cx="9035723" cy="1174917"/>
          </a:xfrm>
        </p:spPr>
        <p:txBody>
          <a:bodyPr>
            <a:normAutofit/>
          </a:bodyPr>
          <a:lstStyle/>
          <a:p>
            <a:r>
              <a:rPr lang="en-GB" sz="3600" dirty="0">
                <a:latin typeface="Helvetica Light" panose="020B0403020202020204" pitchFamily="34" charset="0"/>
              </a:rPr>
              <a:t>Decide how to set up environments based on user configuration</a:t>
            </a:r>
          </a:p>
        </p:txBody>
      </p:sp>
      <p:sp>
        <p:nvSpPr>
          <p:cNvPr id="3" name="Content Placeholder 2">
            <a:extLst>
              <a:ext uri="{FF2B5EF4-FFF2-40B4-BE49-F238E27FC236}">
                <a16:creationId xmlns:a16="http://schemas.microsoft.com/office/drawing/2014/main" id="{3AE6F45A-7249-4EDE-E2BF-381BF459988B}"/>
              </a:ext>
            </a:extLst>
          </p:cNvPr>
          <p:cNvSpPr>
            <a:spLocks noGrp="1"/>
          </p:cNvSpPr>
          <p:nvPr>
            <p:ph idx="1"/>
          </p:nvPr>
        </p:nvSpPr>
        <p:spPr>
          <a:xfrm>
            <a:off x="805313" y="1577339"/>
            <a:ext cx="9479510" cy="3528062"/>
          </a:xfrm>
        </p:spPr>
        <p:txBody>
          <a:bodyPr anchor="ctr">
            <a:normAutofit/>
          </a:bodyPr>
          <a:lstStyle/>
          <a:p>
            <a:pPr marL="514350" indent="-514350">
              <a:lnSpc>
                <a:spcPct val="150000"/>
              </a:lnSpc>
              <a:buFont typeface="+mj-lt"/>
              <a:buAutoNum type="arabicPeriod"/>
            </a:pPr>
            <a:r>
              <a:rPr lang="en-GB" sz="2400" dirty="0"/>
              <a:t>P</a:t>
            </a:r>
            <a:r>
              <a:rPr lang="en-GB" sz="2400" dirty="0">
                <a:latin typeface="Helvetica" pitchFamily="2" charset="0"/>
              </a:rPr>
              <a:t>rovide a fixed set of packages and languages as </a:t>
            </a:r>
            <a:r>
              <a:rPr lang="en-GB" sz="2400" dirty="0">
                <a:solidFill>
                  <a:schemeClr val="accent5">
                    <a:lumMod val="75000"/>
                  </a:schemeClr>
                </a:solidFill>
                <a:latin typeface="Helvetica" pitchFamily="2" charset="0"/>
              </a:rPr>
              <a:t>pre-built</a:t>
            </a:r>
            <a:r>
              <a:rPr lang="en-GB" sz="2400" dirty="0">
                <a:latin typeface="Helvetica" pitchFamily="2" charset="0"/>
              </a:rPr>
              <a:t> images</a:t>
            </a:r>
          </a:p>
          <a:p>
            <a:pPr marL="514350" indent="-514350">
              <a:lnSpc>
                <a:spcPct val="150000"/>
              </a:lnSpc>
              <a:buFont typeface="+mj-lt"/>
              <a:buAutoNum type="arabicPeriod"/>
            </a:pPr>
            <a:r>
              <a:rPr lang="en-GB" sz="2400" dirty="0"/>
              <a:t>S</a:t>
            </a:r>
            <a:r>
              <a:rPr lang="en-GB" sz="2400" dirty="0">
                <a:latin typeface="Helvetica" pitchFamily="2" charset="0"/>
              </a:rPr>
              <a:t>et up a flexible environment at </a:t>
            </a:r>
            <a:r>
              <a:rPr lang="en-GB" sz="2400" dirty="0">
                <a:solidFill>
                  <a:schemeClr val="accent5">
                    <a:lumMod val="75000"/>
                  </a:schemeClr>
                </a:solidFill>
                <a:latin typeface="Helvetica" pitchFamily="2" charset="0"/>
              </a:rPr>
              <a:t>runtime</a:t>
            </a:r>
            <a:r>
              <a:rPr lang="en-GB" sz="2400" dirty="0">
                <a:latin typeface="Helvetica" pitchFamily="2" charset="0"/>
              </a:rPr>
              <a:t> to the user's needs</a:t>
            </a:r>
          </a:p>
        </p:txBody>
      </p:sp>
      <p:sp>
        <p:nvSpPr>
          <p:cNvPr id="4" name="Slide Number Placeholder 3">
            <a:extLst>
              <a:ext uri="{FF2B5EF4-FFF2-40B4-BE49-F238E27FC236}">
                <a16:creationId xmlns:a16="http://schemas.microsoft.com/office/drawing/2014/main" id="{AC9B613C-0F6B-230F-932E-29E8E2D5F116}"/>
              </a:ext>
            </a:extLst>
          </p:cNvPr>
          <p:cNvSpPr>
            <a:spLocks noGrp="1"/>
          </p:cNvSpPr>
          <p:nvPr>
            <p:ph type="sldNum" sz="quarter" idx="12"/>
          </p:nvPr>
        </p:nvSpPr>
        <p:spPr/>
        <p:txBody>
          <a:bodyPr/>
          <a:lstStyle/>
          <a:p>
            <a:fld id="{1DF061CF-3060-EE4C-8751-849C29A56A75}" type="slidenum">
              <a:rPr lang="en-GB" smtClean="0"/>
              <a:t>3</a:t>
            </a:fld>
            <a:endParaRPr lang="en-GB" dirty="0"/>
          </a:p>
        </p:txBody>
      </p:sp>
      <p:sp>
        <p:nvSpPr>
          <p:cNvPr id="5" name="Date Placeholder 4">
            <a:extLst>
              <a:ext uri="{FF2B5EF4-FFF2-40B4-BE49-F238E27FC236}">
                <a16:creationId xmlns:a16="http://schemas.microsoft.com/office/drawing/2014/main" id="{58C66C84-BB32-D27C-04BF-7FAABBC7C1B0}"/>
              </a:ext>
            </a:extLst>
          </p:cNvPr>
          <p:cNvSpPr>
            <a:spLocks noGrp="1"/>
          </p:cNvSpPr>
          <p:nvPr>
            <p:ph type="dt" sz="half" idx="10"/>
          </p:nvPr>
        </p:nvSpPr>
        <p:spPr/>
        <p:txBody>
          <a:bodyPr/>
          <a:lstStyle/>
          <a:p>
            <a:r>
              <a:rPr lang="de-CH" dirty="0"/>
              <a:t>23.06.22</a:t>
            </a:r>
            <a:endParaRPr lang="en-GB" dirty="0"/>
          </a:p>
        </p:txBody>
      </p:sp>
      <p:sp>
        <p:nvSpPr>
          <p:cNvPr id="6" name="Footer Placeholder 5">
            <a:extLst>
              <a:ext uri="{FF2B5EF4-FFF2-40B4-BE49-F238E27FC236}">
                <a16:creationId xmlns:a16="http://schemas.microsoft.com/office/drawing/2014/main" id="{B093ED42-D523-696F-8DF8-29306B8656F3}"/>
              </a:ext>
            </a:extLst>
          </p:cNvPr>
          <p:cNvSpPr>
            <a:spLocks noGrp="1"/>
          </p:cNvSpPr>
          <p:nvPr>
            <p:ph type="ftr" sz="quarter" idx="11"/>
          </p:nvPr>
        </p:nvSpPr>
        <p:spPr/>
        <p:txBody>
          <a:bodyPr/>
          <a:lstStyle/>
          <a:p>
            <a:r>
              <a:rPr lang="en-GB" dirty="0"/>
              <a:t>Bachelor Thesis, Romeo Stoll</a:t>
            </a:r>
          </a:p>
        </p:txBody>
      </p:sp>
    </p:spTree>
    <p:extLst>
      <p:ext uri="{BB962C8B-B14F-4D97-AF65-F5344CB8AC3E}">
        <p14:creationId xmlns:p14="http://schemas.microsoft.com/office/powerpoint/2010/main" val="366657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2DA7-2D2B-DD3D-51F8-8F7A335C9E6C}"/>
              </a:ext>
            </a:extLst>
          </p:cNvPr>
          <p:cNvSpPr>
            <a:spLocks noGrp="1"/>
          </p:cNvSpPr>
          <p:nvPr>
            <p:ph type="title"/>
          </p:nvPr>
        </p:nvSpPr>
        <p:spPr>
          <a:xfrm>
            <a:off x="838200" y="365125"/>
            <a:ext cx="10515600" cy="1174917"/>
          </a:xfrm>
        </p:spPr>
        <p:txBody>
          <a:bodyPr>
            <a:normAutofit/>
          </a:bodyPr>
          <a:lstStyle/>
          <a:p>
            <a:r>
              <a:rPr lang="en-GB" sz="3600" dirty="0">
                <a:latin typeface="Helvetica Light" panose="020B0403020202020204" pitchFamily="34" charset="0"/>
              </a:rPr>
              <a:t>Objectives of my thesis</a:t>
            </a:r>
          </a:p>
        </p:txBody>
      </p:sp>
      <p:sp>
        <p:nvSpPr>
          <p:cNvPr id="3" name="Content Placeholder 2">
            <a:extLst>
              <a:ext uri="{FF2B5EF4-FFF2-40B4-BE49-F238E27FC236}">
                <a16:creationId xmlns:a16="http://schemas.microsoft.com/office/drawing/2014/main" id="{3AE6F45A-7249-4EDE-E2BF-381BF459988B}"/>
              </a:ext>
            </a:extLst>
          </p:cNvPr>
          <p:cNvSpPr>
            <a:spLocks noGrp="1"/>
          </p:cNvSpPr>
          <p:nvPr>
            <p:ph idx="1"/>
          </p:nvPr>
        </p:nvSpPr>
        <p:spPr>
          <a:xfrm>
            <a:off x="805314" y="2392512"/>
            <a:ext cx="8839200" cy="2333491"/>
          </a:xfrm>
        </p:spPr>
        <p:txBody>
          <a:bodyPr>
            <a:normAutofit/>
          </a:bodyPr>
          <a:lstStyle/>
          <a:p>
            <a:pPr marL="514350" indent="-514350">
              <a:lnSpc>
                <a:spcPct val="150000"/>
              </a:lnSpc>
              <a:buFont typeface="+mj-lt"/>
              <a:buAutoNum type="arabicPeriod"/>
            </a:pPr>
            <a:r>
              <a:rPr lang="en-GB" sz="2400" dirty="0">
                <a:latin typeface="Helvetica" pitchFamily="2" charset="0"/>
              </a:rPr>
              <a:t>Find feasible approaches to build images at runtime based on the user configuration</a:t>
            </a:r>
          </a:p>
          <a:p>
            <a:pPr marL="514350" indent="-514350">
              <a:lnSpc>
                <a:spcPct val="150000"/>
              </a:lnSpc>
              <a:buFont typeface="+mj-lt"/>
              <a:buAutoNum type="arabicPeriod"/>
            </a:pPr>
            <a:r>
              <a:rPr lang="en-GB" sz="2400" dirty="0">
                <a:latin typeface="Helvetica" pitchFamily="2" charset="0"/>
              </a:rPr>
              <a:t>Evaluate prototypes for each approach</a:t>
            </a:r>
          </a:p>
        </p:txBody>
      </p:sp>
      <p:sp>
        <p:nvSpPr>
          <p:cNvPr id="4" name="Slide Number Placeholder 3">
            <a:extLst>
              <a:ext uri="{FF2B5EF4-FFF2-40B4-BE49-F238E27FC236}">
                <a16:creationId xmlns:a16="http://schemas.microsoft.com/office/drawing/2014/main" id="{AC9B613C-0F6B-230F-932E-29E8E2D5F116}"/>
              </a:ext>
            </a:extLst>
          </p:cNvPr>
          <p:cNvSpPr>
            <a:spLocks noGrp="1"/>
          </p:cNvSpPr>
          <p:nvPr>
            <p:ph type="sldNum" sz="quarter" idx="12"/>
          </p:nvPr>
        </p:nvSpPr>
        <p:spPr/>
        <p:txBody>
          <a:bodyPr/>
          <a:lstStyle/>
          <a:p>
            <a:fld id="{1DF061CF-3060-EE4C-8751-849C29A56A75}" type="slidenum">
              <a:rPr lang="en-GB" smtClean="0"/>
              <a:t>4</a:t>
            </a:fld>
            <a:endParaRPr lang="en-GB" dirty="0"/>
          </a:p>
        </p:txBody>
      </p:sp>
      <p:sp>
        <p:nvSpPr>
          <p:cNvPr id="5" name="Date Placeholder 4">
            <a:extLst>
              <a:ext uri="{FF2B5EF4-FFF2-40B4-BE49-F238E27FC236}">
                <a16:creationId xmlns:a16="http://schemas.microsoft.com/office/drawing/2014/main" id="{58C66C84-BB32-D27C-04BF-7FAABBC7C1B0}"/>
              </a:ext>
            </a:extLst>
          </p:cNvPr>
          <p:cNvSpPr>
            <a:spLocks noGrp="1"/>
          </p:cNvSpPr>
          <p:nvPr>
            <p:ph type="dt" sz="half" idx="10"/>
          </p:nvPr>
        </p:nvSpPr>
        <p:spPr/>
        <p:txBody>
          <a:bodyPr/>
          <a:lstStyle/>
          <a:p>
            <a:r>
              <a:rPr lang="de-CH" dirty="0"/>
              <a:t>23.06.22</a:t>
            </a:r>
            <a:endParaRPr lang="en-GB" dirty="0"/>
          </a:p>
        </p:txBody>
      </p:sp>
      <p:sp>
        <p:nvSpPr>
          <p:cNvPr id="6" name="Footer Placeholder 5">
            <a:extLst>
              <a:ext uri="{FF2B5EF4-FFF2-40B4-BE49-F238E27FC236}">
                <a16:creationId xmlns:a16="http://schemas.microsoft.com/office/drawing/2014/main" id="{B093ED42-D523-696F-8DF8-29306B8656F3}"/>
              </a:ext>
            </a:extLst>
          </p:cNvPr>
          <p:cNvSpPr>
            <a:spLocks noGrp="1"/>
          </p:cNvSpPr>
          <p:nvPr>
            <p:ph type="ftr" sz="quarter" idx="11"/>
          </p:nvPr>
        </p:nvSpPr>
        <p:spPr/>
        <p:txBody>
          <a:bodyPr/>
          <a:lstStyle/>
          <a:p>
            <a:r>
              <a:rPr lang="en-GB" dirty="0"/>
              <a:t>Bachelor Thesis, Romeo Stoll</a:t>
            </a:r>
          </a:p>
        </p:txBody>
      </p:sp>
    </p:spTree>
    <p:extLst>
      <p:ext uri="{BB962C8B-B14F-4D97-AF65-F5344CB8AC3E}">
        <p14:creationId xmlns:p14="http://schemas.microsoft.com/office/powerpoint/2010/main" val="251589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2DA7-2D2B-DD3D-51F8-8F7A335C9E6C}"/>
              </a:ext>
            </a:extLst>
          </p:cNvPr>
          <p:cNvSpPr>
            <a:spLocks noGrp="1"/>
          </p:cNvSpPr>
          <p:nvPr>
            <p:ph type="title"/>
          </p:nvPr>
        </p:nvSpPr>
        <p:spPr>
          <a:xfrm>
            <a:off x="838200" y="365125"/>
            <a:ext cx="10515600" cy="1174917"/>
          </a:xfrm>
        </p:spPr>
        <p:txBody>
          <a:bodyPr>
            <a:normAutofit/>
          </a:bodyPr>
          <a:lstStyle/>
          <a:p>
            <a:r>
              <a:rPr lang="en-GB" sz="3600" dirty="0">
                <a:latin typeface="Helvetica Light" panose="020B0403020202020204" pitchFamily="34" charset="0"/>
              </a:rPr>
              <a:t>Build images at runtime using properties of Nix</a:t>
            </a:r>
          </a:p>
        </p:txBody>
      </p:sp>
      <p:sp>
        <p:nvSpPr>
          <p:cNvPr id="3" name="Content Placeholder 2">
            <a:extLst>
              <a:ext uri="{FF2B5EF4-FFF2-40B4-BE49-F238E27FC236}">
                <a16:creationId xmlns:a16="http://schemas.microsoft.com/office/drawing/2014/main" id="{3AE6F45A-7249-4EDE-E2BF-381BF459988B}"/>
              </a:ext>
            </a:extLst>
          </p:cNvPr>
          <p:cNvSpPr>
            <a:spLocks noGrp="1"/>
          </p:cNvSpPr>
          <p:nvPr>
            <p:ph idx="1"/>
          </p:nvPr>
        </p:nvSpPr>
        <p:spPr>
          <a:xfrm>
            <a:off x="874176" y="1540042"/>
            <a:ext cx="4561573" cy="531751"/>
          </a:xfrm>
        </p:spPr>
        <p:txBody>
          <a:bodyPr anchor="ctr">
            <a:normAutofit/>
          </a:bodyPr>
          <a:lstStyle/>
          <a:p>
            <a:pPr marL="0" indent="0">
              <a:lnSpc>
                <a:spcPct val="100000"/>
              </a:lnSpc>
              <a:buNone/>
            </a:pPr>
            <a:r>
              <a:rPr lang="en-GB" sz="2000" dirty="0"/>
              <a:t>Content-addressable package store</a:t>
            </a:r>
          </a:p>
        </p:txBody>
      </p:sp>
      <p:sp>
        <p:nvSpPr>
          <p:cNvPr id="4" name="Slide Number Placeholder 3">
            <a:extLst>
              <a:ext uri="{FF2B5EF4-FFF2-40B4-BE49-F238E27FC236}">
                <a16:creationId xmlns:a16="http://schemas.microsoft.com/office/drawing/2014/main" id="{AC9B613C-0F6B-230F-932E-29E8E2D5F116}"/>
              </a:ext>
            </a:extLst>
          </p:cNvPr>
          <p:cNvSpPr>
            <a:spLocks noGrp="1"/>
          </p:cNvSpPr>
          <p:nvPr>
            <p:ph type="sldNum" sz="quarter" idx="12"/>
          </p:nvPr>
        </p:nvSpPr>
        <p:spPr/>
        <p:txBody>
          <a:bodyPr/>
          <a:lstStyle/>
          <a:p>
            <a:fld id="{1DF061CF-3060-EE4C-8751-849C29A56A75}" type="slidenum">
              <a:rPr lang="en-GB" smtClean="0"/>
              <a:t>5</a:t>
            </a:fld>
            <a:endParaRPr lang="en-GB" dirty="0"/>
          </a:p>
        </p:txBody>
      </p:sp>
      <p:sp>
        <p:nvSpPr>
          <p:cNvPr id="5" name="Date Placeholder 4">
            <a:extLst>
              <a:ext uri="{FF2B5EF4-FFF2-40B4-BE49-F238E27FC236}">
                <a16:creationId xmlns:a16="http://schemas.microsoft.com/office/drawing/2014/main" id="{58C66C84-BB32-D27C-04BF-7FAABBC7C1B0}"/>
              </a:ext>
            </a:extLst>
          </p:cNvPr>
          <p:cNvSpPr>
            <a:spLocks noGrp="1"/>
          </p:cNvSpPr>
          <p:nvPr>
            <p:ph type="dt" sz="half" idx="10"/>
          </p:nvPr>
        </p:nvSpPr>
        <p:spPr/>
        <p:txBody>
          <a:bodyPr/>
          <a:lstStyle/>
          <a:p>
            <a:r>
              <a:rPr lang="de-CH" dirty="0"/>
              <a:t>23.06.22</a:t>
            </a:r>
            <a:endParaRPr lang="en-GB" dirty="0"/>
          </a:p>
        </p:txBody>
      </p:sp>
      <p:sp>
        <p:nvSpPr>
          <p:cNvPr id="6" name="Footer Placeholder 5">
            <a:extLst>
              <a:ext uri="{FF2B5EF4-FFF2-40B4-BE49-F238E27FC236}">
                <a16:creationId xmlns:a16="http://schemas.microsoft.com/office/drawing/2014/main" id="{B093ED42-D523-696F-8DF8-29306B8656F3}"/>
              </a:ext>
            </a:extLst>
          </p:cNvPr>
          <p:cNvSpPr>
            <a:spLocks noGrp="1"/>
          </p:cNvSpPr>
          <p:nvPr>
            <p:ph type="ftr" sz="quarter" idx="11"/>
          </p:nvPr>
        </p:nvSpPr>
        <p:spPr/>
        <p:txBody>
          <a:bodyPr/>
          <a:lstStyle/>
          <a:p>
            <a:r>
              <a:rPr lang="en-GB" dirty="0"/>
              <a:t>Bachelor Thesis, Romeo Stoll</a:t>
            </a:r>
          </a:p>
        </p:txBody>
      </p:sp>
      <p:pic>
        <p:nvPicPr>
          <p:cNvPr id="8" name="Picture 7" descr="A person standing next to a car&#10;&#10;Description automatically generated">
            <a:extLst>
              <a:ext uri="{FF2B5EF4-FFF2-40B4-BE49-F238E27FC236}">
                <a16:creationId xmlns:a16="http://schemas.microsoft.com/office/drawing/2014/main" id="{F62D20D8-1E1B-29FA-05BB-717F57BE10B0}"/>
              </a:ext>
            </a:extLst>
          </p:cNvPr>
          <p:cNvPicPr>
            <a:picLocks noChangeAspect="1"/>
          </p:cNvPicPr>
          <p:nvPr/>
        </p:nvPicPr>
        <p:blipFill>
          <a:blip r:embed="rId3"/>
          <a:stretch>
            <a:fillRect/>
          </a:stretch>
        </p:blipFill>
        <p:spPr>
          <a:xfrm>
            <a:off x="6958971" y="2101563"/>
            <a:ext cx="4114800" cy="3180555"/>
          </a:xfrm>
          <a:prstGeom prst="rect">
            <a:avLst/>
          </a:prstGeom>
        </p:spPr>
      </p:pic>
      <p:sp>
        <p:nvSpPr>
          <p:cNvPr id="9" name="TextBox 8">
            <a:extLst>
              <a:ext uri="{FF2B5EF4-FFF2-40B4-BE49-F238E27FC236}">
                <a16:creationId xmlns:a16="http://schemas.microsoft.com/office/drawing/2014/main" id="{698FA0BF-81C0-A7FD-466A-2A89CF18F17E}"/>
              </a:ext>
            </a:extLst>
          </p:cNvPr>
          <p:cNvSpPr txBox="1"/>
          <p:nvPr/>
        </p:nvSpPr>
        <p:spPr>
          <a:xfrm>
            <a:off x="6912192" y="5518996"/>
            <a:ext cx="2554370" cy="338554"/>
          </a:xfrm>
          <a:prstGeom prst="rect">
            <a:avLst/>
          </a:prstGeom>
          <a:noFill/>
        </p:spPr>
        <p:txBody>
          <a:bodyPr wrap="square" rtlCol="0">
            <a:spAutoFit/>
          </a:bodyPr>
          <a:lstStyle/>
          <a:p>
            <a:r>
              <a:rPr lang="en-GB" sz="800" dirty="0">
                <a:solidFill>
                  <a:schemeClr val="tx1">
                    <a:lumMod val="50000"/>
                    <a:lumOff val="50000"/>
                  </a:schemeClr>
                </a:solidFill>
                <a:latin typeface="Helvetica" pitchFamily="2" charset="0"/>
              </a:rPr>
              <a:t>https://devrant.com/rants/2341310/always-works-on-my-machine</a:t>
            </a:r>
          </a:p>
        </p:txBody>
      </p:sp>
      <p:sp>
        <p:nvSpPr>
          <p:cNvPr id="10" name="TextBox 9">
            <a:extLst>
              <a:ext uri="{FF2B5EF4-FFF2-40B4-BE49-F238E27FC236}">
                <a16:creationId xmlns:a16="http://schemas.microsoft.com/office/drawing/2014/main" id="{F0AB8C4D-F304-F719-1BB2-B48759E3E82C}"/>
              </a:ext>
            </a:extLst>
          </p:cNvPr>
          <p:cNvSpPr txBox="1"/>
          <p:nvPr/>
        </p:nvSpPr>
        <p:spPr>
          <a:xfrm>
            <a:off x="6958971" y="1578203"/>
            <a:ext cx="1869423" cy="400110"/>
          </a:xfrm>
          <a:prstGeom prst="rect">
            <a:avLst/>
          </a:prstGeom>
          <a:noFill/>
        </p:spPr>
        <p:txBody>
          <a:bodyPr wrap="none" rtlCol="0">
            <a:spAutoFit/>
          </a:bodyPr>
          <a:lstStyle/>
          <a:p>
            <a:r>
              <a:rPr lang="en-GB" sz="2000" dirty="0">
                <a:latin typeface="Helvetica" pitchFamily="2" charset="0"/>
              </a:rPr>
              <a:t>Reproducibility</a:t>
            </a:r>
          </a:p>
        </p:txBody>
      </p:sp>
      <p:sp>
        <p:nvSpPr>
          <p:cNvPr id="22" name="Can 21">
            <a:extLst>
              <a:ext uri="{FF2B5EF4-FFF2-40B4-BE49-F238E27FC236}">
                <a16:creationId xmlns:a16="http://schemas.microsoft.com/office/drawing/2014/main" id="{16437985-9CBC-1C52-1708-826602D7646B}"/>
              </a:ext>
            </a:extLst>
          </p:cNvPr>
          <p:cNvSpPr/>
          <p:nvPr/>
        </p:nvSpPr>
        <p:spPr>
          <a:xfrm>
            <a:off x="874176" y="2221509"/>
            <a:ext cx="1901280" cy="713008"/>
          </a:xfrm>
          <a:prstGeom prst="can">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latin typeface="Helvetica" pitchFamily="2" charset="0"/>
              </a:rPr>
              <a:t>/nix/store</a:t>
            </a:r>
            <a:endParaRPr lang="en-GB" sz="2400" dirty="0">
              <a:latin typeface="Helvetica" pitchFamily="2" charset="0"/>
            </a:endParaRPr>
          </a:p>
        </p:txBody>
      </p:sp>
      <p:cxnSp>
        <p:nvCxnSpPr>
          <p:cNvPr id="23" name="Elbow Connector 22">
            <a:extLst>
              <a:ext uri="{FF2B5EF4-FFF2-40B4-BE49-F238E27FC236}">
                <a16:creationId xmlns:a16="http://schemas.microsoft.com/office/drawing/2014/main" id="{5499C1D0-3E9B-2E59-A5F0-AF8C34B6A068}"/>
              </a:ext>
            </a:extLst>
          </p:cNvPr>
          <p:cNvCxnSpPr>
            <a:cxnSpLocks/>
            <a:stCxn id="22" idx="3"/>
          </p:cNvCxnSpPr>
          <p:nvPr/>
        </p:nvCxnSpPr>
        <p:spPr>
          <a:xfrm rot="16200000" flipH="1">
            <a:off x="1967906" y="2791426"/>
            <a:ext cx="377200" cy="663381"/>
          </a:xfrm>
          <a:prstGeom prst="bentConnector2">
            <a:avLst/>
          </a:prstGeom>
        </p:spPr>
        <p:style>
          <a:lnRef idx="2">
            <a:schemeClr val="accent6"/>
          </a:lnRef>
          <a:fillRef idx="0">
            <a:schemeClr val="accent6"/>
          </a:fillRef>
          <a:effectRef idx="1">
            <a:schemeClr val="accent6"/>
          </a:effectRef>
          <a:fontRef idx="minor">
            <a:schemeClr val="tx1"/>
          </a:fontRef>
        </p:style>
      </p:cxnSp>
      <p:sp>
        <p:nvSpPr>
          <p:cNvPr id="24" name="TextBox 23">
            <a:extLst>
              <a:ext uri="{FF2B5EF4-FFF2-40B4-BE49-F238E27FC236}">
                <a16:creationId xmlns:a16="http://schemas.microsoft.com/office/drawing/2014/main" id="{DAE25A90-C586-F541-183E-CC81A766D5C7}"/>
              </a:ext>
            </a:extLst>
          </p:cNvPr>
          <p:cNvSpPr txBox="1"/>
          <p:nvPr/>
        </p:nvSpPr>
        <p:spPr>
          <a:xfrm>
            <a:off x="2430585" y="3112846"/>
            <a:ext cx="3106800" cy="400110"/>
          </a:xfrm>
          <a:prstGeom prst="rect">
            <a:avLst/>
          </a:prstGeom>
          <a:noFill/>
        </p:spPr>
        <p:txBody>
          <a:bodyPr wrap="square" rtlCol="0">
            <a:spAutoFit/>
          </a:bodyPr>
          <a:lstStyle/>
          <a:p>
            <a:r>
              <a:rPr lang="en-GB" dirty="0">
                <a:latin typeface="Helvetica" pitchFamily="2" charset="0"/>
              </a:rPr>
              <a:t>&lt;…</a:t>
            </a:r>
            <a:r>
              <a:rPr lang="en-GB" sz="2000" dirty="0">
                <a:solidFill>
                  <a:schemeClr val="accent1">
                    <a:lumMod val="75000"/>
                  </a:schemeClr>
                </a:solidFill>
                <a:latin typeface="Helvetica" pitchFamily="2" charset="0"/>
              </a:rPr>
              <a:t>hash</a:t>
            </a:r>
            <a:r>
              <a:rPr lang="en-GB" dirty="0">
                <a:latin typeface="Helvetica" pitchFamily="2" charset="0"/>
              </a:rPr>
              <a:t>…&gt;-&lt;…</a:t>
            </a:r>
            <a:r>
              <a:rPr lang="en-GB" sz="2000" dirty="0">
                <a:solidFill>
                  <a:schemeClr val="accent1">
                    <a:lumMod val="75000"/>
                  </a:schemeClr>
                </a:solidFill>
                <a:latin typeface="Helvetica" pitchFamily="2" charset="0"/>
              </a:rPr>
              <a:t>name</a:t>
            </a:r>
            <a:r>
              <a:rPr lang="en-GB" dirty="0">
                <a:latin typeface="Helvetica" pitchFamily="2" charset="0"/>
              </a:rPr>
              <a:t>…&gt;</a:t>
            </a:r>
          </a:p>
        </p:txBody>
      </p:sp>
      <p:cxnSp>
        <p:nvCxnSpPr>
          <p:cNvPr id="25" name="Elbow Connector 24">
            <a:extLst>
              <a:ext uri="{FF2B5EF4-FFF2-40B4-BE49-F238E27FC236}">
                <a16:creationId xmlns:a16="http://schemas.microsoft.com/office/drawing/2014/main" id="{B069E545-667C-E57A-2788-3ACD12FDA8DF}"/>
              </a:ext>
            </a:extLst>
          </p:cNvPr>
          <p:cNvCxnSpPr>
            <a:cxnSpLocks/>
          </p:cNvCxnSpPr>
          <p:nvPr/>
        </p:nvCxnSpPr>
        <p:spPr>
          <a:xfrm rot="16200000" flipH="1">
            <a:off x="1706507" y="3423340"/>
            <a:ext cx="900000" cy="663384"/>
          </a:xfrm>
          <a:prstGeom prst="bentConnector3">
            <a:avLst>
              <a:gd name="adj1" fmla="val 99403"/>
            </a:avLst>
          </a:prstGeom>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BC13DFDC-C84A-E0DF-DB8E-E53F6DD77356}"/>
              </a:ext>
            </a:extLst>
          </p:cNvPr>
          <p:cNvSpPr txBox="1"/>
          <p:nvPr/>
        </p:nvSpPr>
        <p:spPr>
          <a:xfrm>
            <a:off x="2487790" y="4017276"/>
            <a:ext cx="3144644" cy="369332"/>
          </a:xfrm>
          <a:prstGeom prst="rect">
            <a:avLst/>
          </a:prstGeom>
          <a:noFill/>
        </p:spPr>
        <p:txBody>
          <a:bodyPr wrap="square" rtlCol="0">
            <a:spAutoFit/>
          </a:bodyPr>
          <a:lstStyle/>
          <a:p>
            <a:r>
              <a:rPr lang="en-GB" dirty="0">
                <a:latin typeface="Helvetica" pitchFamily="2" charset="0"/>
              </a:rPr>
              <a:t>72by2iw5wd8i…-glibc-2.3.5</a:t>
            </a:r>
          </a:p>
        </p:txBody>
      </p:sp>
      <p:sp>
        <p:nvSpPr>
          <p:cNvPr id="27" name="Arc 26">
            <a:extLst>
              <a:ext uri="{FF2B5EF4-FFF2-40B4-BE49-F238E27FC236}">
                <a16:creationId xmlns:a16="http://schemas.microsoft.com/office/drawing/2014/main" id="{3CCF6B50-98EB-67AE-42F4-74E98AB7D260}"/>
              </a:ext>
            </a:extLst>
          </p:cNvPr>
          <p:cNvSpPr/>
          <p:nvPr/>
        </p:nvSpPr>
        <p:spPr>
          <a:xfrm rot="20309201">
            <a:off x="1922421" y="3107162"/>
            <a:ext cx="4061029" cy="1650220"/>
          </a:xfrm>
          <a:prstGeom prst="arc">
            <a:avLst>
              <a:gd name="adj1" fmla="val 15724527"/>
              <a:gd name="adj2" fmla="val 1568844"/>
            </a:avLst>
          </a:prstGeom>
          <a:noFill/>
          <a:ln>
            <a:solidFill>
              <a:schemeClr val="accent4"/>
            </a:solidFill>
            <a:headEnd type="triangle"/>
            <a:tailEnd type="none"/>
          </a:ln>
        </p:spPr>
        <p:style>
          <a:lnRef idx="3">
            <a:schemeClr val="dk1"/>
          </a:lnRef>
          <a:fillRef idx="0">
            <a:schemeClr val="dk1"/>
          </a:fillRef>
          <a:effectRef idx="2">
            <a:schemeClr val="dk1"/>
          </a:effectRef>
          <a:fontRef idx="minor">
            <a:schemeClr val="tx1"/>
          </a:fontRef>
        </p:style>
        <p:txBody>
          <a:bodyPr rtlCol="0" anchor="ctr"/>
          <a:lstStyle/>
          <a:p>
            <a:pPr algn="ctr"/>
            <a:endParaRPr lang="en-GB" dirty="0">
              <a:latin typeface="Helvetica" pitchFamily="2" charset="0"/>
            </a:endParaRPr>
          </a:p>
        </p:txBody>
      </p:sp>
      <p:sp>
        <p:nvSpPr>
          <p:cNvPr id="28" name="TextBox 27">
            <a:extLst>
              <a:ext uri="{FF2B5EF4-FFF2-40B4-BE49-F238E27FC236}">
                <a16:creationId xmlns:a16="http://schemas.microsoft.com/office/drawing/2014/main" id="{3B3FFA65-A56C-C019-3ECA-656856769695}"/>
              </a:ext>
            </a:extLst>
          </p:cNvPr>
          <p:cNvSpPr txBox="1"/>
          <p:nvPr/>
        </p:nvSpPr>
        <p:spPr>
          <a:xfrm>
            <a:off x="5034865" y="3489662"/>
            <a:ext cx="1659429" cy="369332"/>
          </a:xfrm>
          <a:prstGeom prst="rect">
            <a:avLst/>
          </a:prstGeom>
          <a:solidFill>
            <a:schemeClr val="bg1"/>
          </a:solidFill>
        </p:spPr>
        <p:txBody>
          <a:bodyPr wrap="none" rtlCol="0">
            <a:spAutoFit/>
          </a:bodyPr>
          <a:lstStyle/>
          <a:p>
            <a:r>
              <a:rPr lang="en-GB" dirty="0">
                <a:solidFill>
                  <a:schemeClr val="accent4"/>
                </a:solidFill>
                <a:latin typeface="Helvetica" pitchFamily="2" charset="0"/>
              </a:rPr>
              <a:t>Dependencies</a:t>
            </a:r>
          </a:p>
        </p:txBody>
      </p:sp>
      <p:cxnSp>
        <p:nvCxnSpPr>
          <p:cNvPr id="29" name="Elbow Connector 28">
            <a:extLst>
              <a:ext uri="{FF2B5EF4-FFF2-40B4-BE49-F238E27FC236}">
                <a16:creationId xmlns:a16="http://schemas.microsoft.com/office/drawing/2014/main" id="{28C9274E-2269-7D68-422A-0A6D132F5E0D}"/>
              </a:ext>
            </a:extLst>
          </p:cNvPr>
          <p:cNvCxnSpPr>
            <a:cxnSpLocks/>
          </p:cNvCxnSpPr>
          <p:nvPr/>
        </p:nvCxnSpPr>
        <p:spPr>
          <a:xfrm rot="16200000" flipH="1">
            <a:off x="2556885" y="3360076"/>
            <a:ext cx="396000" cy="468000"/>
          </a:xfrm>
          <a:prstGeom prst="bentConnector3">
            <a:avLst>
              <a:gd name="adj1" fmla="val 99403"/>
            </a:avLst>
          </a:prstGeom>
        </p:spPr>
        <p:style>
          <a:lnRef idx="2">
            <a:schemeClr val="accent6"/>
          </a:lnRef>
          <a:fillRef idx="0">
            <a:schemeClr val="accent6"/>
          </a:fillRef>
          <a:effectRef idx="1">
            <a:schemeClr val="accent6"/>
          </a:effectRef>
          <a:fontRef idx="minor">
            <a:schemeClr val="tx1"/>
          </a:fontRef>
        </p:style>
      </p:cxnSp>
      <p:sp>
        <p:nvSpPr>
          <p:cNvPr id="30" name="TextBox 29">
            <a:extLst>
              <a:ext uri="{FF2B5EF4-FFF2-40B4-BE49-F238E27FC236}">
                <a16:creationId xmlns:a16="http://schemas.microsoft.com/office/drawing/2014/main" id="{BA7BE671-8FC8-5EB0-8ED9-0D4C765170EB}"/>
              </a:ext>
            </a:extLst>
          </p:cNvPr>
          <p:cNvSpPr txBox="1"/>
          <p:nvPr/>
        </p:nvSpPr>
        <p:spPr>
          <a:xfrm>
            <a:off x="2960438" y="3566869"/>
            <a:ext cx="1849983" cy="369332"/>
          </a:xfrm>
          <a:prstGeom prst="rect">
            <a:avLst/>
          </a:prstGeom>
          <a:noFill/>
        </p:spPr>
        <p:txBody>
          <a:bodyPr wrap="square" rtlCol="0">
            <a:spAutoFit/>
          </a:bodyPr>
          <a:lstStyle/>
          <a:p>
            <a:r>
              <a:rPr lang="en-GB" dirty="0">
                <a:latin typeface="Helvetica" pitchFamily="2" charset="0"/>
              </a:rPr>
              <a:t>bin/hello</a:t>
            </a:r>
          </a:p>
        </p:txBody>
      </p:sp>
      <p:sp>
        <p:nvSpPr>
          <p:cNvPr id="31" name="Arc 30">
            <a:extLst>
              <a:ext uri="{FF2B5EF4-FFF2-40B4-BE49-F238E27FC236}">
                <a16:creationId xmlns:a16="http://schemas.microsoft.com/office/drawing/2014/main" id="{018C01A7-D0E9-3ED9-0FA5-BDBC15E2195A}"/>
              </a:ext>
            </a:extLst>
          </p:cNvPr>
          <p:cNvSpPr/>
          <p:nvPr/>
        </p:nvSpPr>
        <p:spPr>
          <a:xfrm rot="20120296">
            <a:off x="1719359" y="2972567"/>
            <a:ext cx="3648742" cy="950583"/>
          </a:xfrm>
          <a:prstGeom prst="arc">
            <a:avLst>
              <a:gd name="adj1" fmla="val 14804696"/>
              <a:gd name="adj2" fmla="val 3660785"/>
            </a:avLst>
          </a:prstGeom>
          <a:noFill/>
          <a:ln>
            <a:solidFill>
              <a:schemeClr val="accent2"/>
            </a:solidFill>
            <a:headEnd type="triangle"/>
            <a:tailEnd type="none"/>
          </a:ln>
        </p:spPr>
        <p:style>
          <a:lnRef idx="3">
            <a:schemeClr val="dk1"/>
          </a:lnRef>
          <a:fillRef idx="0">
            <a:schemeClr val="dk1"/>
          </a:fillRef>
          <a:effectRef idx="2">
            <a:schemeClr val="dk1"/>
          </a:effectRef>
          <a:fontRef idx="minor">
            <a:schemeClr val="tx1"/>
          </a:fontRef>
        </p:style>
        <p:txBody>
          <a:bodyPr rtlCol="0" anchor="ctr"/>
          <a:lstStyle/>
          <a:p>
            <a:pPr algn="ctr"/>
            <a:endParaRPr lang="en-GB" dirty="0">
              <a:latin typeface="Helvetica" pitchFamily="2" charset="0"/>
            </a:endParaRPr>
          </a:p>
        </p:txBody>
      </p:sp>
      <p:sp>
        <p:nvSpPr>
          <p:cNvPr id="32" name="TextBox 31">
            <a:extLst>
              <a:ext uri="{FF2B5EF4-FFF2-40B4-BE49-F238E27FC236}">
                <a16:creationId xmlns:a16="http://schemas.microsoft.com/office/drawing/2014/main" id="{1C42D8CA-3D18-E453-29F2-7898B88D8252}"/>
              </a:ext>
            </a:extLst>
          </p:cNvPr>
          <p:cNvSpPr txBox="1"/>
          <p:nvPr/>
        </p:nvSpPr>
        <p:spPr>
          <a:xfrm>
            <a:off x="4623140" y="2318472"/>
            <a:ext cx="1467068" cy="369332"/>
          </a:xfrm>
          <a:prstGeom prst="rect">
            <a:avLst/>
          </a:prstGeom>
          <a:solidFill>
            <a:schemeClr val="bg1"/>
          </a:solidFill>
          <a:ln>
            <a:noFill/>
          </a:ln>
        </p:spPr>
        <p:txBody>
          <a:bodyPr wrap="none" rtlCol="0">
            <a:spAutoFit/>
          </a:bodyPr>
          <a:lstStyle/>
          <a:p>
            <a:r>
              <a:rPr lang="en-GB" dirty="0">
                <a:solidFill>
                  <a:schemeClr val="accent2"/>
                </a:solidFill>
                <a:latin typeface="Helvetica" pitchFamily="2" charset="0"/>
              </a:rPr>
              <a:t>Source code</a:t>
            </a:r>
          </a:p>
        </p:txBody>
      </p:sp>
      <p:sp>
        <p:nvSpPr>
          <p:cNvPr id="33" name="TextBox 32">
            <a:extLst>
              <a:ext uri="{FF2B5EF4-FFF2-40B4-BE49-F238E27FC236}">
                <a16:creationId xmlns:a16="http://schemas.microsoft.com/office/drawing/2014/main" id="{5B59B053-38FD-7931-0C55-670EDE49F995}"/>
              </a:ext>
            </a:extLst>
          </p:cNvPr>
          <p:cNvSpPr txBox="1"/>
          <p:nvPr/>
        </p:nvSpPr>
        <p:spPr>
          <a:xfrm>
            <a:off x="838200" y="4614101"/>
            <a:ext cx="4301370" cy="14296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Helvetica" pitchFamily="2" charset="0"/>
              </a:rPr>
              <a:t>Highly cacheable builds</a:t>
            </a:r>
          </a:p>
          <a:p>
            <a:pPr marL="342900" indent="-342900">
              <a:lnSpc>
                <a:spcPct val="150000"/>
              </a:lnSpc>
              <a:buFont typeface="Arial" panose="020B0604020202020204" pitchFamily="34" charset="0"/>
              <a:buChar char="•"/>
            </a:pPr>
            <a:r>
              <a:rPr lang="en-GB" sz="2000" dirty="0">
                <a:latin typeface="Helvetica" pitchFamily="2" charset="0"/>
              </a:rPr>
              <a:t>Cheap images</a:t>
            </a:r>
          </a:p>
          <a:p>
            <a:pPr marL="342900" indent="-342900">
              <a:lnSpc>
                <a:spcPct val="150000"/>
              </a:lnSpc>
              <a:buFont typeface="Arial" panose="020B0604020202020204" pitchFamily="34" charset="0"/>
              <a:buChar char="•"/>
            </a:pPr>
            <a:r>
              <a:rPr lang="en-GB" sz="2000" dirty="0">
                <a:latin typeface="Helvetica" pitchFamily="2" charset="0"/>
              </a:rPr>
              <a:t>Compose environments easily</a:t>
            </a:r>
          </a:p>
        </p:txBody>
      </p:sp>
    </p:spTree>
    <p:extLst>
      <p:ext uri="{BB962C8B-B14F-4D97-AF65-F5344CB8AC3E}">
        <p14:creationId xmlns:p14="http://schemas.microsoft.com/office/powerpoint/2010/main" val="318032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3">
                                            <p:txEl>
                                              <p:pRg st="0" end="0"/>
                                            </p:txEl>
                                          </p:spTgt>
                                        </p:tgtEl>
                                        <p:attrNameLst>
                                          <p:attrName>style.visibility</p:attrName>
                                        </p:attrNameLst>
                                      </p:cBhvr>
                                      <p:to>
                                        <p:strVal val="visible"/>
                                      </p:to>
                                    </p:set>
                                    <p:animEffect transition="in" filter="fade">
                                      <p:cBhvr>
                                        <p:cTn id="56" dur="500"/>
                                        <p:tgtEl>
                                          <p:spTgt spid="33">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3">
                                            <p:txEl>
                                              <p:pRg st="1" end="1"/>
                                            </p:txEl>
                                          </p:spTgt>
                                        </p:tgtEl>
                                        <p:attrNameLst>
                                          <p:attrName>style.visibility</p:attrName>
                                        </p:attrNameLst>
                                      </p:cBhvr>
                                      <p:to>
                                        <p:strVal val="visible"/>
                                      </p:to>
                                    </p:set>
                                    <p:animEffect transition="in" filter="fade">
                                      <p:cBhvr>
                                        <p:cTn id="61" dur="500"/>
                                        <p:tgtEl>
                                          <p:spTgt spid="33">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3">
                                            <p:txEl>
                                              <p:pRg st="2" end="2"/>
                                            </p:txEl>
                                          </p:spTgt>
                                        </p:tgtEl>
                                        <p:attrNameLst>
                                          <p:attrName>style.visibility</p:attrName>
                                        </p:attrNameLst>
                                      </p:cBhvr>
                                      <p:to>
                                        <p:strVal val="visible"/>
                                      </p:to>
                                    </p:set>
                                    <p:animEffect transition="in" filter="fade">
                                      <p:cBhvr>
                                        <p:cTn id="66"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animBg="1"/>
      <p:bldP spid="24" grpId="0"/>
      <p:bldP spid="26" grpId="0"/>
      <p:bldP spid="27" grpId="0" animBg="1"/>
      <p:bldP spid="28" grpId="0" animBg="1"/>
      <p:bldP spid="30" grpId="0"/>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2E3A-CFAB-092B-BF10-0A05204E5E14}"/>
              </a:ext>
            </a:extLst>
          </p:cNvPr>
          <p:cNvSpPr>
            <a:spLocks noGrp="1"/>
          </p:cNvSpPr>
          <p:nvPr>
            <p:ph type="title"/>
          </p:nvPr>
        </p:nvSpPr>
        <p:spPr>
          <a:xfrm>
            <a:off x="838200" y="504397"/>
            <a:ext cx="8702040" cy="1325563"/>
          </a:xfrm>
        </p:spPr>
        <p:txBody>
          <a:bodyPr>
            <a:normAutofit/>
          </a:bodyPr>
          <a:lstStyle/>
          <a:p>
            <a:r>
              <a:rPr lang="en-GB" sz="4000" dirty="0">
                <a:latin typeface="Helvetica Light" panose="020B0403020202020204" pitchFamily="34" charset="0"/>
              </a:rPr>
              <a:t>Nix build process of a package or image</a:t>
            </a:r>
          </a:p>
        </p:txBody>
      </p:sp>
      <p:sp>
        <p:nvSpPr>
          <p:cNvPr id="3" name="Content Placeholder 2">
            <a:extLst>
              <a:ext uri="{FF2B5EF4-FFF2-40B4-BE49-F238E27FC236}">
                <a16:creationId xmlns:a16="http://schemas.microsoft.com/office/drawing/2014/main" id="{DE1E69E7-2D4A-C4EE-0966-5199BD7C0D40}"/>
              </a:ext>
            </a:extLst>
          </p:cNvPr>
          <p:cNvSpPr>
            <a:spLocks noGrp="1"/>
          </p:cNvSpPr>
          <p:nvPr>
            <p:ph idx="1"/>
          </p:nvPr>
        </p:nvSpPr>
        <p:spPr>
          <a:xfrm>
            <a:off x="838200" y="1690689"/>
            <a:ext cx="8168640" cy="4486274"/>
          </a:xfrm>
        </p:spPr>
        <p:txBody>
          <a:bodyPr/>
          <a:lstStyle/>
          <a:p>
            <a:pPr marL="0" indent="0">
              <a:lnSpc>
                <a:spcPct val="150000"/>
              </a:lnSpc>
              <a:buNone/>
            </a:pPr>
            <a:endParaRPr lang="en-GB" dirty="0">
              <a:latin typeface="Helvetica" pitchFamily="2" charset="0"/>
            </a:endParaRPr>
          </a:p>
          <a:p>
            <a:pPr marL="514350" indent="-514350">
              <a:lnSpc>
                <a:spcPct val="150000"/>
              </a:lnSpc>
              <a:buFont typeface="+mj-lt"/>
              <a:buAutoNum type="arabicPeriod"/>
            </a:pPr>
            <a:r>
              <a:rPr lang="en-GB" sz="2400" dirty="0">
                <a:latin typeface="Helvetica" pitchFamily="2" charset="0"/>
              </a:rPr>
              <a:t>Construct an environment where all the tools and dependencies are available for building the image or package</a:t>
            </a:r>
          </a:p>
          <a:p>
            <a:pPr marL="514350" indent="-514350">
              <a:lnSpc>
                <a:spcPct val="150000"/>
              </a:lnSpc>
              <a:buFont typeface="+mj-lt"/>
              <a:buAutoNum type="arabicPeriod"/>
            </a:pPr>
            <a:r>
              <a:rPr lang="en-GB" sz="2400" dirty="0">
                <a:latin typeface="Helvetica" pitchFamily="2" charset="0"/>
              </a:rPr>
              <a:t>Execute a build script to run all build steps</a:t>
            </a:r>
          </a:p>
        </p:txBody>
      </p:sp>
      <p:sp>
        <p:nvSpPr>
          <p:cNvPr id="4" name="Date Placeholder 3">
            <a:extLst>
              <a:ext uri="{FF2B5EF4-FFF2-40B4-BE49-F238E27FC236}">
                <a16:creationId xmlns:a16="http://schemas.microsoft.com/office/drawing/2014/main" id="{C3CC7CE8-B1D7-09DC-3CEB-5F78C93C997C}"/>
              </a:ext>
            </a:extLst>
          </p:cNvPr>
          <p:cNvSpPr>
            <a:spLocks noGrp="1"/>
          </p:cNvSpPr>
          <p:nvPr>
            <p:ph type="dt" sz="half" idx="10"/>
          </p:nvPr>
        </p:nvSpPr>
        <p:spPr/>
        <p:txBody>
          <a:bodyPr/>
          <a:lstStyle/>
          <a:p>
            <a:r>
              <a:rPr lang="de-CH" dirty="0"/>
              <a:t>23.06.22</a:t>
            </a:r>
            <a:endParaRPr lang="en-GB" dirty="0"/>
          </a:p>
        </p:txBody>
      </p:sp>
      <p:sp>
        <p:nvSpPr>
          <p:cNvPr id="5" name="Footer Placeholder 4">
            <a:extLst>
              <a:ext uri="{FF2B5EF4-FFF2-40B4-BE49-F238E27FC236}">
                <a16:creationId xmlns:a16="http://schemas.microsoft.com/office/drawing/2014/main" id="{EDEF7D8C-D4F4-D909-7088-A41F01C10C9C}"/>
              </a:ext>
            </a:extLst>
          </p:cNvPr>
          <p:cNvSpPr>
            <a:spLocks noGrp="1"/>
          </p:cNvSpPr>
          <p:nvPr>
            <p:ph type="ftr" sz="quarter" idx="11"/>
          </p:nvPr>
        </p:nvSpPr>
        <p:spPr/>
        <p:txBody>
          <a:bodyPr/>
          <a:lstStyle/>
          <a:p>
            <a:r>
              <a:rPr lang="en-GB" dirty="0"/>
              <a:t>Bachelor Thesis, Romeo Stoll</a:t>
            </a:r>
          </a:p>
        </p:txBody>
      </p:sp>
      <p:sp>
        <p:nvSpPr>
          <p:cNvPr id="6" name="Slide Number Placeholder 5">
            <a:extLst>
              <a:ext uri="{FF2B5EF4-FFF2-40B4-BE49-F238E27FC236}">
                <a16:creationId xmlns:a16="http://schemas.microsoft.com/office/drawing/2014/main" id="{F596DAB0-7B09-7AD7-5C41-ED2F124751BC}"/>
              </a:ext>
            </a:extLst>
          </p:cNvPr>
          <p:cNvSpPr>
            <a:spLocks noGrp="1"/>
          </p:cNvSpPr>
          <p:nvPr>
            <p:ph type="sldNum" sz="quarter" idx="12"/>
          </p:nvPr>
        </p:nvSpPr>
        <p:spPr/>
        <p:txBody>
          <a:bodyPr/>
          <a:lstStyle/>
          <a:p>
            <a:fld id="{1DF061CF-3060-EE4C-8751-849C29A56A75}" type="slidenum">
              <a:rPr lang="en-GB" smtClean="0"/>
              <a:t>6</a:t>
            </a:fld>
            <a:endParaRPr lang="en-GB" dirty="0"/>
          </a:p>
        </p:txBody>
      </p:sp>
      <p:grpSp>
        <p:nvGrpSpPr>
          <p:cNvPr id="10" name="Group 9">
            <a:extLst>
              <a:ext uri="{FF2B5EF4-FFF2-40B4-BE49-F238E27FC236}">
                <a16:creationId xmlns:a16="http://schemas.microsoft.com/office/drawing/2014/main" id="{45C52379-D914-53AA-D522-40B98E253134}"/>
              </a:ext>
            </a:extLst>
          </p:cNvPr>
          <p:cNvGrpSpPr/>
          <p:nvPr/>
        </p:nvGrpSpPr>
        <p:grpSpPr>
          <a:xfrm>
            <a:off x="8611400" y="2747534"/>
            <a:ext cx="1568920" cy="1186292"/>
            <a:chOff x="9365380" y="2852994"/>
            <a:chExt cx="1568920" cy="1302864"/>
          </a:xfrm>
        </p:grpSpPr>
        <p:sp>
          <p:nvSpPr>
            <p:cNvPr id="8" name="Right Brace 7">
              <a:extLst>
                <a:ext uri="{FF2B5EF4-FFF2-40B4-BE49-F238E27FC236}">
                  <a16:creationId xmlns:a16="http://schemas.microsoft.com/office/drawing/2014/main" id="{83DC1603-CBBB-01BC-BF8A-99554477432B}"/>
                </a:ext>
              </a:extLst>
            </p:cNvPr>
            <p:cNvSpPr/>
            <p:nvPr/>
          </p:nvSpPr>
          <p:spPr>
            <a:xfrm>
              <a:off x="9365380" y="2852994"/>
              <a:ext cx="475655" cy="1302864"/>
            </a:xfrm>
            <a:prstGeom prst="rightBrace">
              <a:avLst>
                <a:gd name="adj1" fmla="val 8333"/>
                <a:gd name="adj2" fmla="val 48958"/>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dirty="0">
                <a:latin typeface="Helvetica" pitchFamily="2" charset="0"/>
              </a:endParaRPr>
            </a:p>
          </p:txBody>
        </p:sp>
        <p:sp>
          <p:nvSpPr>
            <p:cNvPr id="9" name="TextBox 8">
              <a:extLst>
                <a:ext uri="{FF2B5EF4-FFF2-40B4-BE49-F238E27FC236}">
                  <a16:creationId xmlns:a16="http://schemas.microsoft.com/office/drawing/2014/main" id="{6DF41A24-0927-20AF-3FE1-CD6F41F0C482}"/>
                </a:ext>
              </a:extLst>
            </p:cNvPr>
            <p:cNvSpPr txBox="1"/>
            <p:nvPr/>
          </p:nvSpPr>
          <p:spPr>
            <a:xfrm>
              <a:off x="9841036" y="3301614"/>
              <a:ext cx="1093264" cy="405625"/>
            </a:xfrm>
            <a:prstGeom prst="rect">
              <a:avLst/>
            </a:prstGeom>
            <a:solidFill>
              <a:schemeClr val="tx1"/>
            </a:solidFill>
            <a:ln>
              <a:noFill/>
            </a:ln>
          </p:spPr>
          <p:txBody>
            <a:bodyPr wrap="square" rtlCol="0">
              <a:spAutoFit/>
            </a:bodyPr>
            <a:lstStyle/>
            <a:p>
              <a:r>
                <a:rPr lang="en-GB" dirty="0">
                  <a:solidFill>
                    <a:schemeClr val="bg1"/>
                  </a:solidFill>
                  <a:latin typeface="Helvetica" pitchFamily="2" charset="0"/>
                </a:rPr>
                <a:t>nix-shell</a:t>
              </a:r>
            </a:p>
          </p:txBody>
        </p:sp>
      </p:grpSp>
      <p:pic>
        <p:nvPicPr>
          <p:cNvPr id="11" name="Picture 10" descr="Icon&#10;&#10;Description automatically generated">
            <a:extLst>
              <a:ext uri="{FF2B5EF4-FFF2-40B4-BE49-F238E27FC236}">
                <a16:creationId xmlns:a16="http://schemas.microsoft.com/office/drawing/2014/main" id="{4DFFF05D-B2C7-AAAF-94A1-8209BFDAD0C8}"/>
              </a:ext>
            </a:extLst>
          </p:cNvPr>
          <p:cNvPicPr>
            <a:picLocks noChangeAspect="1"/>
          </p:cNvPicPr>
          <p:nvPr/>
        </p:nvPicPr>
        <p:blipFill>
          <a:blip r:embed="rId3"/>
          <a:stretch>
            <a:fillRect/>
          </a:stretch>
        </p:blipFill>
        <p:spPr>
          <a:xfrm>
            <a:off x="10419174" y="656797"/>
            <a:ext cx="934626" cy="808766"/>
          </a:xfrm>
          <a:prstGeom prst="rect">
            <a:avLst/>
          </a:prstGeom>
        </p:spPr>
      </p:pic>
    </p:spTree>
    <p:extLst>
      <p:ext uri="{BB962C8B-B14F-4D97-AF65-F5344CB8AC3E}">
        <p14:creationId xmlns:p14="http://schemas.microsoft.com/office/powerpoint/2010/main" val="23834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2DA7-2D2B-DD3D-51F8-8F7A335C9E6C}"/>
              </a:ext>
            </a:extLst>
          </p:cNvPr>
          <p:cNvSpPr>
            <a:spLocks noGrp="1"/>
          </p:cNvSpPr>
          <p:nvPr>
            <p:ph type="title"/>
          </p:nvPr>
        </p:nvSpPr>
        <p:spPr>
          <a:xfrm>
            <a:off x="838200" y="365125"/>
            <a:ext cx="10515600" cy="1174917"/>
          </a:xfrm>
        </p:spPr>
        <p:txBody>
          <a:bodyPr>
            <a:normAutofit/>
          </a:bodyPr>
          <a:lstStyle/>
          <a:p>
            <a:r>
              <a:rPr lang="en-GB" sz="3200" dirty="0">
                <a:latin typeface="Helvetica Light" panose="020B0403020202020204" pitchFamily="34" charset="0"/>
              </a:rPr>
              <a:t>Objectives of my thesis</a:t>
            </a:r>
          </a:p>
        </p:txBody>
      </p:sp>
      <p:sp>
        <p:nvSpPr>
          <p:cNvPr id="3" name="Content Placeholder 2">
            <a:extLst>
              <a:ext uri="{FF2B5EF4-FFF2-40B4-BE49-F238E27FC236}">
                <a16:creationId xmlns:a16="http://schemas.microsoft.com/office/drawing/2014/main" id="{3AE6F45A-7249-4EDE-E2BF-381BF459988B}"/>
              </a:ext>
            </a:extLst>
          </p:cNvPr>
          <p:cNvSpPr>
            <a:spLocks noGrp="1"/>
          </p:cNvSpPr>
          <p:nvPr>
            <p:ph idx="1"/>
          </p:nvPr>
        </p:nvSpPr>
        <p:spPr>
          <a:xfrm>
            <a:off x="838200" y="1824621"/>
            <a:ext cx="8839200" cy="2333491"/>
          </a:xfrm>
        </p:spPr>
        <p:txBody>
          <a:bodyPr>
            <a:normAutofit/>
          </a:bodyPr>
          <a:lstStyle/>
          <a:p>
            <a:pPr marL="514350" indent="-514350">
              <a:lnSpc>
                <a:spcPct val="150000"/>
              </a:lnSpc>
              <a:buFont typeface="+mj-lt"/>
              <a:buAutoNum type="arabicPeriod"/>
            </a:pPr>
            <a:r>
              <a:rPr lang="en-GB" sz="2400" dirty="0">
                <a:latin typeface="Helvetica" pitchFamily="2" charset="0"/>
              </a:rPr>
              <a:t>Find feasible </a:t>
            </a:r>
            <a:r>
              <a:rPr lang="en-GB" sz="2400" dirty="0">
                <a:solidFill>
                  <a:schemeClr val="accent5">
                    <a:lumMod val="75000"/>
                  </a:schemeClr>
                </a:solidFill>
                <a:latin typeface="Helvetica" pitchFamily="2" charset="0"/>
              </a:rPr>
              <a:t>approaches</a:t>
            </a:r>
            <a:r>
              <a:rPr lang="en-GB" sz="2400" dirty="0">
                <a:latin typeface="Helvetica" pitchFamily="2" charset="0"/>
              </a:rPr>
              <a:t> to build images at runtime based on the user configuration</a:t>
            </a:r>
          </a:p>
          <a:p>
            <a:pPr marL="514350" indent="-514350">
              <a:lnSpc>
                <a:spcPct val="150000"/>
              </a:lnSpc>
              <a:buFont typeface="+mj-lt"/>
              <a:buAutoNum type="arabicPeriod"/>
            </a:pPr>
            <a:r>
              <a:rPr lang="en-GB" sz="2400" dirty="0">
                <a:solidFill>
                  <a:schemeClr val="bg1">
                    <a:lumMod val="85000"/>
                  </a:schemeClr>
                </a:solidFill>
                <a:latin typeface="Helvetica" pitchFamily="2" charset="0"/>
              </a:rPr>
              <a:t>Evaluate prototypes for each approach</a:t>
            </a:r>
          </a:p>
        </p:txBody>
      </p:sp>
      <p:sp>
        <p:nvSpPr>
          <p:cNvPr id="4" name="Slide Number Placeholder 3">
            <a:extLst>
              <a:ext uri="{FF2B5EF4-FFF2-40B4-BE49-F238E27FC236}">
                <a16:creationId xmlns:a16="http://schemas.microsoft.com/office/drawing/2014/main" id="{AC9B613C-0F6B-230F-932E-29E8E2D5F116}"/>
              </a:ext>
            </a:extLst>
          </p:cNvPr>
          <p:cNvSpPr>
            <a:spLocks noGrp="1"/>
          </p:cNvSpPr>
          <p:nvPr>
            <p:ph type="sldNum" sz="quarter" idx="12"/>
          </p:nvPr>
        </p:nvSpPr>
        <p:spPr/>
        <p:txBody>
          <a:bodyPr/>
          <a:lstStyle/>
          <a:p>
            <a:fld id="{1DF061CF-3060-EE4C-8751-849C29A56A75}" type="slidenum">
              <a:rPr lang="en-GB" smtClean="0"/>
              <a:t>7</a:t>
            </a:fld>
            <a:endParaRPr lang="en-GB" dirty="0"/>
          </a:p>
        </p:txBody>
      </p:sp>
      <p:sp>
        <p:nvSpPr>
          <p:cNvPr id="5" name="Date Placeholder 4">
            <a:extLst>
              <a:ext uri="{FF2B5EF4-FFF2-40B4-BE49-F238E27FC236}">
                <a16:creationId xmlns:a16="http://schemas.microsoft.com/office/drawing/2014/main" id="{58C66C84-BB32-D27C-04BF-7FAABBC7C1B0}"/>
              </a:ext>
            </a:extLst>
          </p:cNvPr>
          <p:cNvSpPr>
            <a:spLocks noGrp="1"/>
          </p:cNvSpPr>
          <p:nvPr>
            <p:ph type="dt" sz="half" idx="10"/>
          </p:nvPr>
        </p:nvSpPr>
        <p:spPr/>
        <p:txBody>
          <a:bodyPr/>
          <a:lstStyle/>
          <a:p>
            <a:r>
              <a:rPr lang="de-CH" dirty="0"/>
              <a:t>23.06.22</a:t>
            </a:r>
            <a:endParaRPr lang="en-GB" dirty="0"/>
          </a:p>
        </p:txBody>
      </p:sp>
      <p:sp>
        <p:nvSpPr>
          <p:cNvPr id="6" name="Footer Placeholder 5">
            <a:extLst>
              <a:ext uri="{FF2B5EF4-FFF2-40B4-BE49-F238E27FC236}">
                <a16:creationId xmlns:a16="http://schemas.microsoft.com/office/drawing/2014/main" id="{B093ED42-D523-696F-8DF8-29306B8656F3}"/>
              </a:ext>
            </a:extLst>
          </p:cNvPr>
          <p:cNvSpPr>
            <a:spLocks noGrp="1"/>
          </p:cNvSpPr>
          <p:nvPr>
            <p:ph type="ftr" sz="quarter" idx="11"/>
          </p:nvPr>
        </p:nvSpPr>
        <p:spPr/>
        <p:txBody>
          <a:bodyPr/>
          <a:lstStyle/>
          <a:p>
            <a:r>
              <a:rPr lang="en-GB" dirty="0"/>
              <a:t>Bachelor Thesis, Romeo Stoll</a:t>
            </a:r>
          </a:p>
        </p:txBody>
      </p:sp>
      <p:sp>
        <p:nvSpPr>
          <p:cNvPr id="7" name="Rectangle 6">
            <a:extLst>
              <a:ext uri="{FF2B5EF4-FFF2-40B4-BE49-F238E27FC236}">
                <a16:creationId xmlns:a16="http://schemas.microsoft.com/office/drawing/2014/main" id="{628C0883-D016-DFD3-C739-94093C437EE7}"/>
              </a:ext>
            </a:extLst>
          </p:cNvPr>
          <p:cNvSpPr/>
          <p:nvPr/>
        </p:nvSpPr>
        <p:spPr>
          <a:xfrm>
            <a:off x="838200" y="4753488"/>
            <a:ext cx="1083197" cy="461665"/>
          </a:xfrm>
          <a:prstGeom prst="rect">
            <a:avLst/>
          </a:prstGeom>
        </p:spPr>
        <p:txBody>
          <a:bodyPr wrap="square">
            <a:spAutoFit/>
          </a:bodyPr>
          <a:lstStyle/>
          <a:p>
            <a:r>
              <a:rPr lang="en-GB" sz="2400" dirty="0">
                <a:latin typeface="Helvetica" pitchFamily="2" charset="0"/>
              </a:rPr>
              <a:t>User</a:t>
            </a:r>
          </a:p>
        </p:txBody>
      </p:sp>
      <p:sp>
        <p:nvSpPr>
          <p:cNvPr id="8" name="Right Brace 7">
            <a:extLst>
              <a:ext uri="{FF2B5EF4-FFF2-40B4-BE49-F238E27FC236}">
                <a16:creationId xmlns:a16="http://schemas.microsoft.com/office/drawing/2014/main" id="{BF63E3F3-BE6C-6909-DD0F-1F26D0891E9B}"/>
              </a:ext>
            </a:extLst>
          </p:cNvPr>
          <p:cNvSpPr/>
          <p:nvPr/>
        </p:nvSpPr>
        <p:spPr>
          <a:xfrm flipH="1">
            <a:off x="1737546" y="4442061"/>
            <a:ext cx="899345" cy="1084520"/>
          </a:xfrm>
          <a:prstGeom prst="rightBrace">
            <a:avLst>
              <a:gd name="adj1" fmla="val 8333"/>
              <a:gd name="adj2" fmla="val 48958"/>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dirty="0">
              <a:latin typeface="Helvetica" pitchFamily="2" charset="0"/>
            </a:endParaRPr>
          </a:p>
        </p:txBody>
      </p:sp>
      <p:sp>
        <p:nvSpPr>
          <p:cNvPr id="9" name="TextBox 8">
            <a:extLst>
              <a:ext uri="{FF2B5EF4-FFF2-40B4-BE49-F238E27FC236}">
                <a16:creationId xmlns:a16="http://schemas.microsoft.com/office/drawing/2014/main" id="{1BF405B8-93C0-2332-5498-3FD94C567240}"/>
              </a:ext>
            </a:extLst>
          </p:cNvPr>
          <p:cNvSpPr txBox="1"/>
          <p:nvPr/>
        </p:nvSpPr>
        <p:spPr>
          <a:xfrm>
            <a:off x="2636889" y="4211858"/>
            <a:ext cx="4794055" cy="461665"/>
          </a:xfrm>
          <a:prstGeom prst="rect">
            <a:avLst/>
          </a:prstGeom>
          <a:noFill/>
        </p:spPr>
        <p:txBody>
          <a:bodyPr wrap="square" rtlCol="0">
            <a:spAutoFit/>
          </a:bodyPr>
          <a:lstStyle/>
          <a:p>
            <a:r>
              <a:rPr lang="en-GB" sz="2400" dirty="0">
                <a:latin typeface="Helvetica" pitchFamily="2" charset="0"/>
              </a:rPr>
              <a:t>Configure environment: </a:t>
            </a:r>
            <a:r>
              <a:rPr lang="en-GB" sz="2400" dirty="0">
                <a:solidFill>
                  <a:schemeClr val="accent5">
                    <a:lumMod val="75000"/>
                  </a:schemeClr>
                </a:solidFill>
                <a:latin typeface="Helvetica" pitchFamily="2" charset="0"/>
              </a:rPr>
              <a:t>lecturer</a:t>
            </a:r>
          </a:p>
        </p:txBody>
      </p:sp>
      <p:sp>
        <p:nvSpPr>
          <p:cNvPr id="10" name="TextBox 9">
            <a:extLst>
              <a:ext uri="{FF2B5EF4-FFF2-40B4-BE49-F238E27FC236}">
                <a16:creationId xmlns:a16="http://schemas.microsoft.com/office/drawing/2014/main" id="{5A28A2A0-82F5-5A1F-41E8-02B47BADA3FE}"/>
              </a:ext>
            </a:extLst>
          </p:cNvPr>
          <p:cNvSpPr txBox="1"/>
          <p:nvPr/>
        </p:nvSpPr>
        <p:spPr>
          <a:xfrm>
            <a:off x="2636890" y="5295748"/>
            <a:ext cx="4794055" cy="461665"/>
          </a:xfrm>
          <a:prstGeom prst="rect">
            <a:avLst/>
          </a:prstGeom>
          <a:noFill/>
        </p:spPr>
        <p:txBody>
          <a:bodyPr wrap="square" rtlCol="0">
            <a:spAutoFit/>
          </a:bodyPr>
          <a:lstStyle/>
          <a:p>
            <a:r>
              <a:rPr lang="en-GB" sz="2400" dirty="0">
                <a:latin typeface="Helvetica" pitchFamily="2" charset="0"/>
              </a:rPr>
              <a:t>Run code in environment: </a:t>
            </a:r>
            <a:r>
              <a:rPr lang="en-GB" sz="2400" dirty="0">
                <a:solidFill>
                  <a:schemeClr val="accent5">
                    <a:lumMod val="75000"/>
                  </a:schemeClr>
                </a:solidFill>
                <a:latin typeface="Helvetica" pitchFamily="2" charset="0"/>
              </a:rPr>
              <a:t>student</a:t>
            </a:r>
          </a:p>
        </p:txBody>
      </p:sp>
    </p:spTree>
    <p:extLst>
      <p:ext uri="{BB962C8B-B14F-4D97-AF65-F5344CB8AC3E}">
        <p14:creationId xmlns:p14="http://schemas.microsoft.com/office/powerpoint/2010/main" val="271189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D9B9-B9B3-A5B4-CE5E-8BEF148E631C}"/>
              </a:ext>
            </a:extLst>
          </p:cNvPr>
          <p:cNvSpPr>
            <a:spLocks noGrp="1"/>
          </p:cNvSpPr>
          <p:nvPr>
            <p:ph type="title"/>
          </p:nvPr>
        </p:nvSpPr>
        <p:spPr>
          <a:xfrm>
            <a:off x="838200" y="365126"/>
            <a:ext cx="10515600" cy="1067478"/>
          </a:xfrm>
        </p:spPr>
        <p:txBody>
          <a:bodyPr>
            <a:normAutofit/>
          </a:bodyPr>
          <a:lstStyle/>
          <a:p>
            <a:r>
              <a:rPr lang="en-GB" sz="3600" dirty="0">
                <a:latin typeface="Helvetica Light" panose="020B0403020202020204" pitchFamily="34" charset="0"/>
              </a:rPr>
              <a:t>Build images at runtime (BIAR) execution flow</a:t>
            </a:r>
          </a:p>
        </p:txBody>
      </p:sp>
      <p:sp>
        <p:nvSpPr>
          <p:cNvPr id="4" name="Slide Number Placeholder 3">
            <a:extLst>
              <a:ext uri="{FF2B5EF4-FFF2-40B4-BE49-F238E27FC236}">
                <a16:creationId xmlns:a16="http://schemas.microsoft.com/office/drawing/2014/main" id="{50CDFCEB-3C0C-E473-4B8A-FD9B3EBCF384}"/>
              </a:ext>
            </a:extLst>
          </p:cNvPr>
          <p:cNvSpPr>
            <a:spLocks noGrp="1"/>
          </p:cNvSpPr>
          <p:nvPr>
            <p:ph type="sldNum" sz="quarter" idx="12"/>
          </p:nvPr>
        </p:nvSpPr>
        <p:spPr/>
        <p:txBody>
          <a:bodyPr/>
          <a:lstStyle/>
          <a:p>
            <a:fld id="{1DF061CF-3060-EE4C-8751-849C29A56A75}" type="slidenum">
              <a:rPr lang="en-GB" smtClean="0"/>
              <a:t>8</a:t>
            </a:fld>
            <a:endParaRPr lang="en-GB" dirty="0"/>
          </a:p>
        </p:txBody>
      </p:sp>
      <p:sp>
        <p:nvSpPr>
          <p:cNvPr id="15" name="TextBox 14">
            <a:extLst>
              <a:ext uri="{FF2B5EF4-FFF2-40B4-BE49-F238E27FC236}">
                <a16:creationId xmlns:a16="http://schemas.microsoft.com/office/drawing/2014/main" id="{84FA0709-490F-F747-9CDD-3BF9771C7434}"/>
              </a:ext>
            </a:extLst>
          </p:cNvPr>
          <p:cNvSpPr txBox="1"/>
          <p:nvPr/>
        </p:nvSpPr>
        <p:spPr>
          <a:xfrm>
            <a:off x="1360234" y="1704113"/>
            <a:ext cx="2311433" cy="707886"/>
          </a:xfrm>
          <a:prstGeom prst="rect">
            <a:avLst/>
          </a:prstGeom>
          <a:noFill/>
        </p:spPr>
        <p:txBody>
          <a:bodyPr wrap="square" rtlCol="0">
            <a:spAutoFit/>
          </a:bodyPr>
          <a:lstStyle/>
          <a:p>
            <a:pPr algn="ctr"/>
            <a:r>
              <a:rPr lang="en-GB" sz="2000" dirty="0">
                <a:latin typeface="Helvetica" pitchFamily="2" charset="0"/>
              </a:rPr>
              <a:t>BIAR computes the mapping F</a:t>
            </a:r>
          </a:p>
        </p:txBody>
      </p:sp>
      <p:grpSp>
        <p:nvGrpSpPr>
          <p:cNvPr id="23" name="Group 22">
            <a:extLst>
              <a:ext uri="{FF2B5EF4-FFF2-40B4-BE49-F238E27FC236}">
                <a16:creationId xmlns:a16="http://schemas.microsoft.com/office/drawing/2014/main" id="{1EF2C21A-9D85-327A-BDBE-1A2864367606}"/>
              </a:ext>
            </a:extLst>
          </p:cNvPr>
          <p:cNvGrpSpPr/>
          <p:nvPr/>
        </p:nvGrpSpPr>
        <p:grpSpPr>
          <a:xfrm>
            <a:off x="3099430" y="4800849"/>
            <a:ext cx="852972" cy="776490"/>
            <a:chOff x="5688354" y="3138240"/>
            <a:chExt cx="1144800" cy="995645"/>
          </a:xfrm>
        </p:grpSpPr>
        <p:sp>
          <p:nvSpPr>
            <p:cNvPr id="24" name="Rounded Rectangle 23">
              <a:extLst>
                <a:ext uri="{FF2B5EF4-FFF2-40B4-BE49-F238E27FC236}">
                  <a16:creationId xmlns:a16="http://schemas.microsoft.com/office/drawing/2014/main" id="{B0007EF4-96B8-5971-1B63-73BE1CAE00FE}"/>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25" name="Group 24">
              <a:extLst>
                <a:ext uri="{FF2B5EF4-FFF2-40B4-BE49-F238E27FC236}">
                  <a16:creationId xmlns:a16="http://schemas.microsoft.com/office/drawing/2014/main" id="{FB482921-D37B-1FCC-E330-DC48A569995B}"/>
                </a:ext>
              </a:extLst>
            </p:cNvPr>
            <p:cNvGrpSpPr/>
            <p:nvPr/>
          </p:nvGrpSpPr>
          <p:grpSpPr>
            <a:xfrm>
              <a:off x="5749439" y="3286910"/>
              <a:ext cx="1041101" cy="698303"/>
              <a:chOff x="5517606" y="4837410"/>
              <a:chExt cx="1041101" cy="698303"/>
            </a:xfrm>
          </p:grpSpPr>
          <p:sp>
            <p:nvSpPr>
              <p:cNvPr id="26" name="Rounded Rectangle 25">
                <a:extLst>
                  <a:ext uri="{FF2B5EF4-FFF2-40B4-BE49-F238E27FC236}">
                    <a16:creationId xmlns:a16="http://schemas.microsoft.com/office/drawing/2014/main" id="{30ACD58C-7CF6-035C-FEB3-58DF94E4F209}"/>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27" name="Rounded Rectangle 26">
                <a:extLst>
                  <a:ext uri="{FF2B5EF4-FFF2-40B4-BE49-F238E27FC236}">
                    <a16:creationId xmlns:a16="http://schemas.microsoft.com/office/drawing/2014/main" id="{202F0570-A844-A1C2-2560-B6E5E3E81074}"/>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28" name="Rounded Rectangle 27">
                <a:extLst>
                  <a:ext uri="{FF2B5EF4-FFF2-40B4-BE49-F238E27FC236}">
                    <a16:creationId xmlns:a16="http://schemas.microsoft.com/office/drawing/2014/main" id="{1E7FF19C-5346-F8D5-961B-0C9186D4C00F}"/>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29" name="Left Brace 28">
                <a:extLst>
                  <a:ext uri="{FF2B5EF4-FFF2-40B4-BE49-F238E27FC236}">
                    <a16:creationId xmlns:a16="http://schemas.microsoft.com/office/drawing/2014/main" id="{38097971-0497-4680-F344-3802D8A6C675}"/>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30" name="Left Brace 29">
                <a:extLst>
                  <a:ext uri="{FF2B5EF4-FFF2-40B4-BE49-F238E27FC236}">
                    <a16:creationId xmlns:a16="http://schemas.microsoft.com/office/drawing/2014/main" id="{61828FF1-31E4-092D-065A-D906324E321B}"/>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grpSp>
        <p:nvGrpSpPr>
          <p:cNvPr id="34" name="Group 33">
            <a:extLst>
              <a:ext uri="{FF2B5EF4-FFF2-40B4-BE49-F238E27FC236}">
                <a16:creationId xmlns:a16="http://schemas.microsoft.com/office/drawing/2014/main" id="{613EAB65-E568-3B4D-EE21-32209A68C618}"/>
              </a:ext>
            </a:extLst>
          </p:cNvPr>
          <p:cNvGrpSpPr/>
          <p:nvPr/>
        </p:nvGrpSpPr>
        <p:grpSpPr>
          <a:xfrm>
            <a:off x="814303" y="4578026"/>
            <a:ext cx="1504626" cy="897116"/>
            <a:chOff x="5688354" y="1607128"/>
            <a:chExt cx="1509727" cy="1170822"/>
          </a:xfrm>
        </p:grpSpPr>
        <p:sp>
          <p:nvSpPr>
            <p:cNvPr id="31" name="Folded Corner 30">
              <a:extLst>
                <a:ext uri="{FF2B5EF4-FFF2-40B4-BE49-F238E27FC236}">
                  <a16:creationId xmlns:a16="http://schemas.microsoft.com/office/drawing/2014/main" id="{7C5EAAD4-171F-9656-EFB1-4ECBD30CA10E}"/>
                </a:ext>
              </a:extLst>
            </p:cNvPr>
            <p:cNvSpPr/>
            <p:nvPr/>
          </p:nvSpPr>
          <p:spPr>
            <a:xfrm>
              <a:off x="5688354" y="1607128"/>
              <a:ext cx="1509727" cy="1170822"/>
            </a:xfrm>
            <a:prstGeom prst="foldedCorner">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accent1">
                      <a:lumMod val="50000"/>
                    </a:schemeClr>
                  </a:solidFill>
                  <a:latin typeface="Helvetica" pitchFamily="2" charset="0"/>
                </a:rPr>
                <a:t>Configurations</a:t>
              </a:r>
            </a:p>
          </p:txBody>
        </p:sp>
        <p:pic>
          <p:nvPicPr>
            <p:cNvPr id="33" name="Picture 32" descr="Icon&#10;&#10;Description automatically generated">
              <a:extLst>
                <a:ext uri="{FF2B5EF4-FFF2-40B4-BE49-F238E27FC236}">
                  <a16:creationId xmlns:a16="http://schemas.microsoft.com/office/drawing/2014/main" id="{AA4DAAD3-EC20-9DDF-C024-E09BD8840C79}"/>
                </a:ext>
              </a:extLst>
            </p:cNvPr>
            <p:cNvPicPr>
              <a:picLocks noChangeAspect="1"/>
            </p:cNvPicPr>
            <p:nvPr/>
          </p:nvPicPr>
          <p:blipFill>
            <a:blip r:embed="rId3"/>
            <a:stretch>
              <a:fillRect/>
            </a:stretch>
          </p:blipFill>
          <p:spPr>
            <a:xfrm flipH="1">
              <a:off x="6199583" y="2230272"/>
              <a:ext cx="433465" cy="461293"/>
            </a:xfrm>
            <a:prstGeom prst="rect">
              <a:avLst/>
            </a:prstGeom>
          </p:spPr>
        </p:pic>
      </p:grpSp>
      <p:grpSp>
        <p:nvGrpSpPr>
          <p:cNvPr id="137" name="Group 136">
            <a:extLst>
              <a:ext uri="{FF2B5EF4-FFF2-40B4-BE49-F238E27FC236}">
                <a16:creationId xmlns:a16="http://schemas.microsoft.com/office/drawing/2014/main" id="{F5B6920F-113E-CAF7-B97A-BB14CDFE5671}"/>
              </a:ext>
            </a:extLst>
          </p:cNvPr>
          <p:cNvGrpSpPr/>
          <p:nvPr/>
        </p:nvGrpSpPr>
        <p:grpSpPr>
          <a:xfrm>
            <a:off x="6692635" y="2434497"/>
            <a:ext cx="1639345" cy="606343"/>
            <a:chOff x="6692635" y="2434497"/>
            <a:chExt cx="1639345" cy="606343"/>
          </a:xfrm>
        </p:grpSpPr>
        <p:cxnSp>
          <p:nvCxnSpPr>
            <p:cNvPr id="50" name="Straight Arrow Connector 49">
              <a:extLst>
                <a:ext uri="{FF2B5EF4-FFF2-40B4-BE49-F238E27FC236}">
                  <a16:creationId xmlns:a16="http://schemas.microsoft.com/office/drawing/2014/main" id="{E36DD096-ACF5-6650-AF13-0F55F7DAF4E4}"/>
                </a:ext>
              </a:extLst>
            </p:cNvPr>
            <p:cNvCxnSpPr>
              <a:cxnSpLocks/>
              <a:stCxn id="46" idx="4"/>
              <a:endCxn id="72" idx="1"/>
            </p:cNvCxnSpPr>
            <p:nvPr/>
          </p:nvCxnSpPr>
          <p:spPr>
            <a:xfrm flipV="1">
              <a:off x="6692635" y="2593485"/>
              <a:ext cx="1639345" cy="136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33" name="Group 132">
              <a:extLst>
                <a:ext uri="{FF2B5EF4-FFF2-40B4-BE49-F238E27FC236}">
                  <a16:creationId xmlns:a16="http://schemas.microsoft.com/office/drawing/2014/main" id="{D5AE109D-954D-A927-BDB8-4A6B12439998}"/>
                </a:ext>
              </a:extLst>
            </p:cNvPr>
            <p:cNvGrpSpPr/>
            <p:nvPr/>
          </p:nvGrpSpPr>
          <p:grpSpPr>
            <a:xfrm>
              <a:off x="7239605" y="2434497"/>
              <a:ext cx="668885" cy="606343"/>
              <a:chOff x="7579041" y="2723747"/>
              <a:chExt cx="668885" cy="606343"/>
            </a:xfrm>
          </p:grpSpPr>
          <p:grpSp>
            <p:nvGrpSpPr>
              <p:cNvPr id="60" name="Group 59">
                <a:extLst>
                  <a:ext uri="{FF2B5EF4-FFF2-40B4-BE49-F238E27FC236}">
                    <a16:creationId xmlns:a16="http://schemas.microsoft.com/office/drawing/2014/main" id="{648C42C5-0A43-905D-2143-9A3ED8378B4F}"/>
                  </a:ext>
                </a:extLst>
              </p:cNvPr>
              <p:cNvGrpSpPr/>
              <p:nvPr/>
            </p:nvGrpSpPr>
            <p:grpSpPr>
              <a:xfrm>
                <a:off x="7767311" y="3022313"/>
                <a:ext cx="328680" cy="307777"/>
                <a:chOff x="5688354" y="3138240"/>
                <a:chExt cx="1144800" cy="995645"/>
              </a:xfrm>
            </p:grpSpPr>
            <p:sp>
              <p:nvSpPr>
                <p:cNvPr id="61" name="Rounded Rectangle 60">
                  <a:extLst>
                    <a:ext uri="{FF2B5EF4-FFF2-40B4-BE49-F238E27FC236}">
                      <a16:creationId xmlns:a16="http://schemas.microsoft.com/office/drawing/2014/main" id="{28F87533-27B2-9119-E861-4D6BFF5B9806}"/>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62" name="Group 61">
                  <a:extLst>
                    <a:ext uri="{FF2B5EF4-FFF2-40B4-BE49-F238E27FC236}">
                      <a16:creationId xmlns:a16="http://schemas.microsoft.com/office/drawing/2014/main" id="{87C0C4EC-E9E2-B180-1C88-AE17A0F88650}"/>
                    </a:ext>
                  </a:extLst>
                </p:cNvPr>
                <p:cNvGrpSpPr/>
                <p:nvPr/>
              </p:nvGrpSpPr>
              <p:grpSpPr>
                <a:xfrm>
                  <a:off x="5749439" y="3286910"/>
                  <a:ext cx="1041101" cy="698303"/>
                  <a:chOff x="5517606" y="4837410"/>
                  <a:chExt cx="1041101" cy="698303"/>
                </a:xfrm>
              </p:grpSpPr>
              <p:sp>
                <p:nvSpPr>
                  <p:cNvPr id="63" name="Rounded Rectangle 62">
                    <a:extLst>
                      <a:ext uri="{FF2B5EF4-FFF2-40B4-BE49-F238E27FC236}">
                        <a16:creationId xmlns:a16="http://schemas.microsoft.com/office/drawing/2014/main" id="{52EECFEC-63FE-8679-DC67-1C25B2A26BED}"/>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4" name="Rounded Rectangle 63">
                    <a:extLst>
                      <a:ext uri="{FF2B5EF4-FFF2-40B4-BE49-F238E27FC236}">
                        <a16:creationId xmlns:a16="http://schemas.microsoft.com/office/drawing/2014/main" id="{1B4DD74D-985C-81E9-5FE8-C4E9F618367D}"/>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5" name="Rounded Rectangle 64">
                    <a:extLst>
                      <a:ext uri="{FF2B5EF4-FFF2-40B4-BE49-F238E27FC236}">
                        <a16:creationId xmlns:a16="http://schemas.microsoft.com/office/drawing/2014/main" id="{418E5E3D-4E19-0E39-23D3-C08CD816AF2C}"/>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66" name="Left Brace 65">
                    <a:extLst>
                      <a:ext uri="{FF2B5EF4-FFF2-40B4-BE49-F238E27FC236}">
                        <a16:creationId xmlns:a16="http://schemas.microsoft.com/office/drawing/2014/main" id="{73F4EFC9-E9AE-4010-DF32-4AD1949CEDFE}"/>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67" name="Left Brace 66">
                    <a:extLst>
                      <a:ext uri="{FF2B5EF4-FFF2-40B4-BE49-F238E27FC236}">
                        <a16:creationId xmlns:a16="http://schemas.microsoft.com/office/drawing/2014/main" id="{9EAD7FB1-F7B0-D09B-24F0-7D077E0F9D08}"/>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sp>
            <p:nvSpPr>
              <p:cNvPr id="70" name="TextBox 69">
                <a:extLst>
                  <a:ext uri="{FF2B5EF4-FFF2-40B4-BE49-F238E27FC236}">
                    <a16:creationId xmlns:a16="http://schemas.microsoft.com/office/drawing/2014/main" id="{82D5215A-8FD7-4399-AAA0-7D46CC589A03}"/>
                  </a:ext>
                </a:extLst>
              </p:cNvPr>
              <p:cNvSpPr txBox="1"/>
              <p:nvPr/>
            </p:nvSpPr>
            <p:spPr>
              <a:xfrm>
                <a:off x="7579041" y="2723747"/>
                <a:ext cx="668885" cy="307777"/>
              </a:xfrm>
              <a:prstGeom prst="rect">
                <a:avLst/>
              </a:prstGeom>
              <a:solidFill>
                <a:schemeClr val="bg1"/>
              </a:solidFill>
            </p:spPr>
            <p:txBody>
              <a:bodyPr wrap="square" rtlCol="0">
                <a:spAutoFit/>
              </a:bodyPr>
              <a:lstStyle/>
              <a:p>
                <a:pPr algn="ctr"/>
                <a:r>
                  <a:rPr lang="en-GB" sz="1400" dirty="0">
                    <a:latin typeface="Helvetica" pitchFamily="2" charset="0"/>
                  </a:rPr>
                  <a:t>Push</a:t>
                </a:r>
                <a:endParaRPr lang="en-GB" dirty="0">
                  <a:latin typeface="Helvetica" pitchFamily="2" charset="0"/>
                </a:endParaRPr>
              </a:p>
            </p:txBody>
          </p:sp>
        </p:grpSp>
      </p:grpSp>
      <p:sp>
        <p:nvSpPr>
          <p:cNvPr id="72" name="Rounded Rectangle 71">
            <a:extLst>
              <a:ext uri="{FF2B5EF4-FFF2-40B4-BE49-F238E27FC236}">
                <a16:creationId xmlns:a16="http://schemas.microsoft.com/office/drawing/2014/main" id="{CCAEF617-965B-85E5-F040-5CBAC6DF9670}"/>
              </a:ext>
            </a:extLst>
          </p:cNvPr>
          <p:cNvSpPr/>
          <p:nvPr/>
        </p:nvSpPr>
        <p:spPr>
          <a:xfrm>
            <a:off x="8331980" y="2099927"/>
            <a:ext cx="1408786" cy="987115"/>
          </a:xfrm>
          <a:prstGeom prst="roundRect">
            <a:avLst/>
          </a:prstGeom>
          <a:no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25000"/>
                  </a:schemeClr>
                </a:solidFill>
                <a:latin typeface="Helvetica" pitchFamily="2" charset="0"/>
              </a:rPr>
              <a:t>Image registry</a:t>
            </a:r>
          </a:p>
        </p:txBody>
      </p:sp>
      <p:grpSp>
        <p:nvGrpSpPr>
          <p:cNvPr id="138" name="Group 137">
            <a:extLst>
              <a:ext uri="{FF2B5EF4-FFF2-40B4-BE49-F238E27FC236}">
                <a16:creationId xmlns:a16="http://schemas.microsoft.com/office/drawing/2014/main" id="{CE66288E-EAB9-7A03-E3A8-0CF120F15ADB}"/>
              </a:ext>
            </a:extLst>
          </p:cNvPr>
          <p:cNvGrpSpPr/>
          <p:nvPr/>
        </p:nvGrpSpPr>
        <p:grpSpPr>
          <a:xfrm>
            <a:off x="4535055" y="4228759"/>
            <a:ext cx="5227365" cy="887346"/>
            <a:chOff x="4535055" y="4228759"/>
            <a:chExt cx="5030857" cy="887346"/>
          </a:xfrm>
        </p:grpSpPr>
        <p:cxnSp>
          <p:nvCxnSpPr>
            <p:cNvPr id="48" name="Straight Arrow Connector 47">
              <a:extLst>
                <a:ext uri="{FF2B5EF4-FFF2-40B4-BE49-F238E27FC236}">
                  <a16:creationId xmlns:a16="http://schemas.microsoft.com/office/drawing/2014/main" id="{63FFA4D9-7A5E-73C2-57D1-BB020ABBE135}"/>
                </a:ext>
              </a:extLst>
            </p:cNvPr>
            <p:cNvCxnSpPr>
              <a:cxnSpLocks/>
              <a:endCxn id="81" idx="1"/>
            </p:cNvCxnSpPr>
            <p:nvPr/>
          </p:nvCxnSpPr>
          <p:spPr>
            <a:xfrm>
              <a:off x="4535055" y="4672432"/>
              <a:ext cx="63961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1" name="Rectangle 80">
              <a:extLst>
                <a:ext uri="{FF2B5EF4-FFF2-40B4-BE49-F238E27FC236}">
                  <a16:creationId xmlns:a16="http://schemas.microsoft.com/office/drawing/2014/main" id="{E023EAA3-E858-A321-4EB6-36B20682D24E}"/>
                </a:ext>
              </a:extLst>
            </p:cNvPr>
            <p:cNvSpPr/>
            <p:nvPr/>
          </p:nvSpPr>
          <p:spPr>
            <a:xfrm>
              <a:off x="5174674" y="4228759"/>
              <a:ext cx="4391238" cy="887346"/>
            </a:xfrm>
            <a:prstGeom prst="rect">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lumMod val="25000"/>
                    </a:schemeClr>
                  </a:solidFill>
                  <a:latin typeface="Helvetica" pitchFamily="2" charset="0"/>
                </a:rPr>
                <a:t>Container engine</a:t>
              </a:r>
            </a:p>
          </p:txBody>
        </p:sp>
      </p:grpSp>
      <p:grpSp>
        <p:nvGrpSpPr>
          <p:cNvPr id="104" name="Group 103">
            <a:extLst>
              <a:ext uri="{FF2B5EF4-FFF2-40B4-BE49-F238E27FC236}">
                <a16:creationId xmlns:a16="http://schemas.microsoft.com/office/drawing/2014/main" id="{1724AC2C-77F0-488C-58A3-5B4D33AC44BC}"/>
              </a:ext>
            </a:extLst>
          </p:cNvPr>
          <p:cNvGrpSpPr/>
          <p:nvPr/>
        </p:nvGrpSpPr>
        <p:grpSpPr>
          <a:xfrm>
            <a:off x="8760819" y="4450698"/>
            <a:ext cx="376254" cy="365126"/>
            <a:chOff x="5688354" y="3138240"/>
            <a:chExt cx="1144800" cy="995645"/>
          </a:xfrm>
        </p:grpSpPr>
        <p:sp>
          <p:nvSpPr>
            <p:cNvPr id="105" name="Rounded Rectangle 104">
              <a:extLst>
                <a:ext uri="{FF2B5EF4-FFF2-40B4-BE49-F238E27FC236}">
                  <a16:creationId xmlns:a16="http://schemas.microsoft.com/office/drawing/2014/main" id="{7901538E-7A1C-72F6-3688-75F8DC078C18}"/>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106" name="Group 105">
              <a:extLst>
                <a:ext uri="{FF2B5EF4-FFF2-40B4-BE49-F238E27FC236}">
                  <a16:creationId xmlns:a16="http://schemas.microsoft.com/office/drawing/2014/main" id="{FFA171D3-473D-AB6F-9F7F-FB0BF3E39C32}"/>
                </a:ext>
              </a:extLst>
            </p:cNvPr>
            <p:cNvGrpSpPr/>
            <p:nvPr/>
          </p:nvGrpSpPr>
          <p:grpSpPr>
            <a:xfrm>
              <a:off x="5749439" y="3286910"/>
              <a:ext cx="1041101" cy="698303"/>
              <a:chOff x="5517606" y="4837410"/>
              <a:chExt cx="1041101" cy="698303"/>
            </a:xfrm>
          </p:grpSpPr>
          <p:sp>
            <p:nvSpPr>
              <p:cNvPr id="107" name="Rounded Rectangle 106">
                <a:extLst>
                  <a:ext uri="{FF2B5EF4-FFF2-40B4-BE49-F238E27FC236}">
                    <a16:creationId xmlns:a16="http://schemas.microsoft.com/office/drawing/2014/main" id="{F9BFF77B-5209-D7CF-B494-8367A14168D7}"/>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08" name="Rounded Rectangle 107">
                <a:extLst>
                  <a:ext uri="{FF2B5EF4-FFF2-40B4-BE49-F238E27FC236}">
                    <a16:creationId xmlns:a16="http://schemas.microsoft.com/office/drawing/2014/main" id="{D7843BC1-36CD-DDB6-3640-DE4F137CBF94}"/>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09" name="Rounded Rectangle 108">
                <a:extLst>
                  <a:ext uri="{FF2B5EF4-FFF2-40B4-BE49-F238E27FC236}">
                    <a16:creationId xmlns:a16="http://schemas.microsoft.com/office/drawing/2014/main" id="{04ED9C46-57D4-AB67-8B85-5FAF7567147F}"/>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10" name="Left Brace 109">
                <a:extLst>
                  <a:ext uri="{FF2B5EF4-FFF2-40B4-BE49-F238E27FC236}">
                    <a16:creationId xmlns:a16="http://schemas.microsoft.com/office/drawing/2014/main" id="{FCF0251D-4179-CC78-6442-D1BB7226FF14}"/>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111" name="Left Brace 110">
                <a:extLst>
                  <a:ext uri="{FF2B5EF4-FFF2-40B4-BE49-F238E27FC236}">
                    <a16:creationId xmlns:a16="http://schemas.microsoft.com/office/drawing/2014/main" id="{4830103F-35A9-F6B9-B287-D74C252AAE09}"/>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grpSp>
        <p:nvGrpSpPr>
          <p:cNvPr id="141" name="Group 140">
            <a:extLst>
              <a:ext uri="{FF2B5EF4-FFF2-40B4-BE49-F238E27FC236}">
                <a16:creationId xmlns:a16="http://schemas.microsoft.com/office/drawing/2014/main" id="{8590FC97-108F-8207-C6EA-84FAC7C4CB69}"/>
              </a:ext>
            </a:extLst>
          </p:cNvPr>
          <p:cNvGrpSpPr/>
          <p:nvPr/>
        </p:nvGrpSpPr>
        <p:grpSpPr>
          <a:xfrm>
            <a:off x="8271438" y="4815824"/>
            <a:ext cx="1297752" cy="1236354"/>
            <a:chOff x="10315346" y="3617735"/>
            <a:chExt cx="1297752" cy="1236354"/>
          </a:xfrm>
        </p:grpSpPr>
        <p:sp>
          <p:nvSpPr>
            <p:cNvPr id="112" name="Cube 111">
              <a:extLst>
                <a:ext uri="{FF2B5EF4-FFF2-40B4-BE49-F238E27FC236}">
                  <a16:creationId xmlns:a16="http://schemas.microsoft.com/office/drawing/2014/main" id="{27B92712-2E2F-6544-CE6D-3FD6B625112E}"/>
                </a:ext>
              </a:extLst>
            </p:cNvPr>
            <p:cNvSpPr/>
            <p:nvPr/>
          </p:nvSpPr>
          <p:spPr>
            <a:xfrm>
              <a:off x="10315346" y="4263303"/>
              <a:ext cx="1297752" cy="590786"/>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Helvetica" pitchFamily="2" charset="0"/>
                </a:rPr>
                <a:t>Environment</a:t>
              </a:r>
            </a:p>
          </p:txBody>
        </p:sp>
        <p:cxnSp>
          <p:nvCxnSpPr>
            <p:cNvPr id="114" name="Straight Arrow Connector 113">
              <a:extLst>
                <a:ext uri="{FF2B5EF4-FFF2-40B4-BE49-F238E27FC236}">
                  <a16:creationId xmlns:a16="http://schemas.microsoft.com/office/drawing/2014/main" id="{0412EAFC-DB77-534F-9774-335DCD3B332B}"/>
                </a:ext>
              </a:extLst>
            </p:cNvPr>
            <p:cNvCxnSpPr>
              <a:cxnSpLocks/>
              <a:stCxn id="105" idx="2"/>
              <a:endCxn id="112" idx="0"/>
            </p:cNvCxnSpPr>
            <p:nvPr/>
          </p:nvCxnSpPr>
          <p:spPr>
            <a:xfrm>
              <a:off x="10992854" y="3617735"/>
              <a:ext cx="17810" cy="6455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40" name="Group 139">
            <a:extLst>
              <a:ext uri="{FF2B5EF4-FFF2-40B4-BE49-F238E27FC236}">
                <a16:creationId xmlns:a16="http://schemas.microsoft.com/office/drawing/2014/main" id="{CA508749-B1E7-3395-17D1-0505713D442B}"/>
              </a:ext>
            </a:extLst>
          </p:cNvPr>
          <p:cNvGrpSpPr/>
          <p:nvPr/>
        </p:nvGrpSpPr>
        <p:grpSpPr>
          <a:xfrm>
            <a:off x="8780895" y="3087042"/>
            <a:ext cx="820850" cy="1141717"/>
            <a:chOff x="8653382" y="3097363"/>
            <a:chExt cx="820850" cy="1141717"/>
          </a:xfrm>
        </p:grpSpPr>
        <p:cxnSp>
          <p:nvCxnSpPr>
            <p:cNvPr id="89" name="Straight Arrow Connector 88">
              <a:extLst>
                <a:ext uri="{FF2B5EF4-FFF2-40B4-BE49-F238E27FC236}">
                  <a16:creationId xmlns:a16="http://schemas.microsoft.com/office/drawing/2014/main" id="{56D4E86D-9313-4715-1160-AA2807DB21C7}"/>
                </a:ext>
              </a:extLst>
            </p:cNvPr>
            <p:cNvCxnSpPr>
              <a:cxnSpLocks/>
              <a:stCxn id="72" idx="2"/>
            </p:cNvCxnSpPr>
            <p:nvPr/>
          </p:nvCxnSpPr>
          <p:spPr>
            <a:xfrm>
              <a:off x="8908860" y="3097363"/>
              <a:ext cx="0" cy="1141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34" name="Group 133">
              <a:extLst>
                <a:ext uri="{FF2B5EF4-FFF2-40B4-BE49-F238E27FC236}">
                  <a16:creationId xmlns:a16="http://schemas.microsoft.com/office/drawing/2014/main" id="{1C65F9D2-F92F-5277-9F4E-B68871349064}"/>
                </a:ext>
              </a:extLst>
            </p:cNvPr>
            <p:cNvGrpSpPr/>
            <p:nvPr/>
          </p:nvGrpSpPr>
          <p:grpSpPr>
            <a:xfrm>
              <a:off x="8653382" y="3394149"/>
              <a:ext cx="820850" cy="322279"/>
              <a:chOff x="8992818" y="3683399"/>
              <a:chExt cx="820850" cy="322279"/>
            </a:xfrm>
          </p:grpSpPr>
          <p:sp>
            <p:nvSpPr>
              <p:cNvPr id="94" name="TextBox 93">
                <a:extLst>
                  <a:ext uri="{FF2B5EF4-FFF2-40B4-BE49-F238E27FC236}">
                    <a16:creationId xmlns:a16="http://schemas.microsoft.com/office/drawing/2014/main" id="{ED682B70-3C2F-CD34-E522-9A39A7D2D440}"/>
                  </a:ext>
                </a:extLst>
              </p:cNvPr>
              <p:cNvSpPr txBox="1"/>
              <p:nvPr/>
            </p:nvSpPr>
            <p:spPr>
              <a:xfrm>
                <a:off x="8992818" y="3697901"/>
                <a:ext cx="591128" cy="307777"/>
              </a:xfrm>
              <a:prstGeom prst="rect">
                <a:avLst/>
              </a:prstGeom>
              <a:solidFill>
                <a:schemeClr val="bg1"/>
              </a:solidFill>
            </p:spPr>
            <p:txBody>
              <a:bodyPr wrap="square" rtlCol="0">
                <a:spAutoFit/>
              </a:bodyPr>
              <a:lstStyle/>
              <a:p>
                <a:pPr algn="ctr"/>
                <a:r>
                  <a:rPr lang="en-GB" sz="1400" dirty="0">
                    <a:latin typeface="Helvetica" pitchFamily="2" charset="0"/>
                  </a:rPr>
                  <a:t>Pull</a:t>
                </a:r>
                <a:endParaRPr lang="en-GB" dirty="0">
                  <a:latin typeface="Helvetica" pitchFamily="2" charset="0"/>
                </a:endParaRPr>
              </a:p>
            </p:txBody>
          </p:sp>
          <p:grpSp>
            <p:nvGrpSpPr>
              <p:cNvPr id="118" name="Group 117">
                <a:extLst>
                  <a:ext uri="{FF2B5EF4-FFF2-40B4-BE49-F238E27FC236}">
                    <a16:creationId xmlns:a16="http://schemas.microsoft.com/office/drawing/2014/main" id="{18C1EF01-44D3-60AC-8ED3-DCA1C568271B}"/>
                  </a:ext>
                </a:extLst>
              </p:cNvPr>
              <p:cNvGrpSpPr/>
              <p:nvPr/>
            </p:nvGrpSpPr>
            <p:grpSpPr>
              <a:xfrm>
                <a:off x="9484988" y="3683399"/>
                <a:ext cx="328680" cy="307777"/>
                <a:chOff x="5688354" y="3138240"/>
                <a:chExt cx="1144800" cy="995645"/>
              </a:xfrm>
            </p:grpSpPr>
            <p:sp>
              <p:nvSpPr>
                <p:cNvPr id="119" name="Rounded Rectangle 118">
                  <a:extLst>
                    <a:ext uri="{FF2B5EF4-FFF2-40B4-BE49-F238E27FC236}">
                      <a16:creationId xmlns:a16="http://schemas.microsoft.com/office/drawing/2014/main" id="{3FB39BA8-8A47-ACB9-19D7-B50AAAE02C3F}"/>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120" name="Group 119">
                  <a:extLst>
                    <a:ext uri="{FF2B5EF4-FFF2-40B4-BE49-F238E27FC236}">
                      <a16:creationId xmlns:a16="http://schemas.microsoft.com/office/drawing/2014/main" id="{98292839-4EAC-C389-1555-B54EA17588BF}"/>
                    </a:ext>
                  </a:extLst>
                </p:cNvPr>
                <p:cNvGrpSpPr/>
                <p:nvPr/>
              </p:nvGrpSpPr>
              <p:grpSpPr>
                <a:xfrm>
                  <a:off x="5749439" y="3286910"/>
                  <a:ext cx="1041101" cy="698303"/>
                  <a:chOff x="5517606" y="4837410"/>
                  <a:chExt cx="1041101" cy="698303"/>
                </a:xfrm>
              </p:grpSpPr>
              <p:sp>
                <p:nvSpPr>
                  <p:cNvPr id="121" name="Rounded Rectangle 120">
                    <a:extLst>
                      <a:ext uri="{FF2B5EF4-FFF2-40B4-BE49-F238E27FC236}">
                        <a16:creationId xmlns:a16="http://schemas.microsoft.com/office/drawing/2014/main" id="{353D8170-81E6-40EE-0609-8E33C2E0551A}"/>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22" name="Rounded Rectangle 121">
                    <a:extLst>
                      <a:ext uri="{FF2B5EF4-FFF2-40B4-BE49-F238E27FC236}">
                        <a16:creationId xmlns:a16="http://schemas.microsoft.com/office/drawing/2014/main" id="{A37026C9-711A-A194-8D90-F1E905C1CA29}"/>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23" name="Rounded Rectangle 122">
                    <a:extLst>
                      <a:ext uri="{FF2B5EF4-FFF2-40B4-BE49-F238E27FC236}">
                        <a16:creationId xmlns:a16="http://schemas.microsoft.com/office/drawing/2014/main" id="{5FA7BBE0-01EB-FB81-B5E7-76FA3F9DCD62}"/>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24" name="Left Brace 123">
                    <a:extLst>
                      <a:ext uri="{FF2B5EF4-FFF2-40B4-BE49-F238E27FC236}">
                        <a16:creationId xmlns:a16="http://schemas.microsoft.com/office/drawing/2014/main" id="{95897E07-7031-24D1-472C-B5B482A5C363}"/>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125" name="Left Brace 124">
                    <a:extLst>
                      <a:ext uri="{FF2B5EF4-FFF2-40B4-BE49-F238E27FC236}">
                        <a16:creationId xmlns:a16="http://schemas.microsoft.com/office/drawing/2014/main" id="{0CB32FAB-8A2E-F893-663A-29AA7F48678B}"/>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grpSp>
      </p:grpSp>
      <p:grpSp>
        <p:nvGrpSpPr>
          <p:cNvPr id="146" name="Group 145">
            <a:extLst>
              <a:ext uri="{FF2B5EF4-FFF2-40B4-BE49-F238E27FC236}">
                <a16:creationId xmlns:a16="http://schemas.microsoft.com/office/drawing/2014/main" id="{036D49C6-9DFC-86CA-93EB-B8DD76835361}"/>
              </a:ext>
            </a:extLst>
          </p:cNvPr>
          <p:cNvGrpSpPr/>
          <p:nvPr/>
        </p:nvGrpSpPr>
        <p:grpSpPr>
          <a:xfrm>
            <a:off x="5056217" y="2018951"/>
            <a:ext cx="1796233" cy="2209808"/>
            <a:chOff x="5056217" y="2018951"/>
            <a:chExt cx="1796233" cy="2209808"/>
          </a:xfrm>
        </p:grpSpPr>
        <p:grpSp>
          <p:nvGrpSpPr>
            <p:cNvPr id="139" name="Group 138">
              <a:extLst>
                <a:ext uri="{FF2B5EF4-FFF2-40B4-BE49-F238E27FC236}">
                  <a16:creationId xmlns:a16="http://schemas.microsoft.com/office/drawing/2014/main" id="{4E0F7A17-055A-8450-08A2-03D15801F981}"/>
                </a:ext>
              </a:extLst>
            </p:cNvPr>
            <p:cNvGrpSpPr/>
            <p:nvPr/>
          </p:nvGrpSpPr>
          <p:grpSpPr>
            <a:xfrm>
              <a:off x="5056217" y="2018951"/>
              <a:ext cx="1796233" cy="2209808"/>
              <a:chOff x="5056217" y="2018951"/>
              <a:chExt cx="1796233" cy="2209808"/>
            </a:xfrm>
          </p:grpSpPr>
          <p:sp>
            <p:nvSpPr>
              <p:cNvPr id="46" name="Cube 45">
                <a:extLst>
                  <a:ext uri="{FF2B5EF4-FFF2-40B4-BE49-F238E27FC236}">
                    <a16:creationId xmlns:a16="http://schemas.microsoft.com/office/drawing/2014/main" id="{5B76C702-9E8C-1C51-0ED9-F3B8BF83715A}"/>
                  </a:ext>
                </a:extLst>
              </p:cNvPr>
              <p:cNvSpPr/>
              <p:nvPr/>
            </p:nvSpPr>
            <p:spPr>
              <a:xfrm>
                <a:off x="5056217" y="2018951"/>
                <a:ext cx="1796233" cy="1016508"/>
              </a:xfrm>
              <a:prstGeom prst="cube">
                <a:avLst>
                  <a:gd name="adj" fmla="val 15722"/>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2">
                        <a:lumMod val="25000"/>
                      </a:schemeClr>
                    </a:solidFill>
                    <a:latin typeface="Helvetica" pitchFamily="2" charset="0"/>
                  </a:rPr>
                  <a:t>Builder container</a:t>
                </a:r>
              </a:p>
            </p:txBody>
          </p:sp>
          <p:cxnSp>
            <p:nvCxnSpPr>
              <p:cNvPr id="86" name="Straight Arrow Connector 85">
                <a:extLst>
                  <a:ext uri="{FF2B5EF4-FFF2-40B4-BE49-F238E27FC236}">
                    <a16:creationId xmlns:a16="http://schemas.microsoft.com/office/drawing/2014/main" id="{5DB83826-7583-81BA-2BB0-4A131414DE60}"/>
                  </a:ext>
                </a:extLst>
              </p:cNvPr>
              <p:cNvCxnSpPr>
                <a:cxnSpLocks/>
                <a:endCxn id="46" idx="3"/>
              </p:cNvCxnSpPr>
              <p:nvPr/>
            </p:nvCxnSpPr>
            <p:spPr>
              <a:xfrm flipV="1">
                <a:off x="5874426" y="3035459"/>
                <a:ext cx="0" cy="11933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43" name="Group 142">
              <a:extLst>
                <a:ext uri="{FF2B5EF4-FFF2-40B4-BE49-F238E27FC236}">
                  <a16:creationId xmlns:a16="http://schemas.microsoft.com/office/drawing/2014/main" id="{9BF49E5C-A685-872C-AB8D-D845F46E9B32}"/>
                </a:ext>
              </a:extLst>
            </p:cNvPr>
            <p:cNvGrpSpPr/>
            <p:nvPr/>
          </p:nvGrpSpPr>
          <p:grpSpPr>
            <a:xfrm>
              <a:off x="5519762" y="3375678"/>
              <a:ext cx="709328" cy="500524"/>
              <a:chOff x="5688354" y="1607128"/>
              <a:chExt cx="1509727" cy="1170822"/>
            </a:xfrm>
          </p:grpSpPr>
          <p:sp>
            <p:nvSpPr>
              <p:cNvPr id="144" name="Folded Corner 143">
                <a:extLst>
                  <a:ext uri="{FF2B5EF4-FFF2-40B4-BE49-F238E27FC236}">
                    <a16:creationId xmlns:a16="http://schemas.microsoft.com/office/drawing/2014/main" id="{5AD863A9-2552-97E7-7E9B-798713BB18D9}"/>
                  </a:ext>
                </a:extLst>
              </p:cNvPr>
              <p:cNvSpPr/>
              <p:nvPr/>
            </p:nvSpPr>
            <p:spPr>
              <a:xfrm>
                <a:off x="5688354" y="1607128"/>
                <a:ext cx="1509727" cy="1170822"/>
              </a:xfrm>
              <a:prstGeom prst="foldedCorner">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accent1">
                        <a:lumMod val="50000"/>
                      </a:schemeClr>
                    </a:solidFill>
                    <a:latin typeface="Helvetica" pitchFamily="2" charset="0"/>
                  </a:rPr>
                  <a:t>Config</a:t>
                </a:r>
                <a:endParaRPr lang="en-GB" sz="1600" dirty="0">
                  <a:solidFill>
                    <a:schemeClr val="accent1">
                      <a:lumMod val="50000"/>
                    </a:schemeClr>
                  </a:solidFill>
                  <a:latin typeface="Helvetica" pitchFamily="2" charset="0"/>
                </a:endParaRPr>
              </a:p>
            </p:txBody>
          </p:sp>
          <p:pic>
            <p:nvPicPr>
              <p:cNvPr id="145" name="Picture 144" descr="Icon&#10;&#10;Description automatically generated">
                <a:extLst>
                  <a:ext uri="{FF2B5EF4-FFF2-40B4-BE49-F238E27FC236}">
                    <a16:creationId xmlns:a16="http://schemas.microsoft.com/office/drawing/2014/main" id="{8964A633-3E84-858E-9701-52A585414702}"/>
                  </a:ext>
                </a:extLst>
              </p:cNvPr>
              <p:cNvPicPr>
                <a:picLocks noChangeAspect="1"/>
              </p:cNvPicPr>
              <p:nvPr/>
            </p:nvPicPr>
            <p:blipFill>
              <a:blip r:embed="rId3"/>
              <a:stretch>
                <a:fillRect/>
              </a:stretch>
            </p:blipFill>
            <p:spPr>
              <a:xfrm flipH="1">
                <a:off x="6199583" y="2212450"/>
                <a:ext cx="487269" cy="421652"/>
              </a:xfrm>
              <a:prstGeom prst="rect">
                <a:avLst/>
              </a:prstGeom>
            </p:spPr>
          </p:pic>
        </p:grpSp>
      </p:grpSp>
      <p:sp>
        <p:nvSpPr>
          <p:cNvPr id="147" name="Date Placeholder 146">
            <a:extLst>
              <a:ext uri="{FF2B5EF4-FFF2-40B4-BE49-F238E27FC236}">
                <a16:creationId xmlns:a16="http://schemas.microsoft.com/office/drawing/2014/main" id="{2CBAD6FC-5F82-2AC9-77EA-C212B8215444}"/>
              </a:ext>
            </a:extLst>
          </p:cNvPr>
          <p:cNvSpPr>
            <a:spLocks noGrp="1"/>
          </p:cNvSpPr>
          <p:nvPr>
            <p:ph type="dt" sz="half" idx="10"/>
          </p:nvPr>
        </p:nvSpPr>
        <p:spPr/>
        <p:txBody>
          <a:bodyPr/>
          <a:lstStyle/>
          <a:p>
            <a:r>
              <a:rPr lang="de-CH" dirty="0"/>
              <a:t>23.06.22</a:t>
            </a:r>
            <a:endParaRPr lang="en-GB" dirty="0"/>
          </a:p>
        </p:txBody>
      </p:sp>
      <p:sp>
        <p:nvSpPr>
          <p:cNvPr id="148" name="Footer Placeholder 147">
            <a:extLst>
              <a:ext uri="{FF2B5EF4-FFF2-40B4-BE49-F238E27FC236}">
                <a16:creationId xmlns:a16="http://schemas.microsoft.com/office/drawing/2014/main" id="{4C213897-6F29-77D5-9F5E-20F9F9AA22FF}"/>
              </a:ext>
            </a:extLst>
          </p:cNvPr>
          <p:cNvSpPr>
            <a:spLocks noGrp="1"/>
          </p:cNvSpPr>
          <p:nvPr>
            <p:ph type="ftr" sz="quarter" idx="11"/>
          </p:nvPr>
        </p:nvSpPr>
        <p:spPr/>
        <p:txBody>
          <a:bodyPr/>
          <a:lstStyle/>
          <a:p>
            <a:r>
              <a:rPr lang="en-GB" dirty="0"/>
              <a:t>Bachelor Thesis, Romeo Stoll</a:t>
            </a:r>
          </a:p>
        </p:txBody>
      </p:sp>
      <p:grpSp>
        <p:nvGrpSpPr>
          <p:cNvPr id="171" name="Group 170">
            <a:extLst>
              <a:ext uri="{FF2B5EF4-FFF2-40B4-BE49-F238E27FC236}">
                <a16:creationId xmlns:a16="http://schemas.microsoft.com/office/drawing/2014/main" id="{C4815367-D4E5-053A-04A5-54D273D12004}"/>
              </a:ext>
            </a:extLst>
          </p:cNvPr>
          <p:cNvGrpSpPr/>
          <p:nvPr/>
        </p:nvGrpSpPr>
        <p:grpSpPr>
          <a:xfrm>
            <a:off x="1091873" y="2687048"/>
            <a:ext cx="3063600" cy="2012400"/>
            <a:chOff x="1091873" y="2687048"/>
            <a:chExt cx="3063600" cy="2012400"/>
          </a:xfrm>
        </p:grpSpPr>
        <p:grpSp>
          <p:nvGrpSpPr>
            <p:cNvPr id="35" name="Group 34">
              <a:extLst>
                <a:ext uri="{FF2B5EF4-FFF2-40B4-BE49-F238E27FC236}">
                  <a16:creationId xmlns:a16="http://schemas.microsoft.com/office/drawing/2014/main" id="{9B11CE0A-3D56-458E-6A8B-464FD88FC5E1}"/>
                </a:ext>
              </a:extLst>
            </p:cNvPr>
            <p:cNvGrpSpPr/>
            <p:nvPr/>
          </p:nvGrpSpPr>
          <p:grpSpPr>
            <a:xfrm>
              <a:off x="1091873" y="2687048"/>
              <a:ext cx="3063600" cy="2012400"/>
              <a:chOff x="979056" y="2454203"/>
              <a:chExt cx="3865418" cy="2881614"/>
            </a:xfrm>
          </p:grpSpPr>
          <p:sp>
            <p:nvSpPr>
              <p:cNvPr id="43" name="Oval 42">
                <a:extLst>
                  <a:ext uri="{FF2B5EF4-FFF2-40B4-BE49-F238E27FC236}">
                    <a16:creationId xmlns:a16="http://schemas.microsoft.com/office/drawing/2014/main" id="{B47F5C4D-87B3-5990-06AC-70C09B091061}"/>
                  </a:ext>
                </a:extLst>
              </p:cNvPr>
              <p:cNvSpPr/>
              <p:nvPr/>
            </p:nvSpPr>
            <p:spPr>
              <a:xfrm>
                <a:off x="979056" y="2454203"/>
                <a:ext cx="1182254" cy="24726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grpSp>
            <p:nvGrpSpPr>
              <p:cNvPr id="37" name="Group 36">
                <a:extLst>
                  <a:ext uri="{FF2B5EF4-FFF2-40B4-BE49-F238E27FC236}">
                    <a16:creationId xmlns:a16="http://schemas.microsoft.com/office/drawing/2014/main" id="{75EFB21B-C005-19B6-55A3-8D4AD22411BF}"/>
                  </a:ext>
                </a:extLst>
              </p:cNvPr>
              <p:cNvGrpSpPr/>
              <p:nvPr/>
            </p:nvGrpSpPr>
            <p:grpSpPr>
              <a:xfrm>
                <a:off x="3255819" y="2454203"/>
                <a:ext cx="1588655" cy="2881614"/>
                <a:chOff x="3255819" y="2454203"/>
                <a:chExt cx="1588655" cy="2881614"/>
              </a:xfrm>
            </p:grpSpPr>
            <p:sp>
              <p:nvSpPr>
                <p:cNvPr id="41" name="Oval 40">
                  <a:extLst>
                    <a:ext uri="{FF2B5EF4-FFF2-40B4-BE49-F238E27FC236}">
                      <a16:creationId xmlns:a16="http://schemas.microsoft.com/office/drawing/2014/main" id="{EB96AD33-E2A3-6CB3-3D1E-45E7222BA466}"/>
                    </a:ext>
                  </a:extLst>
                </p:cNvPr>
                <p:cNvSpPr/>
                <p:nvPr/>
              </p:nvSpPr>
              <p:spPr>
                <a:xfrm>
                  <a:off x="3459020" y="2454203"/>
                  <a:ext cx="1182254" cy="24726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42" name="TextBox 41">
                  <a:extLst>
                    <a:ext uri="{FF2B5EF4-FFF2-40B4-BE49-F238E27FC236}">
                      <a16:creationId xmlns:a16="http://schemas.microsoft.com/office/drawing/2014/main" id="{D5F7B979-EB03-E5F7-1E83-E155B95FE85E}"/>
                    </a:ext>
                  </a:extLst>
                </p:cNvPr>
                <p:cNvSpPr txBox="1"/>
                <p:nvPr/>
              </p:nvSpPr>
              <p:spPr>
                <a:xfrm>
                  <a:off x="3255819" y="4984416"/>
                  <a:ext cx="1588655" cy="351401"/>
                </a:xfrm>
                <a:prstGeom prst="rect">
                  <a:avLst/>
                </a:prstGeom>
                <a:noFill/>
              </p:spPr>
              <p:txBody>
                <a:bodyPr wrap="square" rtlCol="0">
                  <a:spAutoFit/>
                </a:bodyPr>
                <a:lstStyle/>
                <a:p>
                  <a:pPr algn="ctr"/>
                  <a:r>
                    <a:rPr lang="en-GB" sz="1600" dirty="0">
                      <a:solidFill>
                        <a:schemeClr val="accent5">
                          <a:lumMod val="75000"/>
                        </a:schemeClr>
                      </a:solidFill>
                      <a:latin typeface="Helvetica" pitchFamily="2" charset="0"/>
                    </a:rPr>
                    <a:t>Images</a:t>
                  </a:r>
                  <a:endParaRPr lang="en-GB" dirty="0">
                    <a:solidFill>
                      <a:schemeClr val="accent5">
                        <a:lumMod val="75000"/>
                      </a:schemeClr>
                    </a:solidFill>
                    <a:latin typeface="Helvetica" pitchFamily="2" charset="0"/>
                  </a:endParaRPr>
                </a:p>
              </p:txBody>
            </p:sp>
          </p:grpSp>
          <p:grpSp>
            <p:nvGrpSpPr>
              <p:cNvPr id="38" name="Group 37">
                <a:extLst>
                  <a:ext uri="{FF2B5EF4-FFF2-40B4-BE49-F238E27FC236}">
                    <a16:creationId xmlns:a16="http://schemas.microsoft.com/office/drawing/2014/main" id="{36896A05-3BEF-3665-987D-8056A74B6A5A}"/>
                  </a:ext>
                </a:extLst>
              </p:cNvPr>
              <p:cNvGrpSpPr/>
              <p:nvPr/>
            </p:nvGrpSpPr>
            <p:grpSpPr>
              <a:xfrm>
                <a:off x="1750293" y="3123969"/>
                <a:ext cx="1995054" cy="661073"/>
                <a:chOff x="1819564" y="3021882"/>
                <a:chExt cx="1995054" cy="661073"/>
              </a:xfrm>
            </p:grpSpPr>
            <p:cxnSp>
              <p:nvCxnSpPr>
                <p:cNvPr id="39" name="Straight Arrow Connector 38">
                  <a:extLst>
                    <a:ext uri="{FF2B5EF4-FFF2-40B4-BE49-F238E27FC236}">
                      <a16:creationId xmlns:a16="http://schemas.microsoft.com/office/drawing/2014/main" id="{D4CCCAA3-90AB-E9A6-D3E2-643A20D44FFE}"/>
                    </a:ext>
                  </a:extLst>
                </p:cNvPr>
                <p:cNvCxnSpPr/>
                <p:nvPr/>
              </p:nvCxnSpPr>
              <p:spPr>
                <a:xfrm>
                  <a:off x="1819564" y="3251200"/>
                  <a:ext cx="199505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6B67CDD8-30ED-29D4-E3FD-14D787EB5DB6}"/>
                    </a:ext>
                  </a:extLst>
                </p:cNvPr>
                <p:cNvSpPr txBox="1"/>
                <p:nvPr/>
              </p:nvSpPr>
              <p:spPr>
                <a:xfrm>
                  <a:off x="2799724" y="3021882"/>
                  <a:ext cx="314037" cy="661073"/>
                </a:xfrm>
                <a:prstGeom prst="rect">
                  <a:avLst/>
                </a:prstGeom>
                <a:solidFill>
                  <a:schemeClr val="bg1"/>
                </a:solidFill>
              </p:spPr>
              <p:txBody>
                <a:bodyPr wrap="square" rtlCol="0">
                  <a:spAutoFit/>
                </a:bodyPr>
                <a:lstStyle/>
                <a:p>
                  <a:pPr algn="ctr"/>
                  <a:r>
                    <a:rPr lang="en-GB" sz="2400" dirty="0">
                      <a:latin typeface="Helvetica" pitchFamily="2" charset="0"/>
                    </a:rPr>
                    <a:t>F</a:t>
                  </a:r>
                </a:p>
              </p:txBody>
            </p:sp>
          </p:grpSp>
        </p:grpSp>
        <p:sp>
          <p:nvSpPr>
            <p:cNvPr id="158" name="Oval 157">
              <a:extLst>
                <a:ext uri="{FF2B5EF4-FFF2-40B4-BE49-F238E27FC236}">
                  <a16:creationId xmlns:a16="http://schemas.microsoft.com/office/drawing/2014/main" id="{2C0A8937-B716-87D8-8170-9FD905F6AA68}"/>
                </a:ext>
              </a:extLst>
            </p:cNvPr>
            <p:cNvSpPr>
              <a:spLocks noChangeAspect="1"/>
            </p:cNvSpPr>
            <p:nvPr/>
          </p:nvSpPr>
          <p:spPr>
            <a:xfrm>
              <a:off x="1606836" y="3584701"/>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59" name="Oval 158">
              <a:extLst>
                <a:ext uri="{FF2B5EF4-FFF2-40B4-BE49-F238E27FC236}">
                  <a16:creationId xmlns:a16="http://schemas.microsoft.com/office/drawing/2014/main" id="{1C5E8836-8354-C736-9BF4-BEE1D7434905}"/>
                </a:ext>
              </a:extLst>
            </p:cNvPr>
            <p:cNvSpPr>
              <a:spLocks noChangeAspect="1"/>
            </p:cNvSpPr>
            <p:nvPr/>
          </p:nvSpPr>
          <p:spPr>
            <a:xfrm>
              <a:off x="1384763" y="390256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60" name="Oval 159">
              <a:extLst>
                <a:ext uri="{FF2B5EF4-FFF2-40B4-BE49-F238E27FC236}">
                  <a16:creationId xmlns:a16="http://schemas.microsoft.com/office/drawing/2014/main" id="{BDCE4E5A-ECFA-7FD6-DC64-ECD372D4981C}"/>
                </a:ext>
              </a:extLst>
            </p:cNvPr>
            <p:cNvSpPr>
              <a:spLocks noChangeAspect="1"/>
            </p:cNvSpPr>
            <p:nvPr/>
          </p:nvSpPr>
          <p:spPr>
            <a:xfrm>
              <a:off x="1641670" y="327989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61" name="Oval 160">
              <a:extLst>
                <a:ext uri="{FF2B5EF4-FFF2-40B4-BE49-F238E27FC236}">
                  <a16:creationId xmlns:a16="http://schemas.microsoft.com/office/drawing/2014/main" id="{EB298CF6-866B-BC5F-75F5-CAD0C56E19F0}"/>
                </a:ext>
              </a:extLst>
            </p:cNvPr>
            <p:cNvSpPr>
              <a:spLocks noChangeAspect="1"/>
            </p:cNvSpPr>
            <p:nvPr/>
          </p:nvSpPr>
          <p:spPr>
            <a:xfrm>
              <a:off x="3283245" y="3284249"/>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57" name="Oval 156">
              <a:extLst>
                <a:ext uri="{FF2B5EF4-FFF2-40B4-BE49-F238E27FC236}">
                  <a16:creationId xmlns:a16="http://schemas.microsoft.com/office/drawing/2014/main" id="{2EF5CE23-101D-1C25-CC19-94204509D8AE}"/>
                </a:ext>
              </a:extLst>
            </p:cNvPr>
            <p:cNvSpPr>
              <a:spLocks noChangeAspect="1"/>
            </p:cNvSpPr>
            <p:nvPr/>
          </p:nvSpPr>
          <p:spPr>
            <a:xfrm>
              <a:off x="3544497" y="3902563"/>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62" name="Oval 161">
              <a:extLst>
                <a:ext uri="{FF2B5EF4-FFF2-40B4-BE49-F238E27FC236}">
                  <a16:creationId xmlns:a16="http://schemas.microsoft.com/office/drawing/2014/main" id="{10D3C854-D6D7-CDC3-EC2D-35449EC0A183}"/>
                </a:ext>
              </a:extLst>
            </p:cNvPr>
            <p:cNvSpPr>
              <a:spLocks noChangeAspect="1"/>
            </p:cNvSpPr>
            <p:nvPr/>
          </p:nvSpPr>
          <p:spPr>
            <a:xfrm>
              <a:off x="3696897" y="365436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63" name="Oval 162">
              <a:extLst>
                <a:ext uri="{FF2B5EF4-FFF2-40B4-BE49-F238E27FC236}">
                  <a16:creationId xmlns:a16="http://schemas.microsoft.com/office/drawing/2014/main" id="{C64F4220-C381-AE1D-7D25-1DEB6D85AE9F}"/>
                </a:ext>
              </a:extLst>
            </p:cNvPr>
            <p:cNvSpPr>
              <a:spLocks noChangeAspect="1"/>
            </p:cNvSpPr>
            <p:nvPr/>
          </p:nvSpPr>
          <p:spPr>
            <a:xfrm>
              <a:off x="3631578" y="311878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cxnSp>
          <p:nvCxnSpPr>
            <p:cNvPr id="164" name="Straight Arrow Connector 163">
              <a:extLst>
                <a:ext uri="{FF2B5EF4-FFF2-40B4-BE49-F238E27FC236}">
                  <a16:creationId xmlns:a16="http://schemas.microsoft.com/office/drawing/2014/main" id="{550B5018-7D55-A002-5E1A-F34857999F7D}"/>
                </a:ext>
              </a:extLst>
            </p:cNvPr>
            <p:cNvCxnSpPr>
              <a:cxnSpLocks/>
              <a:endCxn id="157" idx="2"/>
            </p:cNvCxnSpPr>
            <p:nvPr/>
          </p:nvCxnSpPr>
          <p:spPr>
            <a:xfrm>
              <a:off x="1637606" y="3625940"/>
              <a:ext cx="1906891" cy="3126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7" name="Straight Arrow Connector 166">
              <a:extLst>
                <a:ext uri="{FF2B5EF4-FFF2-40B4-BE49-F238E27FC236}">
                  <a16:creationId xmlns:a16="http://schemas.microsoft.com/office/drawing/2014/main" id="{C0127093-90CB-7E7C-79A4-F69A21B090F4}"/>
                </a:ext>
              </a:extLst>
            </p:cNvPr>
            <p:cNvCxnSpPr>
              <a:cxnSpLocks/>
              <a:stCxn id="159" idx="5"/>
              <a:endCxn id="162" idx="2"/>
            </p:cNvCxnSpPr>
            <p:nvPr/>
          </p:nvCxnSpPr>
          <p:spPr>
            <a:xfrm flipV="1">
              <a:off x="1446219" y="3690367"/>
              <a:ext cx="2250678" cy="2736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72" name="Group 171">
            <a:extLst>
              <a:ext uri="{FF2B5EF4-FFF2-40B4-BE49-F238E27FC236}">
                <a16:creationId xmlns:a16="http://schemas.microsoft.com/office/drawing/2014/main" id="{3EB892E9-74E7-8625-8C53-F5FDB998A73D}"/>
              </a:ext>
            </a:extLst>
          </p:cNvPr>
          <p:cNvGrpSpPr/>
          <p:nvPr/>
        </p:nvGrpSpPr>
        <p:grpSpPr>
          <a:xfrm>
            <a:off x="6260156" y="2419503"/>
            <a:ext cx="404024" cy="347300"/>
            <a:chOff x="5688354" y="3138240"/>
            <a:chExt cx="1144800" cy="995645"/>
          </a:xfrm>
        </p:grpSpPr>
        <p:sp>
          <p:nvSpPr>
            <p:cNvPr id="173" name="Rounded Rectangle 172">
              <a:extLst>
                <a:ext uri="{FF2B5EF4-FFF2-40B4-BE49-F238E27FC236}">
                  <a16:creationId xmlns:a16="http://schemas.microsoft.com/office/drawing/2014/main" id="{50F3837A-E84F-468F-FF68-2324C736CF8D}"/>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174" name="Group 173">
              <a:extLst>
                <a:ext uri="{FF2B5EF4-FFF2-40B4-BE49-F238E27FC236}">
                  <a16:creationId xmlns:a16="http://schemas.microsoft.com/office/drawing/2014/main" id="{7FF4CD9D-F748-610D-BFA7-FDC9473FA77E}"/>
                </a:ext>
              </a:extLst>
            </p:cNvPr>
            <p:cNvGrpSpPr/>
            <p:nvPr/>
          </p:nvGrpSpPr>
          <p:grpSpPr>
            <a:xfrm>
              <a:off x="5749439" y="3286910"/>
              <a:ext cx="1041101" cy="698303"/>
              <a:chOff x="5517606" y="4837410"/>
              <a:chExt cx="1041101" cy="698303"/>
            </a:xfrm>
          </p:grpSpPr>
          <p:sp>
            <p:nvSpPr>
              <p:cNvPr id="175" name="Rounded Rectangle 174">
                <a:extLst>
                  <a:ext uri="{FF2B5EF4-FFF2-40B4-BE49-F238E27FC236}">
                    <a16:creationId xmlns:a16="http://schemas.microsoft.com/office/drawing/2014/main" id="{FDEDDC5E-738B-9409-4C45-D23970BA305E}"/>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76" name="Rounded Rectangle 175">
                <a:extLst>
                  <a:ext uri="{FF2B5EF4-FFF2-40B4-BE49-F238E27FC236}">
                    <a16:creationId xmlns:a16="http://schemas.microsoft.com/office/drawing/2014/main" id="{8E67EBAC-B656-94C8-BE13-2D6135E59684}"/>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77" name="Rounded Rectangle 176">
                <a:extLst>
                  <a:ext uri="{FF2B5EF4-FFF2-40B4-BE49-F238E27FC236}">
                    <a16:creationId xmlns:a16="http://schemas.microsoft.com/office/drawing/2014/main" id="{DFC628EC-2947-E836-FCAE-052275C058EA}"/>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178" name="Left Brace 177">
                <a:extLst>
                  <a:ext uri="{FF2B5EF4-FFF2-40B4-BE49-F238E27FC236}">
                    <a16:creationId xmlns:a16="http://schemas.microsoft.com/office/drawing/2014/main" id="{033D8B9B-6D60-DF4B-F605-EB186D2E7025}"/>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179" name="Left Brace 178">
                <a:extLst>
                  <a:ext uri="{FF2B5EF4-FFF2-40B4-BE49-F238E27FC236}">
                    <a16:creationId xmlns:a16="http://schemas.microsoft.com/office/drawing/2014/main" id="{B3269F14-B0A9-8523-40D4-7A51A93C399D}"/>
                  </a:ext>
                </a:extLst>
              </p:cNvPr>
              <p:cNvSpPr/>
              <p:nvPr/>
            </p:nvSpPr>
            <p:spPr>
              <a:xfrm flipH="1">
                <a:off x="6411387" y="4893697"/>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sp>
        <p:nvSpPr>
          <p:cNvPr id="135" name="Rectangle 134">
            <a:extLst>
              <a:ext uri="{FF2B5EF4-FFF2-40B4-BE49-F238E27FC236}">
                <a16:creationId xmlns:a16="http://schemas.microsoft.com/office/drawing/2014/main" id="{0B6A4DA1-462F-5F53-03F7-E0163DFB1025}"/>
              </a:ext>
            </a:extLst>
          </p:cNvPr>
          <p:cNvSpPr/>
          <p:nvPr/>
        </p:nvSpPr>
        <p:spPr>
          <a:xfrm>
            <a:off x="4229528" y="1621009"/>
            <a:ext cx="5846618" cy="259392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Tree>
    <p:extLst>
      <p:ext uri="{BB962C8B-B14F-4D97-AF65-F5344CB8AC3E}">
        <p14:creationId xmlns:p14="http://schemas.microsoft.com/office/powerpoint/2010/main" val="389193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2"/>
                                        </p:tgtEl>
                                        <p:attrNameLst>
                                          <p:attrName>style.visibility</p:attrName>
                                        </p:attrNameLst>
                                      </p:cBhvr>
                                      <p:to>
                                        <p:strVal val="visible"/>
                                      </p:to>
                                    </p:set>
                                    <p:animEffect transition="in" filter="fade">
                                      <p:cBhvr>
                                        <p:cTn id="16" dur="500"/>
                                        <p:tgtEl>
                                          <p:spTgt spid="17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be 22">
            <a:extLst>
              <a:ext uri="{FF2B5EF4-FFF2-40B4-BE49-F238E27FC236}">
                <a16:creationId xmlns:a16="http://schemas.microsoft.com/office/drawing/2014/main" id="{5BA6C153-EC5A-656E-43E3-A95578F1589E}"/>
              </a:ext>
            </a:extLst>
          </p:cNvPr>
          <p:cNvSpPr/>
          <p:nvPr/>
        </p:nvSpPr>
        <p:spPr>
          <a:xfrm>
            <a:off x="8283611" y="4421809"/>
            <a:ext cx="2068945" cy="812890"/>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2" name="Title 1">
            <a:extLst>
              <a:ext uri="{FF2B5EF4-FFF2-40B4-BE49-F238E27FC236}">
                <a16:creationId xmlns:a16="http://schemas.microsoft.com/office/drawing/2014/main" id="{EAEBD9B9-B9B3-A5B4-CE5E-8BEF148E631C}"/>
              </a:ext>
            </a:extLst>
          </p:cNvPr>
          <p:cNvSpPr>
            <a:spLocks noGrp="1"/>
          </p:cNvSpPr>
          <p:nvPr>
            <p:ph type="title"/>
          </p:nvPr>
        </p:nvSpPr>
        <p:spPr>
          <a:xfrm>
            <a:off x="759088" y="305850"/>
            <a:ext cx="10515600" cy="1032721"/>
          </a:xfrm>
        </p:spPr>
        <p:txBody>
          <a:bodyPr>
            <a:normAutofit/>
          </a:bodyPr>
          <a:lstStyle/>
          <a:p>
            <a:r>
              <a:rPr lang="en-GB" sz="3600" dirty="0">
                <a:latin typeface="Helvetica Light" panose="020B0403020202020204" pitchFamily="34" charset="0"/>
              </a:rPr>
              <a:t>Nix-shell at runtime (NSAR) execution flow</a:t>
            </a:r>
          </a:p>
        </p:txBody>
      </p:sp>
      <p:sp>
        <p:nvSpPr>
          <p:cNvPr id="4" name="Slide Number Placeholder 3">
            <a:extLst>
              <a:ext uri="{FF2B5EF4-FFF2-40B4-BE49-F238E27FC236}">
                <a16:creationId xmlns:a16="http://schemas.microsoft.com/office/drawing/2014/main" id="{50CDFCEB-3C0C-E473-4B8A-FD9B3EBCF384}"/>
              </a:ext>
            </a:extLst>
          </p:cNvPr>
          <p:cNvSpPr>
            <a:spLocks noGrp="1"/>
          </p:cNvSpPr>
          <p:nvPr>
            <p:ph type="sldNum" sz="quarter" idx="12"/>
          </p:nvPr>
        </p:nvSpPr>
        <p:spPr/>
        <p:txBody>
          <a:bodyPr/>
          <a:lstStyle/>
          <a:p>
            <a:fld id="{1DF061CF-3060-EE4C-8751-849C29A56A75}" type="slidenum">
              <a:rPr lang="en-GB" smtClean="0"/>
              <a:t>9</a:t>
            </a:fld>
            <a:endParaRPr lang="en-GB" dirty="0"/>
          </a:p>
        </p:txBody>
      </p:sp>
      <p:sp>
        <p:nvSpPr>
          <p:cNvPr id="15" name="TextBox 14">
            <a:extLst>
              <a:ext uri="{FF2B5EF4-FFF2-40B4-BE49-F238E27FC236}">
                <a16:creationId xmlns:a16="http://schemas.microsoft.com/office/drawing/2014/main" id="{84FA0709-490F-F747-9CDD-3BF9771C7434}"/>
              </a:ext>
            </a:extLst>
          </p:cNvPr>
          <p:cNvSpPr txBox="1"/>
          <p:nvPr/>
        </p:nvSpPr>
        <p:spPr>
          <a:xfrm>
            <a:off x="1425580" y="1707436"/>
            <a:ext cx="2154362" cy="707886"/>
          </a:xfrm>
          <a:prstGeom prst="rect">
            <a:avLst/>
          </a:prstGeom>
          <a:noFill/>
        </p:spPr>
        <p:txBody>
          <a:bodyPr wrap="square" rtlCol="0">
            <a:spAutoFit/>
          </a:bodyPr>
          <a:lstStyle/>
          <a:p>
            <a:pPr algn="ctr"/>
            <a:r>
              <a:rPr lang="en-GB" sz="2000" dirty="0">
                <a:latin typeface="Helvetica" pitchFamily="2" charset="0"/>
              </a:rPr>
              <a:t>NSAR computes the mapping G</a:t>
            </a:r>
          </a:p>
        </p:txBody>
      </p:sp>
      <p:cxnSp>
        <p:nvCxnSpPr>
          <p:cNvPr id="29" name="Straight Arrow Connector 28">
            <a:extLst>
              <a:ext uri="{FF2B5EF4-FFF2-40B4-BE49-F238E27FC236}">
                <a16:creationId xmlns:a16="http://schemas.microsoft.com/office/drawing/2014/main" id="{A50396D8-DFC7-775F-45E5-F14A74AD1739}"/>
              </a:ext>
            </a:extLst>
          </p:cNvPr>
          <p:cNvCxnSpPr>
            <a:cxnSpLocks/>
            <a:stCxn id="46" idx="3"/>
          </p:cNvCxnSpPr>
          <p:nvPr/>
        </p:nvCxnSpPr>
        <p:spPr>
          <a:xfrm>
            <a:off x="6619894" y="3966181"/>
            <a:ext cx="1676107" cy="18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01" name="Group 100">
            <a:extLst>
              <a:ext uri="{FF2B5EF4-FFF2-40B4-BE49-F238E27FC236}">
                <a16:creationId xmlns:a16="http://schemas.microsoft.com/office/drawing/2014/main" id="{878D23CC-67E3-29D5-38F8-0A514F5DC4D2}"/>
              </a:ext>
            </a:extLst>
          </p:cNvPr>
          <p:cNvGrpSpPr/>
          <p:nvPr/>
        </p:nvGrpSpPr>
        <p:grpSpPr>
          <a:xfrm>
            <a:off x="5286459" y="3139131"/>
            <a:ext cx="1447659" cy="1324872"/>
            <a:chOff x="5363004" y="2595699"/>
            <a:chExt cx="1447659" cy="1324872"/>
          </a:xfrm>
        </p:grpSpPr>
        <p:sp>
          <p:nvSpPr>
            <p:cNvPr id="47" name="TextBox 46">
              <a:extLst>
                <a:ext uri="{FF2B5EF4-FFF2-40B4-BE49-F238E27FC236}">
                  <a16:creationId xmlns:a16="http://schemas.microsoft.com/office/drawing/2014/main" id="{6FDE1DD7-6839-221A-1E6C-3315ACA15D16}"/>
                </a:ext>
              </a:extLst>
            </p:cNvPr>
            <p:cNvSpPr txBox="1"/>
            <p:nvPr/>
          </p:nvSpPr>
          <p:spPr>
            <a:xfrm>
              <a:off x="5363004" y="2595699"/>
              <a:ext cx="1447659" cy="338554"/>
            </a:xfrm>
            <a:prstGeom prst="rect">
              <a:avLst/>
            </a:prstGeom>
            <a:noFill/>
          </p:spPr>
          <p:txBody>
            <a:bodyPr wrap="square" rtlCol="0">
              <a:spAutoFit/>
            </a:bodyPr>
            <a:lstStyle/>
            <a:p>
              <a:pPr algn="ctr"/>
              <a:r>
                <a:rPr lang="en-GB" sz="1600" dirty="0">
                  <a:solidFill>
                    <a:schemeClr val="accent5">
                      <a:lumMod val="75000"/>
                    </a:schemeClr>
                  </a:solidFill>
                  <a:latin typeface="Helvetica" pitchFamily="2" charset="0"/>
                </a:rPr>
                <a:t>Base image</a:t>
              </a:r>
            </a:p>
          </p:txBody>
        </p:sp>
        <p:grpSp>
          <p:nvGrpSpPr>
            <p:cNvPr id="60" name="Group 59">
              <a:extLst>
                <a:ext uri="{FF2B5EF4-FFF2-40B4-BE49-F238E27FC236}">
                  <a16:creationId xmlns:a16="http://schemas.microsoft.com/office/drawing/2014/main" id="{F39C0FE4-5EC1-C5CE-A098-CA7B1B4FBE3D}"/>
                </a:ext>
              </a:extLst>
            </p:cNvPr>
            <p:cNvGrpSpPr/>
            <p:nvPr/>
          </p:nvGrpSpPr>
          <p:grpSpPr>
            <a:xfrm>
              <a:off x="5551639" y="2924926"/>
              <a:ext cx="1144800" cy="995645"/>
              <a:chOff x="5688354" y="3138240"/>
              <a:chExt cx="1144800" cy="995645"/>
            </a:xfrm>
          </p:grpSpPr>
          <p:sp>
            <p:nvSpPr>
              <p:cNvPr id="46" name="Rounded Rectangle 45">
                <a:extLst>
                  <a:ext uri="{FF2B5EF4-FFF2-40B4-BE49-F238E27FC236}">
                    <a16:creationId xmlns:a16="http://schemas.microsoft.com/office/drawing/2014/main" id="{498E04ED-DED4-697D-298E-F7241DB7787F}"/>
                  </a:ext>
                </a:extLst>
              </p:cNvPr>
              <p:cNvSpPr/>
              <p:nvPr/>
            </p:nvSpPr>
            <p:spPr>
              <a:xfrm>
                <a:off x="5688354" y="3138240"/>
                <a:ext cx="1144800" cy="995645"/>
              </a:xfrm>
              <a:prstGeom prst="roundRect">
                <a:avLst/>
              </a:prstGeom>
              <a:solidFill>
                <a:schemeClr val="accent5">
                  <a:lumMod val="40000"/>
                  <a:lumOff val="6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grpSp>
            <p:nvGrpSpPr>
              <p:cNvPr id="59" name="Group 58">
                <a:extLst>
                  <a:ext uri="{FF2B5EF4-FFF2-40B4-BE49-F238E27FC236}">
                    <a16:creationId xmlns:a16="http://schemas.microsoft.com/office/drawing/2014/main" id="{BBF98458-2FEE-D3A4-8ABB-5342EF9602F0}"/>
                  </a:ext>
                </a:extLst>
              </p:cNvPr>
              <p:cNvGrpSpPr/>
              <p:nvPr/>
            </p:nvGrpSpPr>
            <p:grpSpPr>
              <a:xfrm>
                <a:off x="5749439" y="3286910"/>
                <a:ext cx="1041101" cy="698303"/>
                <a:chOff x="5517606" y="4837410"/>
                <a:chExt cx="1041101" cy="698303"/>
              </a:xfrm>
            </p:grpSpPr>
            <p:sp>
              <p:nvSpPr>
                <p:cNvPr id="41" name="Rounded Rectangle 40">
                  <a:extLst>
                    <a:ext uri="{FF2B5EF4-FFF2-40B4-BE49-F238E27FC236}">
                      <a16:creationId xmlns:a16="http://schemas.microsoft.com/office/drawing/2014/main" id="{9DB84DE3-8F0E-4951-1E3C-FED5C3E9E900}"/>
                    </a:ext>
                  </a:extLst>
                </p:cNvPr>
                <p:cNvSpPr/>
                <p:nvPr/>
              </p:nvSpPr>
              <p:spPr>
                <a:xfrm>
                  <a:off x="5668938" y="4837410"/>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52" name="Rounded Rectangle 51">
                  <a:extLst>
                    <a:ext uri="{FF2B5EF4-FFF2-40B4-BE49-F238E27FC236}">
                      <a16:creationId xmlns:a16="http://schemas.microsoft.com/office/drawing/2014/main" id="{CF3C590B-3203-936A-D036-3E2E2337012A}"/>
                    </a:ext>
                  </a:extLst>
                </p:cNvPr>
                <p:cNvSpPr/>
                <p:nvPr/>
              </p:nvSpPr>
              <p:spPr>
                <a:xfrm>
                  <a:off x="5666248" y="5101154"/>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53" name="Rounded Rectangle 52">
                  <a:extLst>
                    <a:ext uri="{FF2B5EF4-FFF2-40B4-BE49-F238E27FC236}">
                      <a16:creationId xmlns:a16="http://schemas.microsoft.com/office/drawing/2014/main" id="{E8F5FCF6-4688-254D-1004-B91FA4DE8E1D}"/>
                    </a:ext>
                  </a:extLst>
                </p:cNvPr>
                <p:cNvSpPr/>
                <p:nvPr/>
              </p:nvSpPr>
              <p:spPr>
                <a:xfrm>
                  <a:off x="5670937" y="5366707"/>
                  <a:ext cx="729810" cy="1690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Helvetica" pitchFamily="2" charset="0"/>
                  </a:endParaRPr>
                </a:p>
              </p:txBody>
            </p:sp>
            <p:sp>
              <p:nvSpPr>
                <p:cNvPr id="54" name="Left Brace 53">
                  <a:extLst>
                    <a:ext uri="{FF2B5EF4-FFF2-40B4-BE49-F238E27FC236}">
                      <a16:creationId xmlns:a16="http://schemas.microsoft.com/office/drawing/2014/main" id="{8D94C152-7C2B-69A8-A843-26487D70E2D2}"/>
                    </a:ext>
                  </a:extLst>
                </p:cNvPr>
                <p:cNvSpPr/>
                <p:nvPr/>
              </p:nvSpPr>
              <p:spPr>
                <a:xfrm>
                  <a:off x="5517606" y="4912282"/>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sp>
              <p:nvSpPr>
                <p:cNvPr id="58" name="Left Brace 57">
                  <a:extLst>
                    <a:ext uri="{FF2B5EF4-FFF2-40B4-BE49-F238E27FC236}">
                      <a16:creationId xmlns:a16="http://schemas.microsoft.com/office/drawing/2014/main" id="{08941802-20E9-C204-14C2-3611FC22CA9B}"/>
                    </a:ext>
                  </a:extLst>
                </p:cNvPr>
                <p:cNvSpPr/>
                <p:nvPr/>
              </p:nvSpPr>
              <p:spPr>
                <a:xfrm flipH="1">
                  <a:off x="6411387" y="4902933"/>
                  <a:ext cx="147320" cy="58572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dirty="0">
                    <a:latin typeface="Helvetica" pitchFamily="2" charset="0"/>
                  </a:endParaRPr>
                </a:p>
              </p:txBody>
            </p:sp>
          </p:grpSp>
        </p:grpSp>
      </p:grpSp>
      <p:sp>
        <p:nvSpPr>
          <p:cNvPr id="66" name="Rectangle 65">
            <a:extLst>
              <a:ext uri="{FF2B5EF4-FFF2-40B4-BE49-F238E27FC236}">
                <a16:creationId xmlns:a16="http://schemas.microsoft.com/office/drawing/2014/main" id="{DDD35AF6-C5D7-C524-C9F5-4BA6456D0A85}"/>
              </a:ext>
            </a:extLst>
          </p:cNvPr>
          <p:cNvSpPr/>
          <p:nvPr/>
        </p:nvSpPr>
        <p:spPr>
          <a:xfrm>
            <a:off x="5266947" y="1645599"/>
            <a:ext cx="1579926" cy="4297194"/>
          </a:xfrm>
          <a:prstGeom prst="rect">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2">
                    <a:lumMod val="25000"/>
                  </a:schemeClr>
                </a:solidFill>
                <a:latin typeface="Helvetica" pitchFamily="2" charset="0"/>
              </a:rPr>
              <a:t>Container engine</a:t>
            </a:r>
          </a:p>
        </p:txBody>
      </p:sp>
      <p:cxnSp>
        <p:nvCxnSpPr>
          <p:cNvPr id="70" name="Straight Arrow Connector 69">
            <a:extLst>
              <a:ext uri="{FF2B5EF4-FFF2-40B4-BE49-F238E27FC236}">
                <a16:creationId xmlns:a16="http://schemas.microsoft.com/office/drawing/2014/main" id="{371BDBE2-844B-C895-7741-63D3E5DDFC0E}"/>
              </a:ext>
            </a:extLst>
          </p:cNvPr>
          <p:cNvCxnSpPr>
            <a:cxnSpLocks/>
          </p:cNvCxnSpPr>
          <p:nvPr/>
        </p:nvCxnSpPr>
        <p:spPr>
          <a:xfrm>
            <a:off x="4701309" y="3952628"/>
            <a:ext cx="59556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1" name="Cube 70">
            <a:extLst>
              <a:ext uri="{FF2B5EF4-FFF2-40B4-BE49-F238E27FC236}">
                <a16:creationId xmlns:a16="http://schemas.microsoft.com/office/drawing/2014/main" id="{805593DE-CEE1-0613-2D2E-2F570C715186}"/>
              </a:ext>
            </a:extLst>
          </p:cNvPr>
          <p:cNvSpPr/>
          <p:nvPr/>
        </p:nvSpPr>
        <p:spPr>
          <a:xfrm>
            <a:off x="2648284" y="4507064"/>
            <a:ext cx="1579927" cy="777343"/>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Helvetica" pitchFamily="2" charset="0"/>
              </a:rPr>
              <a:t>Environments</a:t>
            </a:r>
            <a:endParaRPr lang="en-GB" dirty="0">
              <a:solidFill>
                <a:schemeClr val="bg1"/>
              </a:solidFill>
              <a:latin typeface="Helvetica" pitchFamily="2" charset="0"/>
            </a:endParaRPr>
          </a:p>
        </p:txBody>
      </p:sp>
      <p:grpSp>
        <p:nvGrpSpPr>
          <p:cNvPr id="72" name="Group 71">
            <a:extLst>
              <a:ext uri="{FF2B5EF4-FFF2-40B4-BE49-F238E27FC236}">
                <a16:creationId xmlns:a16="http://schemas.microsoft.com/office/drawing/2014/main" id="{0A873856-2AA8-8A1E-9C2B-ADA9281FD0BB}"/>
              </a:ext>
            </a:extLst>
          </p:cNvPr>
          <p:cNvGrpSpPr/>
          <p:nvPr/>
        </p:nvGrpSpPr>
        <p:grpSpPr>
          <a:xfrm>
            <a:off x="716103" y="4466512"/>
            <a:ext cx="1494593" cy="858446"/>
            <a:chOff x="5688354" y="1607128"/>
            <a:chExt cx="1509727" cy="1170822"/>
          </a:xfrm>
        </p:grpSpPr>
        <p:sp>
          <p:nvSpPr>
            <p:cNvPr id="73" name="Rectangle 72">
              <a:extLst>
                <a:ext uri="{FF2B5EF4-FFF2-40B4-BE49-F238E27FC236}">
                  <a16:creationId xmlns:a16="http://schemas.microsoft.com/office/drawing/2014/main" id="{6A1F2325-8256-EED9-2D48-70625E09ABB7}"/>
                </a:ext>
              </a:extLst>
            </p:cNvPr>
            <p:cNvSpPr/>
            <p:nvPr/>
          </p:nvSpPr>
          <p:spPr>
            <a:xfrm>
              <a:off x="5688354" y="1607128"/>
              <a:ext cx="1509727" cy="1170822"/>
            </a:xfrm>
            <a:prstGeom prst="foldedCorner">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accent1">
                      <a:lumMod val="50000"/>
                    </a:schemeClr>
                  </a:solidFill>
                  <a:latin typeface="Helvetica" pitchFamily="2" charset="0"/>
                </a:rPr>
                <a:t>Configurations</a:t>
              </a:r>
            </a:p>
          </p:txBody>
        </p:sp>
        <p:pic>
          <p:nvPicPr>
            <p:cNvPr id="74" name="Picture 73" descr="Icon&#10;&#10;Description automatically generated">
              <a:extLst>
                <a:ext uri="{FF2B5EF4-FFF2-40B4-BE49-F238E27FC236}">
                  <a16:creationId xmlns:a16="http://schemas.microsoft.com/office/drawing/2014/main" id="{3BDD74B1-F48D-DA21-1217-B41622F760F1}"/>
                </a:ext>
              </a:extLst>
            </p:cNvPr>
            <p:cNvPicPr>
              <a:picLocks/>
            </p:cNvPicPr>
            <p:nvPr/>
          </p:nvPicPr>
          <p:blipFill>
            <a:blip r:embed="rId3"/>
            <a:stretch>
              <a:fillRect/>
            </a:stretch>
          </p:blipFill>
          <p:spPr>
            <a:xfrm flipH="1">
              <a:off x="6230490" y="2124973"/>
              <a:ext cx="414447" cy="429657"/>
            </a:xfrm>
            <a:prstGeom prst="foldedCorner">
              <a:avLst/>
            </a:prstGeom>
          </p:spPr>
        </p:pic>
      </p:grpSp>
      <p:sp>
        <p:nvSpPr>
          <p:cNvPr id="12" name="Cube 11">
            <a:extLst>
              <a:ext uri="{FF2B5EF4-FFF2-40B4-BE49-F238E27FC236}">
                <a16:creationId xmlns:a16="http://schemas.microsoft.com/office/drawing/2014/main" id="{A311AE8D-A057-D60F-39B4-90B8C4151A66}"/>
              </a:ext>
            </a:extLst>
          </p:cNvPr>
          <p:cNvSpPr/>
          <p:nvPr/>
        </p:nvSpPr>
        <p:spPr>
          <a:xfrm>
            <a:off x="8283610" y="1690321"/>
            <a:ext cx="2175817" cy="1676208"/>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bg1"/>
                </a:solidFill>
                <a:latin typeface="Helvetica" pitchFamily="2" charset="0"/>
              </a:rPr>
              <a:t>nix-shell </a:t>
            </a:r>
            <a:r>
              <a:rPr lang="en-GB" dirty="0">
                <a:solidFill>
                  <a:schemeClr val="bg1"/>
                </a:solidFill>
                <a:latin typeface="Helvetica" pitchFamily="2" charset="0"/>
              </a:rPr>
              <a:t>builds</a:t>
            </a:r>
            <a:r>
              <a:rPr lang="en-GB" b="1" dirty="0">
                <a:solidFill>
                  <a:schemeClr val="bg1"/>
                </a:solidFill>
                <a:latin typeface="Helvetica" pitchFamily="2" charset="0"/>
              </a:rPr>
              <a:t> </a:t>
            </a:r>
            <a:r>
              <a:rPr lang="en-GB" dirty="0">
                <a:solidFill>
                  <a:schemeClr val="bg1"/>
                </a:solidFill>
                <a:latin typeface="Helvetica" pitchFamily="2" charset="0"/>
              </a:rPr>
              <a:t>environment</a:t>
            </a:r>
          </a:p>
        </p:txBody>
      </p:sp>
      <p:sp>
        <p:nvSpPr>
          <p:cNvPr id="24" name="Cube 23">
            <a:extLst>
              <a:ext uri="{FF2B5EF4-FFF2-40B4-BE49-F238E27FC236}">
                <a16:creationId xmlns:a16="http://schemas.microsoft.com/office/drawing/2014/main" id="{6B531DEB-137D-D243-9A31-950D8BF46018}"/>
              </a:ext>
            </a:extLst>
          </p:cNvPr>
          <p:cNvSpPr/>
          <p:nvPr/>
        </p:nvSpPr>
        <p:spPr>
          <a:xfrm>
            <a:off x="8296001" y="3523509"/>
            <a:ext cx="2068944" cy="812891"/>
          </a:xfrm>
          <a:prstGeom prst="cube">
            <a:avLst>
              <a:gd name="adj" fmla="val 1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92" name="Can 91">
            <a:extLst>
              <a:ext uri="{FF2B5EF4-FFF2-40B4-BE49-F238E27FC236}">
                <a16:creationId xmlns:a16="http://schemas.microsoft.com/office/drawing/2014/main" id="{5635D539-7EE3-CA1B-55E6-62483480D74E}"/>
              </a:ext>
            </a:extLst>
          </p:cNvPr>
          <p:cNvSpPr/>
          <p:nvPr/>
        </p:nvSpPr>
        <p:spPr>
          <a:xfrm>
            <a:off x="9476272" y="4828254"/>
            <a:ext cx="641637" cy="347223"/>
          </a:xfrm>
          <a:prstGeom prst="can">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Helvetica" pitchFamily="2" charset="0"/>
            </a:endParaRPr>
          </a:p>
        </p:txBody>
      </p:sp>
      <p:sp>
        <p:nvSpPr>
          <p:cNvPr id="96" name="Can 95">
            <a:extLst>
              <a:ext uri="{FF2B5EF4-FFF2-40B4-BE49-F238E27FC236}">
                <a16:creationId xmlns:a16="http://schemas.microsoft.com/office/drawing/2014/main" id="{56D80CB2-A3F2-BB95-2397-14253C2271D5}"/>
              </a:ext>
            </a:extLst>
          </p:cNvPr>
          <p:cNvSpPr/>
          <p:nvPr/>
        </p:nvSpPr>
        <p:spPr>
          <a:xfrm>
            <a:off x="9904008" y="3194485"/>
            <a:ext cx="213901" cy="1676207"/>
          </a:xfrm>
          <a:prstGeom prst="can">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Helvetica" pitchFamily="2" charset="0"/>
            </a:endParaRPr>
          </a:p>
        </p:txBody>
      </p:sp>
      <p:sp>
        <p:nvSpPr>
          <p:cNvPr id="37" name="Can 36">
            <a:extLst>
              <a:ext uri="{FF2B5EF4-FFF2-40B4-BE49-F238E27FC236}">
                <a16:creationId xmlns:a16="http://schemas.microsoft.com/office/drawing/2014/main" id="{BA5CB4AC-2FE7-1AC5-55A8-5A3D415BB45E}"/>
              </a:ext>
            </a:extLst>
          </p:cNvPr>
          <p:cNvSpPr/>
          <p:nvPr/>
        </p:nvSpPr>
        <p:spPr>
          <a:xfrm>
            <a:off x="9264808" y="2825932"/>
            <a:ext cx="853101" cy="455555"/>
          </a:xfrm>
          <a:prstGeom prst="can">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dirty="0">
                <a:latin typeface="Helvetica" pitchFamily="2" charset="0"/>
              </a:rPr>
              <a:t>Cache</a:t>
            </a:r>
            <a:endParaRPr lang="en-GB" dirty="0">
              <a:latin typeface="Helvetica" pitchFamily="2" charset="0"/>
            </a:endParaRPr>
          </a:p>
        </p:txBody>
      </p:sp>
      <p:sp>
        <p:nvSpPr>
          <p:cNvPr id="91" name="Can 90">
            <a:extLst>
              <a:ext uri="{FF2B5EF4-FFF2-40B4-BE49-F238E27FC236}">
                <a16:creationId xmlns:a16="http://schemas.microsoft.com/office/drawing/2014/main" id="{EAE63309-AADF-6BA8-91E0-2ABBCEF39315}"/>
              </a:ext>
            </a:extLst>
          </p:cNvPr>
          <p:cNvSpPr/>
          <p:nvPr/>
        </p:nvSpPr>
        <p:spPr>
          <a:xfrm>
            <a:off x="9476272" y="3929954"/>
            <a:ext cx="641637" cy="347223"/>
          </a:xfrm>
          <a:prstGeom prst="can">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Helvetica" pitchFamily="2" charset="0"/>
            </a:endParaRPr>
          </a:p>
        </p:txBody>
      </p:sp>
      <p:cxnSp>
        <p:nvCxnSpPr>
          <p:cNvPr id="107" name="Elbow Connector 106">
            <a:extLst>
              <a:ext uri="{FF2B5EF4-FFF2-40B4-BE49-F238E27FC236}">
                <a16:creationId xmlns:a16="http://schemas.microsoft.com/office/drawing/2014/main" id="{7ED06E41-E6E8-B1C5-DF46-A6A9F4B93B1F}"/>
              </a:ext>
            </a:extLst>
          </p:cNvPr>
          <p:cNvCxnSpPr>
            <a:cxnSpLocks/>
            <a:stCxn id="46" idx="3"/>
            <a:endCxn id="12" idx="2"/>
          </p:cNvCxnSpPr>
          <p:nvPr/>
        </p:nvCxnSpPr>
        <p:spPr>
          <a:xfrm flipV="1">
            <a:off x="6619894" y="2660192"/>
            <a:ext cx="1663716" cy="1305989"/>
          </a:xfrm>
          <a:prstGeom prst="bentConnector3">
            <a:avLst>
              <a:gd name="adj1" fmla="val 55566"/>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98" name="Group 97">
            <a:extLst>
              <a:ext uri="{FF2B5EF4-FFF2-40B4-BE49-F238E27FC236}">
                <a16:creationId xmlns:a16="http://schemas.microsoft.com/office/drawing/2014/main" id="{8771F6D2-0FB9-292E-59EE-B1524788D2B5}"/>
              </a:ext>
            </a:extLst>
          </p:cNvPr>
          <p:cNvGrpSpPr/>
          <p:nvPr/>
        </p:nvGrpSpPr>
        <p:grpSpPr>
          <a:xfrm>
            <a:off x="7191688" y="2873318"/>
            <a:ext cx="705257" cy="676402"/>
            <a:chOff x="5688356" y="1696845"/>
            <a:chExt cx="1353141" cy="1081104"/>
          </a:xfrm>
        </p:grpSpPr>
        <p:sp>
          <p:nvSpPr>
            <p:cNvPr id="99" name="Folded Corner 98">
              <a:extLst>
                <a:ext uri="{FF2B5EF4-FFF2-40B4-BE49-F238E27FC236}">
                  <a16:creationId xmlns:a16="http://schemas.microsoft.com/office/drawing/2014/main" id="{E83FEC4D-983B-103A-BDE6-57F29D97F2A5}"/>
                </a:ext>
              </a:extLst>
            </p:cNvPr>
            <p:cNvSpPr/>
            <p:nvPr/>
          </p:nvSpPr>
          <p:spPr>
            <a:xfrm>
              <a:off x="5688356" y="1696845"/>
              <a:ext cx="1353141" cy="1081104"/>
            </a:xfrm>
            <a:prstGeom prst="foldedCorner">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accent1">
                      <a:lumMod val="50000"/>
                    </a:schemeClr>
                  </a:solidFill>
                  <a:latin typeface="Helvetica" pitchFamily="2" charset="0"/>
                </a:rPr>
                <a:t>Config</a:t>
              </a:r>
              <a:endParaRPr lang="en-GB" sz="1600" dirty="0">
                <a:solidFill>
                  <a:schemeClr val="accent1">
                    <a:lumMod val="50000"/>
                  </a:schemeClr>
                </a:solidFill>
                <a:latin typeface="Helvetica" pitchFamily="2" charset="0"/>
              </a:endParaRPr>
            </a:p>
          </p:txBody>
        </p:sp>
        <p:pic>
          <p:nvPicPr>
            <p:cNvPr id="100" name="Picture 99" descr="Icon&#10;&#10;Description automatically generated">
              <a:extLst>
                <a:ext uri="{FF2B5EF4-FFF2-40B4-BE49-F238E27FC236}">
                  <a16:creationId xmlns:a16="http://schemas.microsoft.com/office/drawing/2014/main" id="{3E99AEBC-F285-83EF-7112-FEE692895989}"/>
                </a:ext>
              </a:extLst>
            </p:cNvPr>
            <p:cNvPicPr>
              <a:picLocks noChangeAspect="1"/>
            </p:cNvPicPr>
            <p:nvPr/>
          </p:nvPicPr>
          <p:blipFill>
            <a:blip r:embed="rId3"/>
            <a:stretch>
              <a:fillRect/>
            </a:stretch>
          </p:blipFill>
          <p:spPr>
            <a:xfrm flipH="1">
              <a:off x="6062741" y="2181535"/>
              <a:ext cx="670721" cy="440917"/>
            </a:xfrm>
            <a:prstGeom prst="rect">
              <a:avLst/>
            </a:prstGeom>
          </p:spPr>
        </p:pic>
      </p:grpSp>
      <p:cxnSp>
        <p:nvCxnSpPr>
          <p:cNvPr id="110" name="Elbow Connector 109">
            <a:extLst>
              <a:ext uri="{FF2B5EF4-FFF2-40B4-BE49-F238E27FC236}">
                <a16:creationId xmlns:a16="http://schemas.microsoft.com/office/drawing/2014/main" id="{881606DD-4E61-9E42-5AD0-FA0708897D97}"/>
              </a:ext>
            </a:extLst>
          </p:cNvPr>
          <p:cNvCxnSpPr>
            <a:cxnSpLocks/>
            <a:stCxn id="46" idx="3"/>
            <a:endCxn id="23" idx="2"/>
          </p:cNvCxnSpPr>
          <p:nvPr/>
        </p:nvCxnSpPr>
        <p:spPr>
          <a:xfrm>
            <a:off x="6619894" y="3966181"/>
            <a:ext cx="1663717" cy="925974"/>
          </a:xfrm>
          <a:prstGeom prst="bentConnector3">
            <a:avLst>
              <a:gd name="adj1" fmla="val 54870"/>
            </a:avLst>
          </a:prstGeom>
          <a:ln>
            <a:tailEnd type="triangle"/>
          </a:ln>
        </p:spPr>
        <p:style>
          <a:lnRef idx="1">
            <a:schemeClr val="accent2"/>
          </a:lnRef>
          <a:fillRef idx="0">
            <a:schemeClr val="accent2"/>
          </a:fillRef>
          <a:effectRef idx="0">
            <a:schemeClr val="accent2"/>
          </a:effectRef>
          <a:fontRef idx="minor">
            <a:schemeClr val="tx1"/>
          </a:fontRef>
        </p:style>
      </p:cxnSp>
      <p:sp>
        <p:nvSpPr>
          <p:cNvPr id="116" name="Date Placeholder 115">
            <a:extLst>
              <a:ext uri="{FF2B5EF4-FFF2-40B4-BE49-F238E27FC236}">
                <a16:creationId xmlns:a16="http://schemas.microsoft.com/office/drawing/2014/main" id="{653FFCCE-BA37-EB4C-A965-1CB8AC0CA820}"/>
              </a:ext>
            </a:extLst>
          </p:cNvPr>
          <p:cNvSpPr>
            <a:spLocks noGrp="1"/>
          </p:cNvSpPr>
          <p:nvPr>
            <p:ph type="dt" sz="half" idx="10"/>
          </p:nvPr>
        </p:nvSpPr>
        <p:spPr/>
        <p:txBody>
          <a:bodyPr/>
          <a:lstStyle/>
          <a:p>
            <a:r>
              <a:rPr lang="de-CH" dirty="0"/>
              <a:t>23.06.22</a:t>
            </a:r>
            <a:endParaRPr lang="en-GB" dirty="0"/>
          </a:p>
        </p:txBody>
      </p:sp>
      <p:sp>
        <p:nvSpPr>
          <p:cNvPr id="117" name="Footer Placeholder 116">
            <a:extLst>
              <a:ext uri="{FF2B5EF4-FFF2-40B4-BE49-F238E27FC236}">
                <a16:creationId xmlns:a16="http://schemas.microsoft.com/office/drawing/2014/main" id="{1BF36B93-353E-3C1D-EBA0-F30C61013774}"/>
              </a:ext>
            </a:extLst>
          </p:cNvPr>
          <p:cNvSpPr>
            <a:spLocks noGrp="1"/>
          </p:cNvSpPr>
          <p:nvPr>
            <p:ph type="ftr" sz="quarter" idx="11"/>
          </p:nvPr>
        </p:nvSpPr>
        <p:spPr/>
        <p:txBody>
          <a:bodyPr/>
          <a:lstStyle/>
          <a:p>
            <a:r>
              <a:rPr lang="en-GB" dirty="0"/>
              <a:t>Bachelor Thesis, Romeo Stoll</a:t>
            </a:r>
          </a:p>
        </p:txBody>
      </p:sp>
      <p:grpSp>
        <p:nvGrpSpPr>
          <p:cNvPr id="128" name="Group 127">
            <a:extLst>
              <a:ext uri="{FF2B5EF4-FFF2-40B4-BE49-F238E27FC236}">
                <a16:creationId xmlns:a16="http://schemas.microsoft.com/office/drawing/2014/main" id="{776F27E8-5ED6-532E-63E7-E562D44759E9}"/>
              </a:ext>
            </a:extLst>
          </p:cNvPr>
          <p:cNvGrpSpPr/>
          <p:nvPr/>
        </p:nvGrpSpPr>
        <p:grpSpPr>
          <a:xfrm>
            <a:off x="1023076" y="2610828"/>
            <a:ext cx="2902550" cy="1726815"/>
            <a:chOff x="979056" y="2454203"/>
            <a:chExt cx="3662217" cy="2472677"/>
          </a:xfrm>
        </p:grpSpPr>
        <p:sp>
          <p:nvSpPr>
            <p:cNvPr id="129" name="Oval 128">
              <a:extLst>
                <a:ext uri="{FF2B5EF4-FFF2-40B4-BE49-F238E27FC236}">
                  <a16:creationId xmlns:a16="http://schemas.microsoft.com/office/drawing/2014/main" id="{0A17EEEE-AD8C-5C56-0D66-DCD27B8B6813}"/>
                </a:ext>
              </a:extLst>
            </p:cNvPr>
            <p:cNvSpPr/>
            <p:nvPr/>
          </p:nvSpPr>
          <p:spPr>
            <a:xfrm>
              <a:off x="979056" y="2454203"/>
              <a:ext cx="1182254" cy="24726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34" name="Oval 133">
              <a:extLst>
                <a:ext uri="{FF2B5EF4-FFF2-40B4-BE49-F238E27FC236}">
                  <a16:creationId xmlns:a16="http://schemas.microsoft.com/office/drawing/2014/main" id="{DCC9770C-F8C5-C0C0-772E-B3369F0DDBA1}"/>
                </a:ext>
              </a:extLst>
            </p:cNvPr>
            <p:cNvSpPr/>
            <p:nvPr/>
          </p:nvSpPr>
          <p:spPr>
            <a:xfrm>
              <a:off x="3459020" y="2454203"/>
              <a:ext cx="1182253" cy="24726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cxnSp>
          <p:nvCxnSpPr>
            <p:cNvPr id="132" name="Straight Arrow Connector 131">
              <a:extLst>
                <a:ext uri="{FF2B5EF4-FFF2-40B4-BE49-F238E27FC236}">
                  <a16:creationId xmlns:a16="http://schemas.microsoft.com/office/drawing/2014/main" id="{0B8AC7E8-1F13-456B-8353-46D1C58113D0}"/>
                </a:ext>
              </a:extLst>
            </p:cNvPr>
            <p:cNvCxnSpPr/>
            <p:nvPr/>
          </p:nvCxnSpPr>
          <p:spPr>
            <a:xfrm>
              <a:off x="1750294" y="3353286"/>
              <a:ext cx="199505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136" name="Oval 135">
            <a:extLst>
              <a:ext uri="{FF2B5EF4-FFF2-40B4-BE49-F238E27FC236}">
                <a16:creationId xmlns:a16="http://schemas.microsoft.com/office/drawing/2014/main" id="{606C8846-4D90-EC40-7857-C1E699E01B22}"/>
              </a:ext>
            </a:extLst>
          </p:cNvPr>
          <p:cNvSpPr>
            <a:spLocks noChangeAspect="1"/>
          </p:cNvSpPr>
          <p:nvPr/>
        </p:nvSpPr>
        <p:spPr>
          <a:xfrm>
            <a:off x="1538039" y="3508481"/>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37" name="Oval 136">
            <a:extLst>
              <a:ext uri="{FF2B5EF4-FFF2-40B4-BE49-F238E27FC236}">
                <a16:creationId xmlns:a16="http://schemas.microsoft.com/office/drawing/2014/main" id="{FE24DE0F-D3C6-0F48-2F54-D1F46646C0FB}"/>
              </a:ext>
            </a:extLst>
          </p:cNvPr>
          <p:cNvSpPr>
            <a:spLocks noChangeAspect="1"/>
          </p:cNvSpPr>
          <p:nvPr/>
        </p:nvSpPr>
        <p:spPr>
          <a:xfrm>
            <a:off x="1315966" y="382634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38" name="Oval 137">
            <a:extLst>
              <a:ext uri="{FF2B5EF4-FFF2-40B4-BE49-F238E27FC236}">
                <a16:creationId xmlns:a16="http://schemas.microsoft.com/office/drawing/2014/main" id="{A5233AE5-C6DA-E6E5-CA60-4F144A88B6E9}"/>
              </a:ext>
            </a:extLst>
          </p:cNvPr>
          <p:cNvSpPr>
            <a:spLocks noChangeAspect="1"/>
          </p:cNvSpPr>
          <p:nvPr/>
        </p:nvSpPr>
        <p:spPr>
          <a:xfrm>
            <a:off x="1572873" y="320367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39" name="Oval 138">
            <a:extLst>
              <a:ext uri="{FF2B5EF4-FFF2-40B4-BE49-F238E27FC236}">
                <a16:creationId xmlns:a16="http://schemas.microsoft.com/office/drawing/2014/main" id="{ED3BA0B9-C7B2-B6B3-2C12-873BDDD3010B}"/>
              </a:ext>
            </a:extLst>
          </p:cNvPr>
          <p:cNvSpPr>
            <a:spLocks noChangeAspect="1"/>
          </p:cNvSpPr>
          <p:nvPr/>
        </p:nvSpPr>
        <p:spPr>
          <a:xfrm>
            <a:off x="3214448" y="3208029"/>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40" name="Oval 139">
            <a:extLst>
              <a:ext uri="{FF2B5EF4-FFF2-40B4-BE49-F238E27FC236}">
                <a16:creationId xmlns:a16="http://schemas.microsoft.com/office/drawing/2014/main" id="{3C280D97-F27E-5FAC-91E7-8F9FCB01E456}"/>
              </a:ext>
            </a:extLst>
          </p:cNvPr>
          <p:cNvSpPr>
            <a:spLocks noChangeAspect="1"/>
          </p:cNvSpPr>
          <p:nvPr/>
        </p:nvSpPr>
        <p:spPr>
          <a:xfrm>
            <a:off x="3475700" y="3826343"/>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41" name="Oval 140">
            <a:extLst>
              <a:ext uri="{FF2B5EF4-FFF2-40B4-BE49-F238E27FC236}">
                <a16:creationId xmlns:a16="http://schemas.microsoft.com/office/drawing/2014/main" id="{378F577B-A61C-D8DE-F613-68A3988CD8DE}"/>
              </a:ext>
            </a:extLst>
          </p:cNvPr>
          <p:cNvSpPr>
            <a:spLocks noChangeAspect="1"/>
          </p:cNvSpPr>
          <p:nvPr/>
        </p:nvSpPr>
        <p:spPr>
          <a:xfrm>
            <a:off x="3628100" y="357814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sp>
        <p:nvSpPr>
          <p:cNvPr id="142" name="Oval 141">
            <a:extLst>
              <a:ext uri="{FF2B5EF4-FFF2-40B4-BE49-F238E27FC236}">
                <a16:creationId xmlns:a16="http://schemas.microsoft.com/office/drawing/2014/main" id="{B0703C7D-7988-102B-F357-E2597909C39F}"/>
              </a:ext>
            </a:extLst>
          </p:cNvPr>
          <p:cNvSpPr>
            <a:spLocks noChangeAspect="1"/>
          </p:cNvSpPr>
          <p:nvPr/>
        </p:nvSpPr>
        <p:spPr>
          <a:xfrm>
            <a:off x="3562781" y="304256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itchFamily="2" charset="0"/>
            </a:endParaRPr>
          </a:p>
        </p:txBody>
      </p:sp>
      <p:cxnSp>
        <p:nvCxnSpPr>
          <p:cNvPr id="143" name="Straight Arrow Connector 142">
            <a:extLst>
              <a:ext uri="{FF2B5EF4-FFF2-40B4-BE49-F238E27FC236}">
                <a16:creationId xmlns:a16="http://schemas.microsoft.com/office/drawing/2014/main" id="{49586E60-4BCF-C95B-A324-3C93D93D29B9}"/>
              </a:ext>
            </a:extLst>
          </p:cNvPr>
          <p:cNvCxnSpPr>
            <a:cxnSpLocks/>
            <a:endCxn id="140" idx="2"/>
          </p:cNvCxnSpPr>
          <p:nvPr/>
        </p:nvCxnSpPr>
        <p:spPr>
          <a:xfrm>
            <a:off x="1568809" y="3549720"/>
            <a:ext cx="1906891" cy="3126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4" name="Straight Arrow Connector 143">
            <a:extLst>
              <a:ext uri="{FF2B5EF4-FFF2-40B4-BE49-F238E27FC236}">
                <a16:creationId xmlns:a16="http://schemas.microsoft.com/office/drawing/2014/main" id="{202575E8-B400-A82E-8022-B32F729730B1}"/>
              </a:ext>
            </a:extLst>
          </p:cNvPr>
          <p:cNvCxnSpPr>
            <a:cxnSpLocks/>
            <a:stCxn id="137" idx="5"/>
            <a:endCxn id="141" idx="2"/>
          </p:cNvCxnSpPr>
          <p:nvPr/>
        </p:nvCxnSpPr>
        <p:spPr>
          <a:xfrm flipV="1">
            <a:off x="1377422" y="3614147"/>
            <a:ext cx="2250678" cy="2736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5" name="TextBox 144">
            <a:extLst>
              <a:ext uri="{FF2B5EF4-FFF2-40B4-BE49-F238E27FC236}">
                <a16:creationId xmlns:a16="http://schemas.microsoft.com/office/drawing/2014/main" id="{36C01C28-0B36-1078-738D-F3B15CA5F400}"/>
              </a:ext>
            </a:extLst>
          </p:cNvPr>
          <p:cNvSpPr txBox="1"/>
          <p:nvPr/>
        </p:nvSpPr>
        <p:spPr>
          <a:xfrm>
            <a:off x="2385440" y="3114565"/>
            <a:ext cx="312327" cy="461665"/>
          </a:xfrm>
          <a:prstGeom prst="rect">
            <a:avLst/>
          </a:prstGeom>
          <a:solidFill>
            <a:schemeClr val="bg1"/>
          </a:solidFill>
        </p:spPr>
        <p:txBody>
          <a:bodyPr wrap="square" rtlCol="0">
            <a:spAutoFit/>
          </a:bodyPr>
          <a:lstStyle/>
          <a:p>
            <a:pPr algn="ctr"/>
            <a:r>
              <a:rPr lang="en-GB" sz="2400" dirty="0">
                <a:latin typeface="Helvetica" pitchFamily="2" charset="0"/>
              </a:rPr>
              <a:t>G</a:t>
            </a:r>
          </a:p>
        </p:txBody>
      </p:sp>
      <p:pic>
        <p:nvPicPr>
          <p:cNvPr id="57" name="Picture 56" descr="Icon&#10;&#10;Description automatically generated">
            <a:extLst>
              <a:ext uri="{FF2B5EF4-FFF2-40B4-BE49-F238E27FC236}">
                <a16:creationId xmlns:a16="http://schemas.microsoft.com/office/drawing/2014/main" id="{58EBA1EB-26B9-8E98-DE4F-309C450F1861}"/>
              </a:ext>
            </a:extLst>
          </p:cNvPr>
          <p:cNvPicPr>
            <a:picLocks noChangeAspect="1"/>
          </p:cNvPicPr>
          <p:nvPr/>
        </p:nvPicPr>
        <p:blipFill>
          <a:blip r:embed="rId4"/>
          <a:stretch>
            <a:fillRect/>
          </a:stretch>
        </p:blipFill>
        <p:spPr>
          <a:xfrm>
            <a:off x="8947584" y="3850464"/>
            <a:ext cx="302581" cy="280126"/>
          </a:xfrm>
          <a:prstGeom prst="rect">
            <a:avLst/>
          </a:prstGeom>
        </p:spPr>
      </p:pic>
      <p:pic>
        <p:nvPicPr>
          <p:cNvPr id="61" name="Picture 60" descr="Icon&#10;&#10;Description automatically generated">
            <a:extLst>
              <a:ext uri="{FF2B5EF4-FFF2-40B4-BE49-F238E27FC236}">
                <a16:creationId xmlns:a16="http://schemas.microsoft.com/office/drawing/2014/main" id="{B45B3C3C-3270-074F-0B58-DC1E9DE63CF8}"/>
              </a:ext>
            </a:extLst>
          </p:cNvPr>
          <p:cNvPicPr>
            <a:picLocks noChangeAspect="1"/>
          </p:cNvPicPr>
          <p:nvPr/>
        </p:nvPicPr>
        <p:blipFill>
          <a:blip r:embed="rId5"/>
          <a:stretch>
            <a:fillRect/>
          </a:stretch>
        </p:blipFill>
        <p:spPr>
          <a:xfrm>
            <a:off x="8947584" y="4684144"/>
            <a:ext cx="270000" cy="288220"/>
          </a:xfrm>
          <a:prstGeom prst="rect">
            <a:avLst/>
          </a:prstGeom>
        </p:spPr>
      </p:pic>
    </p:spTree>
    <p:extLst>
      <p:ext uri="{BB962C8B-B14F-4D97-AF65-F5344CB8AC3E}">
        <p14:creationId xmlns:p14="http://schemas.microsoft.com/office/powerpoint/2010/main" val="123811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par>
                                <p:cTn id="16" presetID="10"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fade">
                                      <p:cBhvr>
                                        <p:cTn id="18" dur="500"/>
                                        <p:tgtEl>
                                          <p:spTgt spid="9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fade">
                                      <p:cBhvr>
                                        <p:cTn id="51" dur="500"/>
                                        <p:tgtEl>
                                          <p:spTgt spid="9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fade">
                                      <p:cBhvr>
                                        <p:cTn id="54" dur="500"/>
                                        <p:tgtEl>
                                          <p:spTgt spid="9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6" grpId="0" animBg="1"/>
      <p:bldP spid="12" grpId="0" animBg="1"/>
      <p:bldP spid="24" grpId="0" animBg="1"/>
      <p:bldP spid="92" grpId="0" animBg="1"/>
      <p:bldP spid="96" grpId="0" animBg="1"/>
      <p:bldP spid="37" grpId="0" animBg="1"/>
      <p:bldP spid="91" grpId="0" animBg="1"/>
    </p:bld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15420</TotalTime>
  <Words>4181</Words>
  <Application>Microsoft Macintosh PowerPoint</Application>
  <PresentationFormat>Widescreen</PresentationFormat>
  <Paragraphs>384</Paragraphs>
  <Slides>29</Slides>
  <Notes>20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Helvetica</vt:lpstr>
      <vt:lpstr>Helvetica Light</vt:lpstr>
      <vt:lpstr>Office Theme</vt:lpstr>
      <vt:lpstr>Boost flexibility in coding exercises by building containers at runtime</vt:lpstr>
      <vt:lpstr>What you need to know</vt:lpstr>
      <vt:lpstr>Decide how to set up environments based on user configuration</vt:lpstr>
      <vt:lpstr>Objectives of my thesis</vt:lpstr>
      <vt:lpstr>Build images at runtime using properties of Nix</vt:lpstr>
      <vt:lpstr>Nix build process of a package or image</vt:lpstr>
      <vt:lpstr>Objectives of my thesis</vt:lpstr>
      <vt:lpstr>Build images at runtime (BIAR) execution flow</vt:lpstr>
      <vt:lpstr>Nix-shell at runtime (NSAR) execution flow</vt:lpstr>
      <vt:lpstr>Objectives of my thesis</vt:lpstr>
      <vt:lpstr>Results: Performance of first-time build</vt:lpstr>
      <vt:lpstr>Performance of subsequent time build</vt:lpstr>
      <vt:lpstr>Security evaluation</vt:lpstr>
      <vt:lpstr>Developer experience</vt:lpstr>
      <vt:lpstr>User experience</vt:lpstr>
      <vt:lpstr>Conclusion and proposition</vt:lpstr>
      <vt:lpstr>Further work</vt:lpstr>
      <vt:lpstr>Boost flexibility in coding exercises by building containers at runtime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proposition</vt:lpstr>
      <vt:lpstr>Build images at runtime (BIAR) execution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Romeo Stoll</dc:creator>
  <cp:lastModifiedBy>Romeo Stoll</cp:lastModifiedBy>
  <cp:revision>286</cp:revision>
  <dcterms:created xsi:type="dcterms:W3CDTF">2022-06-12T17:54:26Z</dcterms:created>
  <dcterms:modified xsi:type="dcterms:W3CDTF">2022-07-07T12:07:40Z</dcterms:modified>
</cp:coreProperties>
</file>