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2" r:id="rId3"/>
    <p:sldId id="264" r:id="rId4"/>
    <p:sldId id="265" r:id="rId5"/>
    <p:sldId id="266" r:id="rId6"/>
    <p:sldId id="267" r:id="rId7"/>
    <p:sldId id="269" r:id="rId8"/>
    <p:sldId id="258" r:id="rId9"/>
    <p:sldId id="259" r:id="rId10"/>
    <p:sldId id="271" r:id="rId11"/>
    <p:sldId id="260" r:id="rId12"/>
    <p:sldId id="261" r:id="rId13"/>
    <p:sldId id="270" r:id="rId14"/>
    <p:sldId id="272" r:id="rId15"/>
    <p:sldId id="273" r:id="rId16"/>
    <p:sldId id="277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74" r:id="rId2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7"/>
    <p:restoredTop sz="38272"/>
  </p:normalViewPr>
  <p:slideViewPr>
    <p:cSldViewPr snapToGrid="0" snapToObjects="1">
      <p:cViewPr varScale="1">
        <p:scale>
          <a:sx n="42" d="100"/>
          <a:sy n="42" d="100"/>
        </p:scale>
        <p:origin x="3144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8F548E-EAA6-665C-85DA-70C1665207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elvetica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FB113-EC1A-D385-7471-C5073E2D9A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DEA56-6BD2-7649-B784-DFF7C66FA1F2}" type="datetimeFigureOut">
              <a:rPr lang="en-GB" smtClean="0">
                <a:latin typeface="Helvetica" pitchFamily="2" charset="0"/>
              </a:rPr>
              <a:t>23/06/2022</a:t>
            </a:fld>
            <a:endParaRPr lang="en-GB" dirty="0">
              <a:latin typeface="Helvetica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03D72-80F0-AC02-2C64-ED9C972A9D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elvetica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9C544-A940-2317-D249-7022189666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FEFED-4637-ED48-8684-993A8BD0B21A}" type="slidenum">
              <a:rPr lang="en-GB" smtClean="0">
                <a:latin typeface="Helvetica" pitchFamily="2" charset="0"/>
              </a:rPr>
              <a:t>‹#›</a:t>
            </a:fld>
            <a:endParaRPr lang="en-GB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53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" pitchFamily="2" charset="0"/>
              </a:defRPr>
            </a:lvl1pPr>
          </a:lstStyle>
          <a:p>
            <a:fld id="{3C7B242B-323E-1A4A-9661-E5BCEB110093}" type="datetimeFigureOut">
              <a:rPr lang="en-GB" smtClean="0"/>
              <a:pPr/>
              <a:t>23/06/2022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" pitchFamily="2" charset="0"/>
              </a:defRPr>
            </a:lvl1pPr>
          </a:lstStyle>
          <a:p>
            <a:fld id="{D2FEDDC5-25A7-5C4A-A79A-B7103AFA1C3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21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943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684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02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185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841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155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063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968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292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Packages: </a:t>
            </a:r>
            <a:r>
              <a:rPr lang="en-GB" dirty="0" err="1"/>
              <a:t>numpy</a:t>
            </a:r>
            <a:r>
              <a:rPr lang="en-GB" dirty="0"/>
              <a:t>, </a:t>
            </a:r>
            <a:r>
              <a:rPr lang="en-GB" dirty="0" err="1"/>
              <a:t>scypi</a:t>
            </a:r>
            <a:r>
              <a:rPr lang="en-GB" dirty="0"/>
              <a:t>, pandas, scikit-learn, matplotlib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755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52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27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99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230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582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90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841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EDDC5-25A7-5C4A-A79A-B7103AFA1C3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74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FA0C-FE75-A5AE-0163-9B7CFE503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B23A6-1C1D-CFD3-6238-E4DF547BE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82D7-53F6-10F3-EB21-677C37F1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3276F-D021-DFC5-0932-7C0A9325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1E79-2EF9-7658-B287-52F6C52D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25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244F-F40F-EFE7-2853-802134B5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8B09D-5CC3-7342-1BC3-F312D1A4D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730C-91F2-A3B6-B63C-98AAB559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3CB1-E5C0-D812-9FE7-A9FEF2F3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A3972-7C2E-D3CD-9ADF-FF1E5E43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45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9A378-F40C-3DD8-4FAD-B41C35453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1BAD5-1FDD-63B1-3551-38F67179A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0584-E56D-B430-2F02-C427E5DA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015E2-7FCC-AFD4-7F94-66D46DB3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1186-EC77-C875-0BB1-C5975C20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06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DBBA-D40D-3E57-207C-7968B82C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A1D2-5F45-9C48-EC44-26A17AB5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77DD-AE65-B679-E291-65A455D9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41036" y="6356350"/>
            <a:ext cx="880752" cy="365125"/>
          </a:xfrm>
        </p:spPr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0D41-AF1D-B07B-FD8D-A7655820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E490-A5BD-E5D7-4D2B-8B443912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1788" y="6356350"/>
            <a:ext cx="632012" cy="365125"/>
          </a:xfrm>
        </p:spPr>
        <p:txBody>
          <a:bodyPr/>
          <a:lstStyle/>
          <a:p>
            <a:fld id="{1DF061CF-3060-EE4C-8751-849C29A56A7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26B8CF0-D1A5-6576-1CED-97B8BD67743F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970194" cy="336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0" i="0" dirty="0">
              <a:latin typeface="Helvetica" pitchFamily="2" charset="0"/>
            </a:endParaRPr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F699495F-1F80-B33A-5F54-A6DEB48149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06"/>
            <a:ext cx="1080000" cy="17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7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82BB-64B5-2FD9-6161-112B9C3A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8C657-FA7B-0B70-72E5-CADE738B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9941544-0650-B598-5329-FAE130EB62FA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i="0" dirty="0">
                <a:latin typeface="Helvetica" pitchFamily="2" charset="0"/>
              </a:rPr>
              <a:t>Bachelor Presentation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2A0645-422E-4FF0-B15D-DD32668FEAEA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970194" cy="336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0" i="0" dirty="0">
              <a:latin typeface="Helvetica" pitchFamily="2" charset="0"/>
            </a:endParaRPr>
          </a:p>
        </p:txBody>
      </p:sp>
      <p:pic>
        <p:nvPicPr>
          <p:cNvPr id="11" name="Grafik 6">
            <a:extLst>
              <a:ext uri="{FF2B5EF4-FFF2-40B4-BE49-F238E27FC236}">
                <a16:creationId xmlns:a16="http://schemas.microsoft.com/office/drawing/2014/main" id="{CC78BFA6-DE31-5C8F-5D42-C8570B19E9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23463"/>
            <a:ext cx="1231232" cy="202608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F87C94E-ADEF-4AE9-515C-5BE7364A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41036" y="6356350"/>
            <a:ext cx="898682" cy="365125"/>
          </a:xfrm>
        </p:spPr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5330278-B0FD-ACB8-53C3-D39141EC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718" y="6356349"/>
            <a:ext cx="607732" cy="365125"/>
          </a:xfrm>
        </p:spPr>
        <p:txBody>
          <a:bodyPr/>
          <a:lstStyle/>
          <a:p>
            <a:fld id="{1DF061CF-3060-EE4C-8751-849C29A56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25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C9C2-5DD4-0EAD-DD9C-3B2DAD80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9311-5274-819C-B17B-5A276E943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BDCB0-F145-FF5F-1C34-7178BC52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94EFB75-0C79-8AD3-995A-01B6D10A33AD}"/>
              </a:ext>
            </a:extLst>
          </p:cNvPr>
          <p:cNvSpPr txBox="1">
            <a:spLocks/>
          </p:cNvSpPr>
          <p:nvPr userDrawn="1"/>
        </p:nvSpPr>
        <p:spPr>
          <a:xfrm>
            <a:off x="9427146" y="6356350"/>
            <a:ext cx="9633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C24B13-1DAA-8A4F-B7D5-0F193BD48F2F}" type="datetime1">
              <a:rPr lang="de-CH" b="0" i="0" smtClean="0">
                <a:latin typeface="Helvetica" pitchFamily="2" charset="0"/>
              </a:rPr>
              <a:pPr/>
              <a:t>23.06.22</a:t>
            </a:fld>
            <a:endParaRPr lang="en-GB" b="0" i="0" dirty="0">
              <a:latin typeface="Helvetica" pitchFamily="2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5615A46-BD9A-0F4A-E03D-C67A83D9372B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i="0" dirty="0">
                <a:latin typeface="Helvetica" pitchFamily="2" charset="0"/>
              </a:rPr>
              <a:t>Bachelor Presentation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428B4FC-D66A-3CAB-9C74-48FB5B9AC673}"/>
              </a:ext>
            </a:extLst>
          </p:cNvPr>
          <p:cNvSpPr txBox="1">
            <a:spLocks/>
          </p:cNvSpPr>
          <p:nvPr userDrawn="1"/>
        </p:nvSpPr>
        <p:spPr>
          <a:xfrm>
            <a:off x="10390473" y="6356350"/>
            <a:ext cx="9633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F061CF-3060-EE4C-8751-849C29A56A75}" type="slidenum">
              <a:rPr lang="en-GB" b="0" i="0" smtClean="0">
                <a:latin typeface="Helvetica" pitchFamily="2" charset="0"/>
              </a:rPr>
              <a:pPr/>
              <a:t>‹#›</a:t>
            </a:fld>
            <a:endParaRPr lang="en-GB" b="0" i="0" dirty="0">
              <a:latin typeface="Helvetica" pitchFamily="2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C3AC8C8-32F1-9978-F2E0-1A3FE44D5A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970194" cy="336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0" i="0" dirty="0">
              <a:latin typeface="Helvetica" pitchFamily="2" charset="0"/>
            </a:endParaRPr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B6CE39E2-CE6A-61B2-DB80-E2C47A026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23463"/>
            <a:ext cx="1231232" cy="2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2B22-94AB-C6EC-DDD6-B4EF16D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7E8D7-66E1-B789-1B0B-9CB5C0D3C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33B4D-0F87-868B-527F-8D6C8B5A5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D3DFC-8103-919B-170A-0AC52A643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DBE26-A17E-0FE0-48D9-0E941B7AA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3DE15-AE6D-70EC-D28B-E852C2B3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CC7D4-5F8C-1EF3-2BF2-55553F61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EA527-497B-5C76-F474-8C028923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3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C7F4-A4B9-6B02-499E-73C76DE4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8C742-6645-A5AE-8181-4566133F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CC332-7B94-725E-BA1E-2609BE54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4B5BC-854F-05BF-06E5-6C472F85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52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596EF-CFF4-4085-703E-6D841FC3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CD7A5-0FA1-898E-DBEC-31CB2C8E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DC889-BA18-2DF7-39F5-DF7C93CE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48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EE6-7B0B-0AA6-D1D8-174F38AE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B5FE9-9C51-89B1-1411-DFF8208D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E9F3D-3DB2-B6D0-9BD7-7F5D7A876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0768C-5380-CA40-6113-7EBBCFD4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48CCB-D8A4-1BEC-238B-F7DC45B6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18644-815E-513C-A8AD-BF0B1291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03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AA08-4745-B164-F252-6D174D48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1C2AC-7B5B-8536-4BF4-F89E44EA9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7C306-8C6D-747B-860C-C1B259095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68A8F-6A59-83DB-E116-FEE890E4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C631E-DD0C-6872-36D3-D37A6681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206BA-64B6-3773-1E70-B1ECDBD3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08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F0E21-F791-52B3-C49C-14A095D9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34D17-7308-7A8F-DFF4-4482F5116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E8FB-CE01-70DD-6A13-532C49AD7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C761-F8A8-254C-06D2-F3C6965AE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Bachelor Thesis, Romeo Stoll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A02E-6329-4205-0CE7-09978EC68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1DF061CF-3060-EE4C-8751-849C29A56A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28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AAFE-D343-8B4A-E8E1-98060CABF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1377"/>
            <a:ext cx="9144000" cy="1655762"/>
          </a:xfrm>
        </p:spPr>
        <p:txBody>
          <a:bodyPr>
            <a:noAutofit/>
          </a:bodyPr>
          <a:lstStyle/>
          <a:p>
            <a:r>
              <a:rPr lang="en-GB" sz="4400" dirty="0">
                <a:latin typeface="Helvetica Light" panose="020B0403020202020204" pitchFamily="34" charset="0"/>
              </a:rPr>
              <a:t>Boost flexibility in coding exercises</a:t>
            </a:r>
            <a:br>
              <a:rPr lang="en-GB" sz="4400" dirty="0">
                <a:latin typeface="Helvetica Light" panose="020B0403020202020204" pitchFamily="34" charset="0"/>
              </a:rPr>
            </a:br>
            <a:r>
              <a:rPr lang="en-GB" sz="4400" dirty="0">
                <a:latin typeface="Helvetica Light" panose="020B0403020202020204" pitchFamily="34" charset="0"/>
              </a:rPr>
              <a:t>by building containers at runtime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A4588-DEDA-4D20-F494-6B321FB4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8014"/>
            <a:ext cx="9144000" cy="1810471"/>
          </a:xfrm>
        </p:spPr>
        <p:txBody>
          <a:bodyPr>
            <a:normAutofit fontScale="70000" lnSpcReduction="20000"/>
          </a:bodyPr>
          <a:lstStyle/>
          <a:p>
            <a:r>
              <a:rPr lang="en-GB" sz="2800" dirty="0">
                <a:latin typeface="Helvetica" pitchFamily="2" charset="0"/>
              </a:rPr>
              <a:t>Romeo Stoll</a:t>
            </a:r>
          </a:p>
          <a:p>
            <a:r>
              <a:rPr lang="de-CH" sz="2800" dirty="0">
                <a:latin typeface="Helvetica" pitchFamily="2" charset="0"/>
              </a:rPr>
              <a:t>23.06.22</a:t>
            </a:r>
            <a:endParaRPr lang="en-GB" sz="2800" dirty="0">
              <a:latin typeface="Helvetica" pitchFamily="2" charset="0"/>
            </a:endParaRPr>
          </a:p>
          <a:p>
            <a:endParaRPr lang="en-GB" sz="1000" dirty="0">
              <a:latin typeface="Helvetica" pitchFamily="2" charset="0"/>
            </a:endParaRPr>
          </a:p>
          <a:p>
            <a:r>
              <a:rPr lang="en-GB" sz="2300" dirty="0">
                <a:latin typeface="Helvetica" pitchFamily="2" charset="0"/>
              </a:rPr>
              <a:t>Advisors: Dr. D. Sichau (co-head), Dr. M. Dahinden (co-head),</a:t>
            </a:r>
          </a:p>
          <a:p>
            <a:r>
              <a:rPr lang="en-GB" sz="2300" dirty="0">
                <a:latin typeface="Helvetica" pitchFamily="2" charset="0"/>
              </a:rPr>
              <a:t>Prof. Dr. B. Gärtner</a:t>
            </a:r>
          </a:p>
          <a:p>
            <a:r>
              <a:rPr lang="en-GB" sz="2300" dirty="0">
                <a:latin typeface="Helvetica" pitchFamily="2" charset="0"/>
              </a:rPr>
              <a:t>Department of Computer Science, ETH Zürich</a:t>
            </a:r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E137FE3F-6C35-6639-DA37-14ACA7CA7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720" y="453743"/>
            <a:ext cx="2494280" cy="5567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0FC1531-B36D-CF23-D326-E865378A7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0" y="453743"/>
            <a:ext cx="2225040" cy="3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0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2DA7-2D2B-DD3D-51F8-8F7A335C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4917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Helvetica Light" panose="020B0403020202020204" pitchFamily="34" charset="0"/>
              </a:rPr>
              <a:t>Objectives of my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F45A-7249-4EDE-E2BF-381BF4599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621"/>
            <a:ext cx="8839200" cy="409491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Find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feasible approaches to build images at runtime based on the user configuration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latin typeface="Helvetica" pitchFamily="2" charset="0"/>
              </a:rPr>
              <a:t>Evaluate prototypes for each approach with 4 evaluation criteria: performance, security, user experience and developer experience.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B613C-0F6B-230F-932E-29E8E2D5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6C84-BB32-D27C-04BF-7FAABBC7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ED42-D523-696F-8DF8-29306B86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</p:spTree>
    <p:extLst>
      <p:ext uri="{BB962C8B-B14F-4D97-AF65-F5344CB8AC3E}">
        <p14:creationId xmlns:p14="http://schemas.microsoft.com/office/powerpoint/2010/main" val="69952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18BA-1B19-329E-A975-2F98871E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4836"/>
          </a:xfrm>
        </p:spPr>
        <p:txBody>
          <a:bodyPr>
            <a:normAutofit/>
          </a:bodyPr>
          <a:lstStyle/>
          <a:p>
            <a:r>
              <a:rPr lang="en-GB" sz="3600" dirty="0"/>
              <a:t>Results: Performance of first-time build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916B1-77F1-E741-54D5-8685A7CD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11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6BAB9-A8FD-1D39-165C-9991AC87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CDC8E-C902-ADA9-9590-9030B0D9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07872F-A89B-5E1A-364C-AAAD0C2B4BEE}"/>
              </a:ext>
            </a:extLst>
          </p:cNvPr>
          <p:cNvSpPr txBox="1"/>
          <p:nvPr/>
        </p:nvSpPr>
        <p:spPr>
          <a:xfrm>
            <a:off x="7256213" y="5588038"/>
            <a:ext cx="3492009" cy="355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Helvetica" pitchFamily="2" charset="0"/>
              </a:rPr>
              <a:t>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FFAE4-CB1E-8348-D8BD-F26D82AF8641}"/>
              </a:ext>
            </a:extLst>
          </p:cNvPr>
          <p:cNvSpPr txBox="1"/>
          <p:nvPr/>
        </p:nvSpPr>
        <p:spPr>
          <a:xfrm>
            <a:off x="1443778" y="5586518"/>
            <a:ext cx="3690213" cy="3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Helvetica" pitchFamily="2" charset="0"/>
              </a:rPr>
              <a:t>C++</a:t>
            </a:r>
          </a:p>
        </p:txBody>
      </p:sp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57D04609-3C9E-BB6F-C141-82B812C7C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58" y="1449000"/>
            <a:ext cx="5280000" cy="3960000"/>
          </a:xfrm>
          <a:prstGeom prst="rect">
            <a:avLst/>
          </a:prstGeom>
        </p:spPr>
      </p:pic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4EEFA2D-9C64-67A4-3276-169720531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49000"/>
            <a:ext cx="52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1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1943-F316-5B78-C1CF-416E0623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497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Helvetica Light" panose="020B0403020202020204" pitchFamily="34" charset="0"/>
              </a:rPr>
              <a:t>Performance of subsequent time build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D84FE-797D-AB54-FDA3-65E7DF52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12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6667E-B2AA-9EAE-FCFA-2C4163BE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D3D04-E1ED-48AE-5C88-0812E63A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60996D-5E6B-4FCA-FA0B-C3BA4693E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65" y="1333107"/>
            <a:ext cx="6420412" cy="48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4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8DE4-4317-CA2D-9D49-7B743DC3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 Light" panose="020B0403020202020204" pitchFamily="34" charset="0"/>
              </a:rPr>
              <a:t>Security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30FE-A2A9-16A1-5D92-477C7792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268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Helvetica" pitchFamily="2" charset="0"/>
              </a:rPr>
              <a:t>BIAR: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uilder container </a:t>
            </a:r>
            <a:r>
              <a:rPr lang="en-GB" dirty="0">
                <a:latin typeface="Helvetica" pitchFamily="2" charset="0"/>
              </a:rPr>
              <a:t>are vulnerable to attacks from lecturers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Helvetica" pitchFamily="2" charset="0"/>
              </a:rPr>
              <a:t>NSAR: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en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vironments </a:t>
            </a:r>
            <a:r>
              <a:rPr lang="en-GB" dirty="0">
                <a:latin typeface="Helvetica" pitchFamily="2" charset="0"/>
              </a:rPr>
              <a:t>are vulnerable to attacks from </a:t>
            </a:r>
            <a:r>
              <a:rPr lang="en-GB" dirty="0">
                <a:solidFill>
                  <a:schemeClr val="accent2"/>
                </a:solidFill>
                <a:latin typeface="Helvetica" pitchFamily="2" charset="0"/>
              </a:rPr>
              <a:t>all users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Helvetica" pitchFamily="2" charset="0"/>
              </a:rPr>
              <a:t>Attack vectors: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Helvetica" pitchFamily="2" charset="0"/>
              </a:rPr>
              <a:t>Shared cache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Helvetica" pitchFamily="2" charset="0"/>
              </a:rPr>
              <a:t>Network access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accent2"/>
              </a:solidFill>
              <a:latin typeface="Helvetica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DF14-7D0C-01AF-83EE-21E2EC32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24137-3913-F13D-0F58-12427947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6484-B751-998B-3B8A-39F36898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7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8DE4-4317-CA2D-9D49-7B743DC3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958"/>
          </a:xfrm>
        </p:spPr>
        <p:txBody>
          <a:bodyPr/>
          <a:lstStyle/>
          <a:p>
            <a:r>
              <a:rPr lang="en-GB" dirty="0">
                <a:latin typeface="Helvetica Light" panose="020B0403020202020204" pitchFamily="34" charset="0"/>
              </a:rPr>
              <a:t>Developer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30FE-A2A9-16A1-5D92-477C7792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711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Helvetica" pitchFamily="2" charset="0"/>
              </a:rPr>
              <a:t>Change the configuration to the lecturers needs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Helvetica" pitchFamily="2" charset="0"/>
              </a:rPr>
              <a:t>Responsibility shift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Helvetica" pitchFamily="2" charset="0"/>
              </a:rPr>
              <a:t>Development and testing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Helvetica" pitchFamily="2" charset="0"/>
              </a:rPr>
              <a:t>Maintenance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DF14-7D0C-01AF-83EE-21E2EC32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24137-3913-F13D-0F58-12427947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6484-B751-998B-3B8A-39F36898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14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F76CEF-F792-192D-E8FE-0E43BB10CED7}"/>
              </a:ext>
            </a:extLst>
          </p:cNvPr>
          <p:cNvGrpSpPr/>
          <p:nvPr/>
        </p:nvGrpSpPr>
        <p:grpSpPr>
          <a:xfrm>
            <a:off x="6911287" y="1512083"/>
            <a:ext cx="4681274" cy="4894322"/>
            <a:chOff x="6911287" y="1512083"/>
            <a:chExt cx="4681274" cy="489432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2D1C60-F6D9-833C-936B-BD0547F1AC70}"/>
                </a:ext>
              </a:extLst>
            </p:cNvPr>
            <p:cNvGrpSpPr/>
            <p:nvPr/>
          </p:nvGrpSpPr>
          <p:grpSpPr>
            <a:xfrm>
              <a:off x="6911287" y="1512083"/>
              <a:ext cx="4681274" cy="4532019"/>
              <a:chOff x="6911287" y="1520792"/>
              <a:chExt cx="4681274" cy="4532019"/>
            </a:xfrm>
          </p:grpSpPr>
          <p:pic>
            <p:nvPicPr>
              <p:cNvPr id="8" name="Picture 7" descr="Diagram, engineering drawing&#10;&#10;Description automatically generated">
                <a:extLst>
                  <a:ext uri="{FF2B5EF4-FFF2-40B4-BE49-F238E27FC236}">
                    <a16:creationId xmlns:a16="http://schemas.microsoft.com/office/drawing/2014/main" id="{B3E2B13F-28C3-AD32-C664-8463D9DD6D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18" r="6848" b="4240"/>
              <a:stretch/>
            </p:blipFill>
            <p:spPr>
              <a:xfrm>
                <a:off x="7294881" y="2013836"/>
                <a:ext cx="4297680" cy="380639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566CA7-FB79-3B51-FC5A-9C2CBD9FB0EB}"/>
                  </a:ext>
                </a:extLst>
              </p:cNvPr>
              <p:cNvSpPr txBox="1"/>
              <p:nvPr/>
            </p:nvSpPr>
            <p:spPr>
              <a:xfrm>
                <a:off x="7372952" y="1520792"/>
                <a:ext cx="4129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Helvetica" pitchFamily="2" charset="0"/>
                  </a:rPr>
                  <a:t>Nix learning curve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5F88B6-5ED2-CB12-CE95-301C18448751}"/>
                  </a:ext>
                </a:extLst>
              </p:cNvPr>
              <p:cNvSpPr txBox="1"/>
              <p:nvPr/>
            </p:nvSpPr>
            <p:spPr>
              <a:xfrm>
                <a:off x="6911287" y="3143387"/>
                <a:ext cx="461665" cy="8927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vert270" wrap="squar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Skill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E6BB18-F537-12E4-CAC5-769276F4F99E}"/>
                  </a:ext>
                </a:extLst>
              </p:cNvPr>
              <p:cNvSpPr txBox="1"/>
              <p:nvPr/>
            </p:nvSpPr>
            <p:spPr>
              <a:xfrm rot="5400000">
                <a:off x="9206737" y="5476070"/>
                <a:ext cx="461665" cy="6918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vert270" wrap="squar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Time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D7724E-975D-4A66-707A-4D9CE9A9A162}"/>
                </a:ext>
              </a:extLst>
            </p:cNvPr>
            <p:cNvSpPr txBox="1"/>
            <p:nvPr/>
          </p:nvSpPr>
          <p:spPr>
            <a:xfrm>
              <a:off x="7372952" y="5990907"/>
              <a:ext cx="412923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pitchFamily="2" charset="0"/>
                </a:rPr>
                <a:t>Adapted from: https://www.reddit.com/r/forhonor/comments/5ta1g9/after_much_research_and_analysis_i_have_made_a/?utm_source=share&amp;utm_medium=web2x&amp;context=3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88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8DE4-4317-CA2D-9D49-7B743DC3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/>
          <a:p>
            <a:r>
              <a:rPr lang="en-GB" dirty="0">
                <a:latin typeface="Helvetica Light" panose="020B0403020202020204" pitchFamily="34" charset="0"/>
              </a:rPr>
              <a:t>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30FE-A2A9-16A1-5D92-477C7792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Helvetica" pitchFamily="2" charset="0"/>
              </a:rPr>
              <a:t>Ease of configuration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Helvetica" pitchFamily="2" charset="0"/>
              </a:rPr>
              <a:t>Flexibility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Helvetica" pitchFamily="2" charset="0"/>
              </a:rPr>
              <a:t>Configuration change wait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DF14-7D0C-01AF-83EE-21E2EC32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24137-3913-F13D-0F58-12427947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6484-B751-998B-3B8A-39F36898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15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3BAD6-0039-0414-408F-F1C530EC85A6}"/>
              </a:ext>
            </a:extLst>
          </p:cNvPr>
          <p:cNvSpPr>
            <a:spLocks noChangeAspect="1"/>
          </p:cNvSpPr>
          <p:nvPr/>
        </p:nvSpPr>
        <p:spPr>
          <a:xfrm rot="10800000">
            <a:off x="8153400" y="3049157"/>
            <a:ext cx="648000" cy="72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D9D6DBE5-6CE8-032B-99AA-2FD67AB86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731901"/>
              </p:ext>
            </p:extLst>
          </p:nvPr>
        </p:nvGraphicFramePr>
        <p:xfrm>
          <a:off x="838198" y="1780452"/>
          <a:ext cx="10285787" cy="35163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5119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555443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555443">
                  <a:extLst>
                    <a:ext uri="{9D8B030D-6E8A-4147-A177-3AD203B41FA5}">
                      <a16:colId xmlns:a16="http://schemas.microsoft.com/office/drawing/2014/main" val="3342967117"/>
                    </a:ext>
                  </a:extLst>
                </a:gridCol>
                <a:gridCol w="1555443">
                  <a:extLst>
                    <a:ext uri="{9D8B030D-6E8A-4147-A177-3AD203B41FA5}">
                      <a16:colId xmlns:a16="http://schemas.microsoft.com/office/drawing/2014/main" val="457968384"/>
                    </a:ext>
                  </a:extLst>
                </a:gridCol>
                <a:gridCol w="1555443">
                  <a:extLst>
                    <a:ext uri="{9D8B030D-6E8A-4147-A177-3AD203B41FA5}">
                      <a16:colId xmlns:a16="http://schemas.microsoft.com/office/drawing/2014/main" val="3821202057"/>
                    </a:ext>
                  </a:extLst>
                </a:gridCol>
                <a:gridCol w="1555443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863453">
                  <a:extLst>
                    <a:ext uri="{9D8B030D-6E8A-4147-A177-3AD203B41FA5}">
                      <a16:colId xmlns:a16="http://schemas.microsoft.com/office/drawing/2014/main" val="1899449840"/>
                    </a:ext>
                  </a:extLst>
                </a:gridCol>
              </a:tblGrid>
              <a:tr h="879099"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Helvetica" pitchFamily="2" charset="0"/>
                        </a:rPr>
                        <a:t>First-time performance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Helvetica" pitchFamily="2" charset="0"/>
                        </a:rPr>
                        <a:t>Subsequent-time performance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Helvetica" pitchFamily="2" charset="0"/>
                        </a:rPr>
                        <a:t>Security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Helvetica" pitchFamily="2" charset="0"/>
                        </a:rPr>
                        <a:t>Developer experience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Helvetica" pitchFamily="2" charset="0"/>
                        </a:rPr>
                        <a:t>User experience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Helvetica" pitchFamily="2" charset="0"/>
                        </a:rPr>
                        <a:t>Total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879099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Helvetica" pitchFamily="2" charset="0"/>
                        </a:rPr>
                        <a:t>NSAR</a:t>
                      </a: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Helvetica" pitchFamily="2" charset="0"/>
                        </a:rPr>
                        <a:t>3.5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879099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Helvetica" pitchFamily="2" charset="0"/>
                        </a:rPr>
                        <a:t>BIAR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latin typeface="Helvetica" pitchFamily="2" charset="0"/>
                        </a:rPr>
                        <a:t>4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879099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Helvetica" pitchFamily="2" charset="0"/>
                        </a:rPr>
                        <a:t>Current approach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latin typeface="Helvetica" pitchFamily="2" charset="0"/>
                        </a:rPr>
                        <a:t>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23F3ED24-FC43-78B1-7FE0-F6FA86ADD01C}"/>
              </a:ext>
            </a:extLst>
          </p:cNvPr>
          <p:cNvSpPr/>
          <p:nvPr/>
        </p:nvSpPr>
        <p:spPr>
          <a:xfrm>
            <a:off x="10241280" y="2830919"/>
            <a:ext cx="882705" cy="241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48DE4-4317-CA2D-9D49-7B743DC3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Helvetica Light" panose="020B0403020202020204" pitchFamily="34" charset="0"/>
              </a:rPr>
              <a:t>Conclusion and proposition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DF14-7D0C-01AF-83EE-21E2EC32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24137-3913-F13D-0F58-12427947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6484-B751-998B-3B8A-39F36898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16</a:t>
            </a:fld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6FB0C0-755D-1ED4-5500-AB88E17AC297}"/>
              </a:ext>
            </a:extLst>
          </p:cNvPr>
          <p:cNvSpPr>
            <a:spLocks noChangeAspect="1"/>
          </p:cNvSpPr>
          <p:nvPr/>
        </p:nvSpPr>
        <p:spPr>
          <a:xfrm>
            <a:off x="2891652" y="2779171"/>
            <a:ext cx="648000" cy="649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6414B6-807F-FF71-B39D-BAAC99825E3D}"/>
              </a:ext>
            </a:extLst>
          </p:cNvPr>
          <p:cNvSpPr>
            <a:spLocks noChangeAspect="1"/>
          </p:cNvSpPr>
          <p:nvPr/>
        </p:nvSpPr>
        <p:spPr>
          <a:xfrm>
            <a:off x="9272390" y="3644792"/>
            <a:ext cx="648000" cy="649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7A5981-EC42-E689-F73E-E0D74CFFCE29}"/>
              </a:ext>
            </a:extLst>
          </p:cNvPr>
          <p:cNvSpPr/>
          <p:nvPr/>
        </p:nvSpPr>
        <p:spPr>
          <a:xfrm>
            <a:off x="838200" y="3530949"/>
            <a:ext cx="10285792" cy="877298"/>
          </a:xfrm>
          <a:custGeom>
            <a:avLst/>
            <a:gdLst>
              <a:gd name="connsiteX0" fmla="*/ 0 w 10285792"/>
              <a:gd name="connsiteY0" fmla="*/ 0 h 877298"/>
              <a:gd name="connsiteX1" fmla="*/ 582862 w 10285792"/>
              <a:gd name="connsiteY1" fmla="*/ 0 h 877298"/>
              <a:gd name="connsiteX2" fmla="*/ 960007 w 10285792"/>
              <a:gd name="connsiteY2" fmla="*/ 0 h 877298"/>
              <a:gd name="connsiteX3" fmla="*/ 1851443 w 10285792"/>
              <a:gd name="connsiteY3" fmla="*/ 0 h 877298"/>
              <a:gd name="connsiteX4" fmla="*/ 2434304 w 10285792"/>
              <a:gd name="connsiteY4" fmla="*/ 0 h 877298"/>
              <a:gd name="connsiteX5" fmla="*/ 3017166 w 10285792"/>
              <a:gd name="connsiteY5" fmla="*/ 0 h 877298"/>
              <a:gd name="connsiteX6" fmla="*/ 3908601 w 10285792"/>
              <a:gd name="connsiteY6" fmla="*/ 0 h 877298"/>
              <a:gd name="connsiteX7" fmla="*/ 4388605 w 10285792"/>
              <a:gd name="connsiteY7" fmla="*/ 0 h 877298"/>
              <a:gd name="connsiteX8" fmla="*/ 5280040 w 10285792"/>
              <a:gd name="connsiteY8" fmla="*/ 0 h 877298"/>
              <a:gd name="connsiteX9" fmla="*/ 6171475 w 10285792"/>
              <a:gd name="connsiteY9" fmla="*/ 0 h 877298"/>
              <a:gd name="connsiteX10" fmla="*/ 6857195 w 10285792"/>
              <a:gd name="connsiteY10" fmla="*/ 0 h 877298"/>
              <a:gd name="connsiteX11" fmla="*/ 7748630 w 10285792"/>
              <a:gd name="connsiteY11" fmla="*/ 0 h 877298"/>
              <a:gd name="connsiteX12" fmla="*/ 8331492 w 10285792"/>
              <a:gd name="connsiteY12" fmla="*/ 0 h 877298"/>
              <a:gd name="connsiteX13" fmla="*/ 8914353 w 10285792"/>
              <a:gd name="connsiteY13" fmla="*/ 0 h 877298"/>
              <a:gd name="connsiteX14" fmla="*/ 9702930 w 10285792"/>
              <a:gd name="connsiteY14" fmla="*/ 0 h 877298"/>
              <a:gd name="connsiteX15" fmla="*/ 10285792 w 10285792"/>
              <a:gd name="connsiteY15" fmla="*/ 0 h 877298"/>
              <a:gd name="connsiteX16" fmla="*/ 10285792 w 10285792"/>
              <a:gd name="connsiteY16" fmla="*/ 456195 h 877298"/>
              <a:gd name="connsiteX17" fmla="*/ 10285792 w 10285792"/>
              <a:gd name="connsiteY17" fmla="*/ 877298 h 877298"/>
              <a:gd name="connsiteX18" fmla="*/ 9497215 w 10285792"/>
              <a:gd name="connsiteY18" fmla="*/ 877298 h 877298"/>
              <a:gd name="connsiteX19" fmla="*/ 9120069 w 10285792"/>
              <a:gd name="connsiteY19" fmla="*/ 877298 h 877298"/>
              <a:gd name="connsiteX20" fmla="*/ 8640065 w 10285792"/>
              <a:gd name="connsiteY20" fmla="*/ 877298 h 877298"/>
              <a:gd name="connsiteX21" fmla="*/ 7748630 w 10285792"/>
              <a:gd name="connsiteY21" fmla="*/ 877298 h 877298"/>
              <a:gd name="connsiteX22" fmla="*/ 7062911 w 10285792"/>
              <a:gd name="connsiteY22" fmla="*/ 877298 h 877298"/>
              <a:gd name="connsiteX23" fmla="*/ 6582907 w 10285792"/>
              <a:gd name="connsiteY23" fmla="*/ 877298 h 877298"/>
              <a:gd name="connsiteX24" fmla="*/ 5897187 w 10285792"/>
              <a:gd name="connsiteY24" fmla="*/ 877298 h 877298"/>
              <a:gd name="connsiteX25" fmla="*/ 5520042 w 10285792"/>
              <a:gd name="connsiteY25" fmla="*/ 877298 h 877298"/>
              <a:gd name="connsiteX26" fmla="*/ 5142896 w 10285792"/>
              <a:gd name="connsiteY26" fmla="*/ 877298 h 877298"/>
              <a:gd name="connsiteX27" fmla="*/ 4457177 w 10285792"/>
              <a:gd name="connsiteY27" fmla="*/ 877298 h 877298"/>
              <a:gd name="connsiteX28" fmla="*/ 3977173 w 10285792"/>
              <a:gd name="connsiteY28" fmla="*/ 877298 h 877298"/>
              <a:gd name="connsiteX29" fmla="*/ 3188596 w 10285792"/>
              <a:gd name="connsiteY29" fmla="*/ 877298 h 877298"/>
              <a:gd name="connsiteX30" fmla="*/ 2708592 w 10285792"/>
              <a:gd name="connsiteY30" fmla="*/ 877298 h 877298"/>
              <a:gd name="connsiteX31" fmla="*/ 1920015 w 10285792"/>
              <a:gd name="connsiteY31" fmla="*/ 877298 h 877298"/>
              <a:gd name="connsiteX32" fmla="*/ 1542869 w 10285792"/>
              <a:gd name="connsiteY32" fmla="*/ 877298 h 877298"/>
              <a:gd name="connsiteX33" fmla="*/ 754291 w 10285792"/>
              <a:gd name="connsiteY33" fmla="*/ 877298 h 877298"/>
              <a:gd name="connsiteX34" fmla="*/ 0 w 10285792"/>
              <a:gd name="connsiteY34" fmla="*/ 877298 h 877298"/>
              <a:gd name="connsiteX35" fmla="*/ 0 w 10285792"/>
              <a:gd name="connsiteY35" fmla="*/ 464968 h 877298"/>
              <a:gd name="connsiteX36" fmla="*/ 0 w 10285792"/>
              <a:gd name="connsiteY36" fmla="*/ 0 h 87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285792" h="877298" extrusionOk="0">
                <a:moveTo>
                  <a:pt x="0" y="0"/>
                </a:moveTo>
                <a:cubicBezTo>
                  <a:pt x="241971" y="2577"/>
                  <a:pt x="311845" y="17569"/>
                  <a:pt x="582862" y="0"/>
                </a:cubicBezTo>
                <a:cubicBezTo>
                  <a:pt x="853879" y="-17569"/>
                  <a:pt x="777073" y="-6891"/>
                  <a:pt x="960007" y="0"/>
                </a:cubicBezTo>
                <a:cubicBezTo>
                  <a:pt x="1142942" y="6891"/>
                  <a:pt x="1608934" y="-29013"/>
                  <a:pt x="1851443" y="0"/>
                </a:cubicBezTo>
                <a:cubicBezTo>
                  <a:pt x="2093952" y="29013"/>
                  <a:pt x="2231022" y="-5686"/>
                  <a:pt x="2434304" y="0"/>
                </a:cubicBezTo>
                <a:cubicBezTo>
                  <a:pt x="2637586" y="5686"/>
                  <a:pt x="2748331" y="-27378"/>
                  <a:pt x="3017166" y="0"/>
                </a:cubicBezTo>
                <a:cubicBezTo>
                  <a:pt x="3286001" y="27378"/>
                  <a:pt x="3501002" y="38079"/>
                  <a:pt x="3908601" y="0"/>
                </a:cubicBezTo>
                <a:cubicBezTo>
                  <a:pt x="4316201" y="-38079"/>
                  <a:pt x="4182685" y="914"/>
                  <a:pt x="4388605" y="0"/>
                </a:cubicBezTo>
                <a:cubicBezTo>
                  <a:pt x="4594525" y="-914"/>
                  <a:pt x="4970855" y="-28324"/>
                  <a:pt x="5280040" y="0"/>
                </a:cubicBezTo>
                <a:cubicBezTo>
                  <a:pt x="5589226" y="28324"/>
                  <a:pt x="5775754" y="33419"/>
                  <a:pt x="6171475" y="0"/>
                </a:cubicBezTo>
                <a:cubicBezTo>
                  <a:pt x="6567196" y="-33419"/>
                  <a:pt x="6520990" y="25043"/>
                  <a:pt x="6857195" y="0"/>
                </a:cubicBezTo>
                <a:cubicBezTo>
                  <a:pt x="7193400" y="-25043"/>
                  <a:pt x="7526021" y="-9032"/>
                  <a:pt x="7748630" y="0"/>
                </a:cubicBezTo>
                <a:cubicBezTo>
                  <a:pt x="7971239" y="9032"/>
                  <a:pt x="8143589" y="24257"/>
                  <a:pt x="8331492" y="0"/>
                </a:cubicBezTo>
                <a:cubicBezTo>
                  <a:pt x="8519395" y="-24257"/>
                  <a:pt x="8757985" y="10341"/>
                  <a:pt x="8914353" y="0"/>
                </a:cubicBezTo>
                <a:cubicBezTo>
                  <a:pt x="9070721" y="-10341"/>
                  <a:pt x="9534474" y="6601"/>
                  <a:pt x="9702930" y="0"/>
                </a:cubicBezTo>
                <a:cubicBezTo>
                  <a:pt x="9871386" y="-6601"/>
                  <a:pt x="9998199" y="-10803"/>
                  <a:pt x="10285792" y="0"/>
                </a:cubicBezTo>
                <a:cubicBezTo>
                  <a:pt x="10267052" y="166835"/>
                  <a:pt x="10305869" y="285069"/>
                  <a:pt x="10285792" y="456195"/>
                </a:cubicBezTo>
                <a:cubicBezTo>
                  <a:pt x="10265715" y="627321"/>
                  <a:pt x="10274233" y="782741"/>
                  <a:pt x="10285792" y="877298"/>
                </a:cubicBezTo>
                <a:cubicBezTo>
                  <a:pt x="10089843" y="887912"/>
                  <a:pt x="9673282" y="907156"/>
                  <a:pt x="9497215" y="877298"/>
                </a:cubicBezTo>
                <a:cubicBezTo>
                  <a:pt x="9321148" y="847440"/>
                  <a:pt x="9209611" y="880924"/>
                  <a:pt x="9120069" y="877298"/>
                </a:cubicBezTo>
                <a:cubicBezTo>
                  <a:pt x="9030527" y="873672"/>
                  <a:pt x="8806406" y="861961"/>
                  <a:pt x="8640065" y="877298"/>
                </a:cubicBezTo>
                <a:cubicBezTo>
                  <a:pt x="8473724" y="892635"/>
                  <a:pt x="8087926" y="833999"/>
                  <a:pt x="7748630" y="877298"/>
                </a:cubicBezTo>
                <a:cubicBezTo>
                  <a:pt x="7409335" y="920597"/>
                  <a:pt x="7372520" y="850452"/>
                  <a:pt x="7062911" y="877298"/>
                </a:cubicBezTo>
                <a:cubicBezTo>
                  <a:pt x="6753302" y="904144"/>
                  <a:pt x="6708182" y="856294"/>
                  <a:pt x="6582907" y="877298"/>
                </a:cubicBezTo>
                <a:cubicBezTo>
                  <a:pt x="6457632" y="898302"/>
                  <a:pt x="6081197" y="909526"/>
                  <a:pt x="5897187" y="877298"/>
                </a:cubicBezTo>
                <a:cubicBezTo>
                  <a:pt x="5713177" y="845070"/>
                  <a:pt x="5701501" y="861441"/>
                  <a:pt x="5520042" y="877298"/>
                </a:cubicBezTo>
                <a:cubicBezTo>
                  <a:pt x="5338583" y="893155"/>
                  <a:pt x="5248603" y="867474"/>
                  <a:pt x="5142896" y="877298"/>
                </a:cubicBezTo>
                <a:cubicBezTo>
                  <a:pt x="5037189" y="887122"/>
                  <a:pt x="4623736" y="885863"/>
                  <a:pt x="4457177" y="877298"/>
                </a:cubicBezTo>
                <a:cubicBezTo>
                  <a:pt x="4290618" y="868733"/>
                  <a:pt x="4076143" y="878666"/>
                  <a:pt x="3977173" y="877298"/>
                </a:cubicBezTo>
                <a:cubicBezTo>
                  <a:pt x="3878203" y="875930"/>
                  <a:pt x="3456103" y="884229"/>
                  <a:pt x="3188596" y="877298"/>
                </a:cubicBezTo>
                <a:cubicBezTo>
                  <a:pt x="2921089" y="870367"/>
                  <a:pt x="2808779" y="884961"/>
                  <a:pt x="2708592" y="877298"/>
                </a:cubicBezTo>
                <a:cubicBezTo>
                  <a:pt x="2608405" y="869635"/>
                  <a:pt x="2249376" y="903288"/>
                  <a:pt x="1920015" y="877298"/>
                </a:cubicBezTo>
                <a:cubicBezTo>
                  <a:pt x="1590654" y="851308"/>
                  <a:pt x="1719339" y="862888"/>
                  <a:pt x="1542869" y="877298"/>
                </a:cubicBezTo>
                <a:cubicBezTo>
                  <a:pt x="1366399" y="891708"/>
                  <a:pt x="1082628" y="860380"/>
                  <a:pt x="754291" y="877298"/>
                </a:cubicBezTo>
                <a:cubicBezTo>
                  <a:pt x="425954" y="894216"/>
                  <a:pt x="372213" y="898806"/>
                  <a:pt x="0" y="877298"/>
                </a:cubicBezTo>
                <a:cubicBezTo>
                  <a:pt x="2022" y="712783"/>
                  <a:pt x="14165" y="670254"/>
                  <a:pt x="0" y="464968"/>
                </a:cubicBezTo>
                <a:cubicBezTo>
                  <a:pt x="-14165" y="259682"/>
                  <a:pt x="-6456" y="14528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EB211F-A144-10C8-C18E-6B65EF44C067}"/>
              </a:ext>
            </a:extLst>
          </p:cNvPr>
          <p:cNvSpPr>
            <a:spLocks noChangeAspect="1"/>
          </p:cNvSpPr>
          <p:nvPr/>
        </p:nvSpPr>
        <p:spPr>
          <a:xfrm>
            <a:off x="9272390" y="2773553"/>
            <a:ext cx="648000" cy="649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5FA4AFF-6E38-89B9-DC5C-071BCA907EC5}"/>
              </a:ext>
            </a:extLst>
          </p:cNvPr>
          <p:cNvSpPr>
            <a:spLocks noChangeAspect="1"/>
          </p:cNvSpPr>
          <p:nvPr/>
        </p:nvSpPr>
        <p:spPr>
          <a:xfrm>
            <a:off x="4423627" y="3644683"/>
            <a:ext cx="648000" cy="649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59B9C9-F383-6582-511D-7B213AE4E500}"/>
              </a:ext>
            </a:extLst>
          </p:cNvPr>
          <p:cNvSpPr>
            <a:spLocks noChangeAspect="1"/>
          </p:cNvSpPr>
          <p:nvPr/>
        </p:nvSpPr>
        <p:spPr>
          <a:xfrm>
            <a:off x="7658349" y="2779170"/>
            <a:ext cx="648000" cy="649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226C3AA-7281-AC37-3F0B-2878E913B16F}"/>
              </a:ext>
            </a:extLst>
          </p:cNvPr>
          <p:cNvSpPr>
            <a:spLocks noChangeAspect="1"/>
          </p:cNvSpPr>
          <p:nvPr/>
        </p:nvSpPr>
        <p:spPr>
          <a:xfrm>
            <a:off x="7658349" y="3644682"/>
            <a:ext cx="648000" cy="649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072187-2166-95E4-47BF-A853CF8AC6B0}"/>
              </a:ext>
            </a:extLst>
          </p:cNvPr>
          <p:cNvSpPr>
            <a:spLocks noChangeAspect="1"/>
          </p:cNvSpPr>
          <p:nvPr/>
        </p:nvSpPr>
        <p:spPr>
          <a:xfrm>
            <a:off x="7658349" y="4524957"/>
            <a:ext cx="648000" cy="6498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2B1C408-A0EB-0057-1CDC-4B0D1089635C}"/>
              </a:ext>
            </a:extLst>
          </p:cNvPr>
          <p:cNvSpPr>
            <a:spLocks noChangeAspect="1"/>
          </p:cNvSpPr>
          <p:nvPr/>
        </p:nvSpPr>
        <p:spPr>
          <a:xfrm>
            <a:off x="9272390" y="4524050"/>
            <a:ext cx="648000" cy="64982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09B4C9-6C75-B8C6-AD0D-92ED69B537B6}"/>
              </a:ext>
            </a:extLst>
          </p:cNvPr>
          <p:cNvSpPr>
            <a:spLocks noChangeAspect="1"/>
          </p:cNvSpPr>
          <p:nvPr/>
        </p:nvSpPr>
        <p:spPr>
          <a:xfrm>
            <a:off x="6039582" y="4525004"/>
            <a:ext cx="648000" cy="649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2DC76FE-FB71-7F18-0DC1-C9CC6963FE7F}"/>
              </a:ext>
            </a:extLst>
          </p:cNvPr>
          <p:cNvSpPr>
            <a:spLocks noChangeAspect="1"/>
          </p:cNvSpPr>
          <p:nvPr/>
        </p:nvSpPr>
        <p:spPr>
          <a:xfrm>
            <a:off x="4423627" y="4525005"/>
            <a:ext cx="648000" cy="649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F070D0D-F42B-55C7-572D-CA9878B36845}"/>
              </a:ext>
            </a:extLst>
          </p:cNvPr>
          <p:cNvSpPr>
            <a:spLocks noChangeAspect="1"/>
          </p:cNvSpPr>
          <p:nvPr/>
        </p:nvSpPr>
        <p:spPr>
          <a:xfrm>
            <a:off x="2891652" y="4525006"/>
            <a:ext cx="648000" cy="6498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439E7DF-C409-139C-2B81-22BA02B6172E}"/>
              </a:ext>
            </a:extLst>
          </p:cNvPr>
          <p:cNvSpPr>
            <a:spLocks noChangeAspect="1"/>
          </p:cNvSpPr>
          <p:nvPr/>
        </p:nvSpPr>
        <p:spPr>
          <a:xfrm>
            <a:off x="2891652" y="3644683"/>
            <a:ext cx="648000" cy="6498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D2039C7-F665-80EF-A071-9910FA5C7FB1}"/>
              </a:ext>
            </a:extLst>
          </p:cNvPr>
          <p:cNvSpPr>
            <a:spLocks noChangeAspect="1"/>
          </p:cNvSpPr>
          <p:nvPr/>
        </p:nvSpPr>
        <p:spPr>
          <a:xfrm>
            <a:off x="4423627" y="2779170"/>
            <a:ext cx="648000" cy="6498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9E16DB6-2696-F474-D25E-301E80C1EBC8}"/>
              </a:ext>
            </a:extLst>
          </p:cNvPr>
          <p:cNvSpPr>
            <a:spLocks noChangeAspect="1"/>
          </p:cNvSpPr>
          <p:nvPr/>
        </p:nvSpPr>
        <p:spPr>
          <a:xfrm>
            <a:off x="6039582" y="3644683"/>
            <a:ext cx="648000" cy="6498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3511B14-039A-73D8-AF5D-B724B6759B64}"/>
              </a:ext>
            </a:extLst>
          </p:cNvPr>
          <p:cNvSpPr>
            <a:spLocks noChangeAspect="1"/>
          </p:cNvSpPr>
          <p:nvPr/>
        </p:nvSpPr>
        <p:spPr>
          <a:xfrm>
            <a:off x="6042394" y="2779170"/>
            <a:ext cx="648000" cy="64982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44CF102-903E-A6B7-1F61-C6AA5E1E0927}"/>
              </a:ext>
            </a:extLst>
          </p:cNvPr>
          <p:cNvSpPr>
            <a:spLocks noChangeAspect="1"/>
          </p:cNvSpPr>
          <p:nvPr/>
        </p:nvSpPr>
        <p:spPr>
          <a:xfrm>
            <a:off x="826625" y="5763406"/>
            <a:ext cx="324000" cy="324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D4DE773-AAB2-6CCC-C51C-92E35806C84A}"/>
              </a:ext>
            </a:extLst>
          </p:cNvPr>
          <p:cNvSpPr>
            <a:spLocks noChangeAspect="1"/>
          </p:cNvSpPr>
          <p:nvPr/>
        </p:nvSpPr>
        <p:spPr>
          <a:xfrm>
            <a:off x="2403084" y="5761706"/>
            <a:ext cx="324000" cy="3249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56A97CC-F71D-5C4B-1378-0C81290EF189}"/>
              </a:ext>
            </a:extLst>
          </p:cNvPr>
          <p:cNvSpPr>
            <a:spLocks noChangeAspect="1"/>
          </p:cNvSpPr>
          <p:nvPr/>
        </p:nvSpPr>
        <p:spPr>
          <a:xfrm>
            <a:off x="4479680" y="5747816"/>
            <a:ext cx="324000" cy="3249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9D5FB-3C3C-D6DD-122B-9A938E57054F}"/>
              </a:ext>
            </a:extLst>
          </p:cNvPr>
          <p:cNvSpPr txBox="1"/>
          <p:nvPr/>
        </p:nvSpPr>
        <p:spPr>
          <a:xfrm>
            <a:off x="1150625" y="575612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Great =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274AB61-691B-8AE2-38BC-A08CC3A6CD6D}"/>
              </a:ext>
            </a:extLst>
          </p:cNvPr>
          <p:cNvSpPr txBox="1"/>
          <p:nvPr/>
        </p:nvSpPr>
        <p:spPr>
          <a:xfrm>
            <a:off x="2727084" y="5752524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Mediocre = 0.5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C901C84-84DD-6470-B46B-654A431169E5}"/>
              </a:ext>
            </a:extLst>
          </p:cNvPr>
          <p:cNvSpPr txBox="1"/>
          <p:nvPr/>
        </p:nvSpPr>
        <p:spPr>
          <a:xfrm>
            <a:off x="4803680" y="5756129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Bad = 0</a:t>
            </a:r>
          </a:p>
        </p:txBody>
      </p:sp>
    </p:spTree>
    <p:extLst>
      <p:ext uri="{BB962C8B-B14F-4D97-AF65-F5344CB8AC3E}">
        <p14:creationId xmlns:p14="http://schemas.microsoft.com/office/powerpoint/2010/main" val="88883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4" grpId="0" animBg="1"/>
      <p:bldP spid="40" grpId="0" animBg="1"/>
      <p:bldP spid="48" grpId="0" animBg="1"/>
      <p:bldP spid="51" grpId="0" animBg="1"/>
      <p:bldP spid="45" grpId="0" animBg="1"/>
      <p:bldP spid="46" grpId="0" animBg="1"/>
      <p:bldP spid="47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8DE4-4317-CA2D-9D49-7B743DC3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/>
          <a:p>
            <a:r>
              <a:rPr lang="en-GB" dirty="0">
                <a:latin typeface="Helvetica Light" panose="020B0403020202020204" pitchFamily="34" charset="0"/>
              </a:rPr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30FE-A2A9-16A1-5D92-477C7792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Helvetica" pitchFamily="2" charset="0"/>
              </a:rPr>
              <a:t>Improve security of shared cache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Helvetica" pitchFamily="2" charset="0"/>
              </a:rPr>
              <a:t>BIAR: Remove rebuild and push bottleneck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Helvetica" pitchFamily="2" charset="0"/>
              </a:rPr>
              <a:t>Test prototype with user feedback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Helvetica" pitchFamily="2" charset="0"/>
              </a:rPr>
              <a:t>Custom package collection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DF14-7D0C-01AF-83EE-21E2EC32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24137-3913-F13D-0F58-12427947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6484-B751-998B-3B8A-39F36898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91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AAFE-D343-8B4A-E8E1-98060CABF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1825467"/>
          </a:xfrm>
        </p:spPr>
        <p:txBody>
          <a:bodyPr>
            <a:noAutofit/>
          </a:bodyPr>
          <a:lstStyle/>
          <a:p>
            <a:r>
              <a:rPr lang="en-GB" sz="3600" dirty="0">
                <a:latin typeface="Helvetica Light" panose="020B0403020202020204" pitchFamily="34" charset="0"/>
              </a:rPr>
              <a:t>Boost flexibility in coding exercises</a:t>
            </a:r>
            <a:br>
              <a:rPr lang="en-GB" sz="3600" dirty="0">
                <a:latin typeface="Helvetica Light" panose="020B0403020202020204" pitchFamily="34" charset="0"/>
              </a:rPr>
            </a:br>
            <a:r>
              <a:rPr lang="en-GB" sz="3600" dirty="0">
                <a:latin typeface="Helvetica Light" panose="020B0403020202020204" pitchFamily="34" charset="0"/>
              </a:rPr>
              <a:t>by building containers at runtime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A4588-DEDA-4D20-F494-6B321FB4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23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GB" sz="2600" dirty="0">
                <a:latin typeface="Helvetica" pitchFamily="2" charset="0"/>
              </a:rPr>
              <a:t>Romeo Stoll</a:t>
            </a:r>
          </a:p>
          <a:p>
            <a:r>
              <a:rPr lang="de-CH" sz="2600" dirty="0">
                <a:latin typeface="Helvetica" pitchFamily="2" charset="0"/>
              </a:rPr>
              <a:t>23.06.22</a:t>
            </a:r>
            <a:endParaRPr lang="en-GB" sz="2600" dirty="0">
              <a:latin typeface="Helvetica" pitchFamily="2" charset="0"/>
            </a:endParaRPr>
          </a:p>
          <a:p>
            <a:endParaRPr lang="en-GB" sz="900" dirty="0">
              <a:latin typeface="Helvetica" pitchFamily="2" charset="0"/>
            </a:endParaRPr>
          </a:p>
          <a:p>
            <a:r>
              <a:rPr lang="en-GB" sz="2000" dirty="0">
                <a:latin typeface="Helvetica" pitchFamily="2" charset="0"/>
              </a:rPr>
              <a:t>Advisors: Dr. D. Sichau (co-head), Dr. M. Dahinden (co-head),</a:t>
            </a:r>
          </a:p>
          <a:p>
            <a:r>
              <a:rPr lang="en-GB" sz="2000" dirty="0">
                <a:latin typeface="Helvetica" pitchFamily="2" charset="0"/>
              </a:rPr>
              <a:t>Prof. Dr. B. Gärtner</a:t>
            </a:r>
          </a:p>
          <a:p>
            <a:r>
              <a:rPr lang="en-GB" sz="2000" dirty="0">
                <a:latin typeface="Helvetica" pitchFamily="2" charset="0"/>
              </a:rPr>
              <a:t>Department of Computer Science, ETH Zürich</a:t>
            </a:r>
            <a:endParaRPr lang="en-GB" sz="2300" dirty="0">
              <a:latin typeface="Helvetica" pitchFamily="2" charset="0"/>
            </a:endParaRPr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E137FE3F-6C35-6639-DA37-14ACA7CA7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749" y="453743"/>
            <a:ext cx="1543251" cy="34447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0FC1531-B36D-CF23-D326-E865378A7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0" y="453743"/>
            <a:ext cx="1161448" cy="1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80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D76B00C8-D125-EB0E-564E-39FA93860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885" y="593395"/>
            <a:ext cx="7124229" cy="53431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3DA7D-CA4B-BAFC-990B-84270813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165D-4A02-94CE-9502-F5841323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Bachelor Thesis, Romeo Stoll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E6679-03EF-D4DA-207F-F196896B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15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5A292D2-3470-E1F2-9909-59C1F614ED46}"/>
              </a:ext>
            </a:extLst>
          </p:cNvPr>
          <p:cNvSpPr/>
          <p:nvPr/>
        </p:nvSpPr>
        <p:spPr>
          <a:xfrm>
            <a:off x="4071579" y="1804661"/>
            <a:ext cx="3927957" cy="1896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Container engine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C9AFE-D1BF-F15A-1DD9-488F8AC1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2496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Helvetica Light" panose="020B0403020202020204" pitchFamily="34" charset="0"/>
              </a:rPr>
              <a:t>What you need to know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CECE-2937-3940-95C0-B595FB9D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5C836900-D6DF-18C1-9044-6CA42BD4EADC}"/>
              </a:ext>
            </a:extLst>
          </p:cNvPr>
          <p:cNvSpPr/>
          <p:nvPr/>
        </p:nvSpPr>
        <p:spPr>
          <a:xfrm>
            <a:off x="5074973" y="4932850"/>
            <a:ext cx="2209798" cy="1250582"/>
          </a:xfrm>
          <a:prstGeom prst="cube">
            <a:avLst>
              <a:gd name="adj" fmla="val 1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Helvetica" pitchFamily="2" charset="0"/>
              </a:rPr>
              <a:t>Container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E01EFE-22D8-8E00-DD34-B63880D007C3}"/>
              </a:ext>
            </a:extLst>
          </p:cNvPr>
          <p:cNvGrpSpPr/>
          <p:nvPr/>
        </p:nvGrpSpPr>
        <p:grpSpPr>
          <a:xfrm>
            <a:off x="4993569" y="2152892"/>
            <a:ext cx="2199349" cy="1450854"/>
            <a:chOff x="4417625" y="2522876"/>
            <a:chExt cx="2284132" cy="20336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6F61F74-E13D-7074-A36E-05473961D995}"/>
                </a:ext>
              </a:extLst>
            </p:cNvPr>
            <p:cNvGrpSpPr/>
            <p:nvPr/>
          </p:nvGrpSpPr>
          <p:grpSpPr>
            <a:xfrm>
              <a:off x="4722786" y="2992582"/>
              <a:ext cx="1659541" cy="1563939"/>
              <a:chOff x="5688354" y="3138240"/>
              <a:chExt cx="1144800" cy="995645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8FC1F27-710D-E285-73B7-BFA873970AFA}"/>
                  </a:ext>
                </a:extLst>
              </p:cNvPr>
              <p:cNvSpPr/>
              <p:nvPr/>
            </p:nvSpPr>
            <p:spPr>
              <a:xfrm>
                <a:off x="5688354" y="3138240"/>
                <a:ext cx="1144800" cy="99564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8D33F42-EE48-EB66-0431-2D7CC901FE6A}"/>
                  </a:ext>
                </a:extLst>
              </p:cNvPr>
              <p:cNvGrpSpPr/>
              <p:nvPr/>
            </p:nvGrpSpPr>
            <p:grpSpPr>
              <a:xfrm>
                <a:off x="5749439" y="3286910"/>
                <a:ext cx="1041101" cy="698303"/>
                <a:chOff x="5517606" y="4837410"/>
                <a:chExt cx="1041101" cy="698303"/>
              </a:xfrm>
            </p:grpSpPr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C87829A5-FBE6-1F93-548A-CFA79B890786}"/>
                    </a:ext>
                  </a:extLst>
                </p:cNvPr>
                <p:cNvSpPr/>
                <p:nvPr/>
              </p:nvSpPr>
              <p:spPr>
                <a:xfrm>
                  <a:off x="5668938" y="4837410"/>
                  <a:ext cx="729810" cy="169006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3699F12-E995-2EDF-B645-149E16D09AA1}"/>
                    </a:ext>
                  </a:extLst>
                </p:cNvPr>
                <p:cNvSpPr/>
                <p:nvPr/>
              </p:nvSpPr>
              <p:spPr>
                <a:xfrm>
                  <a:off x="5666248" y="5101154"/>
                  <a:ext cx="729810" cy="169006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F5B1D82F-270E-46D3-126F-8C5FD905249A}"/>
                    </a:ext>
                  </a:extLst>
                </p:cNvPr>
                <p:cNvSpPr/>
                <p:nvPr/>
              </p:nvSpPr>
              <p:spPr>
                <a:xfrm>
                  <a:off x="5670937" y="5366707"/>
                  <a:ext cx="729810" cy="169006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GB" dirty="0">
                    <a:solidFill>
                      <a:schemeClr val="accent5">
                        <a:lumMod val="50000"/>
                      </a:schemeClr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3" name="Left Brace 12">
                  <a:extLst>
                    <a:ext uri="{FF2B5EF4-FFF2-40B4-BE49-F238E27FC236}">
                      <a16:creationId xmlns:a16="http://schemas.microsoft.com/office/drawing/2014/main" id="{DADDB5B7-F291-F3ED-D819-843B8C221C6F}"/>
                    </a:ext>
                  </a:extLst>
                </p:cNvPr>
                <p:cNvSpPr/>
                <p:nvPr/>
              </p:nvSpPr>
              <p:spPr>
                <a:xfrm>
                  <a:off x="5517606" y="4912282"/>
                  <a:ext cx="147320" cy="585729"/>
                </a:xfrm>
                <a:prstGeom prst="leftBrac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sp>
              <p:nvSpPr>
                <p:cNvPr id="14" name="Left Brace 13">
                  <a:extLst>
                    <a:ext uri="{FF2B5EF4-FFF2-40B4-BE49-F238E27FC236}">
                      <a16:creationId xmlns:a16="http://schemas.microsoft.com/office/drawing/2014/main" id="{5D4579A7-2BB7-BBFC-C87C-CDEAD6564E4F}"/>
                    </a:ext>
                  </a:extLst>
                </p:cNvPr>
                <p:cNvSpPr/>
                <p:nvPr/>
              </p:nvSpPr>
              <p:spPr>
                <a:xfrm flipH="1">
                  <a:off x="6411387" y="4893697"/>
                  <a:ext cx="147320" cy="585729"/>
                </a:xfrm>
                <a:prstGeom prst="leftBrac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E039F1-4C32-E534-BF6E-14769C205F2C}"/>
                </a:ext>
              </a:extLst>
            </p:cNvPr>
            <p:cNvSpPr txBox="1"/>
            <p:nvPr/>
          </p:nvSpPr>
          <p:spPr>
            <a:xfrm>
              <a:off x="4417625" y="2522876"/>
              <a:ext cx="2284132" cy="5176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Container image</a:t>
              </a:r>
              <a:endParaRPr lang="en-GB" sz="2000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9C20CEB-38E5-4511-9522-DF9AF087B454}"/>
              </a:ext>
            </a:extLst>
          </p:cNvPr>
          <p:cNvGrpSpPr/>
          <p:nvPr/>
        </p:nvGrpSpPr>
        <p:grpSpPr>
          <a:xfrm>
            <a:off x="8737922" y="2995526"/>
            <a:ext cx="2834139" cy="2193847"/>
            <a:chOff x="8747547" y="3124889"/>
            <a:chExt cx="2834139" cy="219384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7029F3F-AB7E-E156-D00D-4C52F4186C99}"/>
                </a:ext>
              </a:extLst>
            </p:cNvPr>
            <p:cNvGrpSpPr/>
            <p:nvPr/>
          </p:nvGrpSpPr>
          <p:grpSpPr>
            <a:xfrm>
              <a:off x="8747547" y="3733111"/>
              <a:ext cx="1326674" cy="695081"/>
              <a:chOff x="8890083" y="3437195"/>
              <a:chExt cx="2209798" cy="1250582"/>
            </a:xfrm>
          </p:grpSpPr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D92495E6-7F9D-B18D-F12E-3C4A477E018A}"/>
                  </a:ext>
                </a:extLst>
              </p:cNvPr>
              <p:cNvSpPr/>
              <p:nvPr/>
            </p:nvSpPr>
            <p:spPr>
              <a:xfrm>
                <a:off x="8890083" y="3437195"/>
                <a:ext cx="2209798" cy="1250582"/>
              </a:xfrm>
              <a:prstGeom prst="cube">
                <a:avLst>
                  <a:gd name="adj" fmla="val 1572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61705DCE-E9B5-A305-15DF-49BE919ECB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2982" y="3864904"/>
                <a:ext cx="504000" cy="5040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5C6FB1-3F35-CBCA-DE94-DB6B8F5C7DF6}"/>
                </a:ext>
              </a:extLst>
            </p:cNvPr>
            <p:cNvGrpSpPr/>
            <p:nvPr/>
          </p:nvGrpSpPr>
          <p:grpSpPr>
            <a:xfrm>
              <a:off x="9881365" y="4508088"/>
              <a:ext cx="1700321" cy="810648"/>
              <a:chOff x="8877301" y="4508088"/>
              <a:chExt cx="2031796" cy="1020138"/>
            </a:xfrm>
          </p:grpSpPr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AE38AEFE-6D57-EB1E-68F7-3012B630D5C5}"/>
                  </a:ext>
                </a:extLst>
              </p:cNvPr>
              <p:cNvSpPr/>
              <p:nvPr/>
            </p:nvSpPr>
            <p:spPr>
              <a:xfrm>
                <a:off x="8877301" y="4508088"/>
                <a:ext cx="2031796" cy="1020138"/>
              </a:xfrm>
              <a:prstGeom prst="cube">
                <a:avLst>
                  <a:gd name="adj" fmla="val 1572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8FE3ADB1-D662-6CB6-073C-CEDF7476E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95464" y="4767712"/>
                <a:ext cx="536963" cy="603645"/>
              </a:xfrm>
              <a:prstGeom prst="rect">
                <a:avLst/>
              </a:prstGeom>
            </p:spPr>
          </p:pic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4F813BD-8982-FA67-6E89-3C3385D52B25}"/>
                </a:ext>
              </a:extLst>
            </p:cNvPr>
            <p:cNvCxnSpPr>
              <a:cxnSpLocks/>
              <a:stCxn id="44" idx="2"/>
              <a:endCxn id="23" idx="0"/>
            </p:cNvCxnSpPr>
            <p:nvPr/>
          </p:nvCxnSpPr>
          <p:spPr>
            <a:xfrm flipH="1">
              <a:off x="9465524" y="3124889"/>
              <a:ext cx="439866" cy="6082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DC2BE0E-8421-3556-DDE8-0A5CCEBBEDF3}"/>
                </a:ext>
              </a:extLst>
            </p:cNvPr>
            <p:cNvCxnSpPr>
              <a:cxnSpLocks/>
              <a:stCxn id="44" idx="2"/>
              <a:endCxn id="26" idx="1"/>
            </p:cNvCxnSpPr>
            <p:nvPr/>
          </p:nvCxnSpPr>
          <p:spPr>
            <a:xfrm>
              <a:off x="9905390" y="3124889"/>
              <a:ext cx="762410" cy="15106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3A1E0D9-0208-193C-2793-7C3E0D8AA0C0}"/>
              </a:ext>
            </a:extLst>
          </p:cNvPr>
          <p:cNvGrpSpPr/>
          <p:nvPr/>
        </p:nvGrpSpPr>
        <p:grpSpPr>
          <a:xfrm>
            <a:off x="8761946" y="1958670"/>
            <a:ext cx="2160154" cy="1036856"/>
            <a:chOff x="8747547" y="2062532"/>
            <a:chExt cx="2160154" cy="10368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97DE73-6000-BFD9-9725-6EC272E578C1}"/>
                </a:ext>
              </a:extLst>
            </p:cNvPr>
            <p:cNvSpPr txBox="1"/>
            <p:nvPr/>
          </p:nvSpPr>
          <p:spPr>
            <a:xfrm>
              <a:off x="8747547" y="2062532"/>
              <a:ext cx="2160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Helvetica" pitchFamily="2" charset="0"/>
                </a:rPr>
                <a:t>Environments:</a:t>
              </a:r>
            </a:p>
          </p:txBody>
        </p:sp>
        <p:pic>
          <p:nvPicPr>
            <p:cNvPr id="44" name="Graphic 43" descr="Users outline">
              <a:extLst>
                <a:ext uri="{FF2B5EF4-FFF2-40B4-BE49-F238E27FC236}">
                  <a16:creationId xmlns:a16="http://schemas.microsoft.com/office/drawing/2014/main" id="{FC36CE4B-1287-4033-7255-1B5EBC294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49897" y="2436450"/>
              <a:ext cx="662938" cy="662938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13F8CDF-A892-4B37-4336-1F932DB071D8}"/>
              </a:ext>
            </a:extLst>
          </p:cNvPr>
          <p:cNvGrpSpPr/>
          <p:nvPr/>
        </p:nvGrpSpPr>
        <p:grpSpPr>
          <a:xfrm>
            <a:off x="2704699" y="2776417"/>
            <a:ext cx="2582705" cy="584775"/>
            <a:chOff x="1464895" y="2450632"/>
            <a:chExt cx="2582705" cy="559362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3AACC5B-DFF5-B6F0-679E-EE3DFBFFF519}"/>
                </a:ext>
              </a:extLst>
            </p:cNvPr>
            <p:cNvCxnSpPr>
              <a:cxnSpLocks/>
              <a:stCxn id="47" idx="3"/>
              <a:endCxn id="8" idx="1"/>
            </p:cNvCxnSpPr>
            <p:nvPr/>
          </p:nvCxnSpPr>
          <p:spPr>
            <a:xfrm>
              <a:off x="1464895" y="2693960"/>
              <a:ext cx="2582705" cy="1441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2D4F41-D284-4649-0B85-2881D82241B5}"/>
                </a:ext>
              </a:extLst>
            </p:cNvPr>
            <p:cNvSpPr txBox="1"/>
            <p:nvPr/>
          </p:nvSpPr>
          <p:spPr>
            <a:xfrm>
              <a:off x="1873025" y="2450632"/>
              <a:ext cx="633800" cy="5593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Helvetica" pitchFamily="2" charset="0"/>
                </a:rPr>
                <a:t>push pull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D799A7-7BC3-607F-B6D2-D31E1A2EFBF7}"/>
              </a:ext>
            </a:extLst>
          </p:cNvPr>
          <p:cNvGrpSpPr/>
          <p:nvPr/>
        </p:nvGrpSpPr>
        <p:grpSpPr>
          <a:xfrm>
            <a:off x="5389976" y="3603747"/>
            <a:ext cx="1375605" cy="1329103"/>
            <a:chOff x="5399601" y="3603747"/>
            <a:chExt cx="1375605" cy="1329103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F4BE4A-DBC4-E3D3-664A-B4342222FA7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086375" y="3603747"/>
              <a:ext cx="6870" cy="13291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FCCD342-2D48-03EC-758C-96FCBCE857A6}"/>
                </a:ext>
              </a:extLst>
            </p:cNvPr>
            <p:cNvSpPr txBox="1"/>
            <p:nvPr/>
          </p:nvSpPr>
          <p:spPr>
            <a:xfrm>
              <a:off x="5399601" y="4277257"/>
              <a:ext cx="137560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Helvetica" pitchFamily="2" charset="0"/>
                </a:rPr>
                <a:t>runnable</a:t>
              </a:r>
              <a:endParaRPr lang="en-GB" dirty="0">
                <a:latin typeface="Helvetica" pitchFamily="2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8E889D-6BC3-3192-333D-CD9655DA1B81}"/>
              </a:ext>
            </a:extLst>
          </p:cNvPr>
          <p:cNvGrpSpPr/>
          <p:nvPr/>
        </p:nvGrpSpPr>
        <p:grpSpPr>
          <a:xfrm>
            <a:off x="838200" y="2323103"/>
            <a:ext cx="1866499" cy="1415394"/>
            <a:chOff x="838200" y="2088033"/>
            <a:chExt cx="1866499" cy="1415394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24D05ED5-F2D3-1649-2977-6D63A2E2EB9C}"/>
                </a:ext>
              </a:extLst>
            </p:cNvPr>
            <p:cNvSpPr/>
            <p:nvPr/>
          </p:nvSpPr>
          <p:spPr>
            <a:xfrm>
              <a:off x="838200" y="2088033"/>
              <a:ext cx="1866499" cy="1415394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Helvetica" pitchFamily="2" charset="0"/>
                </a:rPr>
                <a:t>Image registry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18BBA08-92A8-5D8E-5231-2495E8B27CCB}"/>
                </a:ext>
              </a:extLst>
            </p:cNvPr>
            <p:cNvGrpSpPr/>
            <p:nvPr/>
          </p:nvGrpSpPr>
          <p:grpSpPr>
            <a:xfrm>
              <a:off x="1036638" y="3023297"/>
              <a:ext cx="362592" cy="343417"/>
              <a:chOff x="5688353" y="3138242"/>
              <a:chExt cx="1144800" cy="995648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FBEAD591-11C8-643C-9F51-BC99425992EC}"/>
                  </a:ext>
                </a:extLst>
              </p:cNvPr>
              <p:cNvSpPr/>
              <p:nvPr/>
            </p:nvSpPr>
            <p:spPr>
              <a:xfrm>
                <a:off x="5688353" y="3138242"/>
                <a:ext cx="1144800" cy="9956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C2DE245-BFC8-A7E5-5B71-3A71EEDF471D}"/>
                  </a:ext>
                </a:extLst>
              </p:cNvPr>
              <p:cNvGrpSpPr/>
              <p:nvPr/>
            </p:nvGrpSpPr>
            <p:grpSpPr>
              <a:xfrm>
                <a:off x="5749439" y="3286910"/>
                <a:ext cx="1041101" cy="698303"/>
                <a:chOff x="5517606" y="4837410"/>
                <a:chExt cx="1041101" cy="698303"/>
              </a:xfrm>
            </p:grpSpPr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11EAF754-5511-A6B2-9C17-547EC9FFB903}"/>
                    </a:ext>
                  </a:extLst>
                </p:cNvPr>
                <p:cNvSpPr/>
                <p:nvPr/>
              </p:nvSpPr>
              <p:spPr>
                <a:xfrm>
                  <a:off x="5668938" y="4837410"/>
                  <a:ext cx="729810" cy="169006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sp>
              <p:nvSpPr>
                <p:cNvPr id="61" name="Rounded Rectangle 60">
                  <a:extLst>
                    <a:ext uri="{FF2B5EF4-FFF2-40B4-BE49-F238E27FC236}">
                      <a16:creationId xmlns:a16="http://schemas.microsoft.com/office/drawing/2014/main" id="{379D269C-2DDD-CAE6-4A54-3047025114BE}"/>
                    </a:ext>
                  </a:extLst>
                </p:cNvPr>
                <p:cNvSpPr/>
                <p:nvPr/>
              </p:nvSpPr>
              <p:spPr>
                <a:xfrm>
                  <a:off x="5666248" y="5101154"/>
                  <a:ext cx="729810" cy="169006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0D1C70A7-E87A-5BBF-8FC3-298481EFCAFA}"/>
                    </a:ext>
                  </a:extLst>
                </p:cNvPr>
                <p:cNvSpPr/>
                <p:nvPr/>
              </p:nvSpPr>
              <p:spPr>
                <a:xfrm>
                  <a:off x="5670937" y="5366707"/>
                  <a:ext cx="729810" cy="169006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sp>
              <p:nvSpPr>
                <p:cNvPr id="63" name="Left Brace 62">
                  <a:extLst>
                    <a:ext uri="{FF2B5EF4-FFF2-40B4-BE49-F238E27FC236}">
                      <a16:creationId xmlns:a16="http://schemas.microsoft.com/office/drawing/2014/main" id="{C9FDD9DE-64D2-DA21-2DB2-797538F0EE73}"/>
                    </a:ext>
                  </a:extLst>
                </p:cNvPr>
                <p:cNvSpPr/>
                <p:nvPr/>
              </p:nvSpPr>
              <p:spPr>
                <a:xfrm>
                  <a:off x="5517606" y="4912282"/>
                  <a:ext cx="147320" cy="585729"/>
                </a:xfrm>
                <a:prstGeom prst="leftBrac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sp>
              <p:nvSpPr>
                <p:cNvPr id="64" name="Left Brace 63">
                  <a:extLst>
                    <a:ext uri="{FF2B5EF4-FFF2-40B4-BE49-F238E27FC236}">
                      <a16:creationId xmlns:a16="http://schemas.microsoft.com/office/drawing/2014/main" id="{6CEF0519-CB92-4FBA-B499-BAF893C580FD}"/>
                    </a:ext>
                  </a:extLst>
                </p:cNvPr>
                <p:cNvSpPr/>
                <p:nvPr/>
              </p:nvSpPr>
              <p:spPr>
                <a:xfrm flipH="1">
                  <a:off x="6411387" y="4893697"/>
                  <a:ext cx="147320" cy="585729"/>
                </a:xfrm>
                <a:prstGeom prst="leftBrac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556A921-EEBF-D804-969B-CF4EB3D17C81}"/>
                </a:ext>
              </a:extLst>
            </p:cNvPr>
            <p:cNvGrpSpPr/>
            <p:nvPr/>
          </p:nvGrpSpPr>
          <p:grpSpPr>
            <a:xfrm>
              <a:off x="1466509" y="3022982"/>
              <a:ext cx="362592" cy="343417"/>
              <a:chOff x="5688353" y="3138242"/>
              <a:chExt cx="1144800" cy="995648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F47749F8-52E1-B3BB-40BE-461B4BF8FEE7}"/>
                  </a:ext>
                </a:extLst>
              </p:cNvPr>
              <p:cNvSpPr/>
              <p:nvPr/>
            </p:nvSpPr>
            <p:spPr>
              <a:xfrm>
                <a:off x="5688353" y="3138242"/>
                <a:ext cx="1144800" cy="9956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71741C4-3D76-1938-0FA0-E780B04F1AB6}"/>
                  </a:ext>
                </a:extLst>
              </p:cNvPr>
              <p:cNvGrpSpPr/>
              <p:nvPr/>
            </p:nvGrpSpPr>
            <p:grpSpPr>
              <a:xfrm>
                <a:off x="5749439" y="3286910"/>
                <a:ext cx="1041101" cy="698303"/>
                <a:chOff x="5517606" y="4837410"/>
                <a:chExt cx="1041101" cy="698303"/>
              </a:xfrm>
            </p:grpSpPr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4E392992-9CBC-8447-46A7-BC4A185AD23E}"/>
                    </a:ext>
                  </a:extLst>
                </p:cNvPr>
                <p:cNvSpPr/>
                <p:nvPr/>
              </p:nvSpPr>
              <p:spPr>
                <a:xfrm>
                  <a:off x="5668938" y="4837410"/>
                  <a:ext cx="729810" cy="169006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8E215FAD-6893-08AA-1AC8-4008C0AA8B14}"/>
                    </a:ext>
                  </a:extLst>
                </p:cNvPr>
                <p:cNvSpPr/>
                <p:nvPr/>
              </p:nvSpPr>
              <p:spPr>
                <a:xfrm>
                  <a:off x="5666248" y="5101154"/>
                  <a:ext cx="729810" cy="169006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58702480-DB4B-29FF-AC98-BCD8C27B75AC}"/>
                    </a:ext>
                  </a:extLst>
                </p:cNvPr>
                <p:cNvSpPr/>
                <p:nvPr/>
              </p:nvSpPr>
              <p:spPr>
                <a:xfrm>
                  <a:off x="5670937" y="5366707"/>
                  <a:ext cx="729810" cy="169006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sp>
              <p:nvSpPr>
                <p:cNvPr id="101" name="Left Brace 100">
                  <a:extLst>
                    <a:ext uri="{FF2B5EF4-FFF2-40B4-BE49-F238E27FC236}">
                      <a16:creationId xmlns:a16="http://schemas.microsoft.com/office/drawing/2014/main" id="{27F6A933-20E3-BB87-9C52-8257B5CE803C}"/>
                    </a:ext>
                  </a:extLst>
                </p:cNvPr>
                <p:cNvSpPr/>
                <p:nvPr/>
              </p:nvSpPr>
              <p:spPr>
                <a:xfrm>
                  <a:off x="5517606" y="4912282"/>
                  <a:ext cx="147320" cy="585729"/>
                </a:xfrm>
                <a:prstGeom prst="leftBrac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sp>
              <p:nvSpPr>
                <p:cNvPr id="102" name="Left Brace 101">
                  <a:extLst>
                    <a:ext uri="{FF2B5EF4-FFF2-40B4-BE49-F238E27FC236}">
                      <a16:creationId xmlns:a16="http://schemas.microsoft.com/office/drawing/2014/main" id="{166765A1-407E-BB34-0934-7C557201AAD7}"/>
                    </a:ext>
                  </a:extLst>
                </p:cNvPr>
                <p:cNvSpPr/>
                <p:nvPr/>
              </p:nvSpPr>
              <p:spPr>
                <a:xfrm flipH="1">
                  <a:off x="6411387" y="4893697"/>
                  <a:ext cx="147320" cy="585729"/>
                </a:xfrm>
                <a:prstGeom prst="leftBrac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105" name="Date Placeholder 104">
            <a:extLst>
              <a:ext uri="{FF2B5EF4-FFF2-40B4-BE49-F238E27FC236}">
                <a16:creationId xmlns:a16="http://schemas.microsoft.com/office/drawing/2014/main" id="{DCAF9B98-79E6-9FFD-F24E-9BCCC386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106" name="Footer Placeholder 105">
            <a:extLst>
              <a:ext uri="{FF2B5EF4-FFF2-40B4-BE49-F238E27FC236}">
                <a16:creationId xmlns:a16="http://schemas.microsoft.com/office/drawing/2014/main" id="{32894312-7E02-F59E-7653-DFE6F8EC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A6CFFB7-FDA0-C40C-4B3B-D4C37964EC1E}"/>
              </a:ext>
            </a:extLst>
          </p:cNvPr>
          <p:cNvGrpSpPr/>
          <p:nvPr/>
        </p:nvGrpSpPr>
        <p:grpSpPr>
          <a:xfrm>
            <a:off x="3895056" y="5064718"/>
            <a:ext cx="1179917" cy="1091565"/>
            <a:chOff x="3895056" y="5064718"/>
            <a:chExt cx="1179917" cy="1091565"/>
          </a:xfrm>
        </p:grpSpPr>
        <p:sp>
          <p:nvSpPr>
            <p:cNvPr id="111" name="Can 110">
              <a:extLst>
                <a:ext uri="{FF2B5EF4-FFF2-40B4-BE49-F238E27FC236}">
                  <a16:creationId xmlns:a16="http://schemas.microsoft.com/office/drawing/2014/main" id="{E88DD640-FB18-CE0B-78EB-1CBA3475446F}"/>
                </a:ext>
              </a:extLst>
            </p:cNvPr>
            <p:cNvSpPr/>
            <p:nvPr/>
          </p:nvSpPr>
          <p:spPr>
            <a:xfrm>
              <a:off x="3895056" y="5791158"/>
              <a:ext cx="756383" cy="365125"/>
            </a:xfrm>
            <a:prstGeom prst="ca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pic>
          <p:nvPicPr>
            <p:cNvPr id="113" name="Graphic 112" descr="Internet Of Things outline">
              <a:extLst>
                <a:ext uri="{FF2B5EF4-FFF2-40B4-BE49-F238E27FC236}">
                  <a16:creationId xmlns:a16="http://schemas.microsoft.com/office/drawing/2014/main" id="{17C889AA-1237-A38C-FEF4-C678C663D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60990" y="5064718"/>
              <a:ext cx="624514" cy="624514"/>
            </a:xfrm>
            <a:prstGeom prst="rect">
              <a:avLst/>
            </a:prstGeom>
          </p:spPr>
        </p:pic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662D288-F0E1-96E4-A093-B121A8FA4E24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4651439" y="5656449"/>
              <a:ext cx="423534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105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E1EA34F-322E-1924-EF76-A303868CD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6628" y="1384662"/>
            <a:ext cx="5451566" cy="40886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70C46-B217-7AA8-B2EB-91774E4A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06AD-9EA3-0B20-7483-E15EB999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Bachelor Thesis, Romeo Stoll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05E83-DFA8-C9D1-FF10-1084A2C4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20</a:t>
            </a:fld>
            <a:endParaRPr lang="en-GB" dirty="0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349B621-FBA6-DF5C-CC3C-A5B8EC17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7" y="1384662"/>
            <a:ext cx="5451566" cy="40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0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B4CE2C6C-113F-B473-171B-1FAF76201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1262607"/>
            <a:ext cx="5259976" cy="39449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67A2-F0C2-5C18-6796-050FFE27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930AF-7875-E93D-9E83-68FC626B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Bachelor Thesis, Romeo Stoll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355E-C621-9559-9A49-D463A96C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21</a:t>
            </a:fld>
            <a:endParaRPr lang="en-GB" dirty="0"/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86B6BD1A-A136-0C22-D6D6-62B314682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23" y="1262607"/>
            <a:ext cx="5259977" cy="39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5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213F8C7F-CCA0-2B1E-2D42-1A6949CC1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9790" y="892996"/>
            <a:ext cx="6762675" cy="507200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4E56-DA58-C480-5AFE-3208E7DC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1575D-0086-CED7-34A8-4C2182B6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Bachelor Thesis, Romeo Stoll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EA89-2606-CEF5-992F-C654B719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22</a:t>
            </a:fld>
            <a:endParaRPr lang="en-GB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372F9A8-BC26-77BF-4660-F42AFB1A5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06362"/>
              </p:ext>
            </p:extLst>
          </p:nvPr>
        </p:nvGraphicFramePr>
        <p:xfrm>
          <a:off x="626080" y="1696800"/>
          <a:ext cx="3524794" cy="3193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397">
                  <a:extLst>
                    <a:ext uri="{9D8B030D-6E8A-4147-A177-3AD203B41FA5}">
                      <a16:colId xmlns:a16="http://schemas.microsoft.com/office/drawing/2014/main" val="1841336368"/>
                    </a:ext>
                  </a:extLst>
                </a:gridCol>
                <a:gridCol w="1762397">
                  <a:extLst>
                    <a:ext uri="{9D8B030D-6E8A-4147-A177-3AD203B41FA5}">
                      <a16:colId xmlns:a16="http://schemas.microsoft.com/office/drawing/2014/main" val="292922260"/>
                    </a:ext>
                  </a:extLst>
                </a:gridCol>
              </a:tblGrid>
              <a:tr h="1033337"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latin typeface="Helvetica" pitchFamily="2" charset="0"/>
                        </a:rPr>
                        <a:t>Approach</a:t>
                      </a:r>
                      <a:endParaRPr lang="en-GB" sz="2000" b="1" i="0" dirty="0">
                        <a:latin typeface="Helvetica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latin typeface="Helvetica" pitchFamily="2" charset="0"/>
                        </a:rPr>
                        <a:t>Image size</a:t>
                      </a:r>
                    </a:p>
                    <a:p>
                      <a:pPr algn="ctr"/>
                      <a:r>
                        <a:rPr lang="en-GB" sz="2000" b="0" i="0" dirty="0">
                          <a:latin typeface="Helvetica" pitchFamily="2" charset="0"/>
                        </a:rPr>
                        <a:t>(Python)</a:t>
                      </a:r>
                      <a:endParaRPr lang="en-GB" sz="2000" b="1" i="0" dirty="0">
                        <a:latin typeface="Helvetica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5163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>
                          <a:latin typeface="Helvetica" pitchFamily="2" charset="0"/>
                        </a:rPr>
                        <a:t>NSAR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>
                          <a:latin typeface="Helvetica" pitchFamily="2" charset="0"/>
                        </a:rPr>
                        <a:t>557MB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3150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>
                          <a:latin typeface="Helvetica" pitchFamily="2" charset="0"/>
                        </a:rPr>
                        <a:t>BIAR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>
                          <a:latin typeface="Helvetica" pitchFamily="2" charset="0"/>
                        </a:rPr>
                        <a:t>666MB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927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Current Solution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1.27GB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758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25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6637274-994D-0744-5F10-F471FCB42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9636"/>
            <a:ext cx="5162007" cy="38715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328A2-E36A-8BA0-DB80-42DF149B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E745-C44E-D170-0634-71A04373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Bachelor Thesis, Romeo Stoll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16C97-5874-681F-9068-9F9AB59B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23</a:t>
            </a:fld>
            <a:endParaRPr lang="en-GB" dirty="0"/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DC7308-1141-1AE5-29BC-09DC8A0EC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94" y="1609635"/>
            <a:ext cx="5162006" cy="38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26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2DBE761-0C17-81B3-EB2E-9002BB20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634" y="820975"/>
            <a:ext cx="6954732" cy="521604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83850-5C1F-A398-81AA-9B988598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3F44-F283-912A-0C0F-3FBFA032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Bachelor Thesis, Romeo Stoll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24451-6B07-E141-A060-8A9A6EE1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472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D9D6DBE5-6CE8-032B-99AA-2FD67AB86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711351"/>
              </p:ext>
            </p:extLst>
          </p:nvPr>
        </p:nvGraphicFramePr>
        <p:xfrm>
          <a:off x="838199" y="1825625"/>
          <a:ext cx="10285787" cy="35163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5119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555443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555443">
                  <a:extLst>
                    <a:ext uri="{9D8B030D-6E8A-4147-A177-3AD203B41FA5}">
                      <a16:colId xmlns:a16="http://schemas.microsoft.com/office/drawing/2014/main" val="3342967117"/>
                    </a:ext>
                  </a:extLst>
                </a:gridCol>
                <a:gridCol w="1555443">
                  <a:extLst>
                    <a:ext uri="{9D8B030D-6E8A-4147-A177-3AD203B41FA5}">
                      <a16:colId xmlns:a16="http://schemas.microsoft.com/office/drawing/2014/main" val="457968384"/>
                    </a:ext>
                  </a:extLst>
                </a:gridCol>
                <a:gridCol w="1555443">
                  <a:extLst>
                    <a:ext uri="{9D8B030D-6E8A-4147-A177-3AD203B41FA5}">
                      <a16:colId xmlns:a16="http://schemas.microsoft.com/office/drawing/2014/main" val="3821202057"/>
                    </a:ext>
                  </a:extLst>
                </a:gridCol>
                <a:gridCol w="1555443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863453">
                  <a:extLst>
                    <a:ext uri="{9D8B030D-6E8A-4147-A177-3AD203B41FA5}">
                      <a16:colId xmlns:a16="http://schemas.microsoft.com/office/drawing/2014/main" val="1899449840"/>
                    </a:ext>
                  </a:extLst>
                </a:gridCol>
              </a:tblGrid>
              <a:tr h="879099"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Helvetica" pitchFamily="2" charset="0"/>
                        </a:rPr>
                        <a:t>First-time Performance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Helvetica" pitchFamily="2" charset="0"/>
                        </a:rPr>
                        <a:t>Subsequent-time Performance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Helvetica" pitchFamily="2" charset="0"/>
                        </a:rPr>
                        <a:t>Security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Helvetica" pitchFamily="2" charset="0"/>
                        </a:rPr>
                        <a:t>Developer Experience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Helvetica" pitchFamily="2" charset="0"/>
                        </a:rPr>
                        <a:t>User Experience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Helvetica" pitchFamily="2" charset="0"/>
                        </a:rPr>
                        <a:t>Total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879099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Helvetica" pitchFamily="2" charset="0"/>
                        </a:rPr>
                        <a:t>NSAR</a:t>
                      </a: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Helvetica" pitchFamily="2" charset="0"/>
                        </a:rPr>
                        <a:t>3.5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879099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Helvetica" pitchFamily="2" charset="0"/>
                        </a:rPr>
                        <a:t>BIAR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latin typeface="Helvetica" pitchFamily="2" charset="0"/>
                        </a:rPr>
                        <a:t>4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879099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Helvetica" pitchFamily="2" charset="0"/>
                        </a:rPr>
                        <a:t>CodeExpert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latin typeface="Helvetica" pitchFamily="2" charset="0"/>
                      </a:endParaRP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latin typeface="Helvetica" pitchFamily="2" charset="0"/>
                        </a:rPr>
                        <a:t>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23F3ED24-FC43-78B1-7FE0-F6FA86ADD01C}"/>
              </a:ext>
            </a:extLst>
          </p:cNvPr>
          <p:cNvSpPr/>
          <p:nvPr/>
        </p:nvSpPr>
        <p:spPr>
          <a:xfrm>
            <a:off x="10241280" y="2830919"/>
            <a:ext cx="882705" cy="241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48DE4-4317-CA2D-9D49-7B743DC3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Helvetica Light" panose="020B0403020202020204" pitchFamily="34" charset="0"/>
              </a:rPr>
              <a:t>Conclusion and proposition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DF14-7D0C-01AF-83EE-21E2EC32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24137-3913-F13D-0F58-12427947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6484-B751-998B-3B8A-39F36898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25</a:t>
            </a:fld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6FB0C0-755D-1ED4-5500-AB88E17AC297}"/>
              </a:ext>
            </a:extLst>
          </p:cNvPr>
          <p:cNvSpPr>
            <a:spLocks noChangeAspect="1"/>
          </p:cNvSpPr>
          <p:nvPr/>
        </p:nvSpPr>
        <p:spPr>
          <a:xfrm>
            <a:off x="2893998" y="2831214"/>
            <a:ext cx="648000" cy="6498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C7A5FF-2B0D-615A-DD78-DA6AFD7C0B60}"/>
              </a:ext>
            </a:extLst>
          </p:cNvPr>
          <p:cNvSpPr>
            <a:spLocks noChangeAspect="1"/>
          </p:cNvSpPr>
          <p:nvPr/>
        </p:nvSpPr>
        <p:spPr>
          <a:xfrm>
            <a:off x="4487681" y="3708217"/>
            <a:ext cx="648000" cy="6498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C20A86-E52A-9990-B28F-EDA4F79FE41D}"/>
              </a:ext>
            </a:extLst>
          </p:cNvPr>
          <p:cNvSpPr>
            <a:spLocks noChangeAspect="1"/>
          </p:cNvSpPr>
          <p:nvPr/>
        </p:nvSpPr>
        <p:spPr>
          <a:xfrm>
            <a:off x="6081364" y="4596476"/>
            <a:ext cx="648000" cy="6498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39" name="Pie 38">
            <a:extLst>
              <a:ext uri="{FF2B5EF4-FFF2-40B4-BE49-F238E27FC236}">
                <a16:creationId xmlns:a16="http://schemas.microsoft.com/office/drawing/2014/main" id="{61003EC8-8D58-6715-F88E-03FDB1035287}"/>
              </a:ext>
            </a:extLst>
          </p:cNvPr>
          <p:cNvSpPr>
            <a:spLocks noChangeAspect="1"/>
          </p:cNvSpPr>
          <p:nvPr/>
        </p:nvSpPr>
        <p:spPr>
          <a:xfrm rot="16200000">
            <a:off x="4488596" y="2831833"/>
            <a:ext cx="648000" cy="649829"/>
          </a:xfrm>
          <a:prstGeom prst="pi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6414B6-807F-FF71-B39D-BAAC99825E3D}"/>
              </a:ext>
            </a:extLst>
          </p:cNvPr>
          <p:cNvSpPr>
            <a:spLocks noChangeAspect="1"/>
          </p:cNvSpPr>
          <p:nvPr/>
        </p:nvSpPr>
        <p:spPr>
          <a:xfrm>
            <a:off x="9277116" y="3708217"/>
            <a:ext cx="648000" cy="6498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CA81F1-A30D-E046-AACA-60D19CBD1675}"/>
              </a:ext>
            </a:extLst>
          </p:cNvPr>
          <p:cNvSpPr>
            <a:spLocks noChangeAspect="1"/>
          </p:cNvSpPr>
          <p:nvPr/>
        </p:nvSpPr>
        <p:spPr>
          <a:xfrm>
            <a:off x="4487681" y="4594118"/>
            <a:ext cx="648000" cy="6498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1BE423-9732-1838-C036-A8B43A70F28F}"/>
              </a:ext>
            </a:extLst>
          </p:cNvPr>
          <p:cNvGrpSpPr>
            <a:grpSpLocks noChangeAspect="1"/>
          </p:cNvGrpSpPr>
          <p:nvPr/>
        </p:nvGrpSpPr>
        <p:grpSpPr>
          <a:xfrm>
            <a:off x="7684591" y="4591786"/>
            <a:ext cx="640286" cy="641435"/>
            <a:chOff x="6179419" y="3428088"/>
            <a:chExt cx="896400" cy="89801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7F80BE-029D-E613-4DF0-A35948190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419" y="3428088"/>
              <a:ext cx="896400" cy="896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sp>
          <p:nvSpPr>
            <p:cNvPr id="44" name="Pie 43">
              <a:extLst>
                <a:ext uri="{FF2B5EF4-FFF2-40B4-BE49-F238E27FC236}">
                  <a16:creationId xmlns:a16="http://schemas.microsoft.com/office/drawing/2014/main" id="{4772D5E7-EC51-0D5F-F1E7-62C5EAA59C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2204" y="3459216"/>
              <a:ext cx="866880" cy="866882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C7A5981-EC42-E689-F73E-E0D74CFFCE29}"/>
              </a:ext>
            </a:extLst>
          </p:cNvPr>
          <p:cNvSpPr/>
          <p:nvPr/>
        </p:nvSpPr>
        <p:spPr>
          <a:xfrm>
            <a:off x="838200" y="3588824"/>
            <a:ext cx="10285792" cy="8772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FAA34E-905B-DCE4-8FF7-819A2C047CD4}"/>
              </a:ext>
            </a:extLst>
          </p:cNvPr>
          <p:cNvSpPr>
            <a:spLocks noChangeAspect="1"/>
          </p:cNvSpPr>
          <p:nvPr/>
        </p:nvSpPr>
        <p:spPr>
          <a:xfrm>
            <a:off x="6083194" y="2830919"/>
            <a:ext cx="648000" cy="649829"/>
          </a:xfrm>
          <a:prstGeom prst="ellips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EB211F-A144-10C8-C18E-6B65EF44C067}"/>
              </a:ext>
            </a:extLst>
          </p:cNvPr>
          <p:cNvSpPr>
            <a:spLocks noChangeAspect="1"/>
          </p:cNvSpPr>
          <p:nvPr/>
        </p:nvSpPr>
        <p:spPr>
          <a:xfrm>
            <a:off x="9272390" y="2830919"/>
            <a:ext cx="648000" cy="6498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  <a:latin typeface="Helvetica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91118D-D3B5-0452-F127-71E4DE0AC991}"/>
              </a:ext>
            </a:extLst>
          </p:cNvPr>
          <p:cNvGrpSpPr/>
          <p:nvPr/>
        </p:nvGrpSpPr>
        <p:grpSpPr>
          <a:xfrm>
            <a:off x="2575554" y="3639765"/>
            <a:ext cx="969722" cy="723057"/>
            <a:chOff x="7505400" y="4574049"/>
            <a:chExt cx="969722" cy="72305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B7F754-5F5C-2DCD-3845-FC71D3AAA9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7122" y="4628976"/>
              <a:ext cx="648000" cy="649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  <a:latin typeface="Helvetica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96E76B1-8DF5-88EB-8502-56076511E19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05400" y="4574049"/>
              <a:ext cx="648000" cy="723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57C8CAD-40E2-229B-8805-8A53B45BB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7122" y="4628976"/>
              <a:ext cx="648000" cy="649829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  <a:latin typeface="Helvetica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275E4C-526B-723D-BB6A-D6E4E063CE06}"/>
              </a:ext>
            </a:extLst>
          </p:cNvPr>
          <p:cNvGrpSpPr>
            <a:grpSpLocks noChangeAspect="1"/>
          </p:cNvGrpSpPr>
          <p:nvPr/>
        </p:nvGrpSpPr>
        <p:grpSpPr>
          <a:xfrm>
            <a:off x="9280104" y="4594118"/>
            <a:ext cx="640286" cy="641435"/>
            <a:chOff x="6179419" y="3428088"/>
            <a:chExt cx="896400" cy="89801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998B18B-84FC-7D52-E7BC-17A8F3EDF1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419" y="3428088"/>
              <a:ext cx="896400" cy="896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sp>
          <p:nvSpPr>
            <p:cNvPr id="56" name="Pie 55">
              <a:extLst>
                <a:ext uri="{FF2B5EF4-FFF2-40B4-BE49-F238E27FC236}">
                  <a16:creationId xmlns:a16="http://schemas.microsoft.com/office/drawing/2014/main" id="{B13C3323-D391-869D-5909-B9FCACBD7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2204" y="3459216"/>
              <a:ext cx="866880" cy="866882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06427BF-A362-6FCE-4190-29EE10850FF0}"/>
              </a:ext>
            </a:extLst>
          </p:cNvPr>
          <p:cNvGrpSpPr/>
          <p:nvPr/>
        </p:nvGrpSpPr>
        <p:grpSpPr>
          <a:xfrm>
            <a:off x="7663026" y="2834128"/>
            <a:ext cx="649829" cy="651792"/>
            <a:chOff x="11112781" y="1825625"/>
            <a:chExt cx="649829" cy="651792"/>
          </a:xfrm>
        </p:grpSpPr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43D88EC6-1176-0117-6703-552B87636AC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1113696" y="1828502"/>
              <a:ext cx="648000" cy="649829"/>
            </a:xfrm>
            <a:prstGeom prst="pi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  <a:latin typeface="Helvetica" pitchFamily="2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C63FBBF-D029-56C3-3F00-AECD16BFB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12781" y="1825625"/>
              <a:ext cx="648000" cy="649829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  <a:latin typeface="Helvetica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81EF134-31F0-7F79-5DA7-6770E5933841}"/>
              </a:ext>
            </a:extLst>
          </p:cNvPr>
          <p:cNvGrpSpPr/>
          <p:nvPr/>
        </p:nvGrpSpPr>
        <p:grpSpPr>
          <a:xfrm>
            <a:off x="7661197" y="3718231"/>
            <a:ext cx="649829" cy="651792"/>
            <a:chOff x="11112781" y="1825625"/>
            <a:chExt cx="649829" cy="651792"/>
          </a:xfrm>
        </p:grpSpPr>
        <p:sp>
          <p:nvSpPr>
            <p:cNvPr id="65" name="Pie 64">
              <a:extLst>
                <a:ext uri="{FF2B5EF4-FFF2-40B4-BE49-F238E27FC236}">
                  <a16:creationId xmlns:a16="http://schemas.microsoft.com/office/drawing/2014/main" id="{53417C84-7FCB-08DF-02FA-7A3DB84E99A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1113696" y="1828502"/>
              <a:ext cx="648000" cy="649829"/>
            </a:xfrm>
            <a:prstGeom prst="pi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  <a:latin typeface="Helvetica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7EF7B33-05DD-BA33-E236-41BB01A97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12781" y="1825625"/>
              <a:ext cx="648000" cy="649829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  <a:latin typeface="Helvetica" pitchFamily="2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52F6E33-5C5E-865A-1BC3-CAD58608BCB7}"/>
              </a:ext>
            </a:extLst>
          </p:cNvPr>
          <p:cNvGrpSpPr/>
          <p:nvPr/>
        </p:nvGrpSpPr>
        <p:grpSpPr>
          <a:xfrm>
            <a:off x="2575553" y="4542209"/>
            <a:ext cx="969722" cy="723057"/>
            <a:chOff x="7505400" y="4574049"/>
            <a:chExt cx="969722" cy="72305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0430345-D746-B3D8-0E43-0159D7E5E9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7122" y="4628976"/>
              <a:ext cx="648000" cy="649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  <a:latin typeface="Helvetica" pitchFamily="2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D879CFC-A324-8554-6535-BB635ACB7F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05400" y="4574049"/>
              <a:ext cx="648000" cy="723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497BC9-AD33-4855-024A-71BF7ACE4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7122" y="4628976"/>
              <a:ext cx="648000" cy="649829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  <a:latin typeface="Helvetica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CAFF94C-5804-82F5-2F31-9309155705DD}"/>
              </a:ext>
            </a:extLst>
          </p:cNvPr>
          <p:cNvGrpSpPr/>
          <p:nvPr/>
        </p:nvGrpSpPr>
        <p:grpSpPr>
          <a:xfrm>
            <a:off x="6078086" y="3714440"/>
            <a:ext cx="649829" cy="651792"/>
            <a:chOff x="11112781" y="1825625"/>
            <a:chExt cx="649829" cy="651792"/>
          </a:xfrm>
        </p:grpSpPr>
        <p:sp>
          <p:nvSpPr>
            <p:cNvPr id="72" name="Pie 71">
              <a:extLst>
                <a:ext uri="{FF2B5EF4-FFF2-40B4-BE49-F238E27FC236}">
                  <a16:creationId xmlns:a16="http://schemas.microsoft.com/office/drawing/2014/main" id="{3F26E9D8-FD6D-A1BE-10B9-CFF8CE07A4C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1113696" y="1828502"/>
              <a:ext cx="648000" cy="649829"/>
            </a:xfrm>
            <a:prstGeom prst="pi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  <a:latin typeface="Helvetica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FD1795-F9FC-EC42-75CD-A74B70D5F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12781" y="1825625"/>
              <a:ext cx="648000" cy="649829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67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4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48" grpId="0" animBg="1"/>
      <p:bldP spid="50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2DA7-2D2B-DD3D-51F8-8F7A335C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13" y="402421"/>
            <a:ext cx="9035723" cy="1174917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Helvetica Light" panose="020B0403020202020204" pitchFamily="34" charset="0"/>
              </a:rPr>
              <a:t>Decide how to set up environments based on user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F45A-7249-4EDE-E2BF-381BF4599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313" y="1577339"/>
            <a:ext cx="9479510" cy="3528062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P</a:t>
            </a:r>
            <a:r>
              <a:rPr lang="en-GB" sz="2400" dirty="0">
                <a:latin typeface="Helvetica" pitchFamily="2" charset="0"/>
              </a:rPr>
              <a:t>rovide a fixed set of packages and languages as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pre-built</a:t>
            </a:r>
            <a:r>
              <a:rPr lang="en-GB" sz="2400" dirty="0">
                <a:latin typeface="Helvetica" pitchFamily="2" charset="0"/>
              </a:rPr>
              <a:t> images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S</a:t>
            </a:r>
            <a:r>
              <a:rPr lang="en-GB" sz="2400" dirty="0">
                <a:latin typeface="Helvetica" pitchFamily="2" charset="0"/>
              </a:rPr>
              <a:t>et up a flexible environment at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runtime</a:t>
            </a:r>
            <a:r>
              <a:rPr lang="en-GB" sz="2400" dirty="0">
                <a:latin typeface="Helvetica" pitchFamily="2" charset="0"/>
              </a:rPr>
              <a:t> to the user's needs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B613C-0F6B-230F-932E-29E8E2D5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6C84-BB32-D27C-04BF-7FAABBC7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ED42-D523-696F-8DF8-29306B86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</p:spTree>
    <p:extLst>
      <p:ext uri="{BB962C8B-B14F-4D97-AF65-F5344CB8AC3E}">
        <p14:creationId xmlns:p14="http://schemas.microsoft.com/office/powerpoint/2010/main" val="366657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2DA7-2D2B-DD3D-51F8-8F7A335C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4917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Helvetica Light" panose="020B0403020202020204" pitchFamily="34" charset="0"/>
              </a:rPr>
              <a:t>Objectives of my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F45A-7249-4EDE-E2BF-381BF4599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314" y="2392512"/>
            <a:ext cx="8839200" cy="233349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latin typeface="Helvetica" pitchFamily="2" charset="0"/>
              </a:rPr>
              <a:t>Find feasible approaches to build images at runtime based on the user configuration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latin typeface="Helvetica" pitchFamily="2" charset="0"/>
              </a:rPr>
              <a:t>Evaluate prototypes for each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B613C-0F6B-230F-932E-29E8E2D5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6C84-BB32-D27C-04BF-7FAABBC7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ED42-D523-696F-8DF8-29306B86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</p:spTree>
    <p:extLst>
      <p:ext uri="{BB962C8B-B14F-4D97-AF65-F5344CB8AC3E}">
        <p14:creationId xmlns:p14="http://schemas.microsoft.com/office/powerpoint/2010/main" val="251589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2DA7-2D2B-DD3D-51F8-8F7A335C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4917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Helvetica Light" panose="020B0403020202020204" pitchFamily="34" charset="0"/>
              </a:rPr>
              <a:t>Build images at runtime using properties of 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F45A-7249-4EDE-E2BF-381BF4599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176" y="1540042"/>
            <a:ext cx="4561573" cy="531751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Content-addressable package 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B613C-0F6B-230F-932E-29E8E2D5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6C84-BB32-D27C-04BF-7FAABBC7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ED42-D523-696F-8DF8-29306B86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pic>
        <p:nvPicPr>
          <p:cNvPr id="8" name="Picture 7" descr="A person standing next to a car&#10;&#10;Description automatically generated">
            <a:extLst>
              <a:ext uri="{FF2B5EF4-FFF2-40B4-BE49-F238E27FC236}">
                <a16:creationId xmlns:a16="http://schemas.microsoft.com/office/drawing/2014/main" id="{F62D20D8-1E1B-29FA-05BB-717F57BE1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971" y="2101563"/>
            <a:ext cx="4114800" cy="3180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8FA0BF-81C0-A7FD-466A-2A89CF18F17E}"/>
              </a:ext>
            </a:extLst>
          </p:cNvPr>
          <p:cNvSpPr txBox="1"/>
          <p:nvPr/>
        </p:nvSpPr>
        <p:spPr>
          <a:xfrm>
            <a:off x="6912192" y="5518996"/>
            <a:ext cx="2554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https://devrant.com/rants/2341310/always-works-on-my-machine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AB8C4D-F304-F719-1BB2-B48759E3E82C}"/>
              </a:ext>
            </a:extLst>
          </p:cNvPr>
          <p:cNvSpPr txBox="1"/>
          <p:nvPr/>
        </p:nvSpPr>
        <p:spPr>
          <a:xfrm>
            <a:off x="6958971" y="1578203"/>
            <a:ext cx="1869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Helvetica" pitchFamily="2" charset="0"/>
              </a:rPr>
              <a:t>Reproducibility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16437985-9CBC-1C52-1708-826602D7646B}"/>
              </a:ext>
            </a:extLst>
          </p:cNvPr>
          <p:cNvSpPr/>
          <p:nvPr/>
        </p:nvSpPr>
        <p:spPr>
          <a:xfrm>
            <a:off x="874176" y="2221509"/>
            <a:ext cx="1901280" cy="713008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Helvetica" pitchFamily="2" charset="0"/>
              </a:rPr>
              <a:t>/nix/store</a:t>
            </a:r>
            <a:endParaRPr lang="en-GB" sz="2400" dirty="0">
              <a:latin typeface="Helvetica" pitchFamily="2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499C1D0-3E9B-2E59-A5F0-AF8C34B6A068}"/>
              </a:ext>
            </a:extLst>
          </p:cNvPr>
          <p:cNvCxnSpPr>
            <a:cxnSpLocks/>
            <a:stCxn id="22" idx="3"/>
          </p:cNvCxnSpPr>
          <p:nvPr/>
        </p:nvCxnSpPr>
        <p:spPr>
          <a:xfrm rot="16200000" flipH="1">
            <a:off x="1967906" y="2791426"/>
            <a:ext cx="377200" cy="663381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E25A90-C586-F541-183E-CC81A766D5C7}"/>
              </a:ext>
            </a:extLst>
          </p:cNvPr>
          <p:cNvSpPr txBox="1"/>
          <p:nvPr/>
        </p:nvSpPr>
        <p:spPr>
          <a:xfrm>
            <a:off x="2430585" y="3112846"/>
            <a:ext cx="31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&lt;…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hash</a:t>
            </a:r>
            <a:r>
              <a:rPr lang="en-GB" dirty="0">
                <a:latin typeface="Helvetica" pitchFamily="2" charset="0"/>
              </a:rPr>
              <a:t>…&gt;-&lt;…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name</a:t>
            </a:r>
            <a:r>
              <a:rPr lang="en-GB" dirty="0">
                <a:latin typeface="Helvetica" pitchFamily="2" charset="0"/>
              </a:rPr>
              <a:t>…&gt;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069E545-667C-E57A-2788-3ACD12FDA8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06507" y="3423340"/>
            <a:ext cx="900000" cy="663384"/>
          </a:xfrm>
          <a:prstGeom prst="bentConnector3">
            <a:avLst>
              <a:gd name="adj1" fmla="val 99403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13DFDC-C84A-E0DF-DB8E-E53F6DD77356}"/>
              </a:ext>
            </a:extLst>
          </p:cNvPr>
          <p:cNvSpPr txBox="1"/>
          <p:nvPr/>
        </p:nvSpPr>
        <p:spPr>
          <a:xfrm>
            <a:off x="2487790" y="4017276"/>
            <a:ext cx="314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72by2iw5wd8i…-glibc-2.3.5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3CCF6B50-98EB-67AE-42F4-74E98AB7D260}"/>
              </a:ext>
            </a:extLst>
          </p:cNvPr>
          <p:cNvSpPr/>
          <p:nvPr/>
        </p:nvSpPr>
        <p:spPr>
          <a:xfrm rot="20309201">
            <a:off x="1922421" y="3107162"/>
            <a:ext cx="4061029" cy="1650220"/>
          </a:xfrm>
          <a:prstGeom prst="arc">
            <a:avLst>
              <a:gd name="adj1" fmla="val 15724527"/>
              <a:gd name="adj2" fmla="val 1568844"/>
            </a:avLst>
          </a:prstGeom>
          <a:noFill/>
          <a:ln>
            <a:solidFill>
              <a:schemeClr val="accent4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3FFA65-A56C-C019-3ECA-656856769695}"/>
              </a:ext>
            </a:extLst>
          </p:cNvPr>
          <p:cNvSpPr txBox="1"/>
          <p:nvPr/>
        </p:nvSpPr>
        <p:spPr>
          <a:xfrm>
            <a:off x="5034865" y="3489662"/>
            <a:ext cx="16594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  <a:latin typeface="Helvetica" pitchFamily="2" charset="0"/>
              </a:rPr>
              <a:t>Dependencies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8C9274E-2269-7D68-422A-0A6D132F5E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56885" y="3360076"/>
            <a:ext cx="396000" cy="468000"/>
          </a:xfrm>
          <a:prstGeom prst="bentConnector3">
            <a:avLst>
              <a:gd name="adj1" fmla="val 99403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7BE671-8FC8-5EB0-8ED9-0D4C765170EB}"/>
              </a:ext>
            </a:extLst>
          </p:cNvPr>
          <p:cNvSpPr txBox="1"/>
          <p:nvPr/>
        </p:nvSpPr>
        <p:spPr>
          <a:xfrm>
            <a:off x="2960438" y="3566869"/>
            <a:ext cx="184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bin/hello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18C01A7-D0E9-3ED9-0FA5-BDBC15E2195A}"/>
              </a:ext>
            </a:extLst>
          </p:cNvPr>
          <p:cNvSpPr/>
          <p:nvPr/>
        </p:nvSpPr>
        <p:spPr>
          <a:xfrm rot="20120296">
            <a:off x="1719359" y="2972567"/>
            <a:ext cx="3648742" cy="950583"/>
          </a:xfrm>
          <a:prstGeom prst="arc">
            <a:avLst>
              <a:gd name="adj1" fmla="val 14804696"/>
              <a:gd name="adj2" fmla="val 3660785"/>
            </a:avLst>
          </a:prstGeom>
          <a:noFill/>
          <a:ln>
            <a:solidFill>
              <a:schemeClr val="accent2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42D8CA-3D18-E453-29F2-7898B88D8252}"/>
              </a:ext>
            </a:extLst>
          </p:cNvPr>
          <p:cNvSpPr txBox="1"/>
          <p:nvPr/>
        </p:nvSpPr>
        <p:spPr>
          <a:xfrm>
            <a:off x="4623140" y="2318472"/>
            <a:ext cx="14670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Helvetica" pitchFamily="2" charset="0"/>
              </a:rPr>
              <a:t>Source code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59B053-38FD-7931-0C55-670EDE49F995}"/>
              </a:ext>
            </a:extLst>
          </p:cNvPr>
          <p:cNvSpPr txBox="1"/>
          <p:nvPr/>
        </p:nvSpPr>
        <p:spPr>
          <a:xfrm>
            <a:off x="838200" y="4614101"/>
            <a:ext cx="430137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Helvetica" pitchFamily="2" charset="0"/>
              </a:rPr>
              <a:t>Highly cacheable builds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Helvetica" pitchFamily="2" charset="0"/>
              </a:rPr>
              <a:t>Cheap images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Helvetica" pitchFamily="2" charset="0"/>
              </a:rPr>
              <a:t>Compose environments easily</a:t>
            </a:r>
          </a:p>
        </p:txBody>
      </p:sp>
    </p:spTree>
    <p:extLst>
      <p:ext uri="{BB962C8B-B14F-4D97-AF65-F5344CB8AC3E}">
        <p14:creationId xmlns:p14="http://schemas.microsoft.com/office/powerpoint/2010/main" val="31803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  <p:bldP spid="24" grpId="0"/>
      <p:bldP spid="26" grpId="0"/>
      <p:bldP spid="27" grpId="0" animBg="1"/>
      <p:bldP spid="28" grpId="0" animBg="1"/>
      <p:bldP spid="30" grpId="0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2E3A-CFAB-092B-BF10-0A05204E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397"/>
            <a:ext cx="8702040" cy="132556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Helvetica Light" panose="020B0403020202020204" pitchFamily="34" charset="0"/>
              </a:rPr>
              <a:t>Nix build process of a package or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9E7-2D4A-C4EE-0966-5199BD7C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8168640" cy="448627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dirty="0">
              <a:latin typeface="Helvetica" pitchFamily="2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latin typeface="Helvetica" pitchFamily="2" charset="0"/>
              </a:rPr>
              <a:t>Construct an environment where all the tools and dependencies are available for building the image or package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latin typeface="Helvetica" pitchFamily="2" charset="0"/>
              </a:rPr>
              <a:t>Execute a build script to run all build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C7CE8-B1D7-09DC-3CEB-5F78C93C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F7D8C-D4F4-D909-7088-A41F01C1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DAB0-7B09-7AD7-5C41-ED2F1247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6</a:t>
            </a:fld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C52379-D914-53AA-D522-40B98E253134}"/>
              </a:ext>
            </a:extLst>
          </p:cNvPr>
          <p:cNvGrpSpPr/>
          <p:nvPr/>
        </p:nvGrpSpPr>
        <p:grpSpPr>
          <a:xfrm>
            <a:off x="8611400" y="2747534"/>
            <a:ext cx="1568920" cy="1186292"/>
            <a:chOff x="9365380" y="2852994"/>
            <a:chExt cx="1568920" cy="1302864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83DC1603-CBBB-01BC-BF8A-99554477432B}"/>
                </a:ext>
              </a:extLst>
            </p:cNvPr>
            <p:cNvSpPr/>
            <p:nvPr/>
          </p:nvSpPr>
          <p:spPr>
            <a:xfrm>
              <a:off x="9365380" y="2852994"/>
              <a:ext cx="475655" cy="1302864"/>
            </a:xfrm>
            <a:prstGeom prst="rightBrace">
              <a:avLst>
                <a:gd name="adj1" fmla="val 8333"/>
                <a:gd name="adj2" fmla="val 48958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F41A24-0927-20AF-3FE1-CD6F41F0C482}"/>
                </a:ext>
              </a:extLst>
            </p:cNvPr>
            <p:cNvSpPr txBox="1"/>
            <p:nvPr/>
          </p:nvSpPr>
          <p:spPr>
            <a:xfrm>
              <a:off x="9841036" y="3301614"/>
              <a:ext cx="1093264" cy="405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Helvetica" pitchFamily="2" charset="0"/>
                </a:rPr>
                <a:t>nix-shell</a:t>
              </a:r>
            </a:p>
          </p:txBody>
        </p:sp>
      </p:grp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DFFF05D-B2C7-AAAF-94A1-8209BFDA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174" y="656797"/>
            <a:ext cx="934626" cy="8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1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2DA7-2D2B-DD3D-51F8-8F7A335C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491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Helvetica Light" panose="020B0403020202020204" pitchFamily="34" charset="0"/>
              </a:rPr>
              <a:t>Objectives of my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F45A-7249-4EDE-E2BF-381BF4599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621"/>
            <a:ext cx="8839200" cy="233349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latin typeface="Helvetica" pitchFamily="2" charset="0"/>
              </a:rPr>
              <a:t>Find feasible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approaches</a:t>
            </a:r>
            <a:r>
              <a:rPr lang="en-GB" sz="2400" dirty="0">
                <a:latin typeface="Helvetica" pitchFamily="2" charset="0"/>
              </a:rPr>
              <a:t> to build images at runtime based on the user configuration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Evaluate prototypes for each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B613C-0F6B-230F-932E-29E8E2D5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6C84-BB32-D27C-04BF-7FAABBC7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ED42-D523-696F-8DF8-29306B86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C0883-D016-DFD3-C739-94093C437EE7}"/>
              </a:ext>
            </a:extLst>
          </p:cNvPr>
          <p:cNvSpPr/>
          <p:nvPr/>
        </p:nvSpPr>
        <p:spPr>
          <a:xfrm>
            <a:off x="838200" y="4753488"/>
            <a:ext cx="1083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User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F63E3F3-BE6C-6909-DD0F-1F26D0891E9B}"/>
              </a:ext>
            </a:extLst>
          </p:cNvPr>
          <p:cNvSpPr/>
          <p:nvPr/>
        </p:nvSpPr>
        <p:spPr>
          <a:xfrm flipH="1">
            <a:off x="1737546" y="4442061"/>
            <a:ext cx="899345" cy="1084520"/>
          </a:xfrm>
          <a:prstGeom prst="rightBrace">
            <a:avLst>
              <a:gd name="adj1" fmla="val 8333"/>
              <a:gd name="adj2" fmla="val 48958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405B8-93C0-2332-5498-3FD94C567240}"/>
              </a:ext>
            </a:extLst>
          </p:cNvPr>
          <p:cNvSpPr txBox="1"/>
          <p:nvPr/>
        </p:nvSpPr>
        <p:spPr>
          <a:xfrm>
            <a:off x="2636889" y="4211858"/>
            <a:ext cx="479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Configure environment: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lecturer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8A2A0-82F5-5A1F-41E8-02B47BADA3FE}"/>
              </a:ext>
            </a:extLst>
          </p:cNvPr>
          <p:cNvSpPr txBox="1"/>
          <p:nvPr/>
        </p:nvSpPr>
        <p:spPr>
          <a:xfrm>
            <a:off x="2636890" y="5295748"/>
            <a:ext cx="479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Run code in environment: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27118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D9B9-B9B3-A5B4-CE5E-8BEF148E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478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Helvetica Light" panose="020B0403020202020204" pitchFamily="34" charset="0"/>
              </a:rPr>
              <a:t>Build images at runtime (BIAR) execution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DFCEB-3C0C-E473-4B8A-FD9B3EBC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8</a:t>
            </a:fld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A0709-490F-F747-9CDD-3BF9771C7434}"/>
              </a:ext>
            </a:extLst>
          </p:cNvPr>
          <p:cNvSpPr txBox="1"/>
          <p:nvPr/>
        </p:nvSpPr>
        <p:spPr>
          <a:xfrm>
            <a:off x="1360234" y="1704113"/>
            <a:ext cx="231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Helvetica" pitchFamily="2" charset="0"/>
              </a:rPr>
              <a:t>BIAR computes the mapping 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F2C21A-9D85-327A-BDBE-1A2864367606}"/>
              </a:ext>
            </a:extLst>
          </p:cNvPr>
          <p:cNvGrpSpPr/>
          <p:nvPr/>
        </p:nvGrpSpPr>
        <p:grpSpPr>
          <a:xfrm>
            <a:off x="3099430" y="4800849"/>
            <a:ext cx="852972" cy="776490"/>
            <a:chOff x="5688354" y="3138240"/>
            <a:chExt cx="1144800" cy="99564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0007EF4-96B8-5971-1B63-73BE1CAE00FE}"/>
                </a:ext>
              </a:extLst>
            </p:cNvPr>
            <p:cNvSpPr/>
            <p:nvPr/>
          </p:nvSpPr>
          <p:spPr>
            <a:xfrm>
              <a:off x="5688354" y="3138240"/>
              <a:ext cx="1144800" cy="99564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B482921-D37B-1FCC-E330-DC48A569995B}"/>
                </a:ext>
              </a:extLst>
            </p:cNvPr>
            <p:cNvGrpSpPr/>
            <p:nvPr/>
          </p:nvGrpSpPr>
          <p:grpSpPr>
            <a:xfrm>
              <a:off x="5749439" y="3286910"/>
              <a:ext cx="1041101" cy="698303"/>
              <a:chOff x="5517606" y="4837410"/>
              <a:chExt cx="1041101" cy="698303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0ACD58C-7CF6-035C-FEB3-58DF94E4F209}"/>
                  </a:ext>
                </a:extLst>
              </p:cNvPr>
              <p:cNvSpPr/>
              <p:nvPr/>
            </p:nvSpPr>
            <p:spPr>
              <a:xfrm>
                <a:off x="5668938" y="4837410"/>
                <a:ext cx="729810" cy="16900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202F0570-A844-A1C2-2560-B6E5E3E81074}"/>
                  </a:ext>
                </a:extLst>
              </p:cNvPr>
              <p:cNvSpPr/>
              <p:nvPr/>
            </p:nvSpPr>
            <p:spPr>
              <a:xfrm>
                <a:off x="5666248" y="5101154"/>
                <a:ext cx="729810" cy="16900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1E7FF19C-5346-F8D5-961B-0C9186D4C00F}"/>
                  </a:ext>
                </a:extLst>
              </p:cNvPr>
              <p:cNvSpPr/>
              <p:nvPr/>
            </p:nvSpPr>
            <p:spPr>
              <a:xfrm>
                <a:off x="5670937" y="5366707"/>
                <a:ext cx="729810" cy="16900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sp>
            <p:nvSpPr>
              <p:cNvPr id="29" name="Left Brace 28">
                <a:extLst>
                  <a:ext uri="{FF2B5EF4-FFF2-40B4-BE49-F238E27FC236}">
                    <a16:creationId xmlns:a16="http://schemas.microsoft.com/office/drawing/2014/main" id="{38097971-0497-4680-F344-3802D8A6C675}"/>
                  </a:ext>
                </a:extLst>
              </p:cNvPr>
              <p:cNvSpPr/>
              <p:nvPr/>
            </p:nvSpPr>
            <p:spPr>
              <a:xfrm>
                <a:off x="5517606" y="4912282"/>
                <a:ext cx="147320" cy="585729"/>
              </a:xfrm>
              <a:prstGeom prst="leftBrac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61828FF1-31E4-092D-065A-D906324E321B}"/>
                  </a:ext>
                </a:extLst>
              </p:cNvPr>
              <p:cNvSpPr/>
              <p:nvPr/>
            </p:nvSpPr>
            <p:spPr>
              <a:xfrm flipH="1">
                <a:off x="6411387" y="4893697"/>
                <a:ext cx="147320" cy="585729"/>
              </a:xfrm>
              <a:prstGeom prst="leftBrac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3EAB65-E568-3B4D-EE21-32209A68C618}"/>
              </a:ext>
            </a:extLst>
          </p:cNvPr>
          <p:cNvGrpSpPr/>
          <p:nvPr/>
        </p:nvGrpSpPr>
        <p:grpSpPr>
          <a:xfrm>
            <a:off x="814303" y="4578026"/>
            <a:ext cx="1504626" cy="897116"/>
            <a:chOff x="5688354" y="1607128"/>
            <a:chExt cx="1509727" cy="1170822"/>
          </a:xfrm>
        </p:grpSpPr>
        <p:sp>
          <p:nvSpPr>
            <p:cNvPr id="31" name="Folded Corner 30">
              <a:extLst>
                <a:ext uri="{FF2B5EF4-FFF2-40B4-BE49-F238E27FC236}">
                  <a16:creationId xmlns:a16="http://schemas.microsoft.com/office/drawing/2014/main" id="{7C5EAAD4-171F-9656-EFB1-4ECBD30CA10E}"/>
                </a:ext>
              </a:extLst>
            </p:cNvPr>
            <p:cNvSpPr/>
            <p:nvPr/>
          </p:nvSpPr>
          <p:spPr>
            <a:xfrm>
              <a:off x="5688354" y="1607128"/>
              <a:ext cx="1509727" cy="117082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Configurations</a:t>
              </a: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AA4DAAD3-EC20-9DDF-C024-E09BD8840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199583" y="2230272"/>
              <a:ext cx="433465" cy="461293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5B6920F-113E-CAF7-B97A-BB14CDFE5671}"/>
              </a:ext>
            </a:extLst>
          </p:cNvPr>
          <p:cNvGrpSpPr/>
          <p:nvPr/>
        </p:nvGrpSpPr>
        <p:grpSpPr>
          <a:xfrm>
            <a:off x="6692635" y="2434497"/>
            <a:ext cx="1639345" cy="606343"/>
            <a:chOff x="6692635" y="2434497"/>
            <a:chExt cx="1639345" cy="606343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36DD096-ACF5-6650-AF13-0F55F7DAF4E4}"/>
                </a:ext>
              </a:extLst>
            </p:cNvPr>
            <p:cNvCxnSpPr>
              <a:cxnSpLocks/>
              <a:stCxn id="46" idx="4"/>
              <a:endCxn id="72" idx="1"/>
            </p:cNvCxnSpPr>
            <p:nvPr/>
          </p:nvCxnSpPr>
          <p:spPr>
            <a:xfrm flipV="1">
              <a:off x="6692635" y="2593485"/>
              <a:ext cx="1639345" cy="136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5AE109D-954D-A927-BDB8-4A6B12439998}"/>
                </a:ext>
              </a:extLst>
            </p:cNvPr>
            <p:cNvGrpSpPr/>
            <p:nvPr/>
          </p:nvGrpSpPr>
          <p:grpSpPr>
            <a:xfrm>
              <a:off x="7239605" y="2434497"/>
              <a:ext cx="668885" cy="606343"/>
              <a:chOff x="7579041" y="2723747"/>
              <a:chExt cx="668885" cy="60634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8C42C5-0A43-905D-2143-9A3ED8378B4F}"/>
                  </a:ext>
                </a:extLst>
              </p:cNvPr>
              <p:cNvGrpSpPr/>
              <p:nvPr/>
            </p:nvGrpSpPr>
            <p:grpSpPr>
              <a:xfrm>
                <a:off x="7767311" y="3022313"/>
                <a:ext cx="328680" cy="307777"/>
                <a:chOff x="5688354" y="3138240"/>
                <a:chExt cx="1144800" cy="995645"/>
              </a:xfrm>
            </p:grpSpPr>
            <p:sp>
              <p:nvSpPr>
                <p:cNvPr id="61" name="Rounded Rectangle 60">
                  <a:extLst>
                    <a:ext uri="{FF2B5EF4-FFF2-40B4-BE49-F238E27FC236}">
                      <a16:creationId xmlns:a16="http://schemas.microsoft.com/office/drawing/2014/main" id="{28F87533-27B2-9119-E861-4D6BFF5B9806}"/>
                    </a:ext>
                  </a:extLst>
                </p:cNvPr>
                <p:cNvSpPr/>
                <p:nvPr/>
              </p:nvSpPr>
              <p:spPr>
                <a:xfrm>
                  <a:off x="5688354" y="3138240"/>
                  <a:ext cx="1144800" cy="995645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87C0C4EC-E9E2-B180-1C88-AE17A0F88650}"/>
                    </a:ext>
                  </a:extLst>
                </p:cNvPr>
                <p:cNvGrpSpPr/>
                <p:nvPr/>
              </p:nvGrpSpPr>
              <p:grpSpPr>
                <a:xfrm>
                  <a:off x="5749439" y="3286910"/>
                  <a:ext cx="1041101" cy="698303"/>
                  <a:chOff x="5517606" y="4837410"/>
                  <a:chExt cx="1041101" cy="698303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52EECFEC-63FE-8679-DC67-1C25B2A26BED}"/>
                      </a:ext>
                    </a:extLst>
                  </p:cNvPr>
                  <p:cNvSpPr/>
                  <p:nvPr/>
                </p:nvSpPr>
                <p:spPr>
                  <a:xfrm>
                    <a:off x="5668938" y="4837410"/>
                    <a:ext cx="729810" cy="169006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4" name="Rounded Rectangle 63">
                    <a:extLst>
                      <a:ext uri="{FF2B5EF4-FFF2-40B4-BE49-F238E27FC236}">
                        <a16:creationId xmlns:a16="http://schemas.microsoft.com/office/drawing/2014/main" id="{1B4DD74D-985C-81E9-5FE8-C4E9F618367D}"/>
                      </a:ext>
                    </a:extLst>
                  </p:cNvPr>
                  <p:cNvSpPr/>
                  <p:nvPr/>
                </p:nvSpPr>
                <p:spPr>
                  <a:xfrm>
                    <a:off x="5666248" y="5101154"/>
                    <a:ext cx="729810" cy="169006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5" name="Rounded Rectangle 64">
                    <a:extLst>
                      <a:ext uri="{FF2B5EF4-FFF2-40B4-BE49-F238E27FC236}">
                        <a16:creationId xmlns:a16="http://schemas.microsoft.com/office/drawing/2014/main" id="{418E5E3D-4E19-0E39-23D3-C08CD816AF2C}"/>
                      </a:ext>
                    </a:extLst>
                  </p:cNvPr>
                  <p:cNvSpPr/>
                  <p:nvPr/>
                </p:nvSpPr>
                <p:spPr>
                  <a:xfrm>
                    <a:off x="5670937" y="5366707"/>
                    <a:ext cx="729810" cy="169006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6" name="Left Brace 65">
                    <a:extLst>
                      <a:ext uri="{FF2B5EF4-FFF2-40B4-BE49-F238E27FC236}">
                        <a16:creationId xmlns:a16="http://schemas.microsoft.com/office/drawing/2014/main" id="{73F4EFC9-E9AE-4010-DF32-4AD1949CEDFE}"/>
                      </a:ext>
                    </a:extLst>
                  </p:cNvPr>
                  <p:cNvSpPr/>
                  <p:nvPr/>
                </p:nvSpPr>
                <p:spPr>
                  <a:xfrm>
                    <a:off x="5517606" y="4912282"/>
                    <a:ext cx="147320" cy="585729"/>
                  </a:xfrm>
                  <a:prstGeom prst="leftBrace">
                    <a:avLst/>
                  </a:prstGeom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7" name="Left Brace 66">
                    <a:extLst>
                      <a:ext uri="{FF2B5EF4-FFF2-40B4-BE49-F238E27FC236}">
                        <a16:creationId xmlns:a16="http://schemas.microsoft.com/office/drawing/2014/main" id="{9EAD7FB1-F7B0-D09B-24F0-7D077E0F9D08}"/>
                      </a:ext>
                    </a:extLst>
                  </p:cNvPr>
                  <p:cNvSpPr/>
                  <p:nvPr/>
                </p:nvSpPr>
                <p:spPr>
                  <a:xfrm flipH="1">
                    <a:off x="6411387" y="4893697"/>
                    <a:ext cx="147320" cy="585729"/>
                  </a:xfrm>
                  <a:prstGeom prst="leftBrace">
                    <a:avLst/>
                  </a:prstGeom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2D5215A-8FD7-4399-AAA0-7D46CC589A03}"/>
                  </a:ext>
                </a:extLst>
              </p:cNvPr>
              <p:cNvSpPr txBox="1"/>
              <p:nvPr/>
            </p:nvSpPr>
            <p:spPr>
              <a:xfrm>
                <a:off x="7579041" y="2723747"/>
                <a:ext cx="66888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Helvetica" pitchFamily="2" charset="0"/>
                  </a:rPr>
                  <a:t>Push</a:t>
                </a:r>
                <a:endParaRPr lang="en-GB" dirty="0">
                  <a:latin typeface="Helvetica" pitchFamily="2" charset="0"/>
                </a:endParaRPr>
              </a:p>
            </p:txBody>
          </p:sp>
        </p:grpSp>
      </p:grp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CAEF617-965B-85E5-F040-5CBAC6DF9670}"/>
              </a:ext>
            </a:extLst>
          </p:cNvPr>
          <p:cNvSpPr/>
          <p:nvPr/>
        </p:nvSpPr>
        <p:spPr>
          <a:xfrm>
            <a:off x="8331980" y="2099927"/>
            <a:ext cx="1408786" cy="98711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Image registry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66288E-EAB9-7A03-E3A8-0CF120F15ADB}"/>
              </a:ext>
            </a:extLst>
          </p:cNvPr>
          <p:cNvGrpSpPr/>
          <p:nvPr/>
        </p:nvGrpSpPr>
        <p:grpSpPr>
          <a:xfrm>
            <a:off x="4535055" y="4228759"/>
            <a:ext cx="5227365" cy="887346"/>
            <a:chOff x="4535055" y="4228759"/>
            <a:chExt cx="5030857" cy="88734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3FFA4D9-7A5E-73C2-57D1-BB020ABBE135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4535055" y="4672432"/>
              <a:ext cx="639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23EAA3-E858-A321-4EB6-36B20682D24E}"/>
                </a:ext>
              </a:extLst>
            </p:cNvPr>
            <p:cNvSpPr/>
            <p:nvPr/>
          </p:nvSpPr>
          <p:spPr>
            <a:xfrm>
              <a:off x="5174674" y="4228759"/>
              <a:ext cx="4391238" cy="8873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Helvetica" pitchFamily="2" charset="0"/>
                </a:rPr>
                <a:t>Container engine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724AC2C-77F0-488C-58A3-5B4D33AC44BC}"/>
              </a:ext>
            </a:extLst>
          </p:cNvPr>
          <p:cNvGrpSpPr/>
          <p:nvPr/>
        </p:nvGrpSpPr>
        <p:grpSpPr>
          <a:xfrm>
            <a:off x="8760819" y="4450698"/>
            <a:ext cx="376254" cy="365126"/>
            <a:chOff x="5688354" y="3138240"/>
            <a:chExt cx="1144800" cy="995645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7901538E-7A1C-72F6-3688-75F8DC078C18}"/>
                </a:ext>
              </a:extLst>
            </p:cNvPr>
            <p:cNvSpPr/>
            <p:nvPr/>
          </p:nvSpPr>
          <p:spPr>
            <a:xfrm>
              <a:off x="5688354" y="3138240"/>
              <a:ext cx="1144800" cy="99564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FA171D3-473D-AB6F-9F7F-FB0BF3E39C32}"/>
                </a:ext>
              </a:extLst>
            </p:cNvPr>
            <p:cNvGrpSpPr/>
            <p:nvPr/>
          </p:nvGrpSpPr>
          <p:grpSpPr>
            <a:xfrm>
              <a:off x="5749439" y="3286910"/>
              <a:ext cx="1041101" cy="698303"/>
              <a:chOff x="5517606" y="4837410"/>
              <a:chExt cx="1041101" cy="698303"/>
            </a:xfrm>
          </p:grpSpPr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F9BFF77B-5209-D7CF-B494-8367A14168D7}"/>
                  </a:ext>
                </a:extLst>
              </p:cNvPr>
              <p:cNvSpPr/>
              <p:nvPr/>
            </p:nvSpPr>
            <p:spPr>
              <a:xfrm>
                <a:off x="5668938" y="4837410"/>
                <a:ext cx="729810" cy="16900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D7843BC1-36CD-DDB6-3640-DE4F137CBF94}"/>
                  </a:ext>
                </a:extLst>
              </p:cNvPr>
              <p:cNvSpPr/>
              <p:nvPr/>
            </p:nvSpPr>
            <p:spPr>
              <a:xfrm>
                <a:off x="5666248" y="5101154"/>
                <a:ext cx="729810" cy="16900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04ED9C46-57D4-AB67-8B85-5FAF7567147F}"/>
                  </a:ext>
                </a:extLst>
              </p:cNvPr>
              <p:cNvSpPr/>
              <p:nvPr/>
            </p:nvSpPr>
            <p:spPr>
              <a:xfrm>
                <a:off x="5670937" y="5366707"/>
                <a:ext cx="729810" cy="16900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sp>
            <p:nvSpPr>
              <p:cNvPr id="110" name="Left Brace 109">
                <a:extLst>
                  <a:ext uri="{FF2B5EF4-FFF2-40B4-BE49-F238E27FC236}">
                    <a16:creationId xmlns:a16="http://schemas.microsoft.com/office/drawing/2014/main" id="{FCF0251D-4179-CC78-6442-D1BB7226FF14}"/>
                  </a:ext>
                </a:extLst>
              </p:cNvPr>
              <p:cNvSpPr/>
              <p:nvPr/>
            </p:nvSpPr>
            <p:spPr>
              <a:xfrm>
                <a:off x="5517606" y="4912282"/>
                <a:ext cx="147320" cy="585729"/>
              </a:xfrm>
              <a:prstGeom prst="leftBrac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sp>
            <p:nvSpPr>
              <p:cNvPr id="111" name="Left Brace 110">
                <a:extLst>
                  <a:ext uri="{FF2B5EF4-FFF2-40B4-BE49-F238E27FC236}">
                    <a16:creationId xmlns:a16="http://schemas.microsoft.com/office/drawing/2014/main" id="{4830103F-35A9-F6B9-B287-D74C252AAE09}"/>
                  </a:ext>
                </a:extLst>
              </p:cNvPr>
              <p:cNvSpPr/>
              <p:nvPr/>
            </p:nvSpPr>
            <p:spPr>
              <a:xfrm flipH="1">
                <a:off x="6411387" y="4893697"/>
                <a:ext cx="147320" cy="585729"/>
              </a:xfrm>
              <a:prstGeom prst="leftBrac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90FC97-108F-8207-C6EA-84FAC7C4CB69}"/>
              </a:ext>
            </a:extLst>
          </p:cNvPr>
          <p:cNvGrpSpPr/>
          <p:nvPr/>
        </p:nvGrpSpPr>
        <p:grpSpPr>
          <a:xfrm>
            <a:off x="8271438" y="4815824"/>
            <a:ext cx="1297752" cy="1236354"/>
            <a:chOff x="10315346" y="3617735"/>
            <a:chExt cx="1297752" cy="1236354"/>
          </a:xfrm>
        </p:grpSpPr>
        <p:sp>
          <p:nvSpPr>
            <p:cNvPr id="112" name="Cube 111">
              <a:extLst>
                <a:ext uri="{FF2B5EF4-FFF2-40B4-BE49-F238E27FC236}">
                  <a16:creationId xmlns:a16="http://schemas.microsoft.com/office/drawing/2014/main" id="{27B92712-2E2F-6544-CE6D-3FD6B625112E}"/>
                </a:ext>
              </a:extLst>
            </p:cNvPr>
            <p:cNvSpPr/>
            <p:nvPr/>
          </p:nvSpPr>
          <p:spPr>
            <a:xfrm>
              <a:off x="10315346" y="4263303"/>
              <a:ext cx="1297752" cy="590786"/>
            </a:xfrm>
            <a:prstGeom prst="cube">
              <a:avLst>
                <a:gd name="adj" fmla="val 157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Helvetica" pitchFamily="2" charset="0"/>
                </a:rPr>
                <a:t>Environment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412EAFC-DB77-534F-9774-335DCD3B332B}"/>
                </a:ext>
              </a:extLst>
            </p:cNvPr>
            <p:cNvCxnSpPr>
              <a:cxnSpLocks/>
              <a:stCxn id="105" idx="2"/>
              <a:endCxn id="112" idx="0"/>
            </p:cNvCxnSpPr>
            <p:nvPr/>
          </p:nvCxnSpPr>
          <p:spPr>
            <a:xfrm>
              <a:off x="10992854" y="3617735"/>
              <a:ext cx="17810" cy="6455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A508749-B1E7-3395-17D1-0505713D442B}"/>
              </a:ext>
            </a:extLst>
          </p:cNvPr>
          <p:cNvGrpSpPr/>
          <p:nvPr/>
        </p:nvGrpSpPr>
        <p:grpSpPr>
          <a:xfrm>
            <a:off x="8780895" y="3087042"/>
            <a:ext cx="820850" cy="1141717"/>
            <a:chOff x="8653382" y="3097363"/>
            <a:chExt cx="820850" cy="1141717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6D4E86D-9313-4715-1160-AA2807DB21C7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>
              <a:off x="8908860" y="3097363"/>
              <a:ext cx="0" cy="11417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C65F9D2-F92F-5277-9F4E-B68871349064}"/>
                </a:ext>
              </a:extLst>
            </p:cNvPr>
            <p:cNvGrpSpPr/>
            <p:nvPr/>
          </p:nvGrpSpPr>
          <p:grpSpPr>
            <a:xfrm>
              <a:off x="8653382" y="3394149"/>
              <a:ext cx="820850" cy="322279"/>
              <a:chOff x="8992818" y="3683399"/>
              <a:chExt cx="820850" cy="322279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682B70-3C2F-CD34-E522-9A39A7D2D440}"/>
                  </a:ext>
                </a:extLst>
              </p:cNvPr>
              <p:cNvSpPr txBox="1"/>
              <p:nvPr/>
            </p:nvSpPr>
            <p:spPr>
              <a:xfrm>
                <a:off x="8992818" y="3697901"/>
                <a:ext cx="59112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Helvetica" pitchFamily="2" charset="0"/>
                  </a:rPr>
                  <a:t>Pull</a:t>
                </a:r>
                <a:endParaRPr lang="en-GB" dirty="0">
                  <a:latin typeface="Helvetica" pitchFamily="2" charset="0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18C1EF01-44D3-60AC-8ED3-DCA1C568271B}"/>
                  </a:ext>
                </a:extLst>
              </p:cNvPr>
              <p:cNvGrpSpPr/>
              <p:nvPr/>
            </p:nvGrpSpPr>
            <p:grpSpPr>
              <a:xfrm>
                <a:off x="9484988" y="3683399"/>
                <a:ext cx="328680" cy="307777"/>
                <a:chOff x="5688354" y="3138240"/>
                <a:chExt cx="1144800" cy="995645"/>
              </a:xfrm>
            </p:grpSpPr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3FB39BA8-8A47-ACB9-19D7-B50AAAE02C3F}"/>
                    </a:ext>
                  </a:extLst>
                </p:cNvPr>
                <p:cNvSpPr/>
                <p:nvPr/>
              </p:nvSpPr>
              <p:spPr>
                <a:xfrm>
                  <a:off x="5688354" y="3138240"/>
                  <a:ext cx="1144800" cy="995645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98292839-4EAC-C389-1555-B54EA17588BF}"/>
                    </a:ext>
                  </a:extLst>
                </p:cNvPr>
                <p:cNvGrpSpPr/>
                <p:nvPr/>
              </p:nvGrpSpPr>
              <p:grpSpPr>
                <a:xfrm>
                  <a:off x="5749439" y="3286910"/>
                  <a:ext cx="1041101" cy="698303"/>
                  <a:chOff x="5517606" y="4837410"/>
                  <a:chExt cx="1041101" cy="698303"/>
                </a:xfrm>
              </p:grpSpPr>
              <p:sp>
                <p:nvSpPr>
                  <p:cNvPr id="121" name="Rounded Rectangle 120">
                    <a:extLst>
                      <a:ext uri="{FF2B5EF4-FFF2-40B4-BE49-F238E27FC236}">
                        <a16:creationId xmlns:a16="http://schemas.microsoft.com/office/drawing/2014/main" id="{353D8170-81E6-40EE-0609-8E33C2E0551A}"/>
                      </a:ext>
                    </a:extLst>
                  </p:cNvPr>
                  <p:cNvSpPr/>
                  <p:nvPr/>
                </p:nvSpPr>
                <p:spPr>
                  <a:xfrm>
                    <a:off x="5668938" y="4837410"/>
                    <a:ext cx="729810" cy="169006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22" name="Rounded Rectangle 121">
                    <a:extLst>
                      <a:ext uri="{FF2B5EF4-FFF2-40B4-BE49-F238E27FC236}">
                        <a16:creationId xmlns:a16="http://schemas.microsoft.com/office/drawing/2014/main" id="{A37026C9-711A-A194-8D90-F1E905C1CA29}"/>
                      </a:ext>
                    </a:extLst>
                  </p:cNvPr>
                  <p:cNvSpPr/>
                  <p:nvPr/>
                </p:nvSpPr>
                <p:spPr>
                  <a:xfrm>
                    <a:off x="5666248" y="5101154"/>
                    <a:ext cx="729810" cy="169006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23" name="Rounded Rectangle 122">
                    <a:extLst>
                      <a:ext uri="{FF2B5EF4-FFF2-40B4-BE49-F238E27FC236}">
                        <a16:creationId xmlns:a16="http://schemas.microsoft.com/office/drawing/2014/main" id="{5FA7BBE0-01EB-FB81-B5E7-76FA3F9DCD62}"/>
                      </a:ext>
                    </a:extLst>
                  </p:cNvPr>
                  <p:cNvSpPr/>
                  <p:nvPr/>
                </p:nvSpPr>
                <p:spPr>
                  <a:xfrm>
                    <a:off x="5670937" y="5366707"/>
                    <a:ext cx="729810" cy="169006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24" name="Left Brace 123">
                    <a:extLst>
                      <a:ext uri="{FF2B5EF4-FFF2-40B4-BE49-F238E27FC236}">
                        <a16:creationId xmlns:a16="http://schemas.microsoft.com/office/drawing/2014/main" id="{95897E07-7031-24D1-472C-B5B482A5C363}"/>
                      </a:ext>
                    </a:extLst>
                  </p:cNvPr>
                  <p:cNvSpPr/>
                  <p:nvPr/>
                </p:nvSpPr>
                <p:spPr>
                  <a:xfrm>
                    <a:off x="5517606" y="4912282"/>
                    <a:ext cx="147320" cy="585729"/>
                  </a:xfrm>
                  <a:prstGeom prst="leftBrace">
                    <a:avLst/>
                  </a:prstGeom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25" name="Left Brace 124">
                    <a:extLst>
                      <a:ext uri="{FF2B5EF4-FFF2-40B4-BE49-F238E27FC236}">
                        <a16:creationId xmlns:a16="http://schemas.microsoft.com/office/drawing/2014/main" id="{0CB32FAB-8A2E-F893-663A-29AA7F48678B}"/>
                      </a:ext>
                    </a:extLst>
                  </p:cNvPr>
                  <p:cNvSpPr/>
                  <p:nvPr/>
                </p:nvSpPr>
                <p:spPr>
                  <a:xfrm flipH="1">
                    <a:off x="6411387" y="4893697"/>
                    <a:ext cx="147320" cy="585729"/>
                  </a:xfrm>
                  <a:prstGeom prst="leftBrace">
                    <a:avLst/>
                  </a:prstGeom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latin typeface="Helvetica" pitchFamily="2" charset="0"/>
                    </a:endParaRPr>
                  </a:p>
                </p:txBody>
              </p:sp>
            </p:grpSp>
          </p:grp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36D49C6-9DFC-86CA-93EB-B8DD76835361}"/>
              </a:ext>
            </a:extLst>
          </p:cNvPr>
          <p:cNvGrpSpPr/>
          <p:nvPr/>
        </p:nvGrpSpPr>
        <p:grpSpPr>
          <a:xfrm>
            <a:off x="5056217" y="2018951"/>
            <a:ext cx="1796233" cy="2209808"/>
            <a:chOff x="5056217" y="2018951"/>
            <a:chExt cx="1796233" cy="220980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4E0F7A17-055A-8450-08A2-03D15801F981}"/>
                </a:ext>
              </a:extLst>
            </p:cNvPr>
            <p:cNvGrpSpPr/>
            <p:nvPr/>
          </p:nvGrpSpPr>
          <p:grpSpPr>
            <a:xfrm>
              <a:off x="5056217" y="2018951"/>
              <a:ext cx="1796233" cy="2209808"/>
              <a:chOff x="5056217" y="2018951"/>
              <a:chExt cx="1796233" cy="2209808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5B76C702-9E8C-1C51-0ED9-F3B8BF83715A}"/>
                  </a:ext>
                </a:extLst>
              </p:cNvPr>
              <p:cNvSpPr/>
              <p:nvPr/>
            </p:nvSpPr>
            <p:spPr>
              <a:xfrm>
                <a:off x="5056217" y="2018951"/>
                <a:ext cx="1796233" cy="1016508"/>
              </a:xfrm>
              <a:prstGeom prst="cube">
                <a:avLst>
                  <a:gd name="adj" fmla="val 15722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rPr>
                  <a:t>Builder container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5DB83826-7583-81BA-2BB0-4A131414DE60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V="1">
                <a:off x="5874426" y="3035459"/>
                <a:ext cx="0" cy="1193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BF49E5C-A685-872C-AB8D-D845F46E9B32}"/>
                </a:ext>
              </a:extLst>
            </p:cNvPr>
            <p:cNvGrpSpPr/>
            <p:nvPr/>
          </p:nvGrpSpPr>
          <p:grpSpPr>
            <a:xfrm>
              <a:off x="5519762" y="3375678"/>
              <a:ext cx="709328" cy="500524"/>
              <a:chOff x="5688354" y="1607128"/>
              <a:chExt cx="1509727" cy="1170822"/>
            </a:xfrm>
          </p:grpSpPr>
          <p:sp>
            <p:nvSpPr>
              <p:cNvPr id="144" name="Folded Corner 143">
                <a:extLst>
                  <a:ext uri="{FF2B5EF4-FFF2-40B4-BE49-F238E27FC236}">
                    <a16:creationId xmlns:a16="http://schemas.microsoft.com/office/drawing/2014/main" id="{5AD863A9-2552-97E7-7E9B-798713BB18D9}"/>
                  </a:ext>
                </a:extLst>
              </p:cNvPr>
              <p:cNvSpPr/>
              <p:nvPr/>
            </p:nvSpPr>
            <p:spPr>
              <a:xfrm>
                <a:off x="5688354" y="1607128"/>
                <a:ext cx="1509727" cy="1170822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14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Config</a:t>
                </a:r>
                <a:endParaRPr lang="en-GB" sz="16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endParaRPr>
              </a:p>
            </p:txBody>
          </p:sp>
          <p:pic>
            <p:nvPicPr>
              <p:cNvPr id="145" name="Picture 144" descr="Icon&#10;&#10;Description automatically generated">
                <a:extLst>
                  <a:ext uri="{FF2B5EF4-FFF2-40B4-BE49-F238E27FC236}">
                    <a16:creationId xmlns:a16="http://schemas.microsoft.com/office/drawing/2014/main" id="{8964A633-3E84-858E-9701-52A585414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199583" y="2212450"/>
                <a:ext cx="487269" cy="421652"/>
              </a:xfrm>
              <a:prstGeom prst="rect">
                <a:avLst/>
              </a:prstGeom>
            </p:spPr>
          </p:pic>
        </p:grpSp>
      </p:grpSp>
      <p:sp>
        <p:nvSpPr>
          <p:cNvPr id="147" name="Date Placeholder 146">
            <a:extLst>
              <a:ext uri="{FF2B5EF4-FFF2-40B4-BE49-F238E27FC236}">
                <a16:creationId xmlns:a16="http://schemas.microsoft.com/office/drawing/2014/main" id="{2CBAD6FC-5F82-2AC9-77EA-C212B821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148" name="Footer Placeholder 147">
            <a:extLst>
              <a:ext uri="{FF2B5EF4-FFF2-40B4-BE49-F238E27FC236}">
                <a16:creationId xmlns:a16="http://schemas.microsoft.com/office/drawing/2014/main" id="{4C213897-6F29-77D5-9F5E-20F9F9AA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4815367-D4E5-053A-04A5-54D273D12004}"/>
              </a:ext>
            </a:extLst>
          </p:cNvPr>
          <p:cNvGrpSpPr/>
          <p:nvPr/>
        </p:nvGrpSpPr>
        <p:grpSpPr>
          <a:xfrm>
            <a:off x="1091873" y="2687048"/>
            <a:ext cx="3063600" cy="2012400"/>
            <a:chOff x="1091873" y="2687048"/>
            <a:chExt cx="3063600" cy="20124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B11CE0A-3D56-458E-6A8B-464FD88FC5E1}"/>
                </a:ext>
              </a:extLst>
            </p:cNvPr>
            <p:cNvGrpSpPr/>
            <p:nvPr/>
          </p:nvGrpSpPr>
          <p:grpSpPr>
            <a:xfrm>
              <a:off x="1091873" y="2687048"/>
              <a:ext cx="3063600" cy="2012400"/>
              <a:chOff x="979056" y="2454203"/>
              <a:chExt cx="3865418" cy="2881614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47F5C4D-87B3-5990-06AC-70C09B091061}"/>
                  </a:ext>
                </a:extLst>
              </p:cNvPr>
              <p:cNvSpPr/>
              <p:nvPr/>
            </p:nvSpPr>
            <p:spPr>
              <a:xfrm>
                <a:off x="979056" y="2454203"/>
                <a:ext cx="1182254" cy="2472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5EFB21B-C005-19B6-55A3-8D4AD22411BF}"/>
                  </a:ext>
                </a:extLst>
              </p:cNvPr>
              <p:cNvGrpSpPr/>
              <p:nvPr/>
            </p:nvGrpSpPr>
            <p:grpSpPr>
              <a:xfrm>
                <a:off x="3255819" y="2454203"/>
                <a:ext cx="1588655" cy="2881614"/>
                <a:chOff x="3255819" y="2454203"/>
                <a:chExt cx="1588655" cy="2881614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B96AD33-E2A3-6CB3-3D1E-45E7222BA466}"/>
                    </a:ext>
                  </a:extLst>
                </p:cNvPr>
                <p:cNvSpPr/>
                <p:nvPr/>
              </p:nvSpPr>
              <p:spPr>
                <a:xfrm>
                  <a:off x="3459020" y="2454203"/>
                  <a:ext cx="1182254" cy="2472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5F7B979-EB03-E5F7-1E83-E155B95FE85E}"/>
                    </a:ext>
                  </a:extLst>
                </p:cNvPr>
                <p:cNvSpPr txBox="1"/>
                <p:nvPr/>
              </p:nvSpPr>
              <p:spPr>
                <a:xfrm>
                  <a:off x="3255819" y="4984416"/>
                  <a:ext cx="1588655" cy="351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accent5">
                          <a:lumMod val="75000"/>
                        </a:schemeClr>
                      </a:solidFill>
                      <a:latin typeface="Helvetica" pitchFamily="2" charset="0"/>
                    </a:rPr>
                    <a:t>Images</a:t>
                  </a:r>
                  <a:endParaRPr lang="en-GB" dirty="0">
                    <a:solidFill>
                      <a:schemeClr val="accent5">
                        <a:lumMod val="75000"/>
                      </a:schemeClr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896A05-3BEF-3665-987D-8056A74B6A5A}"/>
                  </a:ext>
                </a:extLst>
              </p:cNvPr>
              <p:cNvGrpSpPr/>
              <p:nvPr/>
            </p:nvGrpSpPr>
            <p:grpSpPr>
              <a:xfrm>
                <a:off x="1750293" y="3123969"/>
                <a:ext cx="1995054" cy="661073"/>
                <a:chOff x="1819564" y="3021882"/>
                <a:chExt cx="1995054" cy="661073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D4CCCAA3-90AB-E9A6-D3E2-643A20D44FFE}"/>
                    </a:ext>
                  </a:extLst>
                </p:cNvPr>
                <p:cNvCxnSpPr/>
                <p:nvPr/>
              </p:nvCxnSpPr>
              <p:spPr>
                <a:xfrm>
                  <a:off x="1819564" y="3251200"/>
                  <a:ext cx="199505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67CDD8-30ED-29D4-E3FD-14D787EB5DB6}"/>
                    </a:ext>
                  </a:extLst>
                </p:cNvPr>
                <p:cNvSpPr txBox="1"/>
                <p:nvPr/>
              </p:nvSpPr>
              <p:spPr>
                <a:xfrm>
                  <a:off x="2799724" y="3021882"/>
                  <a:ext cx="314037" cy="6610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dirty="0">
                      <a:latin typeface="Helvetica" pitchFamily="2" charset="0"/>
                    </a:rPr>
                    <a:t>F</a:t>
                  </a:r>
                </a:p>
              </p:txBody>
            </p:sp>
          </p:grp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C0A8937-B716-87D8-8170-9FD905F6AA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6836" y="3584701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C5E8836-8354-C736-9BF4-BEE1D7434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4763" y="3902565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DCE4E5A-ECFA-7FD6-DC64-ECD372D49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1670" y="3279898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B298CF6-866B-BC5F-75F5-CAD0C56E1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3245" y="3284249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EF5CE23-101D-1C25-CC19-94204509D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97" y="3902563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0D3C854-D6D7-CDC3-EC2D-35449EC0A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6897" y="3654367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64F4220-C381-AE1D-7D25-1DEB6D85A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578" y="3118785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50B5018-7D55-A002-5E1A-F34857999F7D}"/>
                </a:ext>
              </a:extLst>
            </p:cNvPr>
            <p:cNvCxnSpPr>
              <a:cxnSpLocks/>
              <a:endCxn id="157" idx="2"/>
            </p:cNvCxnSpPr>
            <p:nvPr/>
          </p:nvCxnSpPr>
          <p:spPr>
            <a:xfrm>
              <a:off x="1637606" y="3625940"/>
              <a:ext cx="1906891" cy="31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0127093-90CB-7E7C-79A4-F69A21B090F4}"/>
                </a:ext>
              </a:extLst>
            </p:cNvPr>
            <p:cNvCxnSpPr>
              <a:cxnSpLocks/>
              <a:stCxn id="159" idx="5"/>
              <a:endCxn id="162" idx="2"/>
            </p:cNvCxnSpPr>
            <p:nvPr/>
          </p:nvCxnSpPr>
          <p:spPr>
            <a:xfrm flipV="1">
              <a:off x="1446219" y="3690367"/>
              <a:ext cx="2250678" cy="2736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B892E9-74E7-8625-8C53-F5FDB998A73D}"/>
              </a:ext>
            </a:extLst>
          </p:cNvPr>
          <p:cNvGrpSpPr/>
          <p:nvPr/>
        </p:nvGrpSpPr>
        <p:grpSpPr>
          <a:xfrm>
            <a:off x="6260156" y="2419503"/>
            <a:ext cx="404024" cy="347300"/>
            <a:chOff x="5688354" y="3138240"/>
            <a:chExt cx="1144800" cy="995645"/>
          </a:xfrm>
        </p:grpSpPr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50F3837A-E84F-468F-FF68-2324C736CF8D}"/>
                </a:ext>
              </a:extLst>
            </p:cNvPr>
            <p:cNvSpPr/>
            <p:nvPr/>
          </p:nvSpPr>
          <p:spPr>
            <a:xfrm>
              <a:off x="5688354" y="3138240"/>
              <a:ext cx="1144800" cy="99564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FF4CD9D-F748-610D-BFA7-FDC9473FA77E}"/>
                </a:ext>
              </a:extLst>
            </p:cNvPr>
            <p:cNvGrpSpPr/>
            <p:nvPr/>
          </p:nvGrpSpPr>
          <p:grpSpPr>
            <a:xfrm>
              <a:off x="5749439" y="3286910"/>
              <a:ext cx="1041101" cy="698303"/>
              <a:chOff x="5517606" y="4837410"/>
              <a:chExt cx="1041101" cy="698303"/>
            </a:xfrm>
          </p:grpSpPr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FDEDDC5E-738B-9409-4C45-D23970BA305E}"/>
                  </a:ext>
                </a:extLst>
              </p:cNvPr>
              <p:cNvSpPr/>
              <p:nvPr/>
            </p:nvSpPr>
            <p:spPr>
              <a:xfrm>
                <a:off x="5668938" y="4837410"/>
                <a:ext cx="729810" cy="16900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sp>
            <p:nvSpPr>
              <p:cNvPr id="176" name="Rounded Rectangle 175">
                <a:extLst>
                  <a:ext uri="{FF2B5EF4-FFF2-40B4-BE49-F238E27FC236}">
                    <a16:creationId xmlns:a16="http://schemas.microsoft.com/office/drawing/2014/main" id="{8E67EBAC-B656-94C8-BE13-2D6135E59684}"/>
                  </a:ext>
                </a:extLst>
              </p:cNvPr>
              <p:cNvSpPr/>
              <p:nvPr/>
            </p:nvSpPr>
            <p:spPr>
              <a:xfrm>
                <a:off x="5666248" y="5101154"/>
                <a:ext cx="729810" cy="16900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DFC628EC-2947-E836-FCAE-052275C058EA}"/>
                  </a:ext>
                </a:extLst>
              </p:cNvPr>
              <p:cNvSpPr/>
              <p:nvPr/>
            </p:nvSpPr>
            <p:spPr>
              <a:xfrm>
                <a:off x="5670937" y="5366707"/>
                <a:ext cx="729810" cy="16900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sp>
            <p:nvSpPr>
              <p:cNvPr id="178" name="Left Brace 177">
                <a:extLst>
                  <a:ext uri="{FF2B5EF4-FFF2-40B4-BE49-F238E27FC236}">
                    <a16:creationId xmlns:a16="http://schemas.microsoft.com/office/drawing/2014/main" id="{033D8B9B-6D60-DF4B-F605-EB186D2E7025}"/>
                  </a:ext>
                </a:extLst>
              </p:cNvPr>
              <p:cNvSpPr/>
              <p:nvPr/>
            </p:nvSpPr>
            <p:spPr>
              <a:xfrm>
                <a:off x="5517606" y="4912282"/>
                <a:ext cx="147320" cy="585729"/>
              </a:xfrm>
              <a:prstGeom prst="leftBrac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sp>
            <p:nvSpPr>
              <p:cNvPr id="179" name="Left Brace 178">
                <a:extLst>
                  <a:ext uri="{FF2B5EF4-FFF2-40B4-BE49-F238E27FC236}">
                    <a16:creationId xmlns:a16="http://schemas.microsoft.com/office/drawing/2014/main" id="{B3269F14-B0A9-8523-40D4-7A51A93C399D}"/>
                  </a:ext>
                </a:extLst>
              </p:cNvPr>
              <p:cNvSpPr/>
              <p:nvPr/>
            </p:nvSpPr>
            <p:spPr>
              <a:xfrm flipH="1">
                <a:off x="6411387" y="4893697"/>
                <a:ext cx="147320" cy="585729"/>
              </a:xfrm>
              <a:prstGeom prst="leftBrac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</p:grp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B6A4DA1-462F-5F53-03F7-E0163DFB1025}"/>
              </a:ext>
            </a:extLst>
          </p:cNvPr>
          <p:cNvSpPr/>
          <p:nvPr/>
        </p:nvSpPr>
        <p:spPr>
          <a:xfrm>
            <a:off x="4229528" y="1621009"/>
            <a:ext cx="5846618" cy="25939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3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be 22">
            <a:extLst>
              <a:ext uri="{FF2B5EF4-FFF2-40B4-BE49-F238E27FC236}">
                <a16:creationId xmlns:a16="http://schemas.microsoft.com/office/drawing/2014/main" id="{5BA6C153-EC5A-656E-43E3-A95578F1589E}"/>
              </a:ext>
            </a:extLst>
          </p:cNvPr>
          <p:cNvSpPr/>
          <p:nvPr/>
        </p:nvSpPr>
        <p:spPr>
          <a:xfrm>
            <a:off x="8283611" y="4421809"/>
            <a:ext cx="2068945" cy="812890"/>
          </a:xfrm>
          <a:prstGeom prst="cube">
            <a:avLst>
              <a:gd name="adj" fmla="val 1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BD9B9-B9B3-A5B4-CE5E-8BEF148E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88" y="305850"/>
            <a:ext cx="10515600" cy="1032721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Helvetica Light" panose="020B0403020202020204" pitchFamily="34" charset="0"/>
              </a:rPr>
              <a:t>Nix-shell at runtime (NSAR) execution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DFCEB-3C0C-E473-4B8A-FD9B3EBC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1CF-3060-EE4C-8751-849C29A56A75}" type="slidenum">
              <a:rPr lang="en-GB" smtClean="0"/>
              <a:t>9</a:t>
            </a:fld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A0709-490F-F747-9CDD-3BF9771C7434}"/>
              </a:ext>
            </a:extLst>
          </p:cNvPr>
          <p:cNvSpPr txBox="1"/>
          <p:nvPr/>
        </p:nvSpPr>
        <p:spPr>
          <a:xfrm>
            <a:off x="1425580" y="1707436"/>
            <a:ext cx="2154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Helvetica" pitchFamily="2" charset="0"/>
              </a:rPr>
              <a:t>NSAR computes the mapping 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0396D8-DFC7-775F-45E5-F14A74AD1739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619894" y="3966181"/>
            <a:ext cx="1676107" cy="1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78D23CC-67E3-29D5-38F8-0A514F5DC4D2}"/>
              </a:ext>
            </a:extLst>
          </p:cNvPr>
          <p:cNvGrpSpPr/>
          <p:nvPr/>
        </p:nvGrpSpPr>
        <p:grpSpPr>
          <a:xfrm>
            <a:off x="5286459" y="3139131"/>
            <a:ext cx="1447659" cy="1324872"/>
            <a:chOff x="5363004" y="2595699"/>
            <a:chExt cx="1447659" cy="132487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DE1DD7-6839-221A-1E6C-3315ACA15D16}"/>
                </a:ext>
              </a:extLst>
            </p:cNvPr>
            <p:cNvSpPr txBox="1"/>
            <p:nvPr/>
          </p:nvSpPr>
          <p:spPr>
            <a:xfrm>
              <a:off x="5363004" y="2595699"/>
              <a:ext cx="1447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Base image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39C0FE4-5EC1-C5CE-A098-CA7B1B4FBE3D}"/>
                </a:ext>
              </a:extLst>
            </p:cNvPr>
            <p:cNvGrpSpPr/>
            <p:nvPr/>
          </p:nvGrpSpPr>
          <p:grpSpPr>
            <a:xfrm>
              <a:off x="5551639" y="2924926"/>
              <a:ext cx="1144800" cy="995645"/>
              <a:chOff x="5688354" y="3138240"/>
              <a:chExt cx="1144800" cy="995645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498E04ED-DED4-697D-298E-F7241DB7787F}"/>
                  </a:ext>
                </a:extLst>
              </p:cNvPr>
              <p:cNvSpPr/>
              <p:nvPr/>
            </p:nvSpPr>
            <p:spPr>
              <a:xfrm>
                <a:off x="5688354" y="3138240"/>
                <a:ext cx="1144800" cy="99564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Helvetica" pitchFamily="2" charset="0"/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BF98458-2FEE-D3A4-8ABB-5342EF9602F0}"/>
                  </a:ext>
                </a:extLst>
              </p:cNvPr>
              <p:cNvGrpSpPr/>
              <p:nvPr/>
            </p:nvGrpSpPr>
            <p:grpSpPr>
              <a:xfrm>
                <a:off x="5749439" y="3286910"/>
                <a:ext cx="1041101" cy="698303"/>
                <a:chOff x="5517606" y="4837410"/>
                <a:chExt cx="1041101" cy="698303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9DB84DE3-8F0E-4951-1E3C-FED5C3E9E900}"/>
                    </a:ext>
                  </a:extLst>
                </p:cNvPr>
                <p:cNvSpPr/>
                <p:nvPr/>
              </p:nvSpPr>
              <p:spPr>
                <a:xfrm>
                  <a:off x="5668938" y="4837410"/>
                  <a:ext cx="729810" cy="169006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CF3C590B-3203-936A-D036-3E2E2337012A}"/>
                    </a:ext>
                  </a:extLst>
                </p:cNvPr>
                <p:cNvSpPr/>
                <p:nvPr/>
              </p:nvSpPr>
              <p:spPr>
                <a:xfrm>
                  <a:off x="5666248" y="5101154"/>
                  <a:ext cx="729810" cy="169006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8F5FCF6-4688-254D-1004-B91FA4DE8E1D}"/>
                    </a:ext>
                  </a:extLst>
                </p:cNvPr>
                <p:cNvSpPr/>
                <p:nvPr/>
              </p:nvSpPr>
              <p:spPr>
                <a:xfrm>
                  <a:off x="5670937" y="5366707"/>
                  <a:ext cx="729810" cy="169006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sp>
              <p:nvSpPr>
                <p:cNvPr id="54" name="Left Brace 53">
                  <a:extLst>
                    <a:ext uri="{FF2B5EF4-FFF2-40B4-BE49-F238E27FC236}">
                      <a16:creationId xmlns:a16="http://schemas.microsoft.com/office/drawing/2014/main" id="{8D94C152-7C2B-69A8-A843-26487D70E2D2}"/>
                    </a:ext>
                  </a:extLst>
                </p:cNvPr>
                <p:cNvSpPr/>
                <p:nvPr/>
              </p:nvSpPr>
              <p:spPr>
                <a:xfrm>
                  <a:off x="5517606" y="4912282"/>
                  <a:ext cx="147320" cy="585729"/>
                </a:xfrm>
                <a:prstGeom prst="leftBrac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  <p:sp>
              <p:nvSpPr>
                <p:cNvPr id="58" name="Left Brace 57">
                  <a:extLst>
                    <a:ext uri="{FF2B5EF4-FFF2-40B4-BE49-F238E27FC236}">
                      <a16:creationId xmlns:a16="http://schemas.microsoft.com/office/drawing/2014/main" id="{08941802-20E9-C204-14C2-3611FC22CA9B}"/>
                    </a:ext>
                  </a:extLst>
                </p:cNvPr>
                <p:cNvSpPr/>
                <p:nvPr/>
              </p:nvSpPr>
              <p:spPr>
                <a:xfrm flipH="1">
                  <a:off x="6411387" y="4902933"/>
                  <a:ext cx="147320" cy="585729"/>
                </a:xfrm>
                <a:prstGeom prst="leftBrac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DD35AF6-C5D7-C524-C9F5-4BA6456D0A85}"/>
              </a:ext>
            </a:extLst>
          </p:cNvPr>
          <p:cNvSpPr/>
          <p:nvPr/>
        </p:nvSpPr>
        <p:spPr>
          <a:xfrm>
            <a:off x="5266947" y="1645599"/>
            <a:ext cx="1579926" cy="429719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Container engine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71BDBE2-844B-C895-7741-63D3E5DDFC0E}"/>
              </a:ext>
            </a:extLst>
          </p:cNvPr>
          <p:cNvCxnSpPr>
            <a:cxnSpLocks/>
          </p:cNvCxnSpPr>
          <p:nvPr/>
        </p:nvCxnSpPr>
        <p:spPr>
          <a:xfrm>
            <a:off x="4701309" y="3952628"/>
            <a:ext cx="5955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Cube 70">
            <a:extLst>
              <a:ext uri="{FF2B5EF4-FFF2-40B4-BE49-F238E27FC236}">
                <a16:creationId xmlns:a16="http://schemas.microsoft.com/office/drawing/2014/main" id="{805593DE-CEE1-0613-2D2E-2F570C715186}"/>
              </a:ext>
            </a:extLst>
          </p:cNvPr>
          <p:cNvSpPr/>
          <p:nvPr/>
        </p:nvSpPr>
        <p:spPr>
          <a:xfrm>
            <a:off x="2648284" y="4507064"/>
            <a:ext cx="1579927" cy="777343"/>
          </a:xfrm>
          <a:prstGeom prst="cube">
            <a:avLst>
              <a:gd name="adj" fmla="val 1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Helvetica" pitchFamily="2" charset="0"/>
              </a:rPr>
              <a:t>Environments</a:t>
            </a:r>
            <a:endParaRPr lang="en-GB" dirty="0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A873856-2AA8-8A1E-9C2B-ADA9281FD0BB}"/>
              </a:ext>
            </a:extLst>
          </p:cNvPr>
          <p:cNvGrpSpPr/>
          <p:nvPr/>
        </p:nvGrpSpPr>
        <p:grpSpPr>
          <a:xfrm>
            <a:off x="716103" y="4466512"/>
            <a:ext cx="1494593" cy="858446"/>
            <a:chOff x="5688354" y="1607128"/>
            <a:chExt cx="1509727" cy="117082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1F2325-8256-EED9-2D48-70625E09ABB7}"/>
                </a:ext>
              </a:extLst>
            </p:cNvPr>
            <p:cNvSpPr/>
            <p:nvPr/>
          </p:nvSpPr>
          <p:spPr>
            <a:xfrm>
              <a:off x="5688354" y="1607128"/>
              <a:ext cx="1509727" cy="117082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Configurations</a:t>
              </a:r>
            </a:p>
          </p:txBody>
        </p:sp>
        <p:pic>
          <p:nvPicPr>
            <p:cNvPr id="74" name="Picture 73" descr="Icon&#10;&#10;Description automatically generated">
              <a:extLst>
                <a:ext uri="{FF2B5EF4-FFF2-40B4-BE49-F238E27FC236}">
                  <a16:creationId xmlns:a16="http://schemas.microsoft.com/office/drawing/2014/main" id="{3BDD74B1-F48D-DA21-1217-B41622F760F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230490" y="2124973"/>
              <a:ext cx="414447" cy="429657"/>
            </a:xfrm>
            <a:prstGeom prst="foldedCorner">
              <a:avLst/>
            </a:prstGeom>
          </p:spPr>
        </p:pic>
      </p:grpSp>
      <p:sp>
        <p:nvSpPr>
          <p:cNvPr id="12" name="Cube 11">
            <a:extLst>
              <a:ext uri="{FF2B5EF4-FFF2-40B4-BE49-F238E27FC236}">
                <a16:creationId xmlns:a16="http://schemas.microsoft.com/office/drawing/2014/main" id="{A311AE8D-A057-D60F-39B4-90B8C4151A66}"/>
              </a:ext>
            </a:extLst>
          </p:cNvPr>
          <p:cNvSpPr/>
          <p:nvPr/>
        </p:nvSpPr>
        <p:spPr>
          <a:xfrm>
            <a:off x="8283610" y="1690321"/>
            <a:ext cx="2175817" cy="1676208"/>
          </a:xfrm>
          <a:prstGeom prst="cube">
            <a:avLst>
              <a:gd name="adj" fmla="val 1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bg1"/>
                </a:solidFill>
                <a:latin typeface="Helvetica" pitchFamily="2" charset="0"/>
              </a:rPr>
              <a:t>nix-shell 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builds</a:t>
            </a:r>
            <a:r>
              <a:rPr lang="en-GB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environment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6B531DEB-137D-D243-9A31-950D8BF46018}"/>
              </a:ext>
            </a:extLst>
          </p:cNvPr>
          <p:cNvSpPr/>
          <p:nvPr/>
        </p:nvSpPr>
        <p:spPr>
          <a:xfrm>
            <a:off x="8296001" y="3523509"/>
            <a:ext cx="2068944" cy="812891"/>
          </a:xfrm>
          <a:prstGeom prst="cube">
            <a:avLst>
              <a:gd name="adj" fmla="val 1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92" name="Can 91">
            <a:extLst>
              <a:ext uri="{FF2B5EF4-FFF2-40B4-BE49-F238E27FC236}">
                <a16:creationId xmlns:a16="http://schemas.microsoft.com/office/drawing/2014/main" id="{5635D539-7EE3-CA1B-55E6-62483480D74E}"/>
              </a:ext>
            </a:extLst>
          </p:cNvPr>
          <p:cNvSpPr/>
          <p:nvPr/>
        </p:nvSpPr>
        <p:spPr>
          <a:xfrm>
            <a:off x="9476272" y="4828254"/>
            <a:ext cx="641637" cy="347223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56D80CB2-A3F2-BB95-2397-14253C2271D5}"/>
              </a:ext>
            </a:extLst>
          </p:cNvPr>
          <p:cNvSpPr/>
          <p:nvPr/>
        </p:nvSpPr>
        <p:spPr>
          <a:xfrm>
            <a:off x="9904008" y="3194485"/>
            <a:ext cx="213901" cy="1676207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BA5CB4AC-2FE7-1AC5-55A8-5A3D415BB45E}"/>
              </a:ext>
            </a:extLst>
          </p:cNvPr>
          <p:cNvSpPr/>
          <p:nvPr/>
        </p:nvSpPr>
        <p:spPr>
          <a:xfrm>
            <a:off x="9264808" y="2825932"/>
            <a:ext cx="853101" cy="455555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Helvetica" pitchFamily="2" charset="0"/>
              </a:rPr>
              <a:t>Cache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EAE63309-AADF-6BA8-91E0-2ABBCEF39315}"/>
              </a:ext>
            </a:extLst>
          </p:cNvPr>
          <p:cNvSpPr/>
          <p:nvPr/>
        </p:nvSpPr>
        <p:spPr>
          <a:xfrm>
            <a:off x="9476272" y="3929954"/>
            <a:ext cx="641637" cy="347223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7ED06E41-E6E8-B1C5-DF46-A6A9F4B93B1F}"/>
              </a:ext>
            </a:extLst>
          </p:cNvPr>
          <p:cNvCxnSpPr>
            <a:cxnSpLocks/>
            <a:stCxn id="46" idx="3"/>
            <a:endCxn id="12" idx="2"/>
          </p:cNvCxnSpPr>
          <p:nvPr/>
        </p:nvCxnSpPr>
        <p:spPr>
          <a:xfrm flipV="1">
            <a:off x="6619894" y="2660192"/>
            <a:ext cx="1663716" cy="1305989"/>
          </a:xfrm>
          <a:prstGeom prst="bentConnector3">
            <a:avLst>
              <a:gd name="adj1" fmla="val 5556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771F6D2-0FB9-292E-59EE-B1524788D2B5}"/>
              </a:ext>
            </a:extLst>
          </p:cNvPr>
          <p:cNvGrpSpPr/>
          <p:nvPr/>
        </p:nvGrpSpPr>
        <p:grpSpPr>
          <a:xfrm>
            <a:off x="7191688" y="2873318"/>
            <a:ext cx="705257" cy="676402"/>
            <a:chOff x="5688356" y="1696845"/>
            <a:chExt cx="1353141" cy="1081104"/>
          </a:xfrm>
        </p:grpSpPr>
        <p:sp>
          <p:nvSpPr>
            <p:cNvPr id="99" name="Folded Corner 98">
              <a:extLst>
                <a:ext uri="{FF2B5EF4-FFF2-40B4-BE49-F238E27FC236}">
                  <a16:creationId xmlns:a16="http://schemas.microsoft.com/office/drawing/2014/main" id="{E83FEC4D-983B-103A-BDE6-57F29D97F2A5}"/>
                </a:ext>
              </a:extLst>
            </p:cNvPr>
            <p:cNvSpPr/>
            <p:nvPr/>
          </p:nvSpPr>
          <p:spPr>
            <a:xfrm>
              <a:off x="5688356" y="1696845"/>
              <a:ext cx="1353141" cy="1081104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Config</a:t>
              </a:r>
              <a:endParaRPr lang="en-GB" sz="1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endParaRPr>
            </a:p>
          </p:txBody>
        </p:sp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3E99AEBC-F285-83EF-7112-FEE69289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62741" y="2181535"/>
              <a:ext cx="670721" cy="440917"/>
            </a:xfrm>
            <a:prstGeom prst="rect">
              <a:avLst/>
            </a:prstGeom>
          </p:spPr>
        </p:pic>
      </p:grp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81606DD-4E61-9E42-5AD0-FA0708897D97}"/>
              </a:ext>
            </a:extLst>
          </p:cNvPr>
          <p:cNvCxnSpPr>
            <a:cxnSpLocks/>
            <a:stCxn id="46" idx="3"/>
            <a:endCxn id="23" idx="2"/>
          </p:cNvCxnSpPr>
          <p:nvPr/>
        </p:nvCxnSpPr>
        <p:spPr>
          <a:xfrm>
            <a:off x="6619894" y="3966181"/>
            <a:ext cx="1663717" cy="925974"/>
          </a:xfrm>
          <a:prstGeom prst="bentConnector3">
            <a:avLst>
              <a:gd name="adj1" fmla="val 548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Date Placeholder 115">
            <a:extLst>
              <a:ext uri="{FF2B5EF4-FFF2-40B4-BE49-F238E27FC236}">
                <a16:creationId xmlns:a16="http://schemas.microsoft.com/office/drawing/2014/main" id="{653FFCCE-BA37-EB4C-A965-1CB8AC0C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23.06.22</a:t>
            </a:r>
            <a:endParaRPr lang="en-GB" dirty="0"/>
          </a:p>
        </p:txBody>
      </p:sp>
      <p:sp>
        <p:nvSpPr>
          <p:cNvPr id="117" name="Footer Placeholder 116">
            <a:extLst>
              <a:ext uri="{FF2B5EF4-FFF2-40B4-BE49-F238E27FC236}">
                <a16:creationId xmlns:a16="http://schemas.microsoft.com/office/drawing/2014/main" id="{1BF36B93-353E-3C1D-EBA0-F30C6101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Bachelor Thesis, Romeo Stoll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76F27E8-5ED6-532E-63E7-E562D44759E9}"/>
              </a:ext>
            </a:extLst>
          </p:cNvPr>
          <p:cNvGrpSpPr/>
          <p:nvPr/>
        </p:nvGrpSpPr>
        <p:grpSpPr>
          <a:xfrm>
            <a:off x="1023076" y="2610828"/>
            <a:ext cx="2902550" cy="1726815"/>
            <a:chOff x="979056" y="2454203"/>
            <a:chExt cx="3662217" cy="2472677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A17EEEE-AD8C-5C56-0D66-DCD27B8B6813}"/>
                </a:ext>
              </a:extLst>
            </p:cNvPr>
            <p:cNvSpPr/>
            <p:nvPr/>
          </p:nvSpPr>
          <p:spPr>
            <a:xfrm>
              <a:off x="979056" y="2454203"/>
              <a:ext cx="1182254" cy="24726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CC9770C-F8C5-C0C0-772E-B3369F0DDBA1}"/>
                </a:ext>
              </a:extLst>
            </p:cNvPr>
            <p:cNvSpPr/>
            <p:nvPr/>
          </p:nvSpPr>
          <p:spPr>
            <a:xfrm>
              <a:off x="3459020" y="2454203"/>
              <a:ext cx="1182253" cy="24726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" pitchFamily="2" charset="0"/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B8AC7E8-1F13-456B-8353-46D1C58113D0}"/>
                </a:ext>
              </a:extLst>
            </p:cNvPr>
            <p:cNvCxnSpPr/>
            <p:nvPr/>
          </p:nvCxnSpPr>
          <p:spPr>
            <a:xfrm>
              <a:off x="1750294" y="3353286"/>
              <a:ext cx="19950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Oval 135">
            <a:extLst>
              <a:ext uri="{FF2B5EF4-FFF2-40B4-BE49-F238E27FC236}">
                <a16:creationId xmlns:a16="http://schemas.microsoft.com/office/drawing/2014/main" id="{606C8846-4D90-EC40-7857-C1E699E01B22}"/>
              </a:ext>
            </a:extLst>
          </p:cNvPr>
          <p:cNvSpPr>
            <a:spLocks noChangeAspect="1"/>
          </p:cNvSpPr>
          <p:nvPr/>
        </p:nvSpPr>
        <p:spPr>
          <a:xfrm>
            <a:off x="1538039" y="350848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E24DE0F-D3C6-0F48-2F54-D1F46646C0FB}"/>
              </a:ext>
            </a:extLst>
          </p:cNvPr>
          <p:cNvSpPr>
            <a:spLocks noChangeAspect="1"/>
          </p:cNvSpPr>
          <p:nvPr/>
        </p:nvSpPr>
        <p:spPr>
          <a:xfrm>
            <a:off x="1315966" y="382634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5233AE5-C6DA-E6E5-CA60-4F144A88B6E9}"/>
              </a:ext>
            </a:extLst>
          </p:cNvPr>
          <p:cNvSpPr>
            <a:spLocks noChangeAspect="1"/>
          </p:cNvSpPr>
          <p:nvPr/>
        </p:nvSpPr>
        <p:spPr>
          <a:xfrm>
            <a:off x="1572873" y="320367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D3BA0B9-C7B2-B6B3-2C12-873BDDD3010B}"/>
              </a:ext>
            </a:extLst>
          </p:cNvPr>
          <p:cNvSpPr>
            <a:spLocks noChangeAspect="1"/>
          </p:cNvSpPr>
          <p:nvPr/>
        </p:nvSpPr>
        <p:spPr>
          <a:xfrm>
            <a:off x="3214448" y="320802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C280D97-F27E-5FAC-91E7-8F9FCB01E456}"/>
              </a:ext>
            </a:extLst>
          </p:cNvPr>
          <p:cNvSpPr>
            <a:spLocks noChangeAspect="1"/>
          </p:cNvSpPr>
          <p:nvPr/>
        </p:nvSpPr>
        <p:spPr>
          <a:xfrm>
            <a:off x="3475700" y="382634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78F577B-A61C-D8DE-F613-68A3988CD8DE}"/>
              </a:ext>
            </a:extLst>
          </p:cNvPr>
          <p:cNvSpPr>
            <a:spLocks noChangeAspect="1"/>
          </p:cNvSpPr>
          <p:nvPr/>
        </p:nvSpPr>
        <p:spPr>
          <a:xfrm>
            <a:off x="3628100" y="357814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0703C7D-7988-102B-F357-E2597909C39F}"/>
              </a:ext>
            </a:extLst>
          </p:cNvPr>
          <p:cNvSpPr>
            <a:spLocks noChangeAspect="1"/>
          </p:cNvSpPr>
          <p:nvPr/>
        </p:nvSpPr>
        <p:spPr>
          <a:xfrm>
            <a:off x="3562781" y="304256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itchFamily="2" charset="0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9586E60-4BCF-C95B-A324-3C93D93D29B9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1568809" y="3549720"/>
            <a:ext cx="1906891" cy="312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02575E8-B400-A82E-8022-B32F729730B1}"/>
              </a:ext>
            </a:extLst>
          </p:cNvPr>
          <p:cNvCxnSpPr>
            <a:cxnSpLocks/>
            <a:stCxn id="137" idx="5"/>
            <a:endCxn id="141" idx="2"/>
          </p:cNvCxnSpPr>
          <p:nvPr/>
        </p:nvCxnSpPr>
        <p:spPr>
          <a:xfrm flipV="1">
            <a:off x="1377422" y="3614147"/>
            <a:ext cx="2250678" cy="273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6C01C28-0B36-1078-738D-F3B15CA5F400}"/>
              </a:ext>
            </a:extLst>
          </p:cNvPr>
          <p:cNvSpPr txBox="1"/>
          <p:nvPr/>
        </p:nvSpPr>
        <p:spPr>
          <a:xfrm>
            <a:off x="2385440" y="3114565"/>
            <a:ext cx="31232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Helvetica" pitchFamily="2" charset="0"/>
              </a:rPr>
              <a:t>G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58EBA1EB-26B9-8E98-DE4F-309C450F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584" y="3850464"/>
            <a:ext cx="302581" cy="280126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B45B3C3C-3270-074F-0B58-DC1E9DE63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584" y="4684144"/>
            <a:ext cx="270000" cy="2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1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6" grpId="0" animBg="1"/>
      <p:bldP spid="12" grpId="0" animBg="1"/>
      <p:bldP spid="24" grpId="0" animBg="1"/>
      <p:bldP spid="92" grpId="0" animBg="1"/>
      <p:bldP spid="96" grpId="0" animBg="1"/>
      <p:bldP spid="37" grpId="0" animBg="1"/>
      <p:bldP spid="9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13875</TotalTime>
  <Words>769</Words>
  <Application>Microsoft Macintosh PowerPoint</Application>
  <PresentationFormat>Widescreen</PresentationFormat>
  <Paragraphs>233</Paragraphs>
  <Slides>25</Slides>
  <Notes>20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Helvetica</vt:lpstr>
      <vt:lpstr>Helvetica Light</vt:lpstr>
      <vt:lpstr>Office Theme</vt:lpstr>
      <vt:lpstr>Boost flexibility in coding exercises by building containers at runtime</vt:lpstr>
      <vt:lpstr>What you need to know</vt:lpstr>
      <vt:lpstr>Decide how to set up environments based on user configuration</vt:lpstr>
      <vt:lpstr>Objectives of my thesis</vt:lpstr>
      <vt:lpstr>Build images at runtime using properties of Nix</vt:lpstr>
      <vt:lpstr>Nix build process of a package or image</vt:lpstr>
      <vt:lpstr>Objectives of my thesis</vt:lpstr>
      <vt:lpstr>Build images at runtime (BIAR) execution flow</vt:lpstr>
      <vt:lpstr>Nix-shell at runtime (NSAR) execution flow</vt:lpstr>
      <vt:lpstr>Objectives of my thesis</vt:lpstr>
      <vt:lpstr>Results: Performance of first-time build</vt:lpstr>
      <vt:lpstr>Performance of subsequent time build</vt:lpstr>
      <vt:lpstr>Security evaluation</vt:lpstr>
      <vt:lpstr>Developer experience</vt:lpstr>
      <vt:lpstr>User experience</vt:lpstr>
      <vt:lpstr>Conclusion and proposition</vt:lpstr>
      <vt:lpstr>Further work</vt:lpstr>
      <vt:lpstr>Boost flexibility in coding exercises by building containers at runtime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proposition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Romeo Stoll</dc:creator>
  <cp:lastModifiedBy>Romeo Stoll</cp:lastModifiedBy>
  <cp:revision>281</cp:revision>
  <dcterms:created xsi:type="dcterms:W3CDTF">2022-06-12T17:54:26Z</dcterms:created>
  <dcterms:modified xsi:type="dcterms:W3CDTF">2022-06-23T10:52:42Z</dcterms:modified>
</cp:coreProperties>
</file>