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47">
          <p15:clr>
            <a:srgbClr val="A4A3A4"/>
          </p15:clr>
        </p15:guide>
        <p15:guide id="2" pos="29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6"/>
    <p:restoredTop sz="94599"/>
  </p:normalViewPr>
  <p:slideViewPr>
    <p:cSldViewPr snapToGrid="0" snapToObjects="1" showGuides="1">
      <p:cViewPr>
        <p:scale>
          <a:sx n="170" d="100"/>
          <a:sy n="170" d="100"/>
        </p:scale>
        <p:origin x="-312" y="1616"/>
      </p:cViewPr>
      <p:guideLst>
        <p:guide orient="horz" pos="2847"/>
        <p:guide pos="29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rogerstrong:Dropbox%20(alvarezlab):Research-Strong:Projects:WM_Crossover:Experiments:Pilot_Exp1-Crossover:PowerAnalysis:GitHubVersion2:Exp3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73080284154707"/>
          <c:y val="0.0643564356435643"/>
          <c:w val="0.67894956183171"/>
          <c:h val="0.810165276370157"/>
        </c:manualLayout>
      </c:layout>
      <c:barChart>
        <c:barDir val="col"/>
        <c:grouping val="clustered"/>
        <c:varyColors val="0"/>
        <c:ser>
          <c:idx val="0"/>
          <c:order val="0"/>
          <c:spPr>
            <a:solidFill>
              <a:schemeClr val="bg1">
                <a:lumMod val="65000"/>
              </a:schemeClr>
            </a:solidFill>
            <a:effectLst/>
          </c:spPr>
          <c:invertIfNegative val="0"/>
          <c:errBars>
            <c:errBarType val="both"/>
            <c:errValType val="cust"/>
            <c:noEndCap val="0"/>
            <c:plus>
              <c:numRef>
                <c:f>Sheet1!$F$13:$G$13</c:f>
                <c:numCache>
                  <c:formatCode>General</c:formatCode>
                  <c:ptCount val="2"/>
                  <c:pt idx="0">
                    <c:v>0.0304825592930769</c:v>
                  </c:pt>
                  <c:pt idx="1">
                    <c:v>0.0258353505265397</c:v>
                  </c:pt>
                </c:numCache>
              </c:numRef>
            </c:plus>
            <c:minus>
              <c:numRef>
                <c:f>Sheet1!$F$13:$G$13</c:f>
                <c:numCache>
                  <c:formatCode>General</c:formatCode>
                  <c:ptCount val="2"/>
                  <c:pt idx="0">
                    <c:v>0.0304825592930769</c:v>
                  </c:pt>
                  <c:pt idx="1">
                    <c:v>0.0258353505265397</c:v>
                  </c:pt>
                </c:numCache>
              </c:numRef>
            </c:minus>
          </c:errBars>
          <c:val>
            <c:numRef>
              <c:f>Sheet1!$F$12:$G$12</c:f>
              <c:numCache>
                <c:formatCode>General</c:formatCode>
                <c:ptCount val="2"/>
                <c:pt idx="0">
                  <c:v>0.810546875</c:v>
                </c:pt>
                <c:pt idx="1">
                  <c:v>0.694196428571428</c:v>
                </c:pt>
              </c:numCache>
            </c:numRef>
          </c:val>
        </c:ser>
        <c:dLbls>
          <c:showLegendKey val="0"/>
          <c:showVal val="0"/>
          <c:showCatName val="0"/>
          <c:showSerName val="0"/>
          <c:showPercent val="0"/>
          <c:showBubbleSize val="0"/>
        </c:dLbls>
        <c:gapWidth val="150"/>
        <c:axId val="2128912696"/>
        <c:axId val="2144278312"/>
      </c:barChart>
      <c:catAx>
        <c:axId val="2128912696"/>
        <c:scaling>
          <c:orientation val="minMax"/>
        </c:scaling>
        <c:delete val="0"/>
        <c:axPos val="b"/>
        <c:majorTickMark val="out"/>
        <c:minorTickMark val="none"/>
        <c:tickLblPos val="nextTo"/>
        <c:crossAx val="2144278312"/>
        <c:crosses val="autoZero"/>
        <c:auto val="1"/>
        <c:lblAlgn val="ctr"/>
        <c:lblOffset val="100"/>
        <c:noMultiLvlLbl val="0"/>
      </c:catAx>
      <c:valAx>
        <c:axId val="2144278312"/>
        <c:scaling>
          <c:orientation val="minMax"/>
          <c:max val="1.0"/>
          <c:min val="0.5"/>
        </c:scaling>
        <c:delete val="0"/>
        <c:axPos val="l"/>
        <c:title>
          <c:tx>
            <c:rich>
              <a:bodyPr rot="-5400000" vert="horz"/>
              <a:lstStyle/>
              <a:p>
                <a:pPr>
                  <a:defRPr sz="1600" b="0"/>
                </a:pPr>
                <a:r>
                  <a:rPr lang="en-US" sz="1600" b="0" dirty="0"/>
                  <a:t>Accuracy</a:t>
                </a:r>
              </a:p>
            </c:rich>
          </c:tx>
          <c:layout>
            <c:manualLayout>
              <c:xMode val="edge"/>
              <c:yMode val="edge"/>
              <c:x val="0.00528741250269054"/>
              <c:y val="0.231324565384746"/>
            </c:manualLayout>
          </c:layout>
          <c:overlay val="0"/>
        </c:title>
        <c:numFmt formatCode="General" sourceLinked="1"/>
        <c:majorTickMark val="out"/>
        <c:minorTickMark val="none"/>
        <c:tickLblPos val="nextTo"/>
        <c:crossAx val="2128912696"/>
        <c:crosses val="autoZero"/>
        <c:crossBetween val="between"/>
        <c:majorUnit val="0.1"/>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1A2035-6293-B747-A681-30F1D521DC32}"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343815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1A2035-6293-B747-A681-30F1D521DC32}"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64616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1A2035-6293-B747-A681-30F1D521DC32}"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425584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1A2035-6293-B747-A681-30F1D521DC32}"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423264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1A2035-6293-B747-A681-30F1D521DC32}"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228163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1A2035-6293-B747-A681-30F1D521DC32}"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42296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A2035-6293-B747-A681-30F1D521DC32}" type="datetimeFigureOut">
              <a:rPr lang="en-US" smtClean="0"/>
              <a:t>4/4/19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12217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1A2035-6293-B747-A681-30F1D521DC32}" type="datetimeFigureOut">
              <a:rPr lang="en-US" smtClean="0"/>
              <a:t>4/4/19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186820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A2035-6293-B747-A681-30F1D521DC32}" type="datetimeFigureOut">
              <a:rPr lang="en-US" smtClean="0"/>
              <a:t>4/4/19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144290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1A2035-6293-B747-A681-30F1D521DC32}"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15475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1A2035-6293-B747-A681-30F1D521DC32}"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8A362-D366-374A-BFC4-0E50C22A4DFB}" type="slidenum">
              <a:rPr lang="en-US" smtClean="0"/>
              <a:t>‹#›</a:t>
            </a:fld>
            <a:endParaRPr lang="en-US"/>
          </a:p>
        </p:txBody>
      </p:sp>
    </p:spTree>
    <p:extLst>
      <p:ext uri="{BB962C8B-B14F-4D97-AF65-F5344CB8AC3E}">
        <p14:creationId xmlns:p14="http://schemas.microsoft.com/office/powerpoint/2010/main" val="19718266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A2035-6293-B747-A681-30F1D521DC32}" type="datetimeFigureOut">
              <a:rPr lang="en-US" smtClean="0"/>
              <a:t>4/4/19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8A362-D366-374A-BFC4-0E50C22A4DFB}" type="slidenum">
              <a:rPr lang="en-US" smtClean="0"/>
              <a:t>‹#›</a:t>
            </a:fld>
            <a:endParaRPr lang="en-US"/>
          </a:p>
        </p:txBody>
      </p:sp>
    </p:spTree>
    <p:extLst>
      <p:ext uri="{BB962C8B-B14F-4D97-AF65-F5344CB8AC3E}">
        <p14:creationId xmlns:p14="http://schemas.microsoft.com/office/powerpoint/2010/main" val="363674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emf"/><Relationship Id="rId5"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Adobe Garamond Pro"/>
                <a:cs typeface="Adobe Garamond Pro"/>
              </a:rPr>
              <a:t>PowerAnalysis.m</a:t>
            </a:r>
            <a:r>
              <a:rPr lang="en-US" dirty="0">
                <a:latin typeface="Adobe Garamond Pro"/>
                <a:cs typeface="Adobe Garamond Pro"/>
              </a:rPr>
              <a:t> Guide</a:t>
            </a:r>
          </a:p>
        </p:txBody>
      </p:sp>
      <p:sp>
        <p:nvSpPr>
          <p:cNvPr id="3" name="Subtitle 2"/>
          <p:cNvSpPr>
            <a:spLocks noGrp="1"/>
          </p:cNvSpPr>
          <p:nvPr>
            <p:ph type="subTitle" idx="1"/>
          </p:nvPr>
        </p:nvSpPr>
        <p:spPr/>
        <p:txBody>
          <a:bodyPr/>
          <a:lstStyle/>
          <a:p>
            <a:r>
              <a:rPr lang="en-US" dirty="0">
                <a:solidFill>
                  <a:schemeClr val="tx1"/>
                </a:solidFill>
                <a:latin typeface="Adobe Garamond Pro"/>
                <a:cs typeface="Adobe Garamond Pro"/>
              </a:rPr>
              <a:t>Roger Strong</a:t>
            </a:r>
          </a:p>
          <a:p>
            <a:r>
              <a:rPr lang="en-US" dirty="0">
                <a:solidFill>
                  <a:schemeClr val="tx1"/>
                </a:solidFill>
                <a:latin typeface="Adobe Garamond Pro"/>
                <a:cs typeface="Adobe Garamond Pro"/>
              </a:rPr>
              <a:t>Harvard University</a:t>
            </a:r>
          </a:p>
        </p:txBody>
      </p:sp>
    </p:spTree>
    <p:extLst>
      <p:ext uri="{BB962C8B-B14F-4D97-AF65-F5344CB8AC3E}">
        <p14:creationId xmlns:p14="http://schemas.microsoft.com/office/powerpoint/2010/main" val="373155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81"/>
            <a:ext cx="8229600" cy="1143000"/>
          </a:xfrm>
        </p:spPr>
        <p:txBody>
          <a:bodyPr/>
          <a:lstStyle/>
          <a:p>
            <a:r>
              <a:rPr lang="en-US" dirty="0">
                <a:latin typeface="Adobe Garamond Pro"/>
                <a:cs typeface="Adobe Garamond Pro"/>
              </a:rPr>
              <a:t>General Notes</a:t>
            </a:r>
          </a:p>
        </p:txBody>
      </p:sp>
      <p:sp>
        <p:nvSpPr>
          <p:cNvPr id="3" name="Content Placeholder 2"/>
          <p:cNvSpPr>
            <a:spLocks noGrp="1"/>
          </p:cNvSpPr>
          <p:nvPr>
            <p:ph idx="1"/>
          </p:nvPr>
        </p:nvSpPr>
        <p:spPr>
          <a:xfrm>
            <a:off x="457200" y="1181781"/>
            <a:ext cx="8229600" cy="5676219"/>
          </a:xfrm>
        </p:spPr>
        <p:txBody>
          <a:bodyPr>
            <a:normAutofit fontScale="47500" lnSpcReduction="20000"/>
          </a:bodyPr>
          <a:lstStyle/>
          <a:p>
            <a:r>
              <a:rPr lang="en-US" dirty="0" err="1">
                <a:latin typeface="Adobe Garamond Pro"/>
                <a:cs typeface="Adobe Garamond Pro"/>
              </a:rPr>
              <a:t>PowerAnalysis.m</a:t>
            </a:r>
            <a:r>
              <a:rPr lang="en-US" dirty="0">
                <a:latin typeface="Adobe Garamond Pro"/>
                <a:cs typeface="Adobe Garamond Pro"/>
              </a:rPr>
              <a:t> does most the work, and is called in the example scripts</a:t>
            </a:r>
          </a:p>
          <a:p>
            <a:endParaRPr lang="en-US" dirty="0">
              <a:latin typeface="Adobe Garamond Pro"/>
              <a:cs typeface="Adobe Garamond Pro"/>
            </a:endParaRPr>
          </a:p>
          <a:p>
            <a:r>
              <a:rPr lang="en-US" dirty="0">
                <a:latin typeface="Adobe Garamond Pro"/>
                <a:cs typeface="Adobe Garamond Pro"/>
              </a:rPr>
              <a:t>Key Components: </a:t>
            </a:r>
          </a:p>
          <a:p>
            <a:pPr lvl="1"/>
            <a:r>
              <a:rPr lang="en-US" dirty="0" err="1">
                <a:latin typeface="Adobe Garamond Pro"/>
                <a:cs typeface="Adobe Garamond Pro"/>
              </a:rPr>
              <a:t>prefs.data</a:t>
            </a:r>
            <a:r>
              <a:rPr lang="en-US" dirty="0">
                <a:latin typeface="Adobe Garamond Pro"/>
                <a:cs typeface="Adobe Garamond Pro"/>
              </a:rPr>
              <a:t>: </a:t>
            </a:r>
          </a:p>
          <a:p>
            <a:pPr lvl="2"/>
            <a:r>
              <a:rPr lang="en-US" dirty="0">
                <a:latin typeface="Adobe Garamond Pro"/>
                <a:cs typeface="Adobe Garamond Pro"/>
              </a:rPr>
              <a:t>either a #subjects (rows) x #conditions (columns) array, or a string file name of an excel or .</a:t>
            </a:r>
            <a:r>
              <a:rPr lang="en-US" dirty="0" err="1">
                <a:latin typeface="Adobe Garamond Pro"/>
                <a:cs typeface="Adobe Garamond Pro"/>
              </a:rPr>
              <a:t>csv</a:t>
            </a:r>
            <a:r>
              <a:rPr lang="en-US" dirty="0">
                <a:latin typeface="Adobe Garamond Pro"/>
                <a:cs typeface="Adobe Garamond Pro"/>
              </a:rPr>
              <a:t> file with data listed as #subjects x #conditions.</a:t>
            </a:r>
          </a:p>
          <a:p>
            <a:pPr lvl="2"/>
            <a:r>
              <a:rPr lang="en-US" dirty="0">
                <a:latin typeface="Adobe Garamond Pro"/>
                <a:cs typeface="Adobe Garamond Pro"/>
              </a:rPr>
              <a:t>Data can be listed as either decimal (.5) or percentage (50), although you will get a warning for the later (as data will be converted to decimal)</a:t>
            </a:r>
          </a:p>
          <a:p>
            <a:pPr lvl="2"/>
            <a:r>
              <a:rPr lang="en-US" dirty="0">
                <a:latin typeface="Adobe Garamond Pro"/>
                <a:cs typeface="Adobe Garamond Pro"/>
              </a:rPr>
              <a:t>If using excel or </a:t>
            </a:r>
            <a:r>
              <a:rPr lang="en-US" dirty="0" err="1">
                <a:latin typeface="Adobe Garamond Pro"/>
                <a:cs typeface="Adobe Garamond Pro"/>
              </a:rPr>
              <a:t>csv</a:t>
            </a:r>
            <a:r>
              <a:rPr lang="en-US" dirty="0">
                <a:latin typeface="Adobe Garamond Pro"/>
                <a:cs typeface="Adobe Garamond Pro"/>
              </a:rPr>
              <a:t> file, there should NOT be a header </a:t>
            </a:r>
            <a:r>
              <a:rPr lang="en-US" dirty="0" smtClean="0">
                <a:latin typeface="Adobe Garamond Pro"/>
                <a:cs typeface="Adobe Garamond Pro"/>
              </a:rPr>
              <a:t>row</a:t>
            </a:r>
          </a:p>
          <a:p>
            <a:pPr lvl="1"/>
            <a:r>
              <a:rPr lang="en-US" dirty="0" err="1" smtClean="0">
                <a:latin typeface="Adobe Garamond Pro"/>
                <a:cs typeface="Adobe Garamond Pro"/>
              </a:rPr>
              <a:t>prefs.within_between</a:t>
            </a:r>
            <a:r>
              <a:rPr lang="en-US" dirty="0" smtClean="0">
                <a:latin typeface="Adobe Garamond Pro"/>
                <a:cs typeface="Adobe Garamond Pro"/>
              </a:rPr>
              <a:t>:</a:t>
            </a:r>
          </a:p>
          <a:p>
            <a:pPr lvl="2"/>
            <a:r>
              <a:rPr lang="en-US" dirty="0" smtClean="0">
                <a:latin typeface="Adobe Garamond Pro"/>
                <a:cs typeface="Adobe Garamond Pro"/>
              </a:rPr>
              <a:t>1 is using a within-subjects design (each participant has a score for each condition, 2 if using a between-subjects design (each subject </a:t>
            </a:r>
            <a:r>
              <a:rPr lang="en-US" dirty="0" smtClean="0">
                <a:latin typeface="Adobe Garamond Pro"/>
                <a:cs typeface="Adobe Garamond Pro"/>
              </a:rPr>
              <a:t>only has a score for one condition)</a:t>
            </a:r>
            <a:endParaRPr lang="en-US" dirty="0">
              <a:latin typeface="Adobe Garamond Pro"/>
              <a:cs typeface="Adobe Garamond Pro"/>
            </a:endParaRPr>
          </a:p>
          <a:p>
            <a:pPr lvl="1"/>
            <a:r>
              <a:rPr lang="en-US" dirty="0" err="1">
                <a:latin typeface="Adobe Garamond Pro"/>
                <a:cs typeface="Adobe Garamond Pro"/>
              </a:rPr>
              <a:t>prefs.N_range</a:t>
            </a:r>
            <a:endParaRPr lang="en-US" dirty="0">
              <a:latin typeface="Adobe Garamond Pro"/>
              <a:cs typeface="Adobe Garamond Pro"/>
            </a:endParaRPr>
          </a:p>
          <a:p>
            <a:pPr lvl="2"/>
            <a:r>
              <a:rPr lang="en-US" dirty="0">
                <a:latin typeface="Adobe Garamond Pro"/>
                <a:cs typeface="Adobe Garamond Pro"/>
              </a:rPr>
              <a:t>Range of number of participants to simulate. E.g., 10:10:50 will simulate with 10, 20, 30, 40, and 50 </a:t>
            </a:r>
            <a:r>
              <a:rPr lang="en-US" dirty="0" smtClean="0">
                <a:latin typeface="Adobe Garamond Pro"/>
                <a:cs typeface="Adobe Garamond Pro"/>
              </a:rPr>
              <a:t>participants. This is TOTAL number of participants (for both within and between-subjects designs)</a:t>
            </a:r>
            <a:endParaRPr lang="en-US" dirty="0">
              <a:latin typeface="Adobe Garamond Pro"/>
              <a:cs typeface="Adobe Garamond Pro"/>
            </a:endParaRPr>
          </a:p>
          <a:p>
            <a:pPr lvl="1"/>
            <a:r>
              <a:rPr lang="en-US" dirty="0" err="1">
                <a:latin typeface="Adobe Garamond Pro"/>
                <a:cs typeface="Adobe Garamond Pro"/>
              </a:rPr>
              <a:t>prefs.trial_range</a:t>
            </a:r>
            <a:endParaRPr lang="en-US" dirty="0">
              <a:latin typeface="Adobe Garamond Pro"/>
              <a:cs typeface="Adobe Garamond Pro"/>
            </a:endParaRPr>
          </a:p>
          <a:p>
            <a:pPr lvl="2"/>
            <a:r>
              <a:rPr lang="en-US" dirty="0">
                <a:latin typeface="Adobe Garamond Pro"/>
                <a:cs typeface="Adobe Garamond Pro"/>
              </a:rPr>
              <a:t>Range of number of trials per condition to simulate. E.g., 8:4:24 will simulate with 8, 12, 16, 20, and 24 trials per condition</a:t>
            </a:r>
          </a:p>
          <a:p>
            <a:pPr lvl="1"/>
            <a:r>
              <a:rPr lang="en-US" dirty="0" err="1">
                <a:latin typeface="Adobe Garamond Pro"/>
                <a:cs typeface="Adobe Garamond Pro"/>
              </a:rPr>
              <a:t>prefs.alpha</a:t>
            </a:r>
            <a:endParaRPr lang="en-US" dirty="0">
              <a:latin typeface="Adobe Garamond Pro"/>
              <a:cs typeface="Adobe Garamond Pro"/>
            </a:endParaRPr>
          </a:p>
          <a:p>
            <a:pPr lvl="2"/>
            <a:r>
              <a:rPr lang="en-US" dirty="0">
                <a:latin typeface="Adobe Garamond Pro"/>
                <a:cs typeface="Adobe Garamond Pro"/>
              </a:rPr>
              <a:t>p-value to use in power simulations</a:t>
            </a:r>
          </a:p>
          <a:p>
            <a:pPr lvl="1"/>
            <a:r>
              <a:rPr lang="en-US" dirty="0" err="1">
                <a:latin typeface="Adobe Garamond Pro"/>
                <a:cs typeface="Adobe Garamond Pro"/>
              </a:rPr>
              <a:t>prefs.nSims</a:t>
            </a:r>
            <a:endParaRPr lang="en-US" dirty="0">
              <a:latin typeface="Adobe Garamond Pro"/>
              <a:cs typeface="Adobe Garamond Pro"/>
            </a:endParaRPr>
          </a:p>
          <a:p>
            <a:pPr lvl="2"/>
            <a:r>
              <a:rPr lang="en-US" dirty="0">
                <a:latin typeface="Adobe Garamond Pro"/>
                <a:cs typeface="Adobe Garamond Pro"/>
              </a:rPr>
              <a:t>How many simulations to use for every </a:t>
            </a:r>
            <a:r>
              <a:rPr lang="en-US" dirty="0" smtClean="0">
                <a:latin typeface="Adobe Garamond Pro"/>
                <a:cs typeface="Adobe Garamond Pro"/>
              </a:rPr>
              <a:t>participant/</a:t>
            </a:r>
            <a:r>
              <a:rPr lang="en-US" dirty="0">
                <a:latin typeface="Adobe Garamond Pro"/>
                <a:cs typeface="Adobe Garamond Pro"/>
              </a:rPr>
              <a:t>trial number combination. 10,000 is a decent estimate and runs pretty quickly, 100,000 is slower but a more stable estimate.</a:t>
            </a:r>
          </a:p>
          <a:p>
            <a:pPr lvl="1"/>
            <a:r>
              <a:rPr lang="en-US" dirty="0" err="1">
                <a:latin typeface="Adobe Garamond Pro"/>
                <a:cs typeface="Adobe Garamond Pro"/>
              </a:rPr>
              <a:t>prefs.comps</a:t>
            </a:r>
            <a:endParaRPr lang="en-US" dirty="0">
              <a:latin typeface="Adobe Garamond Pro"/>
              <a:cs typeface="Adobe Garamond Pro"/>
            </a:endParaRPr>
          </a:p>
          <a:p>
            <a:pPr lvl="2"/>
            <a:r>
              <a:rPr lang="en-US" dirty="0">
                <a:latin typeface="Adobe Garamond Pro"/>
                <a:cs typeface="Adobe Garamond Pro"/>
              </a:rPr>
              <a:t>Which comparisons to test for significance. Each row is a comparison, with the condition expected to be higher magnitude listed in the first column, and the condition expected to have lower magnitude in the second column. A study will be classified as “successful” only if all listed comparisons are significant (see examples)</a:t>
            </a:r>
            <a:r>
              <a:rPr lang="en-US" dirty="0" smtClean="0">
                <a:latin typeface="Adobe Garamond Pro"/>
                <a:cs typeface="Adobe Garamond Pro"/>
              </a:rPr>
              <a:t>.</a:t>
            </a:r>
          </a:p>
          <a:p>
            <a:pPr lvl="1"/>
            <a:r>
              <a:rPr lang="en-US" dirty="0" err="1" smtClean="0">
                <a:latin typeface="Adobe Garamond Pro"/>
                <a:cs typeface="Adobe Garamond Pro"/>
              </a:rPr>
              <a:t>prefs.condition_allocation</a:t>
            </a:r>
            <a:endParaRPr lang="en-US" dirty="0" smtClean="0">
              <a:latin typeface="Adobe Garamond Pro"/>
              <a:cs typeface="Adobe Garamond Pro"/>
            </a:endParaRPr>
          </a:p>
          <a:p>
            <a:pPr lvl="2"/>
            <a:r>
              <a:rPr lang="en-US" dirty="0" smtClean="0">
                <a:latin typeface="Adobe Garamond Pro"/>
                <a:cs typeface="Adobe Garamond Pro"/>
              </a:rPr>
              <a:t>Used only for between-subjects designs (ignored when </a:t>
            </a:r>
            <a:r>
              <a:rPr lang="en-US" smtClean="0">
                <a:latin typeface="Adobe Garamond Pro"/>
                <a:cs typeface="Adobe Garamond Pro"/>
              </a:rPr>
              <a:t>prefs.within_between </a:t>
            </a:r>
            <a:r>
              <a:rPr lang="en-US" dirty="0" smtClean="0">
                <a:latin typeface="Adobe Garamond Pro"/>
                <a:cs typeface="Adobe Garamond Pro"/>
              </a:rPr>
              <a:t>== 1). Ratio of how total number of subjects should be divided between conditions during simulations. Should be a value for each condition in data, and values should sum to 1 (100%). For example, [.5, .5] would divide subjects evenly between two conditions. [.25, .5, .25] would use a 1:2:1 ratio for dividing subjects between 3 conditions.</a:t>
            </a:r>
            <a:endParaRPr lang="en-US" dirty="0">
              <a:latin typeface="Adobe Garamond Pro"/>
              <a:cs typeface="Adobe Garamond Pro"/>
            </a:endParaRPr>
          </a:p>
        </p:txBody>
      </p:sp>
    </p:spTree>
    <p:extLst>
      <p:ext uri="{BB962C8B-B14F-4D97-AF65-F5344CB8AC3E}">
        <p14:creationId xmlns:p14="http://schemas.microsoft.com/office/powerpoint/2010/main" val="13568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98343" y="1057738"/>
            <a:ext cx="2819251" cy="3096101"/>
          </a:xfrm>
          <a:prstGeom prst="rect">
            <a:avLst/>
          </a:prstGeom>
        </p:spPr>
      </p:pic>
      <p:sp>
        <p:nvSpPr>
          <p:cNvPr id="2" name="Title 1"/>
          <p:cNvSpPr>
            <a:spLocks noGrp="1"/>
          </p:cNvSpPr>
          <p:nvPr>
            <p:ph type="title"/>
          </p:nvPr>
        </p:nvSpPr>
        <p:spPr>
          <a:xfrm>
            <a:off x="0" y="-150079"/>
            <a:ext cx="9144000" cy="919016"/>
          </a:xfrm>
        </p:spPr>
        <p:txBody>
          <a:bodyPr>
            <a:normAutofit/>
          </a:bodyPr>
          <a:lstStyle/>
          <a:p>
            <a:r>
              <a:rPr lang="en-US" sz="4000" dirty="0">
                <a:latin typeface="Adobe Garamond Pro"/>
                <a:cs typeface="Adobe Garamond Pro"/>
              </a:rPr>
              <a:t>Example </a:t>
            </a:r>
            <a:r>
              <a:rPr lang="en-US" sz="4000" dirty="0" smtClean="0">
                <a:latin typeface="Adobe Garamond Pro"/>
                <a:cs typeface="Adobe Garamond Pro"/>
              </a:rPr>
              <a:t>1 </a:t>
            </a:r>
            <a:r>
              <a:rPr lang="mr-IN" sz="4000" dirty="0" smtClean="0">
                <a:latin typeface="Adobe Garamond Pro"/>
                <a:cs typeface="Adobe Garamond Pro"/>
              </a:rPr>
              <a:t>–</a:t>
            </a:r>
            <a:r>
              <a:rPr lang="en-US" sz="4000" dirty="0" smtClean="0">
                <a:latin typeface="Adobe Garamond Pro"/>
                <a:cs typeface="Adobe Garamond Pro"/>
              </a:rPr>
              <a:t> within-subjects 2 conditions</a:t>
            </a:r>
            <a:endParaRPr lang="en-US" sz="4000" dirty="0">
              <a:latin typeface="Adobe Garamond Pro"/>
              <a:cs typeface="Adobe Garamond Pro"/>
            </a:endParaRPr>
          </a:p>
        </p:txBody>
      </p:sp>
      <p:pic>
        <p:nvPicPr>
          <p:cNvPr id="4" name="Picture 3"/>
          <p:cNvPicPr>
            <a:picLocks noChangeAspect="1"/>
          </p:cNvPicPr>
          <p:nvPr/>
        </p:nvPicPr>
        <p:blipFill>
          <a:blip r:embed="rId3"/>
          <a:stretch>
            <a:fillRect/>
          </a:stretch>
        </p:blipFill>
        <p:spPr>
          <a:xfrm>
            <a:off x="1303193" y="3864320"/>
            <a:ext cx="1159757" cy="2910544"/>
          </a:xfrm>
          <a:prstGeom prst="rect">
            <a:avLst/>
          </a:prstGeom>
        </p:spPr>
      </p:pic>
      <p:sp>
        <p:nvSpPr>
          <p:cNvPr id="6" name="TextBox 5"/>
          <p:cNvSpPr txBox="1"/>
          <p:nvPr/>
        </p:nvSpPr>
        <p:spPr>
          <a:xfrm>
            <a:off x="0" y="1073937"/>
            <a:ext cx="2898343" cy="369332"/>
          </a:xfrm>
          <a:prstGeom prst="rect">
            <a:avLst/>
          </a:prstGeom>
          <a:noFill/>
        </p:spPr>
        <p:txBody>
          <a:bodyPr wrap="square" rtlCol="0">
            <a:spAutoFit/>
          </a:bodyPr>
          <a:lstStyle/>
          <a:p>
            <a:pPr algn="ctr"/>
            <a:r>
              <a:rPr lang="en-US" dirty="0">
                <a:solidFill>
                  <a:srgbClr val="FF0000"/>
                </a:solidFill>
                <a:latin typeface="Adobe Garamond Pro"/>
                <a:cs typeface="Adobe Garamond Pro"/>
              </a:rPr>
              <a:t>Pilot Data</a:t>
            </a:r>
          </a:p>
        </p:txBody>
      </p:sp>
      <p:sp>
        <p:nvSpPr>
          <p:cNvPr id="7" name="TextBox 6"/>
          <p:cNvSpPr txBox="1"/>
          <p:nvPr/>
        </p:nvSpPr>
        <p:spPr>
          <a:xfrm>
            <a:off x="2898343" y="685774"/>
            <a:ext cx="6245657" cy="369332"/>
          </a:xfrm>
          <a:prstGeom prst="rect">
            <a:avLst/>
          </a:prstGeom>
          <a:noFill/>
        </p:spPr>
        <p:txBody>
          <a:bodyPr wrap="square" rtlCol="0">
            <a:spAutoFit/>
          </a:bodyPr>
          <a:lstStyle/>
          <a:p>
            <a:pPr algn="ctr"/>
            <a:r>
              <a:rPr lang="en-US" dirty="0">
                <a:solidFill>
                  <a:srgbClr val="FF0000"/>
                </a:solidFill>
                <a:latin typeface="Adobe Garamond Pro"/>
                <a:cs typeface="Adobe Garamond Pro"/>
              </a:rPr>
              <a:t>Power Analysis Settings</a:t>
            </a:r>
          </a:p>
        </p:txBody>
      </p:sp>
      <p:sp>
        <p:nvSpPr>
          <p:cNvPr id="8" name="TextBox 7"/>
          <p:cNvSpPr txBox="1"/>
          <p:nvPr/>
        </p:nvSpPr>
        <p:spPr>
          <a:xfrm>
            <a:off x="2898343" y="4185474"/>
            <a:ext cx="6245657" cy="369332"/>
          </a:xfrm>
          <a:prstGeom prst="rect">
            <a:avLst/>
          </a:prstGeom>
          <a:noFill/>
        </p:spPr>
        <p:txBody>
          <a:bodyPr wrap="square" rtlCol="0">
            <a:spAutoFit/>
          </a:bodyPr>
          <a:lstStyle/>
          <a:p>
            <a:pPr algn="ctr"/>
            <a:r>
              <a:rPr lang="en-US" dirty="0">
                <a:solidFill>
                  <a:srgbClr val="FF0000"/>
                </a:solidFill>
                <a:latin typeface="Adobe Garamond Pro"/>
                <a:cs typeface="Adobe Garamond Pro"/>
              </a:rPr>
              <a:t>Power Analysis Output</a:t>
            </a:r>
          </a:p>
        </p:txBody>
      </p:sp>
      <p:grpSp>
        <p:nvGrpSpPr>
          <p:cNvPr id="10" name="Group 9"/>
          <p:cNvGrpSpPr/>
          <p:nvPr/>
        </p:nvGrpSpPr>
        <p:grpSpPr>
          <a:xfrm>
            <a:off x="192296" y="1977687"/>
            <a:ext cx="2358067" cy="1768551"/>
            <a:chOff x="223461" y="2041234"/>
            <a:chExt cx="2358067" cy="1768551"/>
          </a:xfrm>
        </p:grpSpPr>
        <p:pic>
          <p:nvPicPr>
            <p:cNvPr id="5" name="Picture 4" descr="untitled.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461" y="2041235"/>
              <a:ext cx="2358067" cy="1768550"/>
            </a:xfrm>
            <a:prstGeom prst="rect">
              <a:avLst/>
            </a:prstGeom>
          </p:spPr>
        </p:pic>
        <p:sp>
          <p:nvSpPr>
            <p:cNvPr id="9" name="Rectangle 8"/>
            <p:cNvSpPr/>
            <p:nvPr/>
          </p:nvSpPr>
          <p:spPr>
            <a:xfrm>
              <a:off x="1050673" y="2041234"/>
              <a:ext cx="763542" cy="4614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140384" y="1551384"/>
            <a:ext cx="2757959" cy="523220"/>
          </a:xfrm>
          <a:prstGeom prst="rect">
            <a:avLst/>
          </a:prstGeom>
          <a:noFill/>
        </p:spPr>
        <p:txBody>
          <a:bodyPr wrap="square" rtlCol="0">
            <a:spAutoFit/>
          </a:bodyPr>
          <a:lstStyle/>
          <a:p>
            <a:pPr marL="285750" indent="-285750">
              <a:buFontTx/>
              <a:buChar char="-"/>
            </a:pPr>
            <a:r>
              <a:rPr lang="en-US" sz="1400" dirty="0">
                <a:latin typeface="Adobe Garamond Pro"/>
                <a:cs typeface="Adobe Garamond Pro"/>
              </a:rPr>
              <a:t>97 subjects, 2 conditions</a:t>
            </a:r>
          </a:p>
          <a:p>
            <a:pPr marL="285750" indent="-285750">
              <a:buFontTx/>
              <a:buChar char="-"/>
            </a:pPr>
            <a:r>
              <a:rPr lang="en-US" sz="1400" dirty="0">
                <a:latin typeface="Adobe Garamond Pro"/>
                <a:cs typeface="Adobe Garamond Pro"/>
              </a:rPr>
              <a:t>Excel file is 97 rows x 2 columns</a:t>
            </a:r>
          </a:p>
        </p:txBody>
      </p:sp>
      <p:cxnSp>
        <p:nvCxnSpPr>
          <p:cNvPr id="13" name="Straight Connector 12"/>
          <p:cNvCxnSpPr/>
          <p:nvPr/>
        </p:nvCxnSpPr>
        <p:spPr>
          <a:xfrm>
            <a:off x="2898343" y="1111789"/>
            <a:ext cx="0" cy="56630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5" name="Picture 14" descr="untitled.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9395" y="4548496"/>
            <a:ext cx="2968490" cy="2226368"/>
          </a:xfrm>
          <a:prstGeom prst="rect">
            <a:avLst/>
          </a:prstGeom>
        </p:spPr>
      </p:pic>
      <p:cxnSp>
        <p:nvCxnSpPr>
          <p:cNvPr id="16" name="Straight Connector 15"/>
          <p:cNvCxnSpPr/>
          <p:nvPr/>
        </p:nvCxnSpPr>
        <p:spPr>
          <a:xfrm flipV="1">
            <a:off x="2898343" y="4170038"/>
            <a:ext cx="6155084" cy="2242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1110" y="4548496"/>
            <a:ext cx="865197" cy="215444"/>
          </a:xfrm>
          <a:prstGeom prst="rect">
            <a:avLst/>
          </a:prstGeom>
          <a:noFill/>
        </p:spPr>
        <p:txBody>
          <a:bodyPr wrap="square" rtlCol="0">
            <a:spAutoFit/>
          </a:bodyPr>
          <a:lstStyle/>
          <a:p>
            <a:r>
              <a:rPr lang="en-US" sz="800" dirty="0">
                <a:latin typeface="Adobe Garamond Pro"/>
                <a:cs typeface="Adobe Garamond Pro"/>
              </a:rPr>
              <a:t>Exp1_Data.xlsx</a:t>
            </a:r>
          </a:p>
        </p:txBody>
      </p:sp>
      <p:sp>
        <p:nvSpPr>
          <p:cNvPr id="23" name="Right Arrow 22"/>
          <p:cNvSpPr/>
          <p:nvPr/>
        </p:nvSpPr>
        <p:spPr>
          <a:xfrm>
            <a:off x="865373" y="4589629"/>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flipH="1">
            <a:off x="4956296" y="1157401"/>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366248" y="1119260"/>
            <a:ext cx="2712865" cy="215444"/>
          </a:xfrm>
          <a:prstGeom prst="rect">
            <a:avLst/>
          </a:prstGeom>
          <a:noFill/>
        </p:spPr>
        <p:txBody>
          <a:bodyPr wrap="square" rtlCol="0">
            <a:spAutoFit/>
          </a:bodyPr>
          <a:lstStyle/>
          <a:p>
            <a:r>
              <a:rPr lang="en-US" sz="800" dirty="0">
                <a:latin typeface="Adobe Garamond Pro"/>
                <a:cs typeface="Adobe Garamond Pro"/>
              </a:rPr>
              <a:t>File name as string (can also do data directly in </a:t>
            </a:r>
            <a:r>
              <a:rPr lang="en-US" sz="800" dirty="0" err="1">
                <a:latin typeface="Adobe Garamond Pro"/>
                <a:cs typeface="Adobe Garamond Pro"/>
              </a:rPr>
              <a:t>matlab</a:t>
            </a:r>
            <a:r>
              <a:rPr lang="en-US" sz="800" dirty="0">
                <a:latin typeface="Adobe Garamond Pro"/>
                <a:cs typeface="Adobe Garamond Pro"/>
              </a:rPr>
              <a:t>)</a:t>
            </a:r>
          </a:p>
        </p:txBody>
      </p:sp>
      <p:sp>
        <p:nvSpPr>
          <p:cNvPr id="26" name="Right Arrow 25"/>
          <p:cNvSpPr/>
          <p:nvPr/>
        </p:nvSpPr>
        <p:spPr>
          <a:xfrm flipH="1">
            <a:off x="5808345" y="1680276"/>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218297" y="1642135"/>
            <a:ext cx="2712865" cy="215444"/>
          </a:xfrm>
          <a:prstGeom prst="rect">
            <a:avLst/>
          </a:prstGeom>
          <a:noFill/>
        </p:spPr>
        <p:txBody>
          <a:bodyPr wrap="square" rtlCol="0">
            <a:spAutoFit/>
          </a:bodyPr>
          <a:lstStyle/>
          <a:p>
            <a:r>
              <a:rPr lang="en-US" sz="800" dirty="0">
                <a:latin typeface="Adobe Garamond Pro"/>
                <a:cs typeface="Adobe Garamond Pro"/>
              </a:rPr>
              <a:t>I decided to simulate N from 10-100 by 10</a:t>
            </a:r>
          </a:p>
        </p:txBody>
      </p:sp>
      <p:sp>
        <p:nvSpPr>
          <p:cNvPr id="28" name="Right Arrow 27"/>
          <p:cNvSpPr/>
          <p:nvPr/>
        </p:nvSpPr>
        <p:spPr>
          <a:xfrm flipH="1">
            <a:off x="5567933" y="2008709"/>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977885" y="1983583"/>
            <a:ext cx="2712865" cy="215444"/>
          </a:xfrm>
          <a:prstGeom prst="rect">
            <a:avLst/>
          </a:prstGeom>
          <a:noFill/>
        </p:spPr>
        <p:txBody>
          <a:bodyPr wrap="square" rtlCol="0">
            <a:spAutoFit/>
          </a:bodyPr>
          <a:lstStyle/>
          <a:p>
            <a:r>
              <a:rPr lang="en-US" sz="800" dirty="0">
                <a:latin typeface="Adobe Garamond Pro"/>
                <a:cs typeface="Adobe Garamond Pro"/>
              </a:rPr>
              <a:t>I decided to simulate trial number per condition from 8-24 by 4</a:t>
            </a:r>
          </a:p>
        </p:txBody>
      </p:sp>
      <p:sp>
        <p:nvSpPr>
          <p:cNvPr id="30" name="Right Arrow 29"/>
          <p:cNvSpPr/>
          <p:nvPr/>
        </p:nvSpPr>
        <p:spPr>
          <a:xfrm flipH="1">
            <a:off x="5107638" y="2222707"/>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469726" y="2196214"/>
            <a:ext cx="2712865" cy="215444"/>
          </a:xfrm>
          <a:prstGeom prst="rect">
            <a:avLst/>
          </a:prstGeom>
          <a:noFill/>
        </p:spPr>
        <p:txBody>
          <a:bodyPr wrap="square" rtlCol="0">
            <a:spAutoFit/>
          </a:bodyPr>
          <a:lstStyle/>
          <a:p>
            <a:r>
              <a:rPr lang="en-US" sz="800" dirty="0" smtClean="0">
                <a:latin typeface="Adobe Garamond Pro"/>
                <a:cs typeface="Adobe Garamond Pro"/>
              </a:rPr>
              <a:t>Critical p-</a:t>
            </a:r>
            <a:r>
              <a:rPr lang="en-US" sz="800" dirty="0">
                <a:latin typeface="Adobe Garamond Pro"/>
                <a:cs typeface="Adobe Garamond Pro"/>
              </a:rPr>
              <a:t>value of .05 used in simulation</a:t>
            </a:r>
          </a:p>
        </p:txBody>
      </p:sp>
      <p:sp>
        <p:nvSpPr>
          <p:cNvPr id="32" name="Right Arrow 31"/>
          <p:cNvSpPr/>
          <p:nvPr/>
        </p:nvSpPr>
        <p:spPr>
          <a:xfrm flipH="1">
            <a:off x="5655831" y="2495511"/>
            <a:ext cx="40137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6046182" y="2471881"/>
            <a:ext cx="3007245" cy="215444"/>
          </a:xfrm>
          <a:prstGeom prst="rect">
            <a:avLst/>
          </a:prstGeom>
          <a:noFill/>
        </p:spPr>
        <p:txBody>
          <a:bodyPr wrap="square" rtlCol="0">
            <a:spAutoFit/>
          </a:bodyPr>
          <a:lstStyle/>
          <a:p>
            <a:r>
              <a:rPr lang="en-US" sz="800" dirty="0">
                <a:latin typeface="Adobe Garamond Pro"/>
                <a:cs typeface="Adobe Garamond Pro"/>
              </a:rPr>
              <a:t>10,000 </a:t>
            </a:r>
            <a:r>
              <a:rPr lang="en-US" sz="800" dirty="0" err="1">
                <a:latin typeface="Adobe Garamond Pro"/>
                <a:cs typeface="Adobe Garamond Pro"/>
              </a:rPr>
              <a:t>sims</a:t>
            </a:r>
            <a:r>
              <a:rPr lang="en-US" sz="800" dirty="0">
                <a:latin typeface="Adobe Garamond Pro"/>
                <a:cs typeface="Adobe Garamond Pro"/>
              </a:rPr>
              <a:t> per N x </a:t>
            </a:r>
            <a:r>
              <a:rPr lang="en-US" sz="800" dirty="0" err="1">
                <a:latin typeface="Adobe Garamond Pro"/>
                <a:cs typeface="Adobe Garamond Pro"/>
              </a:rPr>
              <a:t>num_trials</a:t>
            </a:r>
            <a:r>
              <a:rPr lang="en-US" sz="800" dirty="0">
                <a:latin typeface="Adobe Garamond Pro"/>
                <a:cs typeface="Adobe Garamond Pro"/>
              </a:rPr>
              <a:t> combo (</a:t>
            </a:r>
            <a:r>
              <a:rPr lang="en-US" sz="800" dirty="0" err="1">
                <a:latin typeface="Adobe Garamond Pro"/>
                <a:cs typeface="Adobe Garamond Pro"/>
              </a:rPr>
              <a:t>sims</a:t>
            </a:r>
            <a:r>
              <a:rPr lang="en-US" sz="800" dirty="0">
                <a:latin typeface="Adobe Garamond Pro"/>
                <a:cs typeface="Adobe Garamond Pro"/>
              </a:rPr>
              <a:t> per cell in output graph)</a:t>
            </a:r>
          </a:p>
        </p:txBody>
      </p:sp>
      <p:sp>
        <p:nvSpPr>
          <p:cNvPr id="34" name="Right Arrow 33"/>
          <p:cNvSpPr/>
          <p:nvPr/>
        </p:nvSpPr>
        <p:spPr>
          <a:xfrm flipH="1">
            <a:off x="5873503" y="2937467"/>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170433" y="2845382"/>
            <a:ext cx="2224687" cy="338554"/>
          </a:xfrm>
          <a:prstGeom prst="rect">
            <a:avLst/>
          </a:prstGeom>
          <a:noFill/>
        </p:spPr>
        <p:txBody>
          <a:bodyPr wrap="square" rtlCol="0">
            <a:spAutoFit/>
          </a:bodyPr>
          <a:lstStyle/>
          <a:p>
            <a:r>
              <a:rPr lang="en-US" sz="800" dirty="0">
                <a:latin typeface="Adobe Garamond Pro"/>
                <a:cs typeface="Adobe Garamond Pro"/>
              </a:rPr>
              <a:t>Only comparison I was interested in was condition 1 being larger than condition 2</a:t>
            </a:r>
          </a:p>
        </p:txBody>
      </p:sp>
      <p:sp>
        <p:nvSpPr>
          <p:cNvPr id="36" name="Right Arrow 35"/>
          <p:cNvSpPr/>
          <p:nvPr/>
        </p:nvSpPr>
        <p:spPr>
          <a:xfrm flipH="1">
            <a:off x="4659366" y="3958902"/>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956296" y="3927777"/>
            <a:ext cx="2224687" cy="215444"/>
          </a:xfrm>
          <a:prstGeom prst="rect">
            <a:avLst/>
          </a:prstGeom>
          <a:noFill/>
        </p:spPr>
        <p:txBody>
          <a:bodyPr wrap="square" rtlCol="0">
            <a:spAutoFit/>
          </a:bodyPr>
          <a:lstStyle/>
          <a:p>
            <a:r>
              <a:rPr lang="en-US" sz="800" dirty="0">
                <a:latin typeface="Adobe Garamond Pro"/>
                <a:cs typeface="Adobe Garamond Pro"/>
              </a:rPr>
              <a:t>Run power analysis using these settings</a:t>
            </a:r>
          </a:p>
        </p:txBody>
      </p:sp>
      <p:sp>
        <p:nvSpPr>
          <p:cNvPr id="38" name="Right Arrow 37"/>
          <p:cNvSpPr/>
          <p:nvPr/>
        </p:nvSpPr>
        <p:spPr>
          <a:xfrm flipH="1">
            <a:off x="6266161" y="5460651"/>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6563091" y="5179719"/>
            <a:ext cx="2224687" cy="707886"/>
          </a:xfrm>
          <a:prstGeom prst="rect">
            <a:avLst/>
          </a:prstGeom>
          <a:noFill/>
        </p:spPr>
        <p:txBody>
          <a:bodyPr wrap="square" rtlCol="0">
            <a:spAutoFit/>
          </a:bodyPr>
          <a:lstStyle/>
          <a:p>
            <a:r>
              <a:rPr lang="en-US" sz="800" dirty="0">
                <a:latin typeface="Adobe Garamond Pro"/>
                <a:cs typeface="Adobe Garamond Pro"/>
              </a:rPr>
              <a:t>Simulated power for each N </a:t>
            </a:r>
            <a:r>
              <a:rPr lang="en-US" sz="800" dirty="0" smtClean="0">
                <a:latin typeface="Adobe Garamond Pro"/>
                <a:cs typeface="Adobe Garamond Pro"/>
              </a:rPr>
              <a:t>x </a:t>
            </a:r>
            <a:r>
              <a:rPr lang="en-US" sz="800" dirty="0">
                <a:latin typeface="Adobe Garamond Pro"/>
                <a:cs typeface="Adobe Garamond Pro"/>
              </a:rPr>
              <a:t>number or trials per condition combo we specified in settings. Looking at this, I know I could achieve &gt; 90% power by running 90 subjects with 12 trials per condition, for example</a:t>
            </a:r>
          </a:p>
        </p:txBody>
      </p:sp>
      <p:sp>
        <p:nvSpPr>
          <p:cNvPr id="41" name="Right Arrow 40"/>
          <p:cNvSpPr/>
          <p:nvPr/>
        </p:nvSpPr>
        <p:spPr>
          <a:xfrm flipH="1">
            <a:off x="5873503" y="3561919"/>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6211700" y="3528744"/>
            <a:ext cx="2576078" cy="215444"/>
          </a:xfrm>
          <a:prstGeom prst="rect">
            <a:avLst/>
          </a:prstGeom>
          <a:noFill/>
        </p:spPr>
        <p:txBody>
          <a:bodyPr wrap="square" rtlCol="0">
            <a:spAutoFit/>
          </a:bodyPr>
          <a:lstStyle/>
          <a:p>
            <a:r>
              <a:rPr lang="en-US" sz="800" dirty="0" smtClean="0">
                <a:latin typeface="Adobe Garamond Pro"/>
                <a:cs typeface="Adobe Garamond Pro"/>
              </a:rPr>
              <a:t>Only used for between-subjects design, so left this empty</a:t>
            </a:r>
            <a:endParaRPr lang="en-US" sz="800" dirty="0">
              <a:latin typeface="Adobe Garamond Pro"/>
              <a:cs typeface="Adobe Garamond Pro"/>
            </a:endParaRPr>
          </a:p>
        </p:txBody>
      </p:sp>
      <p:sp>
        <p:nvSpPr>
          <p:cNvPr id="43" name="Right Arrow 42"/>
          <p:cNvSpPr/>
          <p:nvPr/>
        </p:nvSpPr>
        <p:spPr>
          <a:xfrm flipH="1">
            <a:off x="5366248" y="1397142"/>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7594" y="1331410"/>
            <a:ext cx="2576078" cy="338554"/>
          </a:xfrm>
          <a:prstGeom prst="rect">
            <a:avLst/>
          </a:prstGeom>
          <a:noFill/>
        </p:spPr>
        <p:txBody>
          <a:bodyPr wrap="square" rtlCol="0">
            <a:spAutoFit/>
          </a:bodyPr>
          <a:lstStyle/>
          <a:p>
            <a:r>
              <a:rPr lang="en-US" sz="800" dirty="0" smtClean="0">
                <a:latin typeface="Adobe Garamond Pro"/>
                <a:cs typeface="Adobe Garamond Pro"/>
              </a:rPr>
              <a:t>Within-subjects design (1): each subject has a score for each condition</a:t>
            </a:r>
            <a:endParaRPr lang="en-US" sz="800" dirty="0">
              <a:latin typeface="Adobe Garamond Pro"/>
              <a:cs typeface="Adobe Garamond Pro"/>
            </a:endParaRPr>
          </a:p>
        </p:txBody>
      </p:sp>
    </p:spTree>
    <p:extLst>
      <p:ext uri="{BB962C8B-B14F-4D97-AF65-F5344CB8AC3E}">
        <p14:creationId xmlns:p14="http://schemas.microsoft.com/office/powerpoint/2010/main" val="392154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60251" y="931239"/>
            <a:ext cx="2722385" cy="3334921"/>
          </a:xfrm>
          <a:prstGeom prst="rect">
            <a:avLst/>
          </a:prstGeom>
        </p:spPr>
      </p:pic>
      <p:sp>
        <p:nvSpPr>
          <p:cNvPr id="6" name="TextBox 5"/>
          <p:cNvSpPr txBox="1"/>
          <p:nvPr/>
        </p:nvSpPr>
        <p:spPr>
          <a:xfrm>
            <a:off x="0" y="1073937"/>
            <a:ext cx="2898343" cy="369332"/>
          </a:xfrm>
          <a:prstGeom prst="rect">
            <a:avLst/>
          </a:prstGeom>
          <a:noFill/>
        </p:spPr>
        <p:txBody>
          <a:bodyPr wrap="square" rtlCol="0">
            <a:spAutoFit/>
          </a:bodyPr>
          <a:lstStyle/>
          <a:p>
            <a:pPr algn="ctr"/>
            <a:r>
              <a:rPr lang="en-US" dirty="0">
                <a:solidFill>
                  <a:srgbClr val="FF0000"/>
                </a:solidFill>
                <a:latin typeface="Adobe Garamond Pro"/>
                <a:cs typeface="Adobe Garamond Pro"/>
              </a:rPr>
              <a:t>Pilot Data</a:t>
            </a:r>
          </a:p>
        </p:txBody>
      </p:sp>
      <p:sp>
        <p:nvSpPr>
          <p:cNvPr id="7" name="TextBox 6"/>
          <p:cNvSpPr txBox="1"/>
          <p:nvPr/>
        </p:nvSpPr>
        <p:spPr>
          <a:xfrm>
            <a:off x="2898343" y="636568"/>
            <a:ext cx="6245657" cy="369332"/>
          </a:xfrm>
          <a:prstGeom prst="rect">
            <a:avLst/>
          </a:prstGeom>
          <a:noFill/>
        </p:spPr>
        <p:txBody>
          <a:bodyPr wrap="square" rtlCol="0">
            <a:spAutoFit/>
          </a:bodyPr>
          <a:lstStyle/>
          <a:p>
            <a:pPr algn="ctr"/>
            <a:r>
              <a:rPr lang="en-US" dirty="0">
                <a:solidFill>
                  <a:srgbClr val="FF0000"/>
                </a:solidFill>
                <a:latin typeface="Adobe Garamond Pro"/>
                <a:cs typeface="Adobe Garamond Pro"/>
              </a:rPr>
              <a:t>Power Analysis Settings</a:t>
            </a:r>
          </a:p>
        </p:txBody>
      </p:sp>
      <p:sp>
        <p:nvSpPr>
          <p:cNvPr id="8" name="TextBox 7"/>
          <p:cNvSpPr txBox="1"/>
          <p:nvPr/>
        </p:nvSpPr>
        <p:spPr>
          <a:xfrm>
            <a:off x="2898343" y="4277374"/>
            <a:ext cx="6245657" cy="369332"/>
          </a:xfrm>
          <a:prstGeom prst="rect">
            <a:avLst/>
          </a:prstGeom>
          <a:noFill/>
        </p:spPr>
        <p:txBody>
          <a:bodyPr wrap="square" rtlCol="0">
            <a:spAutoFit/>
          </a:bodyPr>
          <a:lstStyle/>
          <a:p>
            <a:pPr algn="ctr"/>
            <a:r>
              <a:rPr lang="en-US" dirty="0">
                <a:solidFill>
                  <a:srgbClr val="FF0000"/>
                </a:solidFill>
                <a:latin typeface="Adobe Garamond Pro"/>
                <a:cs typeface="Adobe Garamond Pro"/>
              </a:rPr>
              <a:t>Power Analysis Output</a:t>
            </a:r>
          </a:p>
        </p:txBody>
      </p:sp>
      <p:sp>
        <p:nvSpPr>
          <p:cNvPr id="11" name="TextBox 10"/>
          <p:cNvSpPr txBox="1"/>
          <p:nvPr/>
        </p:nvSpPr>
        <p:spPr>
          <a:xfrm>
            <a:off x="140384" y="1551384"/>
            <a:ext cx="2757959" cy="523220"/>
          </a:xfrm>
          <a:prstGeom prst="rect">
            <a:avLst/>
          </a:prstGeom>
          <a:noFill/>
        </p:spPr>
        <p:txBody>
          <a:bodyPr wrap="square" rtlCol="0">
            <a:spAutoFit/>
          </a:bodyPr>
          <a:lstStyle/>
          <a:p>
            <a:pPr marL="285750" indent="-285750">
              <a:buFontTx/>
              <a:buChar char="-"/>
            </a:pPr>
            <a:r>
              <a:rPr lang="en-US" sz="1400" dirty="0">
                <a:latin typeface="Adobe Garamond Pro"/>
                <a:cs typeface="Adobe Garamond Pro"/>
              </a:rPr>
              <a:t>41 subjects, 4 conditions</a:t>
            </a:r>
          </a:p>
          <a:p>
            <a:pPr marL="285750" indent="-285750">
              <a:buFontTx/>
              <a:buChar char="-"/>
            </a:pPr>
            <a:r>
              <a:rPr lang="en-US" sz="1400" dirty="0">
                <a:latin typeface="Adobe Garamond Pro"/>
                <a:cs typeface="Adobe Garamond Pro"/>
              </a:rPr>
              <a:t>Excel file is 41 rows x 4 columns</a:t>
            </a:r>
          </a:p>
        </p:txBody>
      </p:sp>
      <p:cxnSp>
        <p:nvCxnSpPr>
          <p:cNvPr id="13" name="Straight Connector 12"/>
          <p:cNvCxnSpPr/>
          <p:nvPr/>
        </p:nvCxnSpPr>
        <p:spPr>
          <a:xfrm>
            <a:off x="2898343" y="1363419"/>
            <a:ext cx="0" cy="54114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2898343" y="4266161"/>
            <a:ext cx="6155084" cy="2242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1110" y="4548496"/>
            <a:ext cx="1146351" cy="954107"/>
          </a:xfrm>
          <a:prstGeom prst="rect">
            <a:avLst/>
          </a:prstGeom>
          <a:noFill/>
        </p:spPr>
        <p:txBody>
          <a:bodyPr wrap="square" rtlCol="0">
            <a:spAutoFit/>
          </a:bodyPr>
          <a:lstStyle/>
          <a:p>
            <a:r>
              <a:rPr lang="en-US" sz="800" dirty="0">
                <a:latin typeface="Adobe Garamond Pro"/>
                <a:cs typeface="Adobe Garamond Pro"/>
              </a:rPr>
              <a:t>Exp2_Data.xlsx</a:t>
            </a:r>
          </a:p>
          <a:p>
            <a:endParaRPr lang="en-US" sz="800" dirty="0">
              <a:latin typeface="Adobe Garamond Pro"/>
              <a:cs typeface="Adobe Garamond Pro"/>
            </a:endParaRPr>
          </a:p>
          <a:p>
            <a:r>
              <a:rPr lang="en-US" sz="800" dirty="0">
                <a:latin typeface="Adobe Garamond Pro"/>
                <a:cs typeface="Adobe Garamond Pro"/>
              </a:rPr>
              <a:t>Data is in percent, so script will convert to decimal and give a warning that this has occurred.</a:t>
            </a:r>
          </a:p>
        </p:txBody>
      </p:sp>
      <p:sp>
        <p:nvSpPr>
          <p:cNvPr id="23" name="Right Arrow 22"/>
          <p:cNvSpPr/>
          <p:nvPr/>
        </p:nvSpPr>
        <p:spPr>
          <a:xfrm>
            <a:off x="865373" y="4589629"/>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flipH="1">
            <a:off x="5106260" y="1004356"/>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516212" y="966215"/>
            <a:ext cx="2712865" cy="215444"/>
          </a:xfrm>
          <a:prstGeom prst="rect">
            <a:avLst/>
          </a:prstGeom>
          <a:noFill/>
        </p:spPr>
        <p:txBody>
          <a:bodyPr wrap="square" rtlCol="0">
            <a:spAutoFit/>
          </a:bodyPr>
          <a:lstStyle/>
          <a:p>
            <a:r>
              <a:rPr lang="en-US" sz="800" dirty="0">
                <a:latin typeface="Adobe Garamond Pro"/>
                <a:cs typeface="Adobe Garamond Pro"/>
              </a:rPr>
              <a:t>File name as string (can also do data directly in </a:t>
            </a:r>
            <a:r>
              <a:rPr lang="en-US" sz="800" dirty="0" err="1">
                <a:latin typeface="Adobe Garamond Pro"/>
                <a:cs typeface="Adobe Garamond Pro"/>
              </a:rPr>
              <a:t>matlab</a:t>
            </a:r>
            <a:r>
              <a:rPr lang="en-US" sz="800" dirty="0">
                <a:latin typeface="Adobe Garamond Pro"/>
                <a:cs typeface="Adobe Garamond Pro"/>
              </a:rPr>
              <a:t>).</a:t>
            </a:r>
          </a:p>
        </p:txBody>
      </p:sp>
      <p:sp>
        <p:nvSpPr>
          <p:cNvPr id="26" name="Right Arrow 25"/>
          <p:cNvSpPr/>
          <p:nvPr/>
        </p:nvSpPr>
        <p:spPr>
          <a:xfrm flipH="1">
            <a:off x="5739258" y="1580264"/>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149210" y="1542123"/>
            <a:ext cx="2712865" cy="215444"/>
          </a:xfrm>
          <a:prstGeom prst="rect">
            <a:avLst/>
          </a:prstGeom>
          <a:noFill/>
        </p:spPr>
        <p:txBody>
          <a:bodyPr wrap="square" rtlCol="0">
            <a:spAutoFit/>
          </a:bodyPr>
          <a:lstStyle/>
          <a:p>
            <a:r>
              <a:rPr lang="en-US" sz="800" dirty="0">
                <a:latin typeface="Adobe Garamond Pro"/>
                <a:cs typeface="Adobe Garamond Pro"/>
              </a:rPr>
              <a:t>I decided to simulate N from 50-300 by 25</a:t>
            </a:r>
          </a:p>
        </p:txBody>
      </p:sp>
      <p:sp>
        <p:nvSpPr>
          <p:cNvPr id="28" name="Right Arrow 27"/>
          <p:cNvSpPr/>
          <p:nvPr/>
        </p:nvSpPr>
        <p:spPr>
          <a:xfrm flipH="1">
            <a:off x="5396384" y="1821708"/>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806336" y="1792758"/>
            <a:ext cx="3009538" cy="215444"/>
          </a:xfrm>
          <a:prstGeom prst="rect">
            <a:avLst/>
          </a:prstGeom>
          <a:noFill/>
        </p:spPr>
        <p:txBody>
          <a:bodyPr wrap="square" rtlCol="0">
            <a:spAutoFit/>
          </a:bodyPr>
          <a:lstStyle/>
          <a:p>
            <a:r>
              <a:rPr lang="en-US" sz="800" dirty="0">
                <a:latin typeface="Adobe Garamond Pro"/>
                <a:cs typeface="Adobe Garamond Pro"/>
              </a:rPr>
              <a:t>I decided to simulate trial number per condition from 8-20 by 4</a:t>
            </a:r>
          </a:p>
        </p:txBody>
      </p:sp>
      <p:sp>
        <p:nvSpPr>
          <p:cNvPr id="30" name="Right Arrow 29"/>
          <p:cNvSpPr/>
          <p:nvPr/>
        </p:nvSpPr>
        <p:spPr>
          <a:xfrm flipH="1">
            <a:off x="5004160" y="2061988"/>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366248" y="2013082"/>
            <a:ext cx="2712865" cy="215444"/>
          </a:xfrm>
          <a:prstGeom prst="rect">
            <a:avLst/>
          </a:prstGeom>
          <a:noFill/>
        </p:spPr>
        <p:txBody>
          <a:bodyPr wrap="square" rtlCol="0">
            <a:spAutoFit/>
          </a:bodyPr>
          <a:lstStyle/>
          <a:p>
            <a:r>
              <a:rPr lang="en-US" sz="800" dirty="0" smtClean="0">
                <a:latin typeface="Adobe Garamond Pro"/>
                <a:cs typeface="Adobe Garamond Pro"/>
              </a:rPr>
              <a:t>Critical p-</a:t>
            </a:r>
            <a:r>
              <a:rPr lang="en-US" sz="800" dirty="0">
                <a:latin typeface="Adobe Garamond Pro"/>
                <a:cs typeface="Adobe Garamond Pro"/>
              </a:rPr>
              <a:t>value of .05 used in simulation</a:t>
            </a:r>
          </a:p>
        </p:txBody>
      </p:sp>
      <p:sp>
        <p:nvSpPr>
          <p:cNvPr id="32" name="Right Arrow 31"/>
          <p:cNvSpPr/>
          <p:nvPr/>
        </p:nvSpPr>
        <p:spPr>
          <a:xfrm flipH="1">
            <a:off x="5642042" y="2401068"/>
            <a:ext cx="3285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995945" y="2368026"/>
            <a:ext cx="2976698" cy="215444"/>
          </a:xfrm>
          <a:prstGeom prst="rect">
            <a:avLst/>
          </a:prstGeom>
          <a:noFill/>
        </p:spPr>
        <p:txBody>
          <a:bodyPr wrap="square" rtlCol="0">
            <a:spAutoFit/>
          </a:bodyPr>
          <a:lstStyle/>
          <a:p>
            <a:r>
              <a:rPr lang="en-US" sz="800" dirty="0">
                <a:latin typeface="Adobe Garamond Pro"/>
                <a:cs typeface="Adobe Garamond Pro"/>
              </a:rPr>
              <a:t>10,000 </a:t>
            </a:r>
            <a:r>
              <a:rPr lang="en-US" sz="800" dirty="0" err="1">
                <a:latin typeface="Adobe Garamond Pro"/>
                <a:cs typeface="Adobe Garamond Pro"/>
              </a:rPr>
              <a:t>sims</a:t>
            </a:r>
            <a:r>
              <a:rPr lang="en-US" sz="800" dirty="0">
                <a:latin typeface="Adobe Garamond Pro"/>
                <a:cs typeface="Adobe Garamond Pro"/>
              </a:rPr>
              <a:t> per N x </a:t>
            </a:r>
            <a:r>
              <a:rPr lang="en-US" sz="800" dirty="0" err="1">
                <a:latin typeface="Adobe Garamond Pro"/>
                <a:cs typeface="Adobe Garamond Pro"/>
              </a:rPr>
              <a:t>num_trials</a:t>
            </a:r>
            <a:r>
              <a:rPr lang="en-US" sz="800" dirty="0">
                <a:latin typeface="Adobe Garamond Pro"/>
                <a:cs typeface="Adobe Garamond Pro"/>
              </a:rPr>
              <a:t> combo (</a:t>
            </a:r>
            <a:r>
              <a:rPr lang="en-US" sz="800" dirty="0" err="1">
                <a:latin typeface="Adobe Garamond Pro"/>
                <a:cs typeface="Adobe Garamond Pro"/>
              </a:rPr>
              <a:t>sims</a:t>
            </a:r>
            <a:r>
              <a:rPr lang="en-US" sz="800" dirty="0">
                <a:latin typeface="Adobe Garamond Pro"/>
                <a:cs typeface="Adobe Garamond Pro"/>
              </a:rPr>
              <a:t> per cell in output graph)</a:t>
            </a:r>
          </a:p>
        </p:txBody>
      </p:sp>
      <p:sp>
        <p:nvSpPr>
          <p:cNvPr id="34" name="Right Arrow 33"/>
          <p:cNvSpPr/>
          <p:nvPr/>
        </p:nvSpPr>
        <p:spPr>
          <a:xfrm flipH="1">
            <a:off x="3871114" y="3125200"/>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4168044" y="3033115"/>
            <a:ext cx="4196234" cy="338554"/>
          </a:xfrm>
          <a:prstGeom prst="rect">
            <a:avLst/>
          </a:prstGeom>
          <a:noFill/>
        </p:spPr>
        <p:txBody>
          <a:bodyPr wrap="square" rtlCol="0">
            <a:spAutoFit/>
          </a:bodyPr>
          <a:lstStyle/>
          <a:p>
            <a:r>
              <a:rPr lang="en-US" sz="800" dirty="0">
                <a:latin typeface="Adobe Garamond Pro"/>
                <a:cs typeface="Adobe Garamond Pro"/>
              </a:rPr>
              <a:t>This time, I had 5 comparisons I am interested in. Specifically, I only want to call the study a “success” if condition 1 &gt;2, 1 &gt;3, 1&gt;4, 3&gt;2, and 4&gt;2. Each comparison specified as a separate row. </a:t>
            </a:r>
          </a:p>
        </p:txBody>
      </p:sp>
      <p:sp>
        <p:nvSpPr>
          <p:cNvPr id="36" name="Right Arrow 35"/>
          <p:cNvSpPr/>
          <p:nvPr/>
        </p:nvSpPr>
        <p:spPr>
          <a:xfrm flipH="1">
            <a:off x="4586671" y="4073014"/>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883601" y="4041889"/>
            <a:ext cx="2224687" cy="215444"/>
          </a:xfrm>
          <a:prstGeom prst="rect">
            <a:avLst/>
          </a:prstGeom>
          <a:noFill/>
        </p:spPr>
        <p:txBody>
          <a:bodyPr wrap="square" rtlCol="0">
            <a:spAutoFit/>
          </a:bodyPr>
          <a:lstStyle/>
          <a:p>
            <a:r>
              <a:rPr lang="en-US" sz="800" dirty="0">
                <a:latin typeface="Adobe Garamond Pro"/>
                <a:cs typeface="Adobe Garamond Pro"/>
              </a:rPr>
              <a:t>Run power analysis using these settings</a:t>
            </a:r>
          </a:p>
        </p:txBody>
      </p:sp>
      <p:sp>
        <p:nvSpPr>
          <p:cNvPr id="38" name="Right Arrow 37"/>
          <p:cNvSpPr/>
          <p:nvPr/>
        </p:nvSpPr>
        <p:spPr>
          <a:xfrm flipH="1">
            <a:off x="6266161" y="5460651"/>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1290961" y="4361663"/>
            <a:ext cx="1522631" cy="1672891"/>
          </a:xfrm>
          <a:prstGeom prst="rect">
            <a:avLst/>
          </a:prstGeom>
        </p:spPr>
      </p:pic>
      <p:sp>
        <p:nvSpPr>
          <p:cNvPr id="40" name="TextBox 39"/>
          <p:cNvSpPr txBox="1"/>
          <p:nvPr/>
        </p:nvSpPr>
        <p:spPr>
          <a:xfrm>
            <a:off x="6563091" y="5179719"/>
            <a:ext cx="2224687" cy="830997"/>
          </a:xfrm>
          <a:prstGeom prst="rect">
            <a:avLst/>
          </a:prstGeom>
          <a:noFill/>
        </p:spPr>
        <p:txBody>
          <a:bodyPr wrap="square" rtlCol="0">
            <a:spAutoFit/>
          </a:bodyPr>
          <a:lstStyle/>
          <a:p>
            <a:r>
              <a:rPr lang="en-US" sz="800" dirty="0">
                <a:latin typeface="Adobe Garamond Pro"/>
                <a:cs typeface="Adobe Garamond Pro"/>
              </a:rPr>
              <a:t>Simulated power for each N </a:t>
            </a:r>
            <a:r>
              <a:rPr lang="en-US" sz="800" dirty="0" smtClean="0">
                <a:latin typeface="Adobe Garamond Pro"/>
                <a:cs typeface="Adobe Garamond Pro"/>
              </a:rPr>
              <a:t>x </a:t>
            </a:r>
            <a:r>
              <a:rPr lang="en-US" sz="800" dirty="0">
                <a:latin typeface="Adobe Garamond Pro"/>
                <a:cs typeface="Adobe Garamond Pro"/>
              </a:rPr>
              <a:t>number or trials per condition combo we specified in settings. Looking at this, I know I could achieve &gt; 90% power by running 300 subjects with 12 trials per condition, for example. Note that this is power for ALL 5 comparisons of interest being significant</a:t>
            </a:r>
          </a:p>
        </p:txBody>
      </p:sp>
      <p:pic>
        <p:nvPicPr>
          <p:cNvPr id="41" name="Picture 40" descr="untitled.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4486" y="4646706"/>
            <a:ext cx="2837544" cy="2128158"/>
          </a:xfrm>
          <a:prstGeom prst="rect">
            <a:avLst/>
          </a:prstGeom>
        </p:spPr>
      </p:pic>
      <p:pic>
        <p:nvPicPr>
          <p:cNvPr id="18" name="Picture 17" descr="untitled.eps"/>
          <p:cNvPicPr>
            <a:picLocks noChangeAspect="1"/>
          </p:cNvPicPr>
          <p:nvPr/>
        </p:nvPicPr>
        <p:blipFill rotWithShape="1">
          <a:blip r:embed="rId5">
            <a:extLst>
              <a:ext uri="{28A0092B-C50C-407E-A947-70E740481C1C}">
                <a14:useLocalDpi xmlns:a14="http://schemas.microsoft.com/office/drawing/2010/main" val="0"/>
              </a:ext>
            </a:extLst>
          </a:blip>
          <a:srcRect r="6840"/>
          <a:stretch/>
        </p:blipFill>
        <p:spPr>
          <a:xfrm>
            <a:off x="81110" y="2074604"/>
            <a:ext cx="2657929" cy="2139818"/>
          </a:xfrm>
          <a:prstGeom prst="rect">
            <a:avLst/>
          </a:prstGeom>
        </p:spPr>
      </p:pic>
      <p:sp>
        <p:nvSpPr>
          <p:cNvPr id="39" name="Title 1"/>
          <p:cNvSpPr txBox="1">
            <a:spLocks/>
          </p:cNvSpPr>
          <p:nvPr/>
        </p:nvSpPr>
        <p:spPr>
          <a:xfrm>
            <a:off x="0" y="-150079"/>
            <a:ext cx="9144000" cy="919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latin typeface="Adobe Garamond Pro"/>
                <a:cs typeface="Adobe Garamond Pro"/>
              </a:rPr>
              <a:t>Example 2 </a:t>
            </a:r>
            <a:r>
              <a:rPr lang="mr-IN" sz="4000" dirty="0" smtClean="0">
                <a:latin typeface="Adobe Garamond Pro"/>
                <a:cs typeface="Adobe Garamond Pro"/>
              </a:rPr>
              <a:t>–</a:t>
            </a:r>
            <a:r>
              <a:rPr lang="en-US" sz="4000" dirty="0" smtClean="0">
                <a:latin typeface="Adobe Garamond Pro"/>
                <a:cs typeface="Adobe Garamond Pro"/>
              </a:rPr>
              <a:t> within-subjects 4 conditions</a:t>
            </a:r>
            <a:endParaRPr lang="en-US" sz="4000" dirty="0">
              <a:latin typeface="Adobe Garamond Pro"/>
              <a:cs typeface="Adobe Garamond Pro"/>
            </a:endParaRPr>
          </a:p>
        </p:txBody>
      </p:sp>
      <p:sp>
        <p:nvSpPr>
          <p:cNvPr id="42" name="Right Arrow 41"/>
          <p:cNvSpPr/>
          <p:nvPr/>
        </p:nvSpPr>
        <p:spPr>
          <a:xfrm flipH="1">
            <a:off x="5366248" y="1248141"/>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717594" y="1182409"/>
            <a:ext cx="2576078" cy="338554"/>
          </a:xfrm>
          <a:prstGeom prst="rect">
            <a:avLst/>
          </a:prstGeom>
          <a:noFill/>
        </p:spPr>
        <p:txBody>
          <a:bodyPr wrap="square" rtlCol="0">
            <a:spAutoFit/>
          </a:bodyPr>
          <a:lstStyle/>
          <a:p>
            <a:r>
              <a:rPr lang="en-US" sz="800" dirty="0" smtClean="0">
                <a:latin typeface="Adobe Garamond Pro"/>
                <a:cs typeface="Adobe Garamond Pro"/>
              </a:rPr>
              <a:t>Within-subjects design (1): each subject has a score for each condition</a:t>
            </a:r>
            <a:endParaRPr lang="en-US" sz="800" dirty="0">
              <a:latin typeface="Adobe Garamond Pro"/>
              <a:cs typeface="Adobe Garamond Pro"/>
            </a:endParaRPr>
          </a:p>
        </p:txBody>
      </p:sp>
      <p:sp>
        <p:nvSpPr>
          <p:cNvPr id="44" name="Right Arrow 43"/>
          <p:cNvSpPr/>
          <p:nvPr/>
        </p:nvSpPr>
        <p:spPr>
          <a:xfrm flipH="1">
            <a:off x="5739258" y="3669641"/>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077455" y="3636466"/>
            <a:ext cx="2576078" cy="215444"/>
          </a:xfrm>
          <a:prstGeom prst="rect">
            <a:avLst/>
          </a:prstGeom>
          <a:noFill/>
        </p:spPr>
        <p:txBody>
          <a:bodyPr wrap="square" rtlCol="0">
            <a:spAutoFit/>
          </a:bodyPr>
          <a:lstStyle/>
          <a:p>
            <a:r>
              <a:rPr lang="en-US" sz="800" dirty="0" smtClean="0">
                <a:latin typeface="Adobe Garamond Pro"/>
                <a:cs typeface="Adobe Garamond Pro"/>
              </a:rPr>
              <a:t>Only used for between-subjects design, so left this empty</a:t>
            </a:r>
            <a:endParaRPr lang="en-US" sz="800" dirty="0">
              <a:latin typeface="Adobe Garamond Pro"/>
              <a:cs typeface="Adobe Garamond Pro"/>
            </a:endParaRPr>
          </a:p>
        </p:txBody>
      </p:sp>
    </p:spTree>
    <p:extLst>
      <p:ext uri="{BB962C8B-B14F-4D97-AF65-F5344CB8AC3E}">
        <p14:creationId xmlns:p14="http://schemas.microsoft.com/office/powerpoint/2010/main" val="293660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exp3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315" y="4547940"/>
            <a:ext cx="3070118" cy="2302589"/>
          </a:xfrm>
          <a:prstGeom prst="rect">
            <a:avLst/>
          </a:prstGeom>
        </p:spPr>
      </p:pic>
      <p:pic>
        <p:nvPicPr>
          <p:cNvPr id="14" name="Picture 13"/>
          <p:cNvPicPr>
            <a:picLocks noChangeAspect="1"/>
          </p:cNvPicPr>
          <p:nvPr/>
        </p:nvPicPr>
        <p:blipFill>
          <a:blip r:embed="rId3"/>
          <a:stretch>
            <a:fillRect/>
          </a:stretch>
        </p:blipFill>
        <p:spPr>
          <a:xfrm>
            <a:off x="2949333" y="850573"/>
            <a:ext cx="2980688" cy="3307475"/>
          </a:xfrm>
          <a:prstGeom prst="rect">
            <a:avLst/>
          </a:prstGeom>
        </p:spPr>
      </p:pic>
      <p:sp>
        <p:nvSpPr>
          <p:cNvPr id="2" name="Title 1"/>
          <p:cNvSpPr>
            <a:spLocks noGrp="1"/>
          </p:cNvSpPr>
          <p:nvPr>
            <p:ph type="title"/>
          </p:nvPr>
        </p:nvSpPr>
        <p:spPr>
          <a:xfrm>
            <a:off x="0" y="-150079"/>
            <a:ext cx="9144000" cy="919016"/>
          </a:xfrm>
        </p:spPr>
        <p:txBody>
          <a:bodyPr>
            <a:normAutofit fontScale="90000"/>
          </a:bodyPr>
          <a:lstStyle/>
          <a:p>
            <a:r>
              <a:rPr lang="en-US" dirty="0">
                <a:latin typeface="Adobe Garamond Pro"/>
                <a:cs typeface="Adobe Garamond Pro"/>
              </a:rPr>
              <a:t>Example </a:t>
            </a:r>
            <a:r>
              <a:rPr lang="en-US" dirty="0" smtClean="0">
                <a:latin typeface="Adobe Garamond Pro"/>
                <a:cs typeface="Adobe Garamond Pro"/>
              </a:rPr>
              <a:t>3 </a:t>
            </a:r>
            <a:r>
              <a:rPr lang="mr-IN" dirty="0" smtClean="0">
                <a:latin typeface="Adobe Garamond Pro"/>
                <a:cs typeface="Adobe Garamond Pro"/>
              </a:rPr>
              <a:t>–</a:t>
            </a:r>
            <a:r>
              <a:rPr lang="en-US" dirty="0" smtClean="0">
                <a:latin typeface="Adobe Garamond Pro"/>
                <a:cs typeface="Adobe Garamond Pro"/>
              </a:rPr>
              <a:t> between-subjects 2 conditions</a:t>
            </a:r>
            <a:endParaRPr lang="en-US" dirty="0">
              <a:latin typeface="Adobe Garamond Pro"/>
              <a:cs typeface="Adobe Garamond Pro"/>
            </a:endParaRPr>
          </a:p>
        </p:txBody>
      </p:sp>
      <p:sp>
        <p:nvSpPr>
          <p:cNvPr id="6" name="TextBox 5"/>
          <p:cNvSpPr txBox="1"/>
          <p:nvPr/>
        </p:nvSpPr>
        <p:spPr>
          <a:xfrm>
            <a:off x="0" y="1073937"/>
            <a:ext cx="2898343" cy="369332"/>
          </a:xfrm>
          <a:prstGeom prst="rect">
            <a:avLst/>
          </a:prstGeom>
          <a:noFill/>
        </p:spPr>
        <p:txBody>
          <a:bodyPr wrap="square" rtlCol="0">
            <a:spAutoFit/>
          </a:bodyPr>
          <a:lstStyle/>
          <a:p>
            <a:pPr algn="ctr"/>
            <a:r>
              <a:rPr lang="en-US" dirty="0">
                <a:solidFill>
                  <a:srgbClr val="FF0000"/>
                </a:solidFill>
                <a:latin typeface="Adobe Garamond Pro"/>
                <a:cs typeface="Adobe Garamond Pro"/>
              </a:rPr>
              <a:t>Pilot Data</a:t>
            </a:r>
          </a:p>
        </p:txBody>
      </p:sp>
      <p:sp>
        <p:nvSpPr>
          <p:cNvPr id="7" name="TextBox 6"/>
          <p:cNvSpPr txBox="1"/>
          <p:nvPr/>
        </p:nvSpPr>
        <p:spPr>
          <a:xfrm>
            <a:off x="2898343" y="584271"/>
            <a:ext cx="6245657" cy="369332"/>
          </a:xfrm>
          <a:prstGeom prst="rect">
            <a:avLst/>
          </a:prstGeom>
          <a:noFill/>
        </p:spPr>
        <p:txBody>
          <a:bodyPr wrap="square" rtlCol="0">
            <a:spAutoFit/>
          </a:bodyPr>
          <a:lstStyle/>
          <a:p>
            <a:pPr algn="ctr"/>
            <a:r>
              <a:rPr lang="en-US" dirty="0">
                <a:solidFill>
                  <a:srgbClr val="FF0000"/>
                </a:solidFill>
                <a:latin typeface="Adobe Garamond Pro"/>
                <a:cs typeface="Adobe Garamond Pro"/>
              </a:rPr>
              <a:t>Power Analysis Settings</a:t>
            </a:r>
          </a:p>
        </p:txBody>
      </p:sp>
      <p:sp>
        <p:nvSpPr>
          <p:cNvPr id="8" name="TextBox 7"/>
          <p:cNvSpPr txBox="1"/>
          <p:nvPr/>
        </p:nvSpPr>
        <p:spPr>
          <a:xfrm>
            <a:off x="2898343" y="4185474"/>
            <a:ext cx="6245657" cy="369332"/>
          </a:xfrm>
          <a:prstGeom prst="rect">
            <a:avLst/>
          </a:prstGeom>
          <a:noFill/>
        </p:spPr>
        <p:txBody>
          <a:bodyPr wrap="square" rtlCol="0">
            <a:spAutoFit/>
          </a:bodyPr>
          <a:lstStyle/>
          <a:p>
            <a:pPr algn="ctr"/>
            <a:r>
              <a:rPr lang="en-US" dirty="0">
                <a:solidFill>
                  <a:srgbClr val="FF0000"/>
                </a:solidFill>
                <a:latin typeface="Adobe Garamond Pro"/>
                <a:cs typeface="Adobe Garamond Pro"/>
              </a:rPr>
              <a:t>Power Analysis Output</a:t>
            </a:r>
          </a:p>
        </p:txBody>
      </p:sp>
      <p:sp>
        <p:nvSpPr>
          <p:cNvPr id="11" name="TextBox 10"/>
          <p:cNvSpPr txBox="1"/>
          <p:nvPr/>
        </p:nvSpPr>
        <p:spPr>
          <a:xfrm>
            <a:off x="140384" y="1551384"/>
            <a:ext cx="2757959" cy="738664"/>
          </a:xfrm>
          <a:prstGeom prst="rect">
            <a:avLst/>
          </a:prstGeom>
          <a:noFill/>
        </p:spPr>
        <p:txBody>
          <a:bodyPr wrap="square" rtlCol="0">
            <a:spAutoFit/>
          </a:bodyPr>
          <a:lstStyle/>
          <a:p>
            <a:pPr marL="285750" indent="-285750">
              <a:buFontTx/>
              <a:buChar char="-"/>
            </a:pPr>
            <a:r>
              <a:rPr lang="en-US" sz="1400" dirty="0" smtClean="0">
                <a:latin typeface="Adobe Garamond Pro"/>
                <a:cs typeface="Adobe Garamond Pro"/>
              </a:rPr>
              <a:t>2 conditions, between subjects</a:t>
            </a:r>
            <a:endParaRPr lang="en-US" sz="1400" dirty="0">
              <a:latin typeface="Adobe Garamond Pro"/>
              <a:cs typeface="Adobe Garamond Pro"/>
            </a:endParaRPr>
          </a:p>
          <a:p>
            <a:pPr marL="577850" lvl="1" indent="-234950">
              <a:buFont typeface="Arial"/>
              <a:buChar char="•"/>
            </a:pPr>
            <a:r>
              <a:rPr lang="en-US" sz="1400" dirty="0" smtClean="0">
                <a:latin typeface="Adobe Garamond Pro"/>
                <a:cs typeface="Adobe Garamond Pro"/>
              </a:rPr>
              <a:t>32 subjects for condition 1</a:t>
            </a:r>
          </a:p>
          <a:p>
            <a:pPr marL="577850" lvl="1" indent="-234950">
              <a:buFont typeface="Arial"/>
              <a:buChar char="•"/>
            </a:pPr>
            <a:r>
              <a:rPr lang="en-US" sz="1400" dirty="0" smtClean="0">
                <a:latin typeface="Adobe Garamond Pro"/>
                <a:cs typeface="Adobe Garamond Pro"/>
              </a:rPr>
              <a:t>28 subjects for condition 2</a:t>
            </a:r>
            <a:endParaRPr lang="en-US" sz="1400" dirty="0">
              <a:latin typeface="Adobe Garamond Pro"/>
              <a:cs typeface="Adobe Garamond Pro"/>
            </a:endParaRPr>
          </a:p>
        </p:txBody>
      </p:sp>
      <p:cxnSp>
        <p:nvCxnSpPr>
          <p:cNvPr id="13" name="Straight Connector 12"/>
          <p:cNvCxnSpPr/>
          <p:nvPr/>
        </p:nvCxnSpPr>
        <p:spPr>
          <a:xfrm>
            <a:off x="2898343" y="1111789"/>
            <a:ext cx="0" cy="56630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2898343" y="4170038"/>
            <a:ext cx="6155084" cy="2242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1110" y="5336249"/>
            <a:ext cx="865197" cy="215444"/>
          </a:xfrm>
          <a:prstGeom prst="rect">
            <a:avLst/>
          </a:prstGeom>
          <a:noFill/>
        </p:spPr>
        <p:txBody>
          <a:bodyPr wrap="square" rtlCol="0">
            <a:spAutoFit/>
          </a:bodyPr>
          <a:lstStyle/>
          <a:p>
            <a:r>
              <a:rPr lang="en-US" sz="800" dirty="0" smtClean="0">
                <a:latin typeface="Adobe Garamond Pro"/>
                <a:cs typeface="Adobe Garamond Pro"/>
              </a:rPr>
              <a:t>Exp3_Data.xlsx</a:t>
            </a:r>
            <a:endParaRPr lang="en-US" sz="800" dirty="0">
              <a:latin typeface="Adobe Garamond Pro"/>
              <a:cs typeface="Adobe Garamond Pro"/>
            </a:endParaRPr>
          </a:p>
        </p:txBody>
      </p:sp>
      <p:sp>
        <p:nvSpPr>
          <p:cNvPr id="23" name="Right Arrow 22"/>
          <p:cNvSpPr/>
          <p:nvPr/>
        </p:nvSpPr>
        <p:spPr>
          <a:xfrm>
            <a:off x="865373" y="5377382"/>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flipH="1">
            <a:off x="4956296" y="1006145"/>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366248" y="968004"/>
            <a:ext cx="2712865" cy="215444"/>
          </a:xfrm>
          <a:prstGeom prst="rect">
            <a:avLst/>
          </a:prstGeom>
          <a:noFill/>
        </p:spPr>
        <p:txBody>
          <a:bodyPr wrap="square" rtlCol="0">
            <a:spAutoFit/>
          </a:bodyPr>
          <a:lstStyle/>
          <a:p>
            <a:r>
              <a:rPr lang="en-US" sz="800" dirty="0">
                <a:latin typeface="Adobe Garamond Pro"/>
                <a:cs typeface="Adobe Garamond Pro"/>
              </a:rPr>
              <a:t>File name as string (can also do data directly in </a:t>
            </a:r>
            <a:r>
              <a:rPr lang="en-US" sz="800" dirty="0" err="1">
                <a:latin typeface="Adobe Garamond Pro"/>
                <a:cs typeface="Adobe Garamond Pro"/>
              </a:rPr>
              <a:t>matlab</a:t>
            </a:r>
            <a:r>
              <a:rPr lang="en-US" sz="800" dirty="0">
                <a:latin typeface="Adobe Garamond Pro"/>
                <a:cs typeface="Adobe Garamond Pro"/>
              </a:rPr>
              <a:t>)</a:t>
            </a:r>
          </a:p>
        </p:txBody>
      </p:sp>
      <p:sp>
        <p:nvSpPr>
          <p:cNvPr id="26" name="Right Arrow 25"/>
          <p:cNvSpPr/>
          <p:nvPr/>
        </p:nvSpPr>
        <p:spPr>
          <a:xfrm flipH="1">
            <a:off x="5929748" y="1551384"/>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310987" y="1459390"/>
            <a:ext cx="2712865" cy="338554"/>
          </a:xfrm>
          <a:prstGeom prst="rect">
            <a:avLst/>
          </a:prstGeom>
          <a:noFill/>
        </p:spPr>
        <p:txBody>
          <a:bodyPr wrap="square" rtlCol="0">
            <a:spAutoFit/>
          </a:bodyPr>
          <a:lstStyle/>
          <a:p>
            <a:r>
              <a:rPr lang="en-US" sz="800" dirty="0">
                <a:latin typeface="Adobe Garamond Pro"/>
                <a:cs typeface="Adobe Garamond Pro"/>
              </a:rPr>
              <a:t>I decided to simulate N from </a:t>
            </a:r>
            <a:r>
              <a:rPr lang="en-US" sz="800" dirty="0" smtClean="0">
                <a:latin typeface="Adobe Garamond Pro"/>
                <a:cs typeface="Adobe Garamond Pro"/>
              </a:rPr>
              <a:t>20-200 </a:t>
            </a:r>
            <a:r>
              <a:rPr lang="en-US" sz="800" dirty="0">
                <a:latin typeface="Adobe Garamond Pro"/>
                <a:cs typeface="Adobe Garamond Pro"/>
              </a:rPr>
              <a:t>by </a:t>
            </a:r>
            <a:r>
              <a:rPr lang="en-US" sz="800" dirty="0" smtClean="0">
                <a:latin typeface="Adobe Garamond Pro"/>
                <a:cs typeface="Adobe Garamond Pro"/>
              </a:rPr>
              <a:t>20. Note that this is the TOTAL number of subjects (not subjects per condition)</a:t>
            </a:r>
            <a:endParaRPr lang="en-US" sz="800" dirty="0">
              <a:latin typeface="Adobe Garamond Pro"/>
              <a:cs typeface="Adobe Garamond Pro"/>
            </a:endParaRPr>
          </a:p>
        </p:txBody>
      </p:sp>
      <p:sp>
        <p:nvSpPr>
          <p:cNvPr id="28" name="Right Arrow 27"/>
          <p:cNvSpPr/>
          <p:nvPr/>
        </p:nvSpPr>
        <p:spPr>
          <a:xfrm flipH="1">
            <a:off x="5579045" y="1838012"/>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988997" y="1812886"/>
            <a:ext cx="2712865" cy="215444"/>
          </a:xfrm>
          <a:prstGeom prst="rect">
            <a:avLst/>
          </a:prstGeom>
          <a:noFill/>
        </p:spPr>
        <p:txBody>
          <a:bodyPr wrap="square" rtlCol="0">
            <a:spAutoFit/>
          </a:bodyPr>
          <a:lstStyle/>
          <a:p>
            <a:r>
              <a:rPr lang="en-US" sz="800" dirty="0">
                <a:latin typeface="Adobe Garamond Pro"/>
                <a:cs typeface="Adobe Garamond Pro"/>
              </a:rPr>
              <a:t>I decided to simulate trial number per condition from 8-24 by 4</a:t>
            </a:r>
          </a:p>
        </p:txBody>
      </p:sp>
      <p:sp>
        <p:nvSpPr>
          <p:cNvPr id="30" name="Right Arrow 29"/>
          <p:cNvSpPr/>
          <p:nvPr/>
        </p:nvSpPr>
        <p:spPr>
          <a:xfrm flipH="1">
            <a:off x="5103865" y="2114985"/>
            <a:ext cx="36208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465953" y="2088492"/>
            <a:ext cx="2712865" cy="215444"/>
          </a:xfrm>
          <a:prstGeom prst="rect">
            <a:avLst/>
          </a:prstGeom>
          <a:noFill/>
        </p:spPr>
        <p:txBody>
          <a:bodyPr wrap="square" rtlCol="0">
            <a:spAutoFit/>
          </a:bodyPr>
          <a:lstStyle/>
          <a:p>
            <a:r>
              <a:rPr lang="en-US" sz="800" dirty="0" smtClean="0">
                <a:latin typeface="Adobe Garamond Pro"/>
                <a:cs typeface="Adobe Garamond Pro"/>
              </a:rPr>
              <a:t>Critical p-</a:t>
            </a:r>
            <a:r>
              <a:rPr lang="en-US" sz="800" dirty="0">
                <a:latin typeface="Adobe Garamond Pro"/>
                <a:cs typeface="Adobe Garamond Pro"/>
              </a:rPr>
              <a:t>value of .05 used in simulation</a:t>
            </a:r>
          </a:p>
        </p:txBody>
      </p:sp>
      <p:sp>
        <p:nvSpPr>
          <p:cNvPr id="32" name="Right Arrow 31"/>
          <p:cNvSpPr/>
          <p:nvPr/>
        </p:nvSpPr>
        <p:spPr>
          <a:xfrm flipH="1">
            <a:off x="5598646" y="2519141"/>
            <a:ext cx="401378"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988997" y="2495511"/>
            <a:ext cx="3007245" cy="215444"/>
          </a:xfrm>
          <a:prstGeom prst="rect">
            <a:avLst/>
          </a:prstGeom>
          <a:noFill/>
        </p:spPr>
        <p:txBody>
          <a:bodyPr wrap="square" rtlCol="0">
            <a:spAutoFit/>
          </a:bodyPr>
          <a:lstStyle/>
          <a:p>
            <a:r>
              <a:rPr lang="en-US" sz="800" dirty="0">
                <a:latin typeface="Adobe Garamond Pro"/>
                <a:cs typeface="Adobe Garamond Pro"/>
              </a:rPr>
              <a:t>10,000 </a:t>
            </a:r>
            <a:r>
              <a:rPr lang="en-US" sz="800" dirty="0" err="1">
                <a:latin typeface="Adobe Garamond Pro"/>
                <a:cs typeface="Adobe Garamond Pro"/>
              </a:rPr>
              <a:t>sims</a:t>
            </a:r>
            <a:r>
              <a:rPr lang="en-US" sz="800" dirty="0">
                <a:latin typeface="Adobe Garamond Pro"/>
                <a:cs typeface="Adobe Garamond Pro"/>
              </a:rPr>
              <a:t> per N x </a:t>
            </a:r>
            <a:r>
              <a:rPr lang="en-US" sz="800" dirty="0" err="1">
                <a:latin typeface="Adobe Garamond Pro"/>
                <a:cs typeface="Adobe Garamond Pro"/>
              </a:rPr>
              <a:t>num_trials</a:t>
            </a:r>
            <a:r>
              <a:rPr lang="en-US" sz="800" dirty="0">
                <a:latin typeface="Adobe Garamond Pro"/>
                <a:cs typeface="Adobe Garamond Pro"/>
              </a:rPr>
              <a:t> combo (</a:t>
            </a:r>
            <a:r>
              <a:rPr lang="en-US" sz="800" dirty="0" err="1">
                <a:latin typeface="Adobe Garamond Pro"/>
                <a:cs typeface="Adobe Garamond Pro"/>
              </a:rPr>
              <a:t>sims</a:t>
            </a:r>
            <a:r>
              <a:rPr lang="en-US" sz="800" dirty="0">
                <a:latin typeface="Adobe Garamond Pro"/>
                <a:cs typeface="Adobe Garamond Pro"/>
              </a:rPr>
              <a:t> per cell in output graph)</a:t>
            </a:r>
          </a:p>
        </p:txBody>
      </p:sp>
      <p:sp>
        <p:nvSpPr>
          <p:cNvPr id="34" name="Right Arrow 33"/>
          <p:cNvSpPr/>
          <p:nvPr/>
        </p:nvSpPr>
        <p:spPr>
          <a:xfrm flipH="1">
            <a:off x="6014057" y="2923991"/>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310987" y="2831906"/>
            <a:ext cx="2224687" cy="338554"/>
          </a:xfrm>
          <a:prstGeom prst="rect">
            <a:avLst/>
          </a:prstGeom>
          <a:noFill/>
        </p:spPr>
        <p:txBody>
          <a:bodyPr wrap="square" rtlCol="0">
            <a:spAutoFit/>
          </a:bodyPr>
          <a:lstStyle/>
          <a:p>
            <a:r>
              <a:rPr lang="en-US" sz="800" dirty="0">
                <a:latin typeface="Adobe Garamond Pro"/>
                <a:cs typeface="Adobe Garamond Pro"/>
              </a:rPr>
              <a:t>Only comparison I was interested in was condition 1 being larger than condition 2</a:t>
            </a:r>
          </a:p>
        </p:txBody>
      </p:sp>
      <p:sp>
        <p:nvSpPr>
          <p:cNvPr id="36" name="Right Arrow 35"/>
          <p:cNvSpPr/>
          <p:nvPr/>
        </p:nvSpPr>
        <p:spPr>
          <a:xfrm flipH="1">
            <a:off x="4659366" y="3958902"/>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956296" y="3927777"/>
            <a:ext cx="2224687" cy="215444"/>
          </a:xfrm>
          <a:prstGeom prst="rect">
            <a:avLst/>
          </a:prstGeom>
          <a:noFill/>
        </p:spPr>
        <p:txBody>
          <a:bodyPr wrap="square" rtlCol="0">
            <a:spAutoFit/>
          </a:bodyPr>
          <a:lstStyle/>
          <a:p>
            <a:r>
              <a:rPr lang="en-US" sz="800" dirty="0">
                <a:latin typeface="Adobe Garamond Pro"/>
                <a:cs typeface="Adobe Garamond Pro"/>
              </a:rPr>
              <a:t>Run power analysis using these settings</a:t>
            </a:r>
          </a:p>
        </p:txBody>
      </p:sp>
      <p:sp>
        <p:nvSpPr>
          <p:cNvPr id="38" name="Right Arrow 37"/>
          <p:cNvSpPr/>
          <p:nvPr/>
        </p:nvSpPr>
        <p:spPr>
          <a:xfrm flipH="1">
            <a:off x="6266161" y="5460651"/>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6563091" y="5179719"/>
            <a:ext cx="2224687" cy="707886"/>
          </a:xfrm>
          <a:prstGeom prst="rect">
            <a:avLst/>
          </a:prstGeom>
          <a:noFill/>
        </p:spPr>
        <p:txBody>
          <a:bodyPr wrap="square" rtlCol="0">
            <a:spAutoFit/>
          </a:bodyPr>
          <a:lstStyle/>
          <a:p>
            <a:r>
              <a:rPr lang="en-US" sz="800" dirty="0">
                <a:latin typeface="Adobe Garamond Pro"/>
                <a:cs typeface="Adobe Garamond Pro"/>
              </a:rPr>
              <a:t>Simulated power for each N </a:t>
            </a:r>
            <a:r>
              <a:rPr lang="en-US" sz="800" dirty="0" smtClean="0">
                <a:latin typeface="Adobe Garamond Pro"/>
                <a:cs typeface="Adobe Garamond Pro"/>
              </a:rPr>
              <a:t>x </a:t>
            </a:r>
            <a:r>
              <a:rPr lang="en-US" sz="800" dirty="0">
                <a:latin typeface="Adobe Garamond Pro"/>
                <a:cs typeface="Adobe Garamond Pro"/>
              </a:rPr>
              <a:t>number or trials per condition combo we specified in settings. Looking at this, I know I could achieve </a:t>
            </a:r>
            <a:r>
              <a:rPr lang="en-US" sz="800" dirty="0" smtClean="0">
                <a:latin typeface="Adobe Garamond Pro"/>
                <a:cs typeface="Adobe Garamond Pro"/>
              </a:rPr>
              <a:t>~96% power </a:t>
            </a:r>
            <a:r>
              <a:rPr lang="en-US" sz="800" dirty="0">
                <a:latin typeface="Adobe Garamond Pro"/>
                <a:cs typeface="Adobe Garamond Pro"/>
              </a:rPr>
              <a:t>by running </a:t>
            </a:r>
            <a:r>
              <a:rPr lang="en-US" sz="800" dirty="0" smtClean="0">
                <a:latin typeface="Adobe Garamond Pro"/>
                <a:cs typeface="Adobe Garamond Pro"/>
              </a:rPr>
              <a:t>140 </a:t>
            </a:r>
            <a:r>
              <a:rPr lang="en-US" sz="800" dirty="0">
                <a:latin typeface="Adobe Garamond Pro"/>
                <a:cs typeface="Adobe Garamond Pro"/>
              </a:rPr>
              <a:t>total subjects (70 per condition) with </a:t>
            </a:r>
            <a:r>
              <a:rPr lang="en-US" sz="800" dirty="0" smtClean="0">
                <a:latin typeface="Adobe Garamond Pro"/>
                <a:cs typeface="Adobe Garamond Pro"/>
              </a:rPr>
              <a:t>16 </a:t>
            </a:r>
            <a:r>
              <a:rPr lang="en-US" sz="800" dirty="0">
                <a:latin typeface="Adobe Garamond Pro"/>
                <a:cs typeface="Adobe Garamond Pro"/>
              </a:rPr>
              <a:t>trials per condition, for example</a:t>
            </a:r>
          </a:p>
        </p:txBody>
      </p:sp>
      <p:sp>
        <p:nvSpPr>
          <p:cNvPr id="41" name="Right Arrow 40"/>
          <p:cNvSpPr/>
          <p:nvPr/>
        </p:nvSpPr>
        <p:spPr>
          <a:xfrm flipH="1">
            <a:off x="5873503" y="3561919"/>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6233823" y="3343001"/>
            <a:ext cx="2576078" cy="584776"/>
          </a:xfrm>
          <a:prstGeom prst="rect">
            <a:avLst/>
          </a:prstGeom>
          <a:noFill/>
        </p:spPr>
        <p:txBody>
          <a:bodyPr wrap="square" rtlCol="0">
            <a:spAutoFit/>
          </a:bodyPr>
          <a:lstStyle/>
          <a:p>
            <a:r>
              <a:rPr lang="en-US" sz="800" dirty="0" smtClean="0">
                <a:latin typeface="Adobe Garamond Pro"/>
                <a:cs typeface="Adobe Garamond Pro"/>
              </a:rPr>
              <a:t>Since we have a between-subjects design, we have to specify how to allocate subjects between conditions. I’ve chosen to evenly split subjects between the two conditions (see notes in code to left for other possibilities)</a:t>
            </a:r>
            <a:endParaRPr lang="en-US" sz="800" dirty="0">
              <a:latin typeface="Adobe Garamond Pro"/>
              <a:cs typeface="Adobe Garamond Pro"/>
            </a:endParaRPr>
          </a:p>
        </p:txBody>
      </p:sp>
      <p:sp>
        <p:nvSpPr>
          <p:cNvPr id="43" name="Right Arrow 42"/>
          <p:cNvSpPr/>
          <p:nvPr/>
        </p:nvSpPr>
        <p:spPr>
          <a:xfrm flipH="1">
            <a:off x="5511415" y="1261789"/>
            <a:ext cx="296930" cy="16653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808345" y="1220354"/>
            <a:ext cx="3001556" cy="215444"/>
          </a:xfrm>
          <a:prstGeom prst="rect">
            <a:avLst/>
          </a:prstGeom>
          <a:noFill/>
        </p:spPr>
        <p:txBody>
          <a:bodyPr wrap="square" rtlCol="0">
            <a:spAutoFit/>
          </a:bodyPr>
          <a:lstStyle/>
          <a:p>
            <a:r>
              <a:rPr lang="en-US" sz="800" dirty="0" smtClean="0">
                <a:latin typeface="Adobe Garamond Pro"/>
                <a:cs typeface="Adobe Garamond Pro"/>
              </a:rPr>
              <a:t>Between-subjects design (2): each subject only in one condition</a:t>
            </a:r>
            <a:endParaRPr lang="en-US" sz="800" dirty="0">
              <a:latin typeface="Adobe Garamond Pro"/>
              <a:cs typeface="Adobe Garamond Pro"/>
            </a:endParaRPr>
          </a:p>
        </p:txBody>
      </p:sp>
      <p:pic>
        <p:nvPicPr>
          <p:cNvPr id="18" name="Picture 17"/>
          <p:cNvPicPr>
            <a:picLocks noChangeAspect="1"/>
          </p:cNvPicPr>
          <p:nvPr/>
        </p:nvPicPr>
        <p:blipFill>
          <a:blip r:embed="rId4"/>
          <a:stretch>
            <a:fillRect/>
          </a:stretch>
        </p:blipFill>
        <p:spPr>
          <a:xfrm>
            <a:off x="1384345" y="4304759"/>
            <a:ext cx="788062" cy="2493868"/>
          </a:xfrm>
          <a:prstGeom prst="rect">
            <a:avLst/>
          </a:prstGeom>
        </p:spPr>
      </p:pic>
      <p:graphicFrame>
        <p:nvGraphicFramePr>
          <p:cNvPr id="45" name="Chart 44"/>
          <p:cNvGraphicFramePr>
            <a:graphicFrameLocks/>
          </p:cNvGraphicFramePr>
          <p:nvPr>
            <p:extLst>
              <p:ext uri="{D42A27DB-BD31-4B8C-83A1-F6EECF244321}">
                <p14:modId xmlns:p14="http://schemas.microsoft.com/office/powerpoint/2010/main" val="1959415949"/>
              </p:ext>
            </p:extLst>
          </p:nvPr>
        </p:nvGraphicFramePr>
        <p:xfrm>
          <a:off x="183379" y="2338447"/>
          <a:ext cx="2401931" cy="179129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37080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353</TotalTime>
  <Words>1113</Words>
  <Application>Microsoft Macintosh PowerPoint</Application>
  <PresentationFormat>On-screen Show (4:3)</PresentationFormat>
  <Paragraphs>80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PowerAnalysis.m Guide</vt:lpstr>
      <vt:lpstr>General Notes</vt:lpstr>
      <vt:lpstr>Example 1 – within-subjects 2 conditions</vt:lpstr>
      <vt:lpstr>PowerPoint Presentation</vt:lpstr>
      <vt:lpstr>Example 3 – between-subjects 2 conditions</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PowerAnalysis.m Guide</dc:title>
  <dc:creator>Roger Strong</dc:creator>
  <cp:lastModifiedBy>Roger Strong</cp:lastModifiedBy>
  <cp:revision>36</cp:revision>
  <dcterms:created xsi:type="dcterms:W3CDTF">2019-01-04T17:29:12Z</dcterms:created>
  <dcterms:modified xsi:type="dcterms:W3CDTF">2019-04-04T18:41:49Z</dcterms:modified>
</cp:coreProperties>
</file>