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7"/>
  </p:notesMasterIdLst>
  <p:handoutMasterIdLst>
    <p:handoutMasterId r:id="rId18"/>
  </p:handoutMasterIdLst>
  <p:sldIdLst>
    <p:sldId id="377" r:id="rId5"/>
    <p:sldId id="397" r:id="rId6"/>
    <p:sldId id="404" r:id="rId7"/>
    <p:sldId id="381" r:id="rId8"/>
    <p:sldId id="383" r:id="rId9"/>
    <p:sldId id="401" r:id="rId10"/>
    <p:sldId id="402" r:id="rId11"/>
    <p:sldId id="403" r:id="rId12"/>
    <p:sldId id="405" r:id="rId13"/>
    <p:sldId id="384" r:id="rId14"/>
    <p:sldId id="396" r:id="rId15"/>
    <p:sldId id="362" r:id="rId16"/>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A20000"/>
    <a:srgbClr val="62983A"/>
    <a:srgbClr val="FFFFFF"/>
    <a:srgbClr val="72BF44"/>
    <a:srgbClr val="0071BC"/>
    <a:srgbClr val="FF8B8B"/>
    <a:srgbClr val="8FAAE5"/>
    <a:srgbClr val="82BE55"/>
    <a:srgbClr val="264D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57" autoAdjust="0"/>
  </p:normalViewPr>
  <p:slideViewPr>
    <p:cSldViewPr>
      <p:cViewPr varScale="1">
        <p:scale>
          <a:sx n="99" d="100"/>
          <a:sy n="99" d="100"/>
        </p:scale>
        <p:origin x="926" y="29"/>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05.12.2018</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05.12.2018</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a:solidFill>
                  <a:schemeClr val="accent1"/>
                </a:solidFill>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a:latin typeface="Segoe UI Semilight" panose="020B0402040204020203" pitchFamily="34" charset="0"/>
                <a:ea typeface="ＭＳ Ｐゴシック" charset="0"/>
                <a:cs typeface="Segoe UI Semilight" panose="020B0402040204020203" pitchFamily="34" charset="0"/>
              </a:rPr>
              <a:t>. After the trial period you can use                       for only 0,25€ per user and day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a:latin typeface="Segoe UI Semilight" panose="020B0402040204020203" pitchFamily="34" charset="0"/>
                <a:ea typeface="ＭＳ Ｐゴシック" charset="0"/>
                <a:cs typeface="Segoe UI Semilight" panose="020B0402040204020203" pitchFamily="34" charset="0"/>
              </a:rPr>
              <a:t>Knowledge</a:t>
            </a:r>
            <a:r>
              <a:rPr lang="de-AT" sz="18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a:latin typeface="Segoe UI Semilight" panose="020B0402040204020203" pitchFamily="34" charset="0"/>
                <a:ea typeface="ＭＳ Ｐゴシック" charset="0"/>
                <a:cs typeface="Segoe UI Semilight" panose="020B0402040204020203" pitchFamily="34" charset="0"/>
              </a:rPr>
              <a:t>Tracker</a:t>
            </a:r>
            <a:r>
              <a:rPr lang="de-AT" sz="18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0,25€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8" y="1203598"/>
            <a:ext cx="8208913"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683568" y="4778821"/>
            <a:ext cx="8208913"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203598"/>
            <a:ext cx="3960440"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4788024" y="1203598"/>
            <a:ext cx="4104457" cy="3939902"/>
          </a:xfrm>
          <a:prstGeom prst="rect">
            <a:avLst/>
          </a:prstGeom>
        </p:spPr>
        <p:txBody>
          <a:bodyPr lIns="0" tIns="0" rIns="0" bIns="0"/>
          <a:lstStyle>
            <a:lvl1pPr marL="690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8913"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611560" y="4778821"/>
            <a:ext cx="828092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683568" y="195486"/>
            <a:ext cx="8205267"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683569" y="1419622"/>
            <a:ext cx="3960440"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683568" y="915566"/>
            <a:ext cx="8208913"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4788024" y="1419622"/>
            <a:ext cx="4100811" cy="3723878"/>
          </a:xfrm>
          <a:prstGeom prst="rect">
            <a:avLst/>
          </a:prstGeom>
        </p:spPr>
        <p:txBody>
          <a:bodyPr lIns="0" tIns="0" rIns="0" bIns="0"/>
          <a:lstStyle>
            <a:lvl1pPr marL="0" indent="0">
              <a:spcBef>
                <a:spcPts val="1800"/>
              </a:spcBef>
              <a:buClr>
                <a:schemeClr val="bg1">
                  <a:lumMod val="75000"/>
                </a:schemeClr>
              </a:buClr>
              <a:buSzPct val="75000"/>
              <a:buFont typeface="Wingdings 3" pitchFamily="18" charset="2"/>
              <a:buNone/>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Font typeface="Arial" panose="020B0604020202020204" pitchFamily="34" charset="0"/>
              <a:buNone/>
              <a:defRPr sz="1600">
                <a:solidFill>
                  <a:schemeClr val="accent1"/>
                </a:solidFill>
                <a:latin typeface="+mj-lt"/>
                <a:ea typeface="Segoe UI" pitchFamily="34" charset="0"/>
                <a:cs typeface="Segoe UI" pitchFamily="34" charset="0"/>
              </a:defRPr>
            </a:lvl2pPr>
            <a:lvl3pPr marL="541338" indent="0">
              <a:spcBef>
                <a:spcPts val="0"/>
              </a:spcBef>
              <a:buFont typeface="Arial" panose="020B0604020202020204" pitchFamily="34" charset="0"/>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683568" y="4778821"/>
            <a:ext cx="396044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4788024" y="4778821"/>
            <a:ext cx="4104457"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microsoft.com/en-us/azure/container-registry/container-registry-get-started-azure-cli" TargetMode="Externa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bit.ly/doc-muc-acr"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azure.microsoft.com/en-us/services/container-registry/" TargetMode="External"/><Relationship Id="rId2" Type="http://schemas.openxmlformats.org/officeDocument/2006/relationships/hyperlink" Target="https://docs.microsoft.com/en-us/azure/container-registry/container-registry-authentication"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azure/container-registry/container-registry-webhook" TargetMode="External"/><Relationship Id="rId2" Type="http://schemas.openxmlformats.org/officeDocument/2006/relationships/hyperlink" Target="https://docs.microsoft.com/en-us/azure/container-registry/container-registry-content-trust" TargetMode="External"/><Relationship Id="rId1" Type="http://schemas.openxmlformats.org/officeDocument/2006/relationships/slideLayout" Target="../slideLayouts/slideLayout3.xml"/><Relationship Id="rId4" Type="http://schemas.openxmlformats.org/officeDocument/2006/relationships/hyperlink" Target="https://azure.microsoft.com/en-us/services/container-registry/"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pricing/details/container-registry/" TargetMode="External"/><Relationship Id="rId2" Type="http://schemas.openxmlformats.org/officeDocument/2006/relationships/hyperlink" Target="https://docs.microsoft.com/en-us/azure/container-registry/container-registry-skus"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docs.microsoft.com/en-us/azure/container-registry/container-registry-tutorial-build-task#create-a-build-task"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bit.ly/doc-muc-acr" TargetMode="Externa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Azure</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a:t>Azure ARC</a:t>
            </a:r>
            <a:endParaRPr lang="en-US"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dirty="0"/>
              <a:t>Azure Container Registry</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pic>
        <p:nvPicPr>
          <p:cNvPr id="10" name="Picture 2" descr="https://azurecomcdn.azureedge.net/cvt-24785e47728636324a1dff85ae88874c1e17999e0f66965132e5c5ad37455466/images/page/services/container-service/01-create.png">
            <a:extLst>
              <a:ext uri="{FF2B5EF4-FFF2-40B4-BE49-F238E27FC236}">
                <a16:creationId xmlns:a16="http://schemas.microsoft.com/office/drawing/2014/main" id="{D66A58D2-30D6-4F01-84BD-FBAA672023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768" y="152661"/>
            <a:ext cx="257175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DA0-0FEE-4602-BE90-C190707FCC7C}"/>
              </a:ext>
            </a:extLst>
          </p:cNvPr>
          <p:cNvSpPr>
            <a:spLocks noGrp="1"/>
          </p:cNvSpPr>
          <p:nvPr>
            <p:ph type="title"/>
          </p:nvPr>
        </p:nvSpPr>
        <p:spPr/>
        <p:txBody>
          <a:bodyPr/>
          <a:lstStyle/>
          <a:p>
            <a:r>
              <a:rPr lang="en-US"/>
              <a:t>Demo</a:t>
            </a:r>
          </a:p>
        </p:txBody>
      </p:sp>
      <p:sp>
        <p:nvSpPr>
          <p:cNvPr id="6" name="Text Placeholder 5">
            <a:extLst>
              <a:ext uri="{FF2B5EF4-FFF2-40B4-BE49-F238E27FC236}">
                <a16:creationId xmlns:a16="http://schemas.microsoft.com/office/drawing/2014/main" id="{F8A11F8D-0CB6-495C-B124-0A2FB159DB76}"/>
              </a:ext>
            </a:extLst>
          </p:cNvPr>
          <p:cNvSpPr>
            <a:spLocks noGrp="1"/>
          </p:cNvSpPr>
          <p:nvPr>
            <p:ph type="body" sz="quarter" idx="23"/>
          </p:nvPr>
        </p:nvSpPr>
        <p:spPr/>
        <p:txBody>
          <a:bodyPr/>
          <a:lstStyle/>
          <a:p>
            <a:r>
              <a:rPr lang="en-US"/>
              <a:t>Create Registry</a:t>
            </a:r>
          </a:p>
        </p:txBody>
      </p:sp>
      <p:sp>
        <p:nvSpPr>
          <p:cNvPr id="10" name="Text Placeholder 9">
            <a:extLst>
              <a:ext uri="{FF2B5EF4-FFF2-40B4-BE49-F238E27FC236}">
                <a16:creationId xmlns:a16="http://schemas.microsoft.com/office/drawing/2014/main" id="{A44AEF77-FACC-4670-8D58-D0BB6F115CAA}"/>
              </a:ext>
            </a:extLst>
          </p:cNvPr>
          <p:cNvSpPr>
            <a:spLocks noGrp="1"/>
          </p:cNvSpPr>
          <p:nvPr>
            <p:ph type="body" sz="quarter" idx="24"/>
          </p:nvPr>
        </p:nvSpPr>
        <p:spPr/>
        <p:txBody>
          <a:bodyPr/>
          <a:lstStyle/>
          <a:p>
            <a:r>
              <a:rPr lang="en-US" dirty="0"/>
              <a:t>Create Azure Web App from ACR image</a:t>
            </a:r>
          </a:p>
        </p:txBody>
      </p:sp>
      <p:sp>
        <p:nvSpPr>
          <p:cNvPr id="11" name="Text Placeholder 10">
            <a:extLst>
              <a:ext uri="{FF2B5EF4-FFF2-40B4-BE49-F238E27FC236}">
                <a16:creationId xmlns:a16="http://schemas.microsoft.com/office/drawing/2014/main" id="{07D091DA-9215-420B-8F52-AF755EE465BC}"/>
              </a:ext>
            </a:extLst>
          </p:cNvPr>
          <p:cNvSpPr>
            <a:spLocks noGrp="1"/>
          </p:cNvSpPr>
          <p:nvPr>
            <p:ph type="body" sz="quarter" idx="25"/>
          </p:nvPr>
        </p:nvSpPr>
        <p:spPr/>
        <p:txBody>
          <a:bodyPr/>
          <a:lstStyle/>
          <a:p>
            <a:r>
              <a:rPr lang="en-US">
                <a:hlinkClick r:id="rId2"/>
              </a:rPr>
              <a:t>https://docs.microsoft.com/en-us/azure/container-registry/container-registry-get-started-azure-cli</a:t>
            </a:r>
            <a:endParaRPr lang="en-US"/>
          </a:p>
        </p:txBody>
      </p:sp>
      <p:pic>
        <p:nvPicPr>
          <p:cNvPr id="1028" name="Picture 4" descr="C:\Users\R22F9~1.STR\AppData\Local\Temp\SNAGHTML8b31443.PNG">
            <a:extLst>
              <a:ext uri="{FF2B5EF4-FFF2-40B4-BE49-F238E27FC236}">
                <a16:creationId xmlns:a16="http://schemas.microsoft.com/office/drawing/2014/main" id="{26EE3410-B9AB-4BEC-9756-B0551402A374}"/>
              </a:ext>
            </a:extLst>
          </p:cNvPr>
          <p:cNvPicPr>
            <a:picLocks noGrp="1" noChangeAspect="1" noChangeArrowheads="1"/>
          </p:cNvPicPr>
          <p:nvPr>
            <p:ph sz="quarter" idx="22"/>
          </p:nvPr>
        </p:nvPicPr>
        <p:blipFill>
          <a:blip r:embed="rId3">
            <a:extLst>
              <a:ext uri="{28A0092B-C50C-407E-A947-70E740481C1C}">
                <a14:useLocalDpi xmlns:a14="http://schemas.microsoft.com/office/drawing/2010/main" val="0"/>
              </a:ext>
            </a:extLst>
          </a:blip>
          <a:srcRect/>
          <a:stretch>
            <a:fillRect/>
          </a:stretch>
        </p:blipFill>
        <p:spPr bwMode="auto">
          <a:xfrm>
            <a:off x="251520" y="245631"/>
            <a:ext cx="4896544" cy="236766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A4DE015-47F7-46FA-BF42-27693D8A8C21}"/>
              </a:ext>
            </a:extLst>
          </p:cNvPr>
          <p:cNvPicPr>
            <a:picLocks noChangeAspect="1"/>
          </p:cNvPicPr>
          <p:nvPr/>
        </p:nvPicPr>
        <p:blipFill>
          <a:blip r:embed="rId4"/>
          <a:stretch>
            <a:fillRect/>
          </a:stretch>
        </p:blipFill>
        <p:spPr>
          <a:xfrm>
            <a:off x="1907704" y="2780686"/>
            <a:ext cx="3884371" cy="2117183"/>
          </a:xfrm>
          <a:prstGeom prst="rect">
            <a:avLst/>
          </a:prstGeom>
        </p:spPr>
      </p:pic>
    </p:spTree>
    <p:extLst>
      <p:ext uri="{BB962C8B-B14F-4D97-AF65-F5344CB8AC3E}">
        <p14:creationId xmlns:p14="http://schemas.microsoft.com/office/powerpoint/2010/main" val="1346691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D930F-8556-428B-A2B7-C109FE506607}"/>
              </a:ext>
            </a:extLst>
          </p:cNvPr>
          <p:cNvSpPr>
            <a:spLocks noGrp="1"/>
          </p:cNvSpPr>
          <p:nvPr>
            <p:ph type="title"/>
          </p:nvPr>
        </p:nvSpPr>
        <p:spPr/>
        <p:txBody>
          <a:bodyPr/>
          <a:lstStyle/>
          <a:p>
            <a:r>
              <a:rPr lang="de-AT" dirty="0"/>
              <a:t>Summary</a:t>
            </a:r>
          </a:p>
        </p:txBody>
      </p:sp>
      <p:sp>
        <p:nvSpPr>
          <p:cNvPr id="4" name="Content Placeholder 3">
            <a:extLst>
              <a:ext uri="{FF2B5EF4-FFF2-40B4-BE49-F238E27FC236}">
                <a16:creationId xmlns:a16="http://schemas.microsoft.com/office/drawing/2014/main" id="{9FF512B7-396F-4C4E-9712-66932D994EE3}"/>
              </a:ext>
            </a:extLst>
          </p:cNvPr>
          <p:cNvSpPr>
            <a:spLocks noGrp="1"/>
          </p:cNvSpPr>
          <p:nvPr>
            <p:ph sz="quarter" idx="12"/>
          </p:nvPr>
        </p:nvSpPr>
        <p:spPr/>
        <p:txBody>
          <a:bodyPr/>
          <a:lstStyle/>
          <a:p>
            <a:r>
              <a:rPr lang="de-AT" dirty="0"/>
              <a:t>Azure          Docker</a:t>
            </a:r>
          </a:p>
          <a:p>
            <a:r>
              <a:rPr lang="de-AT" dirty="0"/>
              <a:t>Use PaaS and </a:t>
            </a:r>
            <a:r>
              <a:rPr lang="de-AT" dirty="0" err="1"/>
              <a:t>Serverless</a:t>
            </a:r>
            <a:r>
              <a:rPr lang="de-AT" dirty="0"/>
              <a:t>…</a:t>
            </a:r>
          </a:p>
          <a:p>
            <a:pPr lvl="1"/>
            <a:r>
              <a:rPr lang="de-AT" dirty="0"/>
              <a:t>…</a:t>
            </a:r>
            <a:r>
              <a:rPr lang="de-AT" dirty="0" err="1"/>
              <a:t>to</a:t>
            </a:r>
            <a:r>
              <a:rPr lang="de-AT" dirty="0"/>
              <a:t> </a:t>
            </a:r>
            <a:r>
              <a:rPr lang="de-AT" dirty="0" err="1"/>
              <a:t>get</a:t>
            </a:r>
            <a:r>
              <a:rPr lang="de-AT" dirty="0"/>
              <a:t> </a:t>
            </a:r>
            <a:r>
              <a:rPr lang="de-AT" dirty="0" err="1"/>
              <a:t>the</a:t>
            </a:r>
            <a:r>
              <a:rPr lang="de-AT" dirty="0"/>
              <a:t> </a:t>
            </a:r>
            <a:r>
              <a:rPr lang="de-AT" dirty="0" err="1"/>
              <a:t>most</a:t>
            </a:r>
            <a:r>
              <a:rPr lang="de-AT" dirty="0"/>
              <a:t> out </a:t>
            </a:r>
            <a:r>
              <a:rPr lang="de-AT" dirty="0" err="1"/>
              <a:t>of</a:t>
            </a:r>
            <a:r>
              <a:rPr lang="de-AT" dirty="0"/>
              <a:t> </a:t>
            </a:r>
            <a:r>
              <a:rPr lang="de-AT" dirty="0" err="1"/>
              <a:t>your</a:t>
            </a:r>
            <a:r>
              <a:rPr lang="de-AT" dirty="0"/>
              <a:t> </a:t>
            </a:r>
            <a:r>
              <a:rPr lang="de-AT" dirty="0" err="1"/>
              <a:t>cloud</a:t>
            </a:r>
            <a:r>
              <a:rPr lang="de-AT" dirty="0"/>
              <a:t> </a:t>
            </a:r>
            <a:r>
              <a:rPr lang="de-AT" dirty="0" err="1"/>
              <a:t>investments</a:t>
            </a:r>
            <a:endParaRPr lang="de-AT" dirty="0"/>
          </a:p>
          <a:p>
            <a:r>
              <a:rPr lang="de-AT" dirty="0"/>
              <a:t>Azure PaaS and </a:t>
            </a:r>
            <a:r>
              <a:rPr lang="de-AT" dirty="0" err="1"/>
              <a:t>Serverless</a:t>
            </a:r>
            <a:r>
              <a:rPr lang="de-AT" dirty="0"/>
              <a:t> </a:t>
            </a:r>
            <a:r>
              <a:rPr lang="de-AT" dirty="0" err="1"/>
              <a:t>offerings</a:t>
            </a:r>
            <a:endParaRPr lang="de-AT" dirty="0"/>
          </a:p>
          <a:p>
            <a:pPr lvl="1"/>
            <a:r>
              <a:rPr lang="de-AT" dirty="0">
                <a:solidFill>
                  <a:schemeClr val="accent2"/>
                </a:solidFill>
              </a:rPr>
              <a:t>Azure Container Registry </a:t>
            </a:r>
            <a:r>
              <a:rPr lang="de-AT" dirty="0"/>
              <a:t>(ACR) – </a:t>
            </a:r>
            <a:r>
              <a:rPr lang="de-AT" dirty="0" err="1"/>
              <a:t>store</a:t>
            </a:r>
            <a:r>
              <a:rPr lang="de-AT" dirty="0"/>
              <a:t> </a:t>
            </a:r>
            <a:r>
              <a:rPr lang="de-AT" dirty="0" err="1"/>
              <a:t>your</a:t>
            </a:r>
            <a:r>
              <a:rPr lang="de-AT" dirty="0"/>
              <a:t> </a:t>
            </a:r>
            <a:r>
              <a:rPr lang="de-AT" dirty="0" err="1"/>
              <a:t>images</a:t>
            </a:r>
            <a:r>
              <a:rPr lang="de-AT" dirty="0"/>
              <a:t> in Azure</a:t>
            </a:r>
          </a:p>
          <a:p>
            <a:pPr lvl="1"/>
            <a:r>
              <a:rPr lang="de-AT" dirty="0">
                <a:solidFill>
                  <a:schemeClr val="accent2"/>
                </a:solidFill>
              </a:rPr>
              <a:t>Azure Container </a:t>
            </a:r>
            <a:r>
              <a:rPr lang="de-AT" dirty="0" err="1">
                <a:solidFill>
                  <a:schemeClr val="accent2"/>
                </a:solidFill>
              </a:rPr>
              <a:t>Instances</a:t>
            </a:r>
            <a:r>
              <a:rPr lang="de-AT" dirty="0"/>
              <a:t> (ACI) – </a:t>
            </a:r>
            <a:r>
              <a:rPr lang="de-AT" i="1" dirty="0" err="1"/>
              <a:t>Serverless</a:t>
            </a:r>
            <a:r>
              <a:rPr lang="de-AT" i="1" dirty="0"/>
              <a:t> </a:t>
            </a:r>
            <a:r>
              <a:rPr lang="de-AT" dirty="0"/>
              <a:t>Docker Containers</a:t>
            </a:r>
          </a:p>
          <a:p>
            <a:pPr lvl="1"/>
            <a:r>
              <a:rPr lang="de-AT" dirty="0">
                <a:solidFill>
                  <a:schemeClr val="accent2"/>
                </a:solidFill>
              </a:rPr>
              <a:t>Azure Container Services </a:t>
            </a:r>
            <a:r>
              <a:rPr lang="de-AT" dirty="0"/>
              <a:t>(AKS) – </a:t>
            </a:r>
            <a:r>
              <a:rPr lang="de-AT" dirty="0" err="1"/>
              <a:t>Kubernetes</a:t>
            </a:r>
            <a:r>
              <a:rPr lang="de-AT" dirty="0"/>
              <a:t> </a:t>
            </a:r>
            <a:r>
              <a:rPr lang="de-AT" dirty="0" err="1"/>
              <a:t>as</a:t>
            </a:r>
            <a:r>
              <a:rPr lang="de-AT" dirty="0"/>
              <a:t> a Service</a:t>
            </a:r>
          </a:p>
          <a:p>
            <a:pPr lvl="1"/>
            <a:r>
              <a:rPr lang="de-AT" dirty="0">
                <a:solidFill>
                  <a:schemeClr val="accent2"/>
                </a:solidFill>
              </a:rPr>
              <a:t>Azure App Service</a:t>
            </a:r>
            <a:r>
              <a:rPr lang="de-AT" dirty="0"/>
              <a:t> – Web </a:t>
            </a:r>
            <a:r>
              <a:rPr lang="de-AT" dirty="0" err="1"/>
              <a:t>devs</a:t>
            </a:r>
            <a:r>
              <a:rPr lang="de-AT" dirty="0"/>
              <a:t> will </a:t>
            </a:r>
            <a:r>
              <a:rPr lang="de-AT" dirty="0" err="1"/>
              <a:t>love</a:t>
            </a:r>
            <a:r>
              <a:rPr lang="de-AT" dirty="0"/>
              <a:t> </a:t>
            </a:r>
            <a:r>
              <a:rPr lang="de-AT" dirty="0" err="1"/>
              <a:t>it</a:t>
            </a:r>
            <a:endParaRPr lang="de-AT" dirty="0"/>
          </a:p>
          <a:p>
            <a:r>
              <a:rPr lang="de-AT" dirty="0" err="1"/>
              <a:t>Have</a:t>
            </a:r>
            <a:r>
              <a:rPr lang="de-AT" dirty="0"/>
              <a:t> </a:t>
            </a:r>
            <a:r>
              <a:rPr lang="de-AT" dirty="0" err="1"/>
              <a:t>fun</a:t>
            </a:r>
            <a:r>
              <a:rPr lang="de-AT" dirty="0"/>
              <a:t> </a:t>
            </a:r>
            <a:r>
              <a:rPr lang="de-AT" dirty="0" err="1"/>
              <a:t>with</a:t>
            </a:r>
            <a:r>
              <a:rPr lang="de-AT" dirty="0"/>
              <a:t> Docker on Azure</a:t>
            </a:r>
          </a:p>
        </p:txBody>
      </p:sp>
      <p:sp>
        <p:nvSpPr>
          <p:cNvPr id="5" name="Text Placeholder 4">
            <a:extLst>
              <a:ext uri="{FF2B5EF4-FFF2-40B4-BE49-F238E27FC236}">
                <a16:creationId xmlns:a16="http://schemas.microsoft.com/office/drawing/2014/main" id="{CC8D767B-8692-4F64-B0FE-432A969B1730}"/>
              </a:ext>
            </a:extLst>
          </p:cNvPr>
          <p:cNvSpPr>
            <a:spLocks noGrp="1"/>
          </p:cNvSpPr>
          <p:nvPr>
            <p:ph type="body" sz="quarter" idx="23"/>
          </p:nvPr>
        </p:nvSpPr>
        <p:spPr/>
        <p:txBody>
          <a:bodyPr/>
          <a:lstStyle/>
          <a:p>
            <a:endParaRPr lang="de-AT"/>
          </a:p>
        </p:txBody>
      </p:sp>
      <p:pic>
        <p:nvPicPr>
          <p:cNvPr id="6" name="Picture 6" descr="Heart, Shape, Red, Love, Heart Shape, Day, Holiday">
            <a:extLst>
              <a:ext uri="{FF2B5EF4-FFF2-40B4-BE49-F238E27FC236}">
                <a16:creationId xmlns:a16="http://schemas.microsoft.com/office/drawing/2014/main" id="{23970E87-5BBE-44E3-B3E8-9015608AAEA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1059582"/>
            <a:ext cx="643723" cy="623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997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141413" y="339725"/>
            <a:ext cx="7751762" cy="685800"/>
          </a:xfrm>
        </p:spPr>
        <p:txBody>
          <a:bodyPr/>
          <a:lstStyle/>
          <a:p>
            <a:r>
              <a:rPr lang="en-US" dirty="0"/>
              <a:t>Azure</a:t>
            </a:r>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a:t>Q&amp;A</a:t>
            </a:r>
          </a:p>
        </p:txBody>
      </p:sp>
      <p:sp>
        <p:nvSpPr>
          <p:cNvPr id="3" name="Text Placeholder 2"/>
          <p:cNvSpPr>
            <a:spLocks noGrp="1"/>
          </p:cNvSpPr>
          <p:nvPr>
            <p:ph type="body" sz="quarter" idx="12"/>
          </p:nvPr>
        </p:nvSpPr>
        <p:spPr/>
        <p:txBody>
          <a:bodyPr/>
          <a:lstStyle/>
          <a:p>
            <a:r>
              <a:rPr lang="en-US"/>
              <a:t>Rainer Stropek</a:t>
            </a:r>
          </a:p>
        </p:txBody>
      </p:sp>
      <p:sp>
        <p:nvSpPr>
          <p:cNvPr id="4" name="Text Placeholder 3"/>
          <p:cNvSpPr>
            <a:spLocks noGrp="1"/>
          </p:cNvSpPr>
          <p:nvPr>
            <p:ph type="body" sz="quarter" idx="13"/>
          </p:nvPr>
        </p:nvSpPr>
        <p:spPr/>
        <p:txBody>
          <a:bodyPr/>
          <a:lstStyle/>
          <a:p>
            <a:r>
              <a:rPr lang="en-US"/>
              <a:t>software architects gmbh</a:t>
            </a:r>
          </a:p>
        </p:txBody>
      </p:sp>
      <p:sp>
        <p:nvSpPr>
          <p:cNvPr id="18" name="Text Placeholder 17"/>
          <p:cNvSpPr>
            <a:spLocks noGrp="1"/>
          </p:cNvSpPr>
          <p:nvPr>
            <p:ph type="body" sz="quarter" idx="15"/>
          </p:nvPr>
        </p:nvSpPr>
        <p:spPr/>
        <p:txBody>
          <a:bodyPr/>
          <a:lstStyle/>
          <a:p>
            <a:r>
              <a:rPr lang="en-US"/>
              <a:t>rainer@timecockpit.com</a:t>
            </a:r>
            <a:br>
              <a:rPr lang="en-US"/>
            </a:br>
            <a:r>
              <a:rPr lang="en-US"/>
              <a:t>http://www.timecockpit.com</a:t>
            </a:r>
            <a:br>
              <a:rPr lang="en-US"/>
            </a:br>
            <a:r>
              <a:rPr lang="en-US"/>
              <a:t>@rstropek</a:t>
            </a:r>
          </a:p>
        </p:txBody>
      </p:sp>
      <p:sp>
        <p:nvSpPr>
          <p:cNvPr id="10" name="Text Placeholder 9"/>
          <p:cNvSpPr>
            <a:spLocks noGrp="1"/>
          </p:cNvSpPr>
          <p:nvPr>
            <p:ph type="body" sz="quarter" idx="25"/>
          </p:nvPr>
        </p:nvSpPr>
        <p:spPr>
          <a:xfrm>
            <a:off x="1144588" y="3135313"/>
            <a:ext cx="3789362" cy="366712"/>
          </a:xfrm>
        </p:spPr>
        <p:txBody>
          <a:bodyPr/>
          <a:lstStyle/>
          <a:p>
            <a:r>
              <a:rPr lang="en-US" dirty="0"/>
              <a:t>Thank your for coming!</a:t>
            </a:r>
          </a:p>
        </p:txBody>
      </p:sp>
      <p:sp>
        <p:nvSpPr>
          <p:cNvPr id="22" name="Content Placeholder 21"/>
          <p:cNvSpPr>
            <a:spLocks noGrp="1"/>
          </p:cNvSpPr>
          <p:nvPr>
            <p:ph sz="quarter" idx="26"/>
          </p:nvPr>
        </p:nvSpPr>
        <p:spPr>
          <a:xfrm>
            <a:off x="5218113" y="2338388"/>
            <a:ext cx="793750" cy="796925"/>
          </a:xfrm>
        </p:spPr>
        <p:txBody>
          <a:bodyPr/>
          <a:lstStyle/>
          <a:p>
            <a:r>
              <a:rPr lang="en-US"/>
              <a:t>Mail</a:t>
            </a:r>
            <a:br>
              <a:rPr lang="en-US"/>
            </a:br>
            <a:r>
              <a:rPr lang="en-US"/>
              <a:t>Web</a:t>
            </a:r>
            <a:br>
              <a:rPr lang="en-US"/>
            </a:br>
            <a:r>
              <a:rPr lang="en-US"/>
              <a:t>Twitter</a:t>
            </a:r>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Your Host</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MVP Microsoft Azure</a:t>
            </a:r>
          </a:p>
          <a:p>
            <a:pPr lvl="1"/>
            <a:r>
              <a:rPr lang="en-US" dirty="0"/>
              <a:t>MVP Development Technologies</a:t>
            </a:r>
          </a:p>
          <a:p>
            <a:pPr lvl="1"/>
            <a:r>
              <a:rPr lang="en-US" dirty="0"/>
              <a:t>MS Regional Director</a:t>
            </a:r>
          </a:p>
          <a:p>
            <a:pPr lvl="1"/>
            <a:r>
              <a:rPr lang="en-US" dirty="0"/>
              <a:t>Senior Consultant IT-Visions</a:t>
            </a:r>
          </a:p>
          <a:p>
            <a:r>
              <a:rPr lang="en-US" dirty="0"/>
              <a:t>Contact</a:t>
            </a:r>
          </a:p>
          <a:p>
            <a:pPr lvl="1"/>
            <a:r>
              <a:rPr lang="en-US" dirty="0"/>
              <a:t>software architects </a:t>
            </a:r>
            <a:r>
              <a:rPr lang="en-US" dirty="0" err="1"/>
              <a:t>gmbh</a:t>
            </a:r>
            <a:br>
              <a:rPr lang="en-US" dirty="0"/>
            </a:br>
            <a:r>
              <a:rPr lang="en-US" dirty="0">
                <a:hlinkClick r:id="rId2"/>
              </a:rPr>
              <a:t>rainer@timecockpit.com</a:t>
            </a:r>
            <a:br>
              <a:rPr lang="en-US" dirty="0"/>
            </a:br>
            <a:r>
              <a:rPr lang="en-US" dirty="0"/>
              <a:t>Twitter: @</a:t>
            </a:r>
            <a:r>
              <a:rPr lang="en-US" dirty="0" err="1"/>
              <a:t>rstropek</a:t>
            </a:r>
            <a:endParaRPr lang="en-US" dirty="0"/>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5076131" y="1275607"/>
            <a:ext cx="3240285" cy="2160190"/>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004141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0F14C-A39A-4FEF-AFAB-CF4901F60E05}"/>
              </a:ext>
            </a:extLst>
          </p:cNvPr>
          <p:cNvSpPr>
            <a:spLocks noGrp="1"/>
          </p:cNvSpPr>
          <p:nvPr>
            <p:ph type="title"/>
          </p:nvPr>
        </p:nvSpPr>
        <p:spPr/>
        <p:txBody>
          <a:bodyPr/>
          <a:lstStyle/>
          <a:p>
            <a:r>
              <a:rPr lang="de-AT" dirty="0"/>
              <a:t>Agenda</a:t>
            </a:r>
          </a:p>
        </p:txBody>
      </p:sp>
      <p:sp>
        <p:nvSpPr>
          <p:cNvPr id="7" name="Content Placeholder 6">
            <a:extLst>
              <a:ext uri="{FF2B5EF4-FFF2-40B4-BE49-F238E27FC236}">
                <a16:creationId xmlns:a16="http://schemas.microsoft.com/office/drawing/2014/main" id="{601DE1F4-75C2-444B-B79F-E4FB67CE0F91}"/>
              </a:ext>
            </a:extLst>
          </p:cNvPr>
          <p:cNvSpPr>
            <a:spLocks noGrp="1"/>
          </p:cNvSpPr>
          <p:nvPr>
            <p:ph sz="quarter" idx="12"/>
          </p:nvPr>
        </p:nvSpPr>
        <p:spPr/>
        <p:txBody>
          <a:bodyPr/>
          <a:lstStyle/>
          <a:p>
            <a:r>
              <a:rPr lang="de-AT" dirty="0"/>
              <a:t>Intro and </a:t>
            </a:r>
            <a:r>
              <a:rPr lang="de-AT" dirty="0" err="1"/>
              <a:t>Overview</a:t>
            </a:r>
            <a:r>
              <a:rPr lang="de-AT" dirty="0"/>
              <a:t> </a:t>
            </a:r>
            <a:r>
              <a:rPr lang="de-AT" dirty="0" err="1"/>
              <a:t>with</a:t>
            </a:r>
            <a:r>
              <a:rPr lang="de-AT" dirty="0"/>
              <a:t> a </a:t>
            </a:r>
            <a:r>
              <a:rPr lang="de-AT" dirty="0" err="1"/>
              <a:t>few</a:t>
            </a:r>
            <a:r>
              <a:rPr lang="de-AT" dirty="0"/>
              <a:t> </a:t>
            </a:r>
            <a:r>
              <a:rPr lang="de-AT" dirty="0" err="1"/>
              <a:t>Slides</a:t>
            </a:r>
            <a:endParaRPr lang="de-AT" dirty="0"/>
          </a:p>
          <a:p>
            <a:r>
              <a:rPr lang="de-AT" dirty="0"/>
              <a:t>Demos, Demos, Demos</a:t>
            </a:r>
          </a:p>
          <a:p>
            <a:r>
              <a:rPr lang="de-AT" dirty="0" err="1"/>
              <a:t>Get</a:t>
            </a:r>
            <a:r>
              <a:rPr lang="de-AT" dirty="0"/>
              <a:t> sample </a:t>
            </a:r>
            <a:r>
              <a:rPr lang="de-AT" dirty="0" err="1"/>
              <a:t>script</a:t>
            </a:r>
            <a:r>
              <a:rPr lang="de-AT" dirty="0"/>
              <a:t> from GitHub</a:t>
            </a:r>
          </a:p>
          <a:p>
            <a:pPr lvl="1"/>
            <a:r>
              <a:rPr lang="de-AT" dirty="0">
                <a:hlinkClick r:id="rId2"/>
              </a:rPr>
              <a:t>http://bit.ly/doc-muc-acr</a:t>
            </a:r>
            <a:endParaRPr lang="de-AT" dirty="0"/>
          </a:p>
          <a:p>
            <a:pPr lvl="1"/>
            <a:endParaRPr lang="de-AT" dirty="0"/>
          </a:p>
        </p:txBody>
      </p:sp>
      <p:sp>
        <p:nvSpPr>
          <p:cNvPr id="8" name="Text Placeholder 7">
            <a:extLst>
              <a:ext uri="{FF2B5EF4-FFF2-40B4-BE49-F238E27FC236}">
                <a16:creationId xmlns:a16="http://schemas.microsoft.com/office/drawing/2014/main" id="{05FA88BF-D23B-423F-B5EF-79F233340221}"/>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585816403"/>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E73C1C-14E2-4894-8948-DC121CC051A9}"/>
              </a:ext>
            </a:extLst>
          </p:cNvPr>
          <p:cNvSpPr>
            <a:spLocks noGrp="1"/>
          </p:cNvSpPr>
          <p:nvPr>
            <p:ph type="title"/>
          </p:nvPr>
        </p:nvSpPr>
        <p:spPr/>
        <p:txBody>
          <a:bodyPr/>
          <a:lstStyle/>
          <a:p>
            <a:r>
              <a:rPr lang="en-US" dirty="0"/>
              <a:t>Basics</a:t>
            </a:r>
          </a:p>
        </p:txBody>
      </p:sp>
      <p:sp>
        <p:nvSpPr>
          <p:cNvPr id="7" name="Content Placeholder 6">
            <a:extLst>
              <a:ext uri="{FF2B5EF4-FFF2-40B4-BE49-F238E27FC236}">
                <a16:creationId xmlns:a16="http://schemas.microsoft.com/office/drawing/2014/main" id="{2F3CA63A-D312-40F3-AD9D-B164B1A6B861}"/>
              </a:ext>
            </a:extLst>
          </p:cNvPr>
          <p:cNvSpPr>
            <a:spLocks noGrp="1"/>
          </p:cNvSpPr>
          <p:nvPr>
            <p:ph sz="quarter" idx="12"/>
          </p:nvPr>
        </p:nvSpPr>
        <p:spPr/>
        <p:txBody>
          <a:bodyPr/>
          <a:lstStyle/>
          <a:p>
            <a:r>
              <a:rPr lang="en-US" dirty="0"/>
              <a:t>Store and manage Docker-compatible container images</a:t>
            </a:r>
          </a:p>
          <a:p>
            <a:pPr lvl="1"/>
            <a:r>
              <a:rPr lang="en-US" dirty="0"/>
              <a:t>Windows and Linux (5 TB storage limit)</a:t>
            </a:r>
          </a:p>
          <a:p>
            <a:pPr lvl="1"/>
            <a:r>
              <a:rPr lang="en-US" dirty="0"/>
              <a:t>Support for storing Helm charts (not covered here)</a:t>
            </a:r>
          </a:p>
          <a:p>
            <a:pPr lvl="1"/>
            <a:r>
              <a:rPr lang="en-US" dirty="0"/>
              <a:t>Encrypted-at-rest</a:t>
            </a:r>
          </a:p>
          <a:p>
            <a:pPr>
              <a:spcBef>
                <a:spcPts val="1200"/>
              </a:spcBef>
            </a:pPr>
            <a:r>
              <a:rPr lang="en-US" dirty="0"/>
              <a:t>Managed service</a:t>
            </a:r>
          </a:p>
          <a:p>
            <a:pPr lvl="1"/>
            <a:r>
              <a:rPr lang="en-US" dirty="0"/>
              <a:t>Based on OSS Docker Registry 2.0</a:t>
            </a:r>
          </a:p>
          <a:p>
            <a:pPr lvl="1"/>
            <a:r>
              <a:rPr lang="en-US" dirty="0"/>
              <a:t>Use standard docker commands to interact with ACR</a:t>
            </a:r>
          </a:p>
          <a:p>
            <a:pPr>
              <a:spcBef>
                <a:spcPts val="1200"/>
              </a:spcBef>
            </a:pPr>
            <a:r>
              <a:rPr lang="en-US" dirty="0"/>
              <a:t>Controlled access with Azure AD</a:t>
            </a:r>
          </a:p>
          <a:p>
            <a:pPr lvl="1"/>
            <a:r>
              <a:rPr lang="en-US" dirty="0"/>
              <a:t>Individual identity (MS Account, AAD) for access by developers</a:t>
            </a:r>
          </a:p>
          <a:p>
            <a:pPr lvl="1"/>
            <a:r>
              <a:rPr lang="en-US" dirty="0"/>
              <a:t>Azure AD-backed service principals</a:t>
            </a:r>
          </a:p>
          <a:p>
            <a:pPr lvl="1"/>
            <a:r>
              <a:rPr lang="en-US" dirty="0"/>
              <a:t>Admin account</a:t>
            </a:r>
          </a:p>
          <a:p>
            <a:pPr lvl="1"/>
            <a:r>
              <a:rPr lang="en-US" dirty="0">
                <a:hlinkClick r:id="rId2"/>
              </a:rPr>
              <a:t>Read more…</a:t>
            </a:r>
            <a:endParaRPr lang="en-US" dirty="0"/>
          </a:p>
          <a:p>
            <a:pPr lvl="1"/>
            <a:endParaRPr lang="en-US" dirty="0"/>
          </a:p>
        </p:txBody>
      </p:sp>
      <p:sp>
        <p:nvSpPr>
          <p:cNvPr id="8" name="Text Placeholder 7">
            <a:extLst>
              <a:ext uri="{FF2B5EF4-FFF2-40B4-BE49-F238E27FC236}">
                <a16:creationId xmlns:a16="http://schemas.microsoft.com/office/drawing/2014/main" id="{1A745433-C1A4-41A3-88A7-1CEA27C76071}"/>
              </a:ext>
            </a:extLst>
          </p:cNvPr>
          <p:cNvSpPr>
            <a:spLocks noGrp="1"/>
          </p:cNvSpPr>
          <p:nvPr>
            <p:ph type="body" sz="quarter" idx="23"/>
          </p:nvPr>
        </p:nvSpPr>
        <p:spPr/>
        <p:txBody>
          <a:bodyPr/>
          <a:lstStyle/>
          <a:p>
            <a:r>
              <a:rPr lang="en-US">
                <a:hlinkClick r:id="rId3"/>
              </a:rPr>
              <a:t>https://azure.microsoft.com/en-us/services/container-registry/</a:t>
            </a:r>
            <a:endParaRPr lang="en-US"/>
          </a:p>
        </p:txBody>
      </p:sp>
    </p:spTree>
    <p:extLst>
      <p:ext uri="{BB962C8B-B14F-4D97-AF65-F5344CB8AC3E}">
        <p14:creationId xmlns:p14="http://schemas.microsoft.com/office/powerpoint/2010/main" val="982654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E73C1C-14E2-4894-8948-DC121CC051A9}"/>
              </a:ext>
            </a:extLst>
          </p:cNvPr>
          <p:cNvSpPr>
            <a:spLocks noGrp="1"/>
          </p:cNvSpPr>
          <p:nvPr>
            <p:ph type="title"/>
          </p:nvPr>
        </p:nvSpPr>
        <p:spPr/>
        <p:txBody>
          <a:bodyPr/>
          <a:lstStyle/>
          <a:p>
            <a:r>
              <a:rPr lang="en-US"/>
              <a:t>Azure Container Registry</a:t>
            </a:r>
          </a:p>
        </p:txBody>
      </p:sp>
      <p:sp>
        <p:nvSpPr>
          <p:cNvPr id="7" name="Content Placeholder 6">
            <a:extLst>
              <a:ext uri="{FF2B5EF4-FFF2-40B4-BE49-F238E27FC236}">
                <a16:creationId xmlns:a16="http://schemas.microsoft.com/office/drawing/2014/main" id="{2F3CA63A-D312-40F3-AD9D-B164B1A6B861}"/>
              </a:ext>
            </a:extLst>
          </p:cNvPr>
          <p:cNvSpPr>
            <a:spLocks noGrp="1"/>
          </p:cNvSpPr>
          <p:nvPr>
            <p:ph sz="quarter" idx="12"/>
          </p:nvPr>
        </p:nvSpPr>
        <p:spPr/>
        <p:txBody>
          <a:bodyPr/>
          <a:lstStyle/>
          <a:p>
            <a:r>
              <a:rPr lang="en-US" dirty="0"/>
              <a:t>Multilevel namespaces for repositories</a:t>
            </a:r>
          </a:p>
          <a:p>
            <a:pPr lvl="1"/>
            <a:r>
              <a:rPr lang="en-US" dirty="0"/>
              <a:t>E.g. myregistry.azurecr.io/</a:t>
            </a:r>
            <a:r>
              <a:rPr lang="en-US" dirty="0" err="1"/>
              <a:t>hrdept</a:t>
            </a:r>
            <a:r>
              <a:rPr lang="en-US" dirty="0"/>
              <a:t>/web:3.0.1</a:t>
            </a:r>
          </a:p>
          <a:p>
            <a:r>
              <a:rPr lang="en-US" dirty="0"/>
              <a:t>Content Trust in Preview</a:t>
            </a:r>
          </a:p>
          <a:p>
            <a:pPr lvl="1"/>
            <a:r>
              <a:rPr lang="en-US" dirty="0"/>
              <a:t>Signed images</a:t>
            </a:r>
          </a:p>
          <a:p>
            <a:pPr lvl="1"/>
            <a:r>
              <a:rPr lang="en-US" dirty="0">
                <a:hlinkClick r:id="rId2"/>
              </a:rPr>
              <a:t>Read more</a:t>
            </a:r>
            <a:endParaRPr lang="en-US" dirty="0"/>
          </a:p>
          <a:p>
            <a:r>
              <a:rPr lang="en-US" dirty="0"/>
              <a:t>Support for </a:t>
            </a:r>
            <a:r>
              <a:rPr lang="en-US" dirty="0">
                <a:hlinkClick r:id="rId3"/>
              </a:rPr>
              <a:t>Webhooks</a:t>
            </a:r>
            <a:endParaRPr lang="en-US" dirty="0"/>
          </a:p>
          <a:p>
            <a:pPr lvl="1"/>
            <a:r>
              <a:rPr lang="en-US" dirty="0"/>
              <a:t>Push, delete</a:t>
            </a:r>
          </a:p>
          <a:p>
            <a:r>
              <a:rPr lang="en-US" dirty="0"/>
              <a:t>Process integration</a:t>
            </a:r>
          </a:p>
          <a:p>
            <a:pPr lvl="1"/>
            <a:r>
              <a:rPr lang="en-US" dirty="0"/>
              <a:t>Webhook integration</a:t>
            </a:r>
          </a:p>
          <a:p>
            <a:pPr lvl="1"/>
            <a:r>
              <a:rPr lang="en-US" dirty="0"/>
              <a:t>Integration in Azure </a:t>
            </a:r>
            <a:r>
              <a:rPr lang="en-US" i="1" dirty="0" err="1"/>
              <a:t>EventGrid</a:t>
            </a:r>
            <a:endParaRPr lang="en-US" i="1" dirty="0"/>
          </a:p>
          <a:p>
            <a:pPr lvl="1"/>
            <a:endParaRPr lang="en-US" dirty="0"/>
          </a:p>
          <a:p>
            <a:pPr lvl="1"/>
            <a:endParaRPr lang="en-US" dirty="0"/>
          </a:p>
        </p:txBody>
      </p:sp>
      <p:sp>
        <p:nvSpPr>
          <p:cNvPr id="8" name="Text Placeholder 7">
            <a:extLst>
              <a:ext uri="{FF2B5EF4-FFF2-40B4-BE49-F238E27FC236}">
                <a16:creationId xmlns:a16="http://schemas.microsoft.com/office/drawing/2014/main" id="{1A745433-C1A4-41A3-88A7-1CEA27C76071}"/>
              </a:ext>
            </a:extLst>
          </p:cNvPr>
          <p:cNvSpPr>
            <a:spLocks noGrp="1"/>
          </p:cNvSpPr>
          <p:nvPr>
            <p:ph type="body" sz="quarter" idx="23"/>
          </p:nvPr>
        </p:nvSpPr>
        <p:spPr/>
        <p:txBody>
          <a:bodyPr/>
          <a:lstStyle/>
          <a:p>
            <a:r>
              <a:rPr lang="en-US">
                <a:hlinkClick r:id="rId4"/>
              </a:rPr>
              <a:t>https://azure.microsoft.com/en-us/services/container-registry/</a:t>
            </a:r>
            <a:endParaRPr lang="en-US"/>
          </a:p>
        </p:txBody>
      </p:sp>
    </p:spTree>
    <p:extLst>
      <p:ext uri="{BB962C8B-B14F-4D97-AF65-F5344CB8AC3E}">
        <p14:creationId xmlns:p14="http://schemas.microsoft.com/office/powerpoint/2010/main" val="2492628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A61C2-E7B0-4B8D-8B8D-31CE6A3BC2DE}"/>
              </a:ext>
            </a:extLst>
          </p:cNvPr>
          <p:cNvSpPr>
            <a:spLocks noGrp="1"/>
          </p:cNvSpPr>
          <p:nvPr>
            <p:ph type="title"/>
          </p:nvPr>
        </p:nvSpPr>
        <p:spPr/>
        <p:txBody>
          <a:bodyPr/>
          <a:lstStyle/>
          <a:p>
            <a:r>
              <a:rPr lang="de-AT" dirty="0" err="1"/>
              <a:t>Registries</a:t>
            </a:r>
            <a:endParaRPr lang="de-AT" dirty="0"/>
          </a:p>
        </p:txBody>
      </p:sp>
      <p:sp>
        <p:nvSpPr>
          <p:cNvPr id="3" name="Content Placeholder 2">
            <a:extLst>
              <a:ext uri="{FF2B5EF4-FFF2-40B4-BE49-F238E27FC236}">
                <a16:creationId xmlns:a16="http://schemas.microsoft.com/office/drawing/2014/main" id="{7564DF4B-7EC4-413E-8472-7C89EDB79F55}"/>
              </a:ext>
            </a:extLst>
          </p:cNvPr>
          <p:cNvSpPr>
            <a:spLocks noGrp="1"/>
          </p:cNvSpPr>
          <p:nvPr>
            <p:ph sz="quarter" idx="12"/>
          </p:nvPr>
        </p:nvSpPr>
        <p:spPr/>
        <p:txBody>
          <a:bodyPr/>
          <a:lstStyle/>
          <a:p>
            <a:r>
              <a:rPr lang="de-AT" dirty="0"/>
              <a:t>Create </a:t>
            </a:r>
            <a:r>
              <a:rPr lang="de-AT" dirty="0" err="1"/>
              <a:t>one</a:t>
            </a:r>
            <a:r>
              <a:rPr lang="de-AT" dirty="0"/>
              <a:t> </a:t>
            </a:r>
            <a:r>
              <a:rPr lang="de-AT" dirty="0" err="1"/>
              <a:t>or</a:t>
            </a:r>
            <a:r>
              <a:rPr lang="de-AT" dirty="0"/>
              <a:t> </a:t>
            </a:r>
            <a:r>
              <a:rPr lang="de-AT" dirty="0" err="1"/>
              <a:t>more</a:t>
            </a:r>
            <a:r>
              <a:rPr lang="de-AT" dirty="0"/>
              <a:t> </a:t>
            </a:r>
            <a:r>
              <a:rPr lang="de-AT" dirty="0" err="1"/>
              <a:t>registries</a:t>
            </a:r>
            <a:r>
              <a:rPr lang="de-AT" dirty="0"/>
              <a:t> in Azure </a:t>
            </a:r>
            <a:r>
              <a:rPr lang="de-AT" dirty="0" err="1"/>
              <a:t>subscription</a:t>
            </a:r>
            <a:endParaRPr lang="de-AT" dirty="0"/>
          </a:p>
          <a:p>
            <a:pPr lvl="1"/>
            <a:r>
              <a:rPr lang="de-AT" i="1" dirty="0"/>
              <a:t>myregistry.azurecr.io</a:t>
            </a:r>
          </a:p>
          <a:p>
            <a:pPr lvl="1"/>
            <a:r>
              <a:rPr lang="de-AT" dirty="0" err="1"/>
              <a:t>Registries</a:t>
            </a:r>
            <a:r>
              <a:rPr lang="de-AT" dirty="0"/>
              <a:t> network-</a:t>
            </a:r>
            <a:r>
              <a:rPr lang="de-AT" dirty="0" err="1"/>
              <a:t>close</a:t>
            </a:r>
            <a:r>
              <a:rPr lang="de-AT" dirty="0"/>
              <a:t> </a:t>
            </a:r>
            <a:r>
              <a:rPr lang="de-AT" dirty="0" err="1"/>
              <a:t>to</a:t>
            </a:r>
            <a:r>
              <a:rPr lang="de-AT" dirty="0"/>
              <a:t> </a:t>
            </a:r>
            <a:r>
              <a:rPr lang="de-AT" dirty="0" err="1"/>
              <a:t>deployments</a:t>
            </a:r>
            <a:endParaRPr lang="de-AT" dirty="0"/>
          </a:p>
          <a:p>
            <a:pPr lvl="1"/>
            <a:r>
              <a:rPr lang="de-AT" dirty="0" err="1"/>
              <a:t>Consider</a:t>
            </a:r>
            <a:r>
              <a:rPr lang="de-AT" dirty="0"/>
              <a:t> Premium SKU </a:t>
            </a:r>
            <a:r>
              <a:rPr lang="de-AT" dirty="0" err="1"/>
              <a:t>to</a:t>
            </a:r>
            <a:r>
              <a:rPr lang="de-AT" dirty="0"/>
              <a:t> geo-</a:t>
            </a:r>
            <a:r>
              <a:rPr lang="de-AT" dirty="0" err="1"/>
              <a:t>replicate</a:t>
            </a:r>
            <a:endParaRPr lang="de-AT" dirty="0"/>
          </a:p>
          <a:p>
            <a:r>
              <a:rPr lang="de-AT" dirty="0" err="1"/>
              <a:t>Three</a:t>
            </a:r>
            <a:r>
              <a:rPr lang="de-AT" dirty="0"/>
              <a:t> SKUs</a:t>
            </a:r>
          </a:p>
          <a:p>
            <a:pPr lvl="1"/>
            <a:r>
              <a:rPr lang="de-AT" dirty="0"/>
              <a:t>Basic, Standard, Premium</a:t>
            </a:r>
          </a:p>
          <a:p>
            <a:pPr lvl="1"/>
            <a:r>
              <a:rPr lang="de-AT" dirty="0">
                <a:hlinkClick r:id="rId2"/>
              </a:rPr>
              <a:t>Features</a:t>
            </a:r>
            <a:endParaRPr lang="de-AT" dirty="0"/>
          </a:p>
          <a:p>
            <a:pPr lvl="1"/>
            <a:r>
              <a:rPr lang="de-AT" dirty="0" err="1">
                <a:hlinkClick r:id="rId3"/>
              </a:rPr>
              <a:t>Pricing</a:t>
            </a:r>
            <a:endParaRPr lang="de-AT" dirty="0"/>
          </a:p>
        </p:txBody>
      </p:sp>
      <p:sp>
        <p:nvSpPr>
          <p:cNvPr id="4" name="Text Placeholder 3">
            <a:extLst>
              <a:ext uri="{FF2B5EF4-FFF2-40B4-BE49-F238E27FC236}">
                <a16:creationId xmlns:a16="http://schemas.microsoft.com/office/drawing/2014/main" id="{9E636D99-0410-4CA5-B862-09D5D7827F13}"/>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084821213"/>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A61C2-E7B0-4B8D-8B8D-31CE6A3BC2DE}"/>
              </a:ext>
            </a:extLst>
          </p:cNvPr>
          <p:cNvSpPr>
            <a:spLocks noGrp="1"/>
          </p:cNvSpPr>
          <p:nvPr>
            <p:ph type="title"/>
          </p:nvPr>
        </p:nvSpPr>
        <p:spPr/>
        <p:txBody>
          <a:bodyPr/>
          <a:lstStyle/>
          <a:p>
            <a:r>
              <a:rPr lang="de-AT" dirty="0" err="1"/>
              <a:t>Repositories</a:t>
            </a:r>
            <a:endParaRPr lang="de-AT" dirty="0"/>
          </a:p>
        </p:txBody>
      </p:sp>
      <p:sp>
        <p:nvSpPr>
          <p:cNvPr id="3" name="Content Placeholder 2">
            <a:extLst>
              <a:ext uri="{FF2B5EF4-FFF2-40B4-BE49-F238E27FC236}">
                <a16:creationId xmlns:a16="http://schemas.microsoft.com/office/drawing/2014/main" id="{7564DF4B-7EC4-413E-8472-7C89EDB79F55}"/>
              </a:ext>
            </a:extLst>
          </p:cNvPr>
          <p:cNvSpPr>
            <a:spLocks noGrp="1"/>
          </p:cNvSpPr>
          <p:nvPr>
            <p:ph sz="quarter" idx="12"/>
          </p:nvPr>
        </p:nvSpPr>
        <p:spPr/>
        <p:txBody>
          <a:bodyPr/>
          <a:lstStyle/>
          <a:p>
            <a:r>
              <a:rPr lang="de-AT" dirty="0"/>
              <a:t>Registry </a:t>
            </a:r>
            <a:r>
              <a:rPr lang="de-AT" dirty="0" err="1"/>
              <a:t>contains</a:t>
            </a:r>
            <a:r>
              <a:rPr lang="de-AT" dirty="0"/>
              <a:t> </a:t>
            </a:r>
            <a:r>
              <a:rPr lang="de-AT" dirty="0" err="1"/>
              <a:t>one</a:t>
            </a:r>
            <a:r>
              <a:rPr lang="de-AT" dirty="0"/>
              <a:t> </a:t>
            </a:r>
            <a:r>
              <a:rPr lang="de-AT" dirty="0" err="1"/>
              <a:t>or</a:t>
            </a:r>
            <a:r>
              <a:rPr lang="de-AT" dirty="0"/>
              <a:t> </a:t>
            </a:r>
            <a:r>
              <a:rPr lang="de-AT" dirty="0" err="1"/>
              <a:t>more</a:t>
            </a:r>
            <a:r>
              <a:rPr lang="de-AT" dirty="0"/>
              <a:t> </a:t>
            </a:r>
            <a:r>
              <a:rPr lang="de-AT" dirty="0" err="1"/>
              <a:t>repositories</a:t>
            </a:r>
            <a:endParaRPr lang="de-AT" dirty="0"/>
          </a:p>
          <a:p>
            <a:r>
              <a:rPr lang="de-AT" dirty="0" err="1"/>
              <a:t>Hierarchical</a:t>
            </a:r>
            <a:r>
              <a:rPr lang="de-AT" dirty="0"/>
              <a:t> </a:t>
            </a:r>
            <a:r>
              <a:rPr lang="de-AT" dirty="0" err="1"/>
              <a:t>namespace</a:t>
            </a:r>
            <a:endParaRPr lang="de-AT" dirty="0"/>
          </a:p>
          <a:p>
            <a:pPr lvl="1"/>
            <a:r>
              <a:rPr lang="de-AT" i="1" dirty="0"/>
              <a:t>myregistry.azurecr.io/</a:t>
            </a:r>
            <a:r>
              <a:rPr lang="de-AT" i="1" dirty="0" err="1"/>
              <a:t>nginx:alpine</a:t>
            </a:r>
            <a:endParaRPr lang="de-AT" i="1" dirty="0"/>
          </a:p>
          <a:p>
            <a:pPr lvl="1"/>
            <a:r>
              <a:rPr lang="de-AT" i="1" dirty="0"/>
              <a:t>myregistry.azurecr.io/</a:t>
            </a:r>
            <a:r>
              <a:rPr lang="de-AT" i="1" dirty="0" err="1"/>
              <a:t>accounting</a:t>
            </a:r>
            <a:r>
              <a:rPr lang="de-AT" i="1" dirty="0"/>
              <a:t>/</a:t>
            </a:r>
            <a:r>
              <a:rPr lang="de-AT" i="1" dirty="0" err="1"/>
              <a:t>probooks:latest</a:t>
            </a:r>
            <a:endParaRPr lang="de-AT" i="1" dirty="0"/>
          </a:p>
          <a:p>
            <a:pPr lvl="1"/>
            <a:r>
              <a:rPr lang="de-AT" i="1" dirty="0"/>
              <a:t>myregistry.azurecr.io/</a:t>
            </a:r>
            <a:r>
              <a:rPr lang="de-AT" i="1" dirty="0" err="1"/>
              <a:t>marketing</a:t>
            </a:r>
            <a:r>
              <a:rPr lang="de-AT" i="1" dirty="0"/>
              <a:t>/</a:t>
            </a:r>
            <a:r>
              <a:rPr lang="de-AT" i="1" dirty="0" err="1"/>
              <a:t>launchcampaign</a:t>
            </a:r>
            <a:r>
              <a:rPr lang="de-AT" i="1" dirty="0"/>
              <a:t>/webui:3</a:t>
            </a:r>
          </a:p>
          <a:p>
            <a:endParaRPr lang="de-AT" dirty="0"/>
          </a:p>
        </p:txBody>
      </p:sp>
      <p:sp>
        <p:nvSpPr>
          <p:cNvPr id="4" name="Text Placeholder 3">
            <a:extLst>
              <a:ext uri="{FF2B5EF4-FFF2-40B4-BE49-F238E27FC236}">
                <a16:creationId xmlns:a16="http://schemas.microsoft.com/office/drawing/2014/main" id="{9E636D99-0410-4CA5-B862-09D5D7827F13}"/>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150013683"/>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21D71-3F24-4DAD-8317-29F24DB27717}"/>
              </a:ext>
            </a:extLst>
          </p:cNvPr>
          <p:cNvSpPr>
            <a:spLocks noGrp="1"/>
          </p:cNvSpPr>
          <p:nvPr>
            <p:ph type="title"/>
          </p:nvPr>
        </p:nvSpPr>
        <p:spPr/>
        <p:txBody>
          <a:bodyPr/>
          <a:lstStyle/>
          <a:p>
            <a:r>
              <a:rPr lang="de-AT" dirty="0"/>
              <a:t>ACR Tasks</a:t>
            </a:r>
          </a:p>
        </p:txBody>
      </p:sp>
      <p:sp>
        <p:nvSpPr>
          <p:cNvPr id="3" name="Content Placeholder 2">
            <a:extLst>
              <a:ext uri="{FF2B5EF4-FFF2-40B4-BE49-F238E27FC236}">
                <a16:creationId xmlns:a16="http://schemas.microsoft.com/office/drawing/2014/main" id="{447AACDD-B40C-4CFD-99AD-C1CB1EFE44BC}"/>
              </a:ext>
            </a:extLst>
          </p:cNvPr>
          <p:cNvSpPr>
            <a:spLocks noGrp="1"/>
          </p:cNvSpPr>
          <p:nvPr>
            <p:ph sz="quarter" idx="12"/>
          </p:nvPr>
        </p:nvSpPr>
        <p:spPr/>
        <p:txBody>
          <a:bodyPr/>
          <a:lstStyle/>
          <a:p>
            <a:r>
              <a:rPr lang="de-AT" dirty="0" err="1"/>
              <a:t>Offload</a:t>
            </a:r>
            <a:r>
              <a:rPr lang="de-AT" dirty="0"/>
              <a:t> </a:t>
            </a:r>
            <a:r>
              <a:rPr lang="de-AT" i="1" dirty="0" err="1"/>
              <a:t>docker</a:t>
            </a:r>
            <a:r>
              <a:rPr lang="de-AT" i="1" dirty="0"/>
              <a:t> </a:t>
            </a:r>
            <a:r>
              <a:rPr lang="de-AT" i="1" dirty="0" err="1"/>
              <a:t>build</a:t>
            </a:r>
            <a:r>
              <a:rPr lang="de-AT" dirty="0"/>
              <a:t> </a:t>
            </a:r>
            <a:r>
              <a:rPr lang="de-AT" dirty="0" err="1"/>
              <a:t>to</a:t>
            </a:r>
            <a:r>
              <a:rPr lang="de-AT" dirty="0"/>
              <a:t> Azure</a:t>
            </a:r>
          </a:p>
          <a:p>
            <a:pPr lvl="1"/>
            <a:r>
              <a:rPr lang="de-AT" dirty="0"/>
              <a:t>Pay per CPU-</a:t>
            </a:r>
            <a:r>
              <a:rPr lang="de-AT" dirty="0" err="1"/>
              <a:t>second</a:t>
            </a:r>
            <a:endParaRPr lang="de-AT" dirty="0"/>
          </a:p>
          <a:p>
            <a:r>
              <a:rPr lang="de-AT" dirty="0"/>
              <a:t>Registry Tasks</a:t>
            </a:r>
          </a:p>
          <a:p>
            <a:pPr lvl="1"/>
            <a:r>
              <a:rPr lang="de-AT" dirty="0" err="1"/>
              <a:t>Build</a:t>
            </a:r>
            <a:r>
              <a:rPr lang="de-AT" dirty="0"/>
              <a:t> </a:t>
            </a:r>
            <a:r>
              <a:rPr lang="de-AT" dirty="0" err="1"/>
              <a:t>images</a:t>
            </a:r>
            <a:r>
              <a:rPr lang="de-AT" dirty="0"/>
              <a:t> on </a:t>
            </a:r>
            <a:r>
              <a:rPr lang="de-AT" dirty="0" err="1"/>
              <a:t>demand</a:t>
            </a:r>
            <a:r>
              <a:rPr lang="de-AT" dirty="0"/>
              <a:t> </a:t>
            </a:r>
          </a:p>
          <a:p>
            <a:pPr lvl="1"/>
            <a:r>
              <a:rPr lang="de-AT" dirty="0" err="1"/>
              <a:t>Build</a:t>
            </a:r>
            <a:r>
              <a:rPr lang="de-AT" dirty="0"/>
              <a:t> </a:t>
            </a:r>
            <a:r>
              <a:rPr lang="de-AT" dirty="0" err="1"/>
              <a:t>image</a:t>
            </a:r>
            <a:r>
              <a:rPr lang="de-AT" dirty="0"/>
              <a:t> after </a:t>
            </a:r>
            <a:r>
              <a:rPr lang="de-AT" dirty="0" err="1"/>
              <a:t>checking</a:t>
            </a:r>
            <a:r>
              <a:rPr lang="de-AT" dirty="0"/>
              <a:t> in code (</a:t>
            </a:r>
            <a:r>
              <a:rPr lang="de-AT" dirty="0" err="1">
                <a:hlinkClick r:id="rId2"/>
              </a:rPr>
              <a:t>example</a:t>
            </a:r>
            <a:r>
              <a:rPr lang="de-AT" dirty="0"/>
              <a:t>)</a:t>
            </a:r>
          </a:p>
          <a:p>
            <a:pPr lvl="1"/>
            <a:r>
              <a:rPr lang="de-AT" dirty="0" err="1"/>
              <a:t>Build</a:t>
            </a:r>
            <a:r>
              <a:rPr lang="de-AT" dirty="0"/>
              <a:t> </a:t>
            </a:r>
            <a:r>
              <a:rPr lang="de-AT" dirty="0" err="1"/>
              <a:t>image</a:t>
            </a:r>
            <a:r>
              <a:rPr lang="de-AT" dirty="0"/>
              <a:t> after </a:t>
            </a:r>
            <a:r>
              <a:rPr lang="de-AT" dirty="0" err="1"/>
              <a:t>base</a:t>
            </a:r>
            <a:r>
              <a:rPr lang="de-AT" dirty="0"/>
              <a:t> </a:t>
            </a:r>
            <a:r>
              <a:rPr lang="de-AT" dirty="0" err="1"/>
              <a:t>image</a:t>
            </a:r>
            <a:r>
              <a:rPr lang="de-AT" dirty="0"/>
              <a:t> </a:t>
            </a:r>
            <a:r>
              <a:rPr lang="de-AT" dirty="0" err="1"/>
              <a:t>refresh</a:t>
            </a:r>
            <a:endParaRPr lang="de-AT" dirty="0"/>
          </a:p>
          <a:p>
            <a:pPr lvl="1"/>
            <a:r>
              <a:rPr lang="de-AT" dirty="0"/>
              <a:t>Use Webhooks </a:t>
            </a:r>
            <a:r>
              <a:rPr lang="de-AT" dirty="0" err="1"/>
              <a:t>or</a:t>
            </a:r>
            <a:r>
              <a:rPr lang="de-AT" dirty="0"/>
              <a:t> </a:t>
            </a:r>
            <a:r>
              <a:rPr lang="de-AT" dirty="0" err="1"/>
              <a:t>events</a:t>
            </a:r>
            <a:r>
              <a:rPr lang="de-AT" dirty="0"/>
              <a:t> </a:t>
            </a:r>
            <a:r>
              <a:rPr lang="de-AT" dirty="0" err="1"/>
              <a:t>to</a:t>
            </a:r>
            <a:r>
              <a:rPr lang="de-AT" dirty="0"/>
              <a:t> update </a:t>
            </a:r>
            <a:r>
              <a:rPr lang="de-AT" dirty="0" err="1"/>
              <a:t>containers</a:t>
            </a:r>
            <a:endParaRPr lang="de-AT" dirty="0"/>
          </a:p>
          <a:p>
            <a:r>
              <a:rPr lang="de-AT" dirty="0"/>
              <a:t>Preview: Multi-</a:t>
            </a:r>
            <a:r>
              <a:rPr lang="de-AT" dirty="0" err="1"/>
              <a:t>Step</a:t>
            </a:r>
            <a:r>
              <a:rPr lang="de-AT" dirty="0"/>
              <a:t> Tasks</a:t>
            </a:r>
          </a:p>
          <a:p>
            <a:pPr lvl="1"/>
            <a:r>
              <a:rPr lang="de-AT" dirty="0" err="1"/>
              <a:t>Step-based</a:t>
            </a:r>
            <a:r>
              <a:rPr lang="de-AT" dirty="0"/>
              <a:t> </a:t>
            </a:r>
            <a:r>
              <a:rPr lang="de-AT" dirty="0" err="1"/>
              <a:t>task</a:t>
            </a:r>
            <a:r>
              <a:rPr lang="de-AT" dirty="0"/>
              <a:t> </a:t>
            </a:r>
            <a:r>
              <a:rPr lang="de-AT" dirty="0" err="1"/>
              <a:t>definition</a:t>
            </a:r>
            <a:endParaRPr lang="de-AT" dirty="0"/>
          </a:p>
          <a:p>
            <a:pPr lvl="1"/>
            <a:r>
              <a:rPr lang="de-AT" dirty="0" err="1"/>
              <a:t>Build</a:t>
            </a:r>
            <a:r>
              <a:rPr lang="de-AT" dirty="0"/>
              <a:t>, push, </a:t>
            </a:r>
            <a:r>
              <a:rPr lang="de-AT" dirty="0" err="1"/>
              <a:t>test</a:t>
            </a:r>
            <a:r>
              <a:rPr lang="de-AT" dirty="0"/>
              <a:t>, </a:t>
            </a:r>
            <a:r>
              <a:rPr lang="de-AT" dirty="0" err="1"/>
              <a:t>execute</a:t>
            </a:r>
            <a:r>
              <a:rPr lang="de-AT" dirty="0"/>
              <a:t> </a:t>
            </a:r>
            <a:r>
              <a:rPr lang="de-AT" dirty="0" err="1"/>
              <a:t>containers</a:t>
            </a:r>
            <a:endParaRPr lang="de-AT" dirty="0"/>
          </a:p>
          <a:p>
            <a:pPr lvl="1"/>
            <a:r>
              <a:rPr lang="de-AT" dirty="0" err="1"/>
              <a:t>Example</a:t>
            </a:r>
            <a:endParaRPr lang="de-AT" dirty="0"/>
          </a:p>
          <a:p>
            <a:pPr lvl="1"/>
            <a:endParaRPr lang="de-AT" dirty="0"/>
          </a:p>
        </p:txBody>
      </p:sp>
      <p:sp>
        <p:nvSpPr>
          <p:cNvPr id="4" name="Text Placeholder 3">
            <a:extLst>
              <a:ext uri="{FF2B5EF4-FFF2-40B4-BE49-F238E27FC236}">
                <a16:creationId xmlns:a16="http://schemas.microsoft.com/office/drawing/2014/main" id="{220BC155-3A65-4E9A-9C0F-C37A762B8963}"/>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854285140"/>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B53CC1E-6B40-49DB-8119-09E38B59A4B5}"/>
              </a:ext>
            </a:extLst>
          </p:cNvPr>
          <p:cNvSpPr>
            <a:spLocks noGrp="1"/>
          </p:cNvSpPr>
          <p:nvPr>
            <p:ph type="body" sz="quarter" idx="16"/>
          </p:nvPr>
        </p:nvSpPr>
        <p:spPr/>
        <p:txBody>
          <a:bodyPr/>
          <a:lstStyle/>
          <a:p>
            <a:r>
              <a:rPr lang="de-AT" dirty="0"/>
              <a:t>Demo</a:t>
            </a:r>
          </a:p>
        </p:txBody>
      </p:sp>
      <p:sp>
        <p:nvSpPr>
          <p:cNvPr id="6" name="Text Placeholder 5">
            <a:extLst>
              <a:ext uri="{FF2B5EF4-FFF2-40B4-BE49-F238E27FC236}">
                <a16:creationId xmlns:a16="http://schemas.microsoft.com/office/drawing/2014/main" id="{0AB94787-A366-45E5-87A7-9D1888F0BCDC}"/>
              </a:ext>
            </a:extLst>
          </p:cNvPr>
          <p:cNvSpPr>
            <a:spLocks noGrp="1"/>
          </p:cNvSpPr>
          <p:nvPr>
            <p:ph type="body" sz="quarter" idx="24"/>
          </p:nvPr>
        </p:nvSpPr>
        <p:spPr/>
        <p:txBody>
          <a:bodyPr/>
          <a:lstStyle/>
          <a:p>
            <a:r>
              <a:rPr lang="de-AT" dirty="0" err="1"/>
              <a:t>Get</a:t>
            </a:r>
            <a:r>
              <a:rPr lang="de-AT" dirty="0"/>
              <a:t> sample </a:t>
            </a:r>
            <a:r>
              <a:rPr lang="de-AT" dirty="0" err="1"/>
              <a:t>script</a:t>
            </a:r>
            <a:r>
              <a:rPr lang="de-AT" dirty="0"/>
              <a:t> from GitHub</a:t>
            </a:r>
          </a:p>
          <a:p>
            <a:pPr lvl="1"/>
            <a:r>
              <a:rPr lang="de-AT" dirty="0">
                <a:hlinkClick r:id="rId2"/>
              </a:rPr>
              <a:t>http://bit.ly/doc-muc-acr</a:t>
            </a:r>
            <a:endParaRPr lang="de-AT" dirty="0"/>
          </a:p>
          <a:p>
            <a:endParaRPr lang="de-AT" dirty="0"/>
          </a:p>
        </p:txBody>
      </p:sp>
      <p:sp>
        <p:nvSpPr>
          <p:cNvPr id="7" name="Text Placeholder 6">
            <a:extLst>
              <a:ext uri="{FF2B5EF4-FFF2-40B4-BE49-F238E27FC236}">
                <a16:creationId xmlns:a16="http://schemas.microsoft.com/office/drawing/2014/main" id="{46B6531B-A806-458C-83F3-CD84DC8B90B7}"/>
              </a:ext>
            </a:extLst>
          </p:cNvPr>
          <p:cNvSpPr>
            <a:spLocks noGrp="1"/>
          </p:cNvSpPr>
          <p:nvPr>
            <p:ph type="body" sz="quarter" idx="25"/>
          </p:nvPr>
        </p:nvSpPr>
        <p:spPr/>
        <p:txBody>
          <a:bodyPr/>
          <a:lstStyle/>
          <a:p>
            <a:endParaRPr lang="de-AT"/>
          </a:p>
        </p:txBody>
      </p:sp>
      <p:sp>
        <p:nvSpPr>
          <p:cNvPr id="8" name="Text Placeholder 7">
            <a:extLst>
              <a:ext uri="{FF2B5EF4-FFF2-40B4-BE49-F238E27FC236}">
                <a16:creationId xmlns:a16="http://schemas.microsoft.com/office/drawing/2014/main" id="{72D23844-CAD0-4CA2-A6B4-689F2CF74435}"/>
              </a:ext>
            </a:extLst>
          </p:cNvPr>
          <p:cNvSpPr>
            <a:spLocks noGrp="1"/>
          </p:cNvSpPr>
          <p:nvPr>
            <p:ph type="body" sz="quarter" idx="26"/>
          </p:nvPr>
        </p:nvSpPr>
        <p:spPr/>
        <p:txBody>
          <a:bodyPr/>
          <a:lstStyle/>
          <a:p>
            <a:endParaRPr lang="de-AT"/>
          </a:p>
        </p:txBody>
      </p:sp>
    </p:spTree>
    <p:extLst>
      <p:ext uri="{BB962C8B-B14F-4D97-AF65-F5344CB8AC3E}">
        <p14:creationId xmlns:p14="http://schemas.microsoft.com/office/powerpoint/2010/main" val="2275540845"/>
      </p:ext>
    </p:extLst>
  </p:cSld>
  <p:clrMapOvr>
    <a:masterClrMapping/>
  </p:clrMapOvr>
  <p:transition spd="slow">
    <p:push/>
  </p:transition>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B978F6DD-25A2-48DB-A93B-386E9DA01ECA}">
  <ds:schemaRefs>
    <ds:schemaRef ds:uri="http://schemas.microsoft.com/sharepoint/v3/contenttype/forms"/>
  </ds:schemaRefs>
</ds:datastoreItem>
</file>

<file path=customXml/itemProps2.xml><?xml version="1.0" encoding="utf-8"?>
<ds:datastoreItem xmlns:ds="http://schemas.openxmlformats.org/officeDocument/2006/customXml" ds:itemID="{14A11C81-3A20-458B-AC33-D8C9DB9BB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03D43D4A-F5F8-47F6-A4EC-521F433C91BF}">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474</Words>
  <Application>Microsoft Office PowerPoint</Application>
  <PresentationFormat>On-screen Show (16:9)</PresentationFormat>
  <Paragraphs>102</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Consolas</vt:lpstr>
      <vt:lpstr>Segoe UI</vt:lpstr>
      <vt:lpstr>Segoe UI Light</vt:lpstr>
      <vt:lpstr>Segoe UI Semilight</vt:lpstr>
      <vt:lpstr>Wingdings 3</vt:lpstr>
      <vt:lpstr>Larissa-Design</vt:lpstr>
      <vt:lpstr>Azure ARC</vt:lpstr>
      <vt:lpstr>Your Host</vt:lpstr>
      <vt:lpstr>Agenda</vt:lpstr>
      <vt:lpstr>Basics</vt:lpstr>
      <vt:lpstr>Azure Container Registry</vt:lpstr>
      <vt:lpstr>Registries</vt:lpstr>
      <vt:lpstr>Repositories</vt:lpstr>
      <vt:lpstr>ACR Tasks</vt:lpstr>
      <vt:lpstr>PowerPoint Presentation</vt:lpstr>
      <vt:lpstr>Demo</vt:lpstr>
      <vt:lpstr>Summary</vt:lpstr>
      <vt:lpstr>Q&amp;A</vt:lpstr>
    </vt:vector>
  </TitlesOfParts>
  <Company>software architects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Container-as-a-Service</dc:title>
  <dc:subject/>
  <dc:creator>Rainer Stropek</dc:creator>
  <cp:keywords/>
  <dc:description/>
  <cp:lastModifiedBy>Rainer Stropek</cp:lastModifiedBy>
  <cp:revision>590</cp:revision>
  <dcterms:created xsi:type="dcterms:W3CDTF">2008-12-21T08:14:37Z</dcterms:created>
  <dcterms:modified xsi:type="dcterms:W3CDTF">2018-12-05T13:19:02Z</dcterms:modified>
  <cp:contentStatus>Template</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ies>
</file>