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4" r:id="rId6"/>
    <p:sldId id="325" r:id="rId7"/>
    <p:sldId id="326" r:id="rId8"/>
    <p:sldId id="397" r:id="rId9"/>
    <p:sldId id="407" r:id="rId10"/>
    <p:sldId id="408" r:id="rId11"/>
    <p:sldId id="330" r:id="rId12"/>
    <p:sldId id="329" r:id="rId13"/>
    <p:sldId id="333" r:id="rId14"/>
    <p:sldId id="327" r:id="rId15"/>
    <p:sldId id="410" r:id="rId16"/>
    <p:sldId id="411" r:id="rId17"/>
    <p:sldId id="328" r:id="rId18"/>
    <p:sldId id="406" r:id="rId19"/>
    <p:sldId id="331" r:id="rId20"/>
    <p:sldId id="332" r:id="rId21"/>
    <p:sldId id="399" r:id="rId22"/>
    <p:sldId id="334" r:id="rId23"/>
    <p:sldId id="335" r:id="rId24"/>
    <p:sldId id="396" r:id="rId25"/>
    <p:sldId id="398" r:id="rId26"/>
    <p:sldId id="412" r:id="rId27"/>
    <p:sldId id="413" r:id="rId28"/>
    <p:sldId id="400" r:id="rId29"/>
    <p:sldId id="401" r:id="rId30"/>
    <p:sldId id="402" r:id="rId31"/>
    <p:sldId id="403" r:id="rId32"/>
    <p:sldId id="404" r:id="rId33"/>
    <p:sldId id="378" r:id="rId34"/>
    <p:sldId id="394" r:id="rId35"/>
    <p:sldId id="388" r:id="rId36"/>
    <p:sldId id="395" r:id="rId37"/>
    <p:sldId id="393" r:id="rId38"/>
    <p:sldId id="405" r:id="rId39"/>
    <p:sldId id="389" r:id="rId40"/>
    <p:sldId id="390" r:id="rId41"/>
    <p:sldId id="322" r:id="rId4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324"/>
            <p14:sldId id="325"/>
            <p14:sldId id="326"/>
            <p14:sldId id="397"/>
            <p14:sldId id="407"/>
            <p14:sldId id="408"/>
            <p14:sldId id="330"/>
            <p14:sldId id="329"/>
            <p14:sldId id="333"/>
            <p14:sldId id="327"/>
            <p14:sldId id="410"/>
            <p14:sldId id="411"/>
            <p14:sldId id="328"/>
            <p14:sldId id="406"/>
            <p14:sldId id="331"/>
            <p14:sldId id="332"/>
            <p14:sldId id="399"/>
            <p14:sldId id="334"/>
            <p14:sldId id="335"/>
            <p14:sldId id="396"/>
            <p14:sldId id="398"/>
            <p14:sldId id="412"/>
            <p14:sldId id="413"/>
            <p14:sldId id="400"/>
            <p14:sldId id="401"/>
            <p14:sldId id="402"/>
            <p14:sldId id="403"/>
            <p14:sldId id="404"/>
            <p14:sldId id="378"/>
            <p14:sldId id="394"/>
            <p14:sldId id="388"/>
            <p14:sldId id="395"/>
            <p14:sldId id="393"/>
            <p14:sldId id="405"/>
            <p14:sldId id="389"/>
            <p14:sldId id="390"/>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61" d="100"/>
          <a:sy n="161" d="100"/>
        </p:scale>
        <p:origin x="156" y="31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hyperlink" Target="https://kubernetes.io/docs/concepts/workloads/pods/pod/" TargetMode="External"/><Relationship Id="rId1" Type="http://schemas.openxmlformats.org/officeDocument/2006/relationships/slideLayout" Target="../slideLayouts/slideLayout3.xml"/><Relationship Id="rId5" Type="http://schemas.openxmlformats.org/officeDocument/2006/relationships/hyperlink" Target="https://kubernetes.io/docs/concepts/services-networking/service/#publishing-services-service-types" TargetMode="External"/><Relationship Id="rId4" Type="http://schemas.openxmlformats.org/officeDocument/2006/relationships/hyperlink" Target="https://kubernetes.io/docs/concepts/services-networking/servic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kubernetes.io/docs/concepts/workloads/controllers/statefulset/" TargetMode="External"/><Relationship Id="rId3" Type="http://schemas.openxmlformats.org/officeDocument/2006/relationships/hyperlink" Target="https://kubernetes.io/docs/concepts/workloads/controllers/replicationcontroller/" TargetMode="External"/><Relationship Id="rId7" Type="http://schemas.openxmlformats.org/officeDocument/2006/relationships/hyperlink" Target="https://kubernetes.io/docs/concepts/workloads/controllers/jobs-run-to-completion/"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3.xml"/><Relationship Id="rId6" Type="http://schemas.openxmlformats.org/officeDocument/2006/relationships/hyperlink" Target="https://kubernetes.io/docs/concepts/workloads/controllers/daemonset/" TargetMode="External"/><Relationship Id="rId5" Type="http://schemas.openxmlformats.org/officeDocument/2006/relationships/hyperlink" Target="https://kubernetes.io/docs/concepts/workloads/controllers/cron-jobs/" TargetMode="External"/><Relationship Id="rId4" Type="http://schemas.openxmlformats.org/officeDocument/2006/relationships/hyperlink" Target="https://kubernetes.io/docs/concepts/workloads/controllers/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overview/working-with-objects/labels/#label-selector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asks/tools/install-kubectl-linux/#enable-shell-autocompletion" TargetMode="External"/><Relationship Id="rId2" Type="http://schemas.openxmlformats.org/officeDocument/2006/relationships/hyperlink" Target="https://cloud.htl-leonding.ac.at/user-manual.html#_ben%C3%B6tigte_software" TargetMode="External"/><Relationship Id="rId1" Type="http://schemas.openxmlformats.org/officeDocument/2006/relationships/slideLayout" Target="../slideLayouts/slideLayout3.xml"/><Relationship Id="rId5" Type="http://schemas.openxmlformats.org/officeDocument/2006/relationships/hyperlink" Target="https://marketplace.visualstudio.com/items?itemName=ms-kubernetes-tools.vscode-kubernetes-tools" TargetMode="External"/><Relationship Id="rId4" Type="http://schemas.openxmlformats.org/officeDocument/2006/relationships/hyperlink" Target="https://github.com/ahmetb/kubectl-alias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hyperlink" Target="https://cloud.htl-leonding.ac.at/" TargetMode="External"/><Relationship Id="rId1" Type="http://schemas.openxmlformats.org/officeDocument/2006/relationships/slideLayout" Target="../slideLayouts/slideLayout3.xml"/><Relationship Id="rId5" Type="http://schemas.openxmlformats.org/officeDocument/2006/relationships/hyperlink" Target="https://docs.microsoft.com/en-us/azure/aks/kubernetes-walkthrough-portal" TargetMode="External"/><Relationship Id="rId4" Type="http://schemas.openxmlformats.org/officeDocument/2006/relationships/hyperlink" Target="https://docs.docker.com/desktop/kubernet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7" Type="http://schemas.openxmlformats.org/officeDocument/2006/relationships/hyperlink" Target="https://kubernetes.io/docs/reference/kubectl/overview/#operations" TargetMode="External"/><Relationship Id="rId2" Type="http://schemas.openxmlformats.org/officeDocument/2006/relationships/hyperlink" Target="https://kubernetes.io/docs/reference/kubectl/overview/#output-options" TargetMode="External"/><Relationship Id="rId1" Type="http://schemas.openxmlformats.org/officeDocument/2006/relationships/slideLayout" Target="../slideLayouts/slideLayout13.xml"/><Relationship Id="rId6" Type="http://schemas.openxmlformats.org/officeDocument/2006/relationships/hyperlink" Target="https://kubernetes.io/docs/reference/kubectl/overview/#resource-types" TargetMode="External"/><Relationship Id="rId5" Type="http://schemas.openxmlformats.org/officeDocument/2006/relationships/hyperlink" Target="https://kubernetes.io/docs/reference/kubectl/overview/" TargetMode="External"/><Relationship Id="rId4" Type="http://schemas.openxmlformats.org/officeDocument/2006/relationships/hyperlink" Target="https://kubernetes.io/docs/reference/kubectl/docker-cli-to-kubect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2" Type="http://schemas.openxmlformats.org/officeDocument/2006/relationships/hyperlink" Target="https://kubernetes.io/docs/reference/kubectl/overview/#output-options" TargetMode="External"/><Relationship Id="rId1" Type="http://schemas.openxmlformats.org/officeDocument/2006/relationships/slideLayout" Target="../slideLayouts/slideLayout13.xml"/><Relationship Id="rId5" Type="http://schemas.openxmlformats.org/officeDocument/2006/relationships/hyperlink" Target="https://kubernetes.io/docs/reference/kubectl/overview/" TargetMode="External"/><Relationship Id="rId4" Type="http://schemas.openxmlformats.org/officeDocument/2006/relationships/hyperlink" Target="https://kubernetes.io/docs/reference/kubectl/docker-cli-to-kubect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kubernetes-v1-4.github.io/docs/user-guide/kubectl/kubectl_describe/" TargetMode="External"/><Relationship Id="rId7" Type="http://schemas.openxmlformats.org/officeDocument/2006/relationships/hyperlink" Target="https://kubernetes-v1-4.github.io/docs/user-guide/kubectl/kubectl_delete/" TargetMode="External"/><Relationship Id="rId2" Type="http://schemas.openxmlformats.org/officeDocument/2006/relationships/hyperlink" Target="https://kubernetes-v1-4.github.io/docs/user-guide/kubectl/kubectl_run/" TargetMode="External"/><Relationship Id="rId1" Type="http://schemas.openxmlformats.org/officeDocument/2006/relationships/slideLayout" Target="../slideLayouts/slideLayout13.xml"/><Relationship Id="rId6" Type="http://schemas.openxmlformats.org/officeDocument/2006/relationships/hyperlink" Target="http://localhost:8001/api/v1/namespaces/student-r-stropek/services/nginx:80/proxy/" TargetMode="External"/><Relationship Id="rId5" Type="http://schemas.openxmlformats.org/officeDocument/2006/relationships/hyperlink" Target="https://kubernetes-v1-4.github.io/docs/user-guide/kubectl/kubectl_expose/" TargetMode="External"/><Relationship Id="rId4" Type="http://schemas.openxmlformats.org/officeDocument/2006/relationships/hyperlink" Target="https://kubernetes-v1-4.github.io/docs/user-guide/kubectl/kubectl_labe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kubernetes-v1-4.github.io/docs/user-guide/kubectl/kubectl_exec/" TargetMode="External"/><Relationship Id="rId2" Type="http://schemas.openxmlformats.org/officeDocument/2006/relationships/hyperlink" Target="https://kubernetes-v1-4.github.io/docs/user-guide/kubectl/kubectl_create/" TargetMode="External"/><Relationship Id="rId1" Type="http://schemas.openxmlformats.org/officeDocument/2006/relationships/slideLayout" Target="../slideLayouts/slideLayout13.xml"/><Relationship Id="rId4" Type="http://schemas.openxmlformats.org/officeDocument/2006/relationships/hyperlink" Target="https://kubernetes.io/docs/concepts/overview/object-management-kubectl/imperative-confi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reference/generated/kubectl/kubectl-commands#rollout" TargetMode="External"/><Relationship Id="rId2" Type="http://schemas.openxmlformats.org/officeDocument/2006/relationships/hyperlink" Target="https://kubernetes.io/docs/reference/generated/kubectl/kubectl-commands#-em-image-em-"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ks/ingress-basic" TargetMode="External"/><Relationship Id="rId2" Type="http://schemas.openxmlformats.org/officeDocument/2006/relationships/hyperlink" Target="https://kubernetes.io/docs/concepts/services-networking/ingress-controllers" TargetMode="External"/><Relationship Id="rId1" Type="http://schemas.openxmlformats.org/officeDocument/2006/relationships/slideLayout" Target="../slideLayouts/slideLayout3.xml"/><Relationship Id="rId4" Type="http://schemas.openxmlformats.org/officeDocument/2006/relationships/hyperlink" Target="https://kubernetes.io/docs/concepts/services-networking/ingres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ks/azure-files-dynamic-pv" TargetMode="External"/><Relationship Id="rId2" Type="http://schemas.openxmlformats.org/officeDocument/2006/relationships/hyperlink" Target="https://kubernetes.io/docs/concepts/storag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hyperlink" Target="https://docs.microsoft.com/en-us/azure/aks/faq"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aks/kubernetes-walkthrough" TargetMode="External"/><Relationship Id="rId2" Type="http://schemas.openxmlformats.org/officeDocument/2006/relationships/hyperlink" Target="https://github.com/Azure-Samples/azure-voting-app-redis.git"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rstropek/node-mongo-sample/blob/master/Dockerfile" TargetMode="External"/><Relationship Id="rId2" Type="http://schemas.openxmlformats.org/officeDocument/2006/relationships/hyperlink" Target="https://github.com/rstropek/node-mongo-sample" TargetMode="External"/><Relationship Id="rId1" Type="http://schemas.openxmlformats.org/officeDocument/2006/relationships/slideLayout" Target="../slideLayouts/slideLayout3.xml"/><Relationship Id="rId4" Type="http://schemas.openxmlformats.org/officeDocument/2006/relationships/hyperlink" Target="https://hub.docker.com/r/rstropek/node-mongo-sample/"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kubernetes.io/blog/2017/01/running-mongodb-on-kubernetes-with-statefulsets/"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kubernetes/dashboard#kubernetes-dashboard" TargetMode="External"/><Relationship Id="rId3" Type="http://schemas.openxmlformats.org/officeDocument/2006/relationships/hyperlink" Target="https://github.com/coreos/etcd" TargetMode="External"/><Relationship Id="rId7" Type="http://schemas.openxmlformats.org/officeDocument/2006/relationships/hyperlink" Target="https://kubernetes.io/docs/concepts/cluster-administration/addons/" TargetMode="External"/><Relationship Id="rId2" Type="http://schemas.openxmlformats.org/officeDocument/2006/relationships/hyperlink" Target="https://kubernetes.io/docs/reference/command-line-tools-reference/kube-apiserver/" TargetMode="External"/><Relationship Id="rId1" Type="http://schemas.openxmlformats.org/officeDocument/2006/relationships/slideLayout" Target="../slideLayouts/slideLayout3.xml"/><Relationship Id="rId6" Type="http://schemas.openxmlformats.org/officeDocument/2006/relationships/hyperlink" Target="https://kubernetes.io/docs/reference/command-line-tools-reference/kube-proxy/" TargetMode="External"/><Relationship Id="rId5" Type="http://schemas.openxmlformats.org/officeDocument/2006/relationships/hyperlink" Target="https://kubernetes.io/docs/reference/command-line-tools-reference/kubelet/" TargetMode="External"/><Relationship Id="rId10" Type="http://schemas.openxmlformats.org/officeDocument/2006/relationships/hyperlink" Target="https://kubernetes.io/docs/concepts/overview/components/" TargetMode="External"/><Relationship Id="rId4" Type="http://schemas.openxmlformats.org/officeDocument/2006/relationships/hyperlink" Target="https://kubernetes.io/docs/reference/command-line-tools-reference/kube-scheduler/" TargetMode="External"/><Relationship Id="rId9" Type="http://schemas.openxmlformats.org/officeDocument/2006/relationships/hyperlink" Target="https://kubernetes.io/docs/concepts/cluster-administration/logg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reference/kubectl/overview/" TargetMode="External"/><Relationship Id="rId2" Type="http://schemas.openxmlformats.org/officeDocument/2006/relationships/hyperlink" Target="https://kubernetes.io/docs/reference/" TargetMode="External"/><Relationship Id="rId1" Type="http://schemas.openxmlformats.org/officeDocument/2006/relationships/slideLayout" Target="../slideLayouts/slideLayout3.xml"/><Relationship Id="rId4" Type="http://schemas.openxmlformats.org/officeDocument/2006/relationships/hyperlink" Target="https://kubernetes.io/docs/concepts/overview/kubernetes-ap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asks/access-application-cluster/access-cluster/#without-kubectl-proxy" TargetMode="External"/><Relationship Id="rId2" Type="http://schemas.openxmlformats.org/officeDocument/2006/relationships/hyperlink" Target="https://192.88.23.5:6443/api/v1/namespaces/student-r-stropek/pod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v1-9.docs.kubernetes.io/docs/reference/generated/kubernetes-api/v1.9/#create-55" TargetMode="External"/><Relationship Id="rId7" Type="http://schemas.openxmlformats.org/officeDocument/2006/relationships/hyperlink" Target="https://github.com/rstropek/DockerVS2015Intro/blob/master/dockerDemos/13-kube-intro/api-demo.http" TargetMode="External"/><Relationship Id="rId2" Type="http://schemas.openxmlformats.org/officeDocument/2006/relationships/hyperlink" Target="https://v1-9.docs.kubernetes.io/docs/reference/generated/kubernetes-api/v1.9/#read-508" TargetMode="External"/><Relationship Id="rId1" Type="http://schemas.openxmlformats.org/officeDocument/2006/relationships/slideLayout" Target="../slideLayouts/slideLayout13.xml"/><Relationship Id="rId6" Type="http://schemas.openxmlformats.org/officeDocument/2006/relationships/hyperlink" Target="https://www.json2yaml.com/" TargetMode="External"/><Relationship Id="rId5" Type="http://schemas.openxmlformats.org/officeDocument/2006/relationships/hyperlink" Target="https://kubernetes.io/docs/concepts/overview/working-with-objects/labels/#label-selectors" TargetMode="External"/><Relationship Id="rId4" Type="http://schemas.openxmlformats.org/officeDocument/2006/relationships/hyperlink" Target="https://v1-9.docs.kubernetes.io/docs/reference/generated/kubernetes-api/v1.9/#delete-5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ndrewlock.net/running-kubernetes-and-the-dashboard-with-docker-desktop/" TargetMode="External"/><Relationship Id="rId2" Type="http://schemas.openxmlformats.org/officeDocument/2006/relationships/hyperlink" Target="http://localhost:8001/api/v1/namespaces/student-r-stropek/services/https:kubernetes-dashboard:443/proxy/#/overview?namespace=student-r-strope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Kubernetes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de-AT" dirty="0" err="1"/>
              <a:t>Kubernetes</a:t>
            </a:r>
            <a:r>
              <a:rPr lang="de-AT" dirty="0"/>
              <a:t>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dirty="0">
                <a:hlinkClick r:id="rId2"/>
              </a:rPr>
              <a:t>Pods</a:t>
            </a:r>
            <a:endParaRPr lang="en-US" dirty="0"/>
          </a:p>
          <a:p>
            <a:pPr lvl="1"/>
            <a:r>
              <a:rPr lang="en-US" dirty="0"/>
              <a:t>Typically one, sometimes multiple containers (tightly-coupled)</a:t>
            </a:r>
          </a:p>
          <a:p>
            <a:pPr lvl="1"/>
            <a:r>
              <a:rPr lang="en-US" dirty="0"/>
              <a:t>Common Pod environment (e.g. IP address, </a:t>
            </a:r>
            <a:r>
              <a:rPr lang="en-US" i="1" dirty="0"/>
              <a:t>localhost</a:t>
            </a:r>
            <a:r>
              <a:rPr lang="en-US" dirty="0"/>
              <a:t>)</a:t>
            </a:r>
          </a:p>
          <a:p>
            <a:pPr lvl="1"/>
            <a:r>
              <a:rPr lang="en-US" dirty="0">
                <a:sym typeface="Wingdings" panose="05000000000000000000" pitchFamily="2" charset="2"/>
              </a:rPr>
              <a:t>Atomic unit (all-or-nothing)</a:t>
            </a:r>
          </a:p>
          <a:p>
            <a:pPr lvl="1"/>
            <a:r>
              <a:rPr lang="en-US" dirty="0">
                <a:sym typeface="Wingdings" panose="05000000000000000000" pitchFamily="2" charset="2"/>
              </a:rPr>
              <a:t>Tip: Don’t create pods directly, use controllers (e.g. </a:t>
            </a:r>
            <a:r>
              <a:rPr lang="en-US" dirty="0">
                <a:sym typeface="Wingdings" panose="05000000000000000000" pitchFamily="2" charset="2"/>
                <a:hlinkClick r:id="rId3"/>
              </a:rPr>
              <a:t>deployments</a:t>
            </a:r>
            <a:r>
              <a:rPr lang="en-US" dirty="0">
                <a:sym typeface="Wingdings" panose="05000000000000000000" pitchFamily="2" charset="2"/>
              </a:rPr>
              <a:t>)</a:t>
            </a:r>
            <a:endParaRPr lang="en-US" dirty="0"/>
          </a:p>
          <a:p>
            <a:r>
              <a:rPr lang="en-US" dirty="0">
                <a:hlinkClick r:id="rId4"/>
              </a:rPr>
              <a:t>Service</a:t>
            </a:r>
            <a:endParaRPr lang="en-US" dirty="0"/>
          </a:p>
          <a:p>
            <a:pPr lvl="1"/>
            <a:r>
              <a:rPr lang="en-US" dirty="0"/>
              <a:t>Each services gets its own stable IP address, DNS name, and port</a:t>
            </a:r>
          </a:p>
          <a:p>
            <a:pPr lvl="1"/>
            <a:r>
              <a:rPr lang="en-US" dirty="0"/>
              <a:t>Uses </a:t>
            </a:r>
            <a:r>
              <a:rPr lang="en-US" i="1" dirty="0"/>
              <a:t>labels </a:t>
            </a:r>
            <a:r>
              <a:rPr lang="en-US" dirty="0"/>
              <a:t>to dynamically associate with Pods</a:t>
            </a:r>
          </a:p>
          <a:p>
            <a:pPr lvl="1"/>
            <a:r>
              <a:rPr lang="en-US" dirty="0"/>
              <a:t>Load-balances requests across Pods</a:t>
            </a:r>
          </a:p>
          <a:p>
            <a:pPr lvl="1"/>
            <a:r>
              <a:rPr lang="en-US" dirty="0"/>
              <a:t>Service type </a:t>
            </a:r>
            <a:r>
              <a:rPr lang="en-US" i="1" dirty="0" err="1">
                <a:hlinkClick r:id="rId5"/>
              </a:rPr>
              <a:t>LoadBalancer</a:t>
            </a:r>
            <a:r>
              <a:rPr lang="en-US" dirty="0"/>
              <a:t> </a:t>
            </a:r>
            <a:r>
              <a:rPr lang="en-US" dirty="0">
                <a:sym typeface="Wingdings" panose="05000000000000000000" pitchFamily="2" charset="2"/>
              </a:rPr>
              <a:t> make service available outside the cluster</a:t>
            </a:r>
            <a:endParaRPr lang="en-US" dirty="0"/>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2919446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en-US"/>
              <a:t>Kubernetes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a:hlinkClick r:id="rId2"/>
              </a:rPr>
              <a:t>ReplicaSet</a:t>
            </a:r>
            <a:r>
              <a:rPr lang="en-US"/>
              <a:t> (aka </a:t>
            </a:r>
            <a:r>
              <a:rPr lang="en-US">
                <a:hlinkClick r:id="rId3"/>
              </a:rPr>
              <a:t>ReplicationController</a:t>
            </a:r>
            <a:r>
              <a:rPr lang="en-US"/>
              <a:t>)</a:t>
            </a:r>
          </a:p>
          <a:p>
            <a:pPr lvl="1"/>
            <a:r>
              <a:rPr lang="en-US"/>
              <a:t>Number of replicas for a Pod</a:t>
            </a:r>
          </a:p>
          <a:p>
            <a:pPr lvl="1"/>
            <a:r>
              <a:rPr lang="en-US" i="1"/>
              <a:t>Desired State</a:t>
            </a:r>
            <a:r>
              <a:rPr lang="en-US"/>
              <a:t> and </a:t>
            </a:r>
            <a:r>
              <a:rPr lang="en-US" i="1"/>
              <a:t>Current State</a:t>
            </a:r>
          </a:p>
          <a:p>
            <a:pPr lvl="1"/>
            <a:r>
              <a:rPr lang="en-US"/>
              <a:t>Tip: Don’t create manually, use </a:t>
            </a:r>
            <a:r>
              <a:rPr lang="en-US">
                <a:sym typeface="Wingdings" panose="05000000000000000000" pitchFamily="2" charset="2"/>
                <a:hlinkClick r:id="rId4"/>
              </a:rPr>
              <a:t>deployments</a:t>
            </a:r>
            <a:endParaRPr lang="en-US"/>
          </a:p>
          <a:p>
            <a:r>
              <a:rPr lang="en-US">
                <a:hlinkClick r:id="rId4"/>
              </a:rPr>
              <a:t>Deployments</a:t>
            </a:r>
            <a:endParaRPr lang="en-US"/>
          </a:p>
          <a:p>
            <a:pPr lvl="1"/>
            <a:r>
              <a:rPr lang="en-US"/>
              <a:t>Replication controller + </a:t>
            </a:r>
            <a:r>
              <a:rPr lang="en-US" i="1"/>
              <a:t>rolling updates</a:t>
            </a:r>
          </a:p>
          <a:p>
            <a:r>
              <a:rPr lang="en-US"/>
              <a:t>Other Workload (not covered in detail here)</a:t>
            </a:r>
          </a:p>
          <a:p>
            <a:pPr lvl="1"/>
            <a:r>
              <a:rPr lang="en-US">
                <a:hlinkClick r:id="rId5"/>
              </a:rPr>
              <a:t>CronJob</a:t>
            </a:r>
            <a:endParaRPr lang="en-US"/>
          </a:p>
          <a:p>
            <a:pPr lvl="1"/>
            <a:r>
              <a:rPr lang="en-US">
                <a:hlinkClick r:id="rId6"/>
              </a:rPr>
              <a:t>DaemonSet</a:t>
            </a:r>
            <a:r>
              <a:rPr lang="en-US"/>
              <a:t> (run copy of a pod on every node)</a:t>
            </a:r>
          </a:p>
          <a:p>
            <a:pPr lvl="1"/>
            <a:r>
              <a:rPr lang="en-US">
                <a:hlinkClick r:id="rId7"/>
              </a:rPr>
              <a:t>Jobs</a:t>
            </a:r>
            <a:endParaRPr lang="en-US"/>
          </a:p>
          <a:p>
            <a:pPr lvl="1"/>
            <a:r>
              <a:rPr lang="en-US">
                <a:hlinkClick r:id="rId8"/>
              </a:rPr>
              <a:t>StatefulSets</a:t>
            </a:r>
            <a:r>
              <a:rPr lang="en-US"/>
              <a:t> (like deployments, but optimized for stateful applications)</a:t>
            </a:r>
          </a:p>
          <a:p>
            <a:pPr lvl="1"/>
            <a:endParaRPr lang="en-US"/>
          </a:p>
          <a:p>
            <a:endParaRPr lang="en-US"/>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9449011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A6C7-ECC7-47DC-BE3F-BFFD29F1824C}"/>
              </a:ext>
            </a:extLst>
          </p:cNvPr>
          <p:cNvSpPr>
            <a:spLocks noGrp="1"/>
          </p:cNvSpPr>
          <p:nvPr>
            <p:ph type="title"/>
          </p:nvPr>
        </p:nvSpPr>
        <p:spPr/>
        <p:txBody>
          <a:bodyPr/>
          <a:lstStyle/>
          <a:p>
            <a:r>
              <a:rPr lang="en-US"/>
              <a:t>Labels &amp; Selectors</a:t>
            </a:r>
          </a:p>
        </p:txBody>
      </p:sp>
      <p:sp>
        <p:nvSpPr>
          <p:cNvPr id="3" name="Content Placeholder 2">
            <a:extLst>
              <a:ext uri="{FF2B5EF4-FFF2-40B4-BE49-F238E27FC236}">
                <a16:creationId xmlns:a16="http://schemas.microsoft.com/office/drawing/2014/main" id="{DB28F0BB-E668-4FE5-ACB0-8BB373B7DE46}"/>
              </a:ext>
            </a:extLst>
          </p:cNvPr>
          <p:cNvSpPr>
            <a:spLocks noGrp="1"/>
          </p:cNvSpPr>
          <p:nvPr>
            <p:ph sz="quarter" idx="12"/>
          </p:nvPr>
        </p:nvSpPr>
        <p:spPr/>
        <p:txBody>
          <a:bodyPr/>
          <a:lstStyle/>
          <a:p>
            <a:r>
              <a:rPr lang="en-US" dirty="0"/>
              <a:t>Key/value pairs for K8s objects</a:t>
            </a:r>
          </a:p>
          <a:p>
            <a:r>
              <a:rPr lang="en-US" dirty="0"/>
              <a:t>Organize and select objects</a:t>
            </a:r>
          </a:p>
          <a:p>
            <a:r>
              <a:rPr lang="en-US" dirty="0"/>
              <a:t>Used to define relationships of objects</a:t>
            </a:r>
          </a:p>
          <a:p>
            <a:pPr lvl="1"/>
            <a:r>
              <a:rPr lang="en-US" dirty="0"/>
              <a:t>E.g. service </a:t>
            </a:r>
            <a:r>
              <a:rPr lang="en-US" dirty="0">
                <a:sym typeface="Wingdings" panose="05000000000000000000" pitchFamily="2" charset="2"/>
              </a:rPr>
              <a:t> pod</a:t>
            </a:r>
          </a:p>
          <a:p>
            <a:r>
              <a:rPr lang="de-AT" dirty="0">
                <a:hlinkClick r:id="rId2"/>
              </a:rPr>
              <a:t>Label </a:t>
            </a:r>
            <a:r>
              <a:rPr lang="de-AT" dirty="0" err="1">
                <a:hlinkClick r:id="rId2"/>
              </a:rPr>
              <a:t>Selectors</a:t>
            </a:r>
            <a:endParaRPr lang="de-AT" dirty="0"/>
          </a:p>
          <a:p>
            <a:endParaRPr lang="en-US" dirty="0"/>
          </a:p>
        </p:txBody>
      </p:sp>
      <p:sp>
        <p:nvSpPr>
          <p:cNvPr id="4" name="Text Placeholder 3">
            <a:extLst>
              <a:ext uri="{FF2B5EF4-FFF2-40B4-BE49-F238E27FC236}">
                <a16:creationId xmlns:a16="http://schemas.microsoft.com/office/drawing/2014/main" id="{1B3A2E29-71C6-4AE4-8914-7E343127BB38}"/>
              </a:ext>
            </a:extLst>
          </p:cNvPr>
          <p:cNvSpPr>
            <a:spLocks noGrp="1"/>
          </p:cNvSpPr>
          <p:nvPr>
            <p:ph type="body" sz="quarter" idx="23"/>
          </p:nvPr>
        </p:nvSpPr>
        <p:spPr/>
        <p:txBody>
          <a:bodyPr/>
          <a:lstStyle/>
          <a:p>
            <a:r>
              <a:rPr lang="en-US">
                <a:hlinkClick r:id="rId3"/>
              </a:rPr>
              <a:t>https://kubernetes.io/docs/concepts/overview/working-with-objects/labels/</a:t>
            </a:r>
            <a:endParaRPr lang="en-US"/>
          </a:p>
        </p:txBody>
      </p:sp>
    </p:spTree>
    <p:extLst>
      <p:ext uri="{BB962C8B-B14F-4D97-AF65-F5344CB8AC3E}">
        <p14:creationId xmlns:p14="http://schemas.microsoft.com/office/powerpoint/2010/main" val="142022825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i="1" dirty="0" err="1"/>
              <a:t>kubectl</a:t>
            </a:r>
            <a:r>
              <a:rPr lang="de-AT" i="1" dirty="0"/>
              <a:t> </a:t>
            </a:r>
            <a:r>
              <a:rPr lang="de-AT" dirty="0" err="1"/>
              <a:t>Fundamentals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46EA6-9001-4989-9CF7-8AA492454BF3}"/>
              </a:ext>
            </a:extLst>
          </p:cNvPr>
          <p:cNvSpPr>
            <a:spLocks noGrp="1"/>
          </p:cNvSpPr>
          <p:nvPr>
            <p:ph type="title"/>
          </p:nvPr>
        </p:nvSpPr>
        <p:spPr/>
        <p:txBody>
          <a:bodyPr/>
          <a:lstStyle/>
          <a:p>
            <a:r>
              <a:rPr lang="en-GB" dirty="0"/>
              <a:t>Install Client Tools</a:t>
            </a:r>
            <a:endParaRPr lang="en-AT" dirty="0"/>
          </a:p>
        </p:txBody>
      </p:sp>
      <p:sp>
        <p:nvSpPr>
          <p:cNvPr id="5" name="Content Placeholder 4">
            <a:extLst>
              <a:ext uri="{FF2B5EF4-FFF2-40B4-BE49-F238E27FC236}">
                <a16:creationId xmlns:a16="http://schemas.microsoft.com/office/drawing/2014/main" id="{3FDDAA94-62BB-494C-BBD5-22343E8C9A69}"/>
              </a:ext>
            </a:extLst>
          </p:cNvPr>
          <p:cNvSpPr>
            <a:spLocks noGrp="1"/>
          </p:cNvSpPr>
          <p:nvPr>
            <p:ph sz="quarter" idx="12"/>
          </p:nvPr>
        </p:nvSpPr>
        <p:spPr/>
        <p:txBody>
          <a:bodyPr/>
          <a:lstStyle/>
          <a:p>
            <a:r>
              <a:rPr lang="en-GB" sz="2000" dirty="0"/>
              <a:t>Install </a:t>
            </a:r>
            <a:r>
              <a:rPr lang="en-GB" sz="2000" i="1" dirty="0" err="1"/>
              <a:t>kubectl</a:t>
            </a:r>
            <a:r>
              <a:rPr lang="en-GB" sz="2000" dirty="0"/>
              <a:t> and additional tools (if required)</a:t>
            </a:r>
          </a:p>
          <a:p>
            <a:pPr lvl="1"/>
            <a:r>
              <a:rPr lang="en-GB" sz="1400" dirty="0"/>
              <a:t>For HTL Leonding, see </a:t>
            </a:r>
            <a:r>
              <a:rPr lang="en-GB" sz="1400" dirty="0">
                <a:hlinkClick r:id="rId2"/>
              </a:rPr>
              <a:t>here</a:t>
            </a:r>
            <a:endParaRPr lang="en-GB" sz="1400" dirty="0"/>
          </a:p>
          <a:p>
            <a:pPr lvl="1"/>
            <a:r>
              <a:rPr lang="en-GB" sz="1400" dirty="0"/>
              <a:t>Recommendation: Use WSL 2 to run </a:t>
            </a:r>
            <a:r>
              <a:rPr lang="en-GB" sz="1400" dirty="0" err="1"/>
              <a:t>kubectl</a:t>
            </a:r>
            <a:r>
              <a:rPr lang="en-GB" sz="1400" dirty="0"/>
              <a:t> on Linux</a:t>
            </a:r>
          </a:p>
          <a:p>
            <a:pPr lvl="1"/>
            <a:r>
              <a:rPr lang="en-GB" sz="1400" dirty="0"/>
              <a:t>Tip: Configure </a:t>
            </a:r>
            <a:r>
              <a:rPr lang="en-GB" sz="1400" dirty="0">
                <a:hlinkClick r:id="rId3"/>
              </a:rPr>
              <a:t>auto-completion in shell</a:t>
            </a:r>
            <a:endParaRPr lang="en-GB" sz="1400" dirty="0"/>
          </a:p>
          <a:p>
            <a:pPr lvl="1"/>
            <a:r>
              <a:rPr lang="en-GB" sz="1400" dirty="0"/>
              <a:t>Tip: Consider enabling K8s aliases with </a:t>
            </a:r>
            <a:r>
              <a:rPr lang="en-GB" sz="1400" dirty="0" err="1">
                <a:hlinkClick r:id="rId4"/>
              </a:rPr>
              <a:t>kubectl</a:t>
            </a:r>
            <a:r>
              <a:rPr lang="en-GB" sz="1400" dirty="0">
                <a:hlinkClick r:id="rId4"/>
              </a:rPr>
              <a:t>-aliases</a:t>
            </a:r>
            <a:endParaRPr lang="en-GB" sz="1400" dirty="0"/>
          </a:p>
          <a:p>
            <a:r>
              <a:rPr lang="en-GB" sz="2000" dirty="0"/>
              <a:t>Consider K8s Extension for </a:t>
            </a:r>
            <a:r>
              <a:rPr lang="en-GB" sz="2000" dirty="0" err="1"/>
              <a:t>VSCode</a:t>
            </a:r>
            <a:endParaRPr lang="en-GB" sz="2000" dirty="0"/>
          </a:p>
          <a:p>
            <a:pPr lvl="1"/>
            <a:r>
              <a:rPr lang="en-GB" sz="1400" dirty="0">
                <a:hlinkClick r:id="rId5"/>
              </a:rPr>
              <a:t>https://marketplace.visualstudio.com/items?itemName=ms-kubernetes-tools.vscode-kubernetes-tools</a:t>
            </a:r>
            <a:endParaRPr lang="en-GB" sz="1400" dirty="0"/>
          </a:p>
        </p:txBody>
      </p:sp>
      <p:sp>
        <p:nvSpPr>
          <p:cNvPr id="6" name="Text Placeholder 5">
            <a:extLst>
              <a:ext uri="{FF2B5EF4-FFF2-40B4-BE49-F238E27FC236}">
                <a16:creationId xmlns:a16="http://schemas.microsoft.com/office/drawing/2014/main" id="{5F71714B-E16F-44D3-8510-8C410B0B1AED}"/>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255674468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46EA6-9001-4989-9CF7-8AA492454BF3}"/>
              </a:ext>
            </a:extLst>
          </p:cNvPr>
          <p:cNvSpPr>
            <a:spLocks noGrp="1"/>
          </p:cNvSpPr>
          <p:nvPr>
            <p:ph type="title"/>
          </p:nvPr>
        </p:nvSpPr>
        <p:spPr/>
        <p:txBody>
          <a:bodyPr/>
          <a:lstStyle/>
          <a:p>
            <a:r>
              <a:rPr lang="en-GB" dirty="0"/>
              <a:t>Get a Kubernetes Cluster</a:t>
            </a:r>
            <a:endParaRPr lang="en-AT" dirty="0"/>
          </a:p>
        </p:txBody>
      </p:sp>
      <p:sp>
        <p:nvSpPr>
          <p:cNvPr id="5" name="Content Placeholder 4">
            <a:extLst>
              <a:ext uri="{FF2B5EF4-FFF2-40B4-BE49-F238E27FC236}">
                <a16:creationId xmlns:a16="http://schemas.microsoft.com/office/drawing/2014/main" id="{3FDDAA94-62BB-494C-BBD5-22343E8C9A69}"/>
              </a:ext>
            </a:extLst>
          </p:cNvPr>
          <p:cNvSpPr>
            <a:spLocks noGrp="1"/>
          </p:cNvSpPr>
          <p:nvPr>
            <p:ph sz="quarter" idx="12"/>
          </p:nvPr>
        </p:nvSpPr>
        <p:spPr/>
        <p:txBody>
          <a:bodyPr/>
          <a:lstStyle/>
          <a:p>
            <a:r>
              <a:rPr lang="en-GB" sz="2000" dirty="0"/>
              <a:t>Get access to an existing K8s cluster</a:t>
            </a:r>
          </a:p>
          <a:p>
            <a:pPr lvl="1"/>
            <a:r>
              <a:rPr lang="en-GB" sz="1400" dirty="0"/>
              <a:t>For HTL Leonding, see </a:t>
            </a:r>
            <a:r>
              <a:rPr lang="en-GB" sz="1400" dirty="0">
                <a:hlinkClick r:id="rId2"/>
              </a:rPr>
              <a:t>https://cloud.htl-leonding.ac.at/</a:t>
            </a:r>
            <a:endParaRPr lang="en-GB" sz="1400" dirty="0"/>
          </a:p>
          <a:p>
            <a:r>
              <a:rPr lang="en-GB" sz="2000" dirty="0"/>
              <a:t>Install </a:t>
            </a:r>
            <a:r>
              <a:rPr lang="en-GB" sz="2000" dirty="0">
                <a:hlinkClick r:id="rId3"/>
              </a:rPr>
              <a:t>Docker Desktop</a:t>
            </a:r>
            <a:endParaRPr lang="en-GB" sz="2000" dirty="0"/>
          </a:p>
          <a:p>
            <a:pPr lvl="1"/>
            <a:r>
              <a:rPr lang="en-GB" sz="1400" dirty="0">
                <a:hlinkClick r:id="rId4"/>
              </a:rPr>
              <a:t>Enable Kubernetes</a:t>
            </a:r>
            <a:endParaRPr lang="en-GB" sz="1400" dirty="0"/>
          </a:p>
          <a:p>
            <a:r>
              <a:rPr lang="en-GB" sz="2000" dirty="0"/>
              <a:t>Get a managed K8s cluster in Azure (AKS)</a:t>
            </a:r>
          </a:p>
          <a:p>
            <a:pPr lvl="1"/>
            <a:r>
              <a:rPr lang="en-US" sz="1400" dirty="0">
                <a:hlinkClick r:id="rId5"/>
              </a:rPr>
              <a:t>https://docs.microsoft.com/en-us/azure/aks/kubernetes-walkthrough-portal</a:t>
            </a:r>
            <a:endParaRPr lang="en-US" sz="1400" dirty="0"/>
          </a:p>
          <a:p>
            <a:pPr lvl="1"/>
            <a:r>
              <a:rPr lang="en-US" sz="1400" dirty="0">
                <a:solidFill>
                  <a:srgbClr val="FF0000"/>
                </a:solidFill>
              </a:rPr>
              <a:t>Don’t forget to </a:t>
            </a:r>
            <a:r>
              <a:rPr lang="en-US" sz="1400" dirty="0" err="1">
                <a:solidFill>
                  <a:srgbClr val="FF0000"/>
                </a:solidFill>
              </a:rPr>
              <a:t>undeploy</a:t>
            </a:r>
            <a:r>
              <a:rPr lang="en-US" sz="1400" dirty="0">
                <a:solidFill>
                  <a:srgbClr val="FF0000"/>
                </a:solidFill>
              </a:rPr>
              <a:t> demo cluster when no longer needed!</a:t>
            </a:r>
            <a:endParaRPr lang="en-AT" sz="1400" dirty="0">
              <a:solidFill>
                <a:srgbClr val="FF0000"/>
              </a:solidFill>
            </a:endParaRPr>
          </a:p>
        </p:txBody>
      </p:sp>
      <p:sp>
        <p:nvSpPr>
          <p:cNvPr id="6" name="Text Placeholder 5">
            <a:extLst>
              <a:ext uri="{FF2B5EF4-FFF2-40B4-BE49-F238E27FC236}">
                <a16:creationId xmlns:a16="http://schemas.microsoft.com/office/drawing/2014/main" id="{5F71714B-E16F-44D3-8510-8C410B0B1AED}"/>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81294421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BE462-DD2D-45BF-B181-2483564AE529}"/>
              </a:ext>
            </a:extLst>
          </p:cNvPr>
          <p:cNvSpPr>
            <a:spLocks noGrp="1"/>
          </p:cNvSpPr>
          <p:nvPr>
            <p:ph type="title"/>
          </p:nvPr>
        </p:nvSpPr>
        <p:spPr/>
        <p:txBody>
          <a:bodyPr/>
          <a:lstStyle/>
          <a:p>
            <a:r>
              <a:rPr lang="de-AT" dirty="0" err="1"/>
              <a:t>kubectl</a:t>
            </a:r>
            <a:endParaRPr lang="de-AT" dirty="0"/>
          </a:p>
        </p:txBody>
      </p:sp>
      <p:sp>
        <p:nvSpPr>
          <p:cNvPr id="5" name="Content Placeholder 4">
            <a:extLst>
              <a:ext uri="{FF2B5EF4-FFF2-40B4-BE49-F238E27FC236}">
                <a16:creationId xmlns:a16="http://schemas.microsoft.com/office/drawing/2014/main" id="{632C0FA2-ECC8-4ADC-A1D7-B942B7091B30}"/>
              </a:ext>
            </a:extLst>
          </p:cNvPr>
          <p:cNvSpPr>
            <a:spLocks noGrp="1"/>
          </p:cNvSpPr>
          <p:nvPr>
            <p:ph sz="quarter" idx="22"/>
          </p:nvPr>
        </p:nvSpPr>
        <p:spPr>
          <a:xfrm>
            <a:off x="467544" y="178629"/>
            <a:ext cx="5328592" cy="4721065"/>
          </a:xfrm>
        </p:spPr>
        <p:txBody>
          <a:bodyPr/>
          <a:lstStyle/>
          <a:p>
            <a:r>
              <a:rPr lang="en-US" noProof="1"/>
              <a:t>kubectl [command] [TYPE] [NAME] [flags]</a:t>
            </a:r>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r>
              <a:rPr lang="en-US" noProof="1"/>
              <a:t>Kubectl get all</a:t>
            </a:r>
          </a:p>
          <a:p>
            <a:r>
              <a:rPr lang="en-US" noProof="1"/>
              <a:t>kubectl get pods</a:t>
            </a:r>
          </a:p>
          <a:p>
            <a:endParaRPr lang="en-US" noProof="1"/>
          </a:p>
          <a:p>
            <a:r>
              <a:rPr lang="en-US" noProof="1"/>
              <a:t># kubectl configuration</a:t>
            </a:r>
          </a:p>
          <a:p>
            <a:endParaRPr lang="en-US" noProof="1"/>
          </a:p>
          <a:p>
            <a:r>
              <a:rPr lang="en-US" noProof="1"/>
              <a:t>kubectl config get-contexts</a:t>
            </a:r>
          </a:p>
          <a:p>
            <a:r>
              <a:rPr lang="en-US" noProof="1"/>
              <a:t>kubectl config use-context …</a:t>
            </a:r>
          </a:p>
          <a:p>
            <a:endParaRPr lang="en-US" noProof="1"/>
          </a:p>
          <a:p>
            <a:r>
              <a:rPr lang="en-US" noProof="1"/>
              <a:t>kubectl cluster-info</a:t>
            </a:r>
          </a:p>
          <a:p>
            <a:r>
              <a:rPr lang="en-US" noProof="1"/>
              <a:t>kubectl get nodes</a:t>
            </a:r>
          </a:p>
          <a:p>
            <a:r>
              <a:rPr lang="en-US" noProof="1"/>
              <a:t>kubectl describe nodes</a:t>
            </a:r>
          </a:p>
          <a:p>
            <a:r>
              <a:rPr lang="en-US" noProof="1"/>
              <a:t>kubectl get componentstatuses </a:t>
            </a:r>
            <a:r>
              <a:rPr lang="en-US" i="1" noProof="1"/>
              <a:t># or short “cs”</a:t>
            </a:r>
          </a:p>
        </p:txBody>
      </p:sp>
      <p:sp>
        <p:nvSpPr>
          <p:cNvPr id="6" name="Text Placeholder 5">
            <a:extLst>
              <a:ext uri="{FF2B5EF4-FFF2-40B4-BE49-F238E27FC236}">
                <a16:creationId xmlns:a16="http://schemas.microsoft.com/office/drawing/2014/main" id="{A50D287F-0D87-44E0-A8B9-C3102389D2E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FD5AA9C-822A-4F4E-B4D4-B5FA25988D5D}"/>
              </a:ext>
            </a:extLst>
          </p:cNvPr>
          <p:cNvSpPr>
            <a:spLocks noGrp="1"/>
          </p:cNvSpPr>
          <p:nvPr>
            <p:ph type="body" sz="quarter" idx="24"/>
          </p:nvPr>
        </p:nvSpPr>
        <p:spPr/>
        <p:txBody>
          <a:bodyPr/>
          <a:lstStyle/>
          <a:p>
            <a:r>
              <a:rPr lang="de-AT" dirty="0"/>
              <a:t>Different </a:t>
            </a:r>
            <a:r>
              <a:rPr lang="de-AT" dirty="0" err="1"/>
              <a:t>output</a:t>
            </a:r>
            <a:r>
              <a:rPr lang="de-AT" dirty="0"/>
              <a:t> </a:t>
            </a:r>
            <a:r>
              <a:rPr lang="de-AT" dirty="0" err="1"/>
              <a:t>formats</a:t>
            </a:r>
            <a:endParaRPr lang="de-AT" dirty="0"/>
          </a:p>
          <a:p>
            <a:pPr lvl="1"/>
            <a:r>
              <a:rPr lang="de-AT" dirty="0"/>
              <a:t>E.g. JSON, YAML, </a:t>
            </a:r>
            <a:r>
              <a:rPr lang="de-AT" dirty="0" err="1"/>
              <a:t>tables</a:t>
            </a:r>
            <a:endParaRPr lang="de-AT" dirty="0"/>
          </a:p>
          <a:p>
            <a:pPr lvl="1"/>
            <a:r>
              <a:rPr lang="de-AT" dirty="0">
                <a:hlinkClick r:id="rId2"/>
              </a:rPr>
              <a:t>Details…</a:t>
            </a:r>
            <a:endParaRPr lang="de-AT" dirty="0"/>
          </a:p>
          <a:p>
            <a:r>
              <a:rPr lang="de-AT" dirty="0">
                <a:hlinkClick r:id="rId3"/>
              </a:rPr>
              <a:t>Cheat </a:t>
            </a:r>
            <a:r>
              <a:rPr lang="de-AT" dirty="0" err="1">
                <a:hlinkClick r:id="rId3"/>
              </a:rPr>
              <a:t>sheet</a:t>
            </a:r>
            <a:r>
              <a:rPr lang="de-AT" dirty="0">
                <a:hlinkClick r:id="rId3"/>
              </a:rPr>
              <a:t>…</a:t>
            </a:r>
            <a:endParaRPr lang="de-AT" dirty="0"/>
          </a:p>
          <a:p>
            <a:r>
              <a:rPr lang="de-AT" dirty="0" err="1"/>
              <a:t>You</a:t>
            </a:r>
            <a:r>
              <a:rPr lang="de-AT" dirty="0"/>
              <a:t> </a:t>
            </a:r>
            <a:r>
              <a:rPr lang="de-AT" dirty="0" err="1"/>
              <a:t>know</a:t>
            </a:r>
            <a:r>
              <a:rPr lang="de-AT" dirty="0"/>
              <a:t> Docker?</a:t>
            </a:r>
          </a:p>
          <a:p>
            <a:pPr lvl="1"/>
            <a:r>
              <a:rPr lang="de-AT" i="1" dirty="0" err="1">
                <a:hlinkClick r:id="rId4"/>
              </a:rPr>
              <a:t>kubectl</a:t>
            </a:r>
            <a:r>
              <a:rPr lang="de-AT" i="1" dirty="0">
                <a:hlinkClick r:id="rId4"/>
              </a:rPr>
              <a:t> </a:t>
            </a:r>
            <a:r>
              <a:rPr lang="de-AT" dirty="0" err="1">
                <a:hlinkClick r:id="rId4"/>
              </a:rPr>
              <a:t>for</a:t>
            </a:r>
            <a:r>
              <a:rPr lang="de-AT" dirty="0">
                <a:hlinkClick r:id="rId4"/>
              </a:rPr>
              <a:t> Docker </a:t>
            </a:r>
            <a:r>
              <a:rPr lang="de-AT" dirty="0" err="1">
                <a:hlinkClick r:id="rId4"/>
              </a:rPr>
              <a:t>users</a:t>
            </a:r>
            <a:r>
              <a:rPr lang="de-AT" dirty="0">
                <a:hlinkClick r:id="rId4"/>
              </a:rPr>
              <a:t>…</a:t>
            </a:r>
            <a:endParaRPr lang="de-AT" dirty="0"/>
          </a:p>
        </p:txBody>
      </p:sp>
      <p:sp>
        <p:nvSpPr>
          <p:cNvPr id="8" name="Text Placeholder 7">
            <a:extLst>
              <a:ext uri="{FF2B5EF4-FFF2-40B4-BE49-F238E27FC236}">
                <a16:creationId xmlns:a16="http://schemas.microsoft.com/office/drawing/2014/main" id="{4D633786-3567-498D-8DCE-FFFE1940572C}"/>
              </a:ext>
            </a:extLst>
          </p:cNvPr>
          <p:cNvSpPr>
            <a:spLocks noGrp="1"/>
          </p:cNvSpPr>
          <p:nvPr>
            <p:ph type="body" sz="quarter" idx="25"/>
          </p:nvPr>
        </p:nvSpPr>
        <p:spPr/>
        <p:txBody>
          <a:bodyPr/>
          <a:lstStyle/>
          <a:p>
            <a:r>
              <a:rPr lang="de-AT" dirty="0">
                <a:hlinkClick r:id="rId5"/>
              </a:rPr>
              <a:t>https://kubernetes.io/docs/reference/kubectl/overview/</a:t>
            </a:r>
            <a:endParaRPr lang="de-AT" dirty="0"/>
          </a:p>
        </p:txBody>
      </p:sp>
      <p:grpSp>
        <p:nvGrpSpPr>
          <p:cNvPr id="9" name="Gruppieren 17">
            <a:extLst>
              <a:ext uri="{FF2B5EF4-FFF2-40B4-BE49-F238E27FC236}">
                <a16:creationId xmlns:a16="http://schemas.microsoft.com/office/drawing/2014/main" id="{69B4F291-B4F8-4673-8BE6-5039D85A8DEA}"/>
              </a:ext>
            </a:extLst>
          </p:cNvPr>
          <p:cNvGrpSpPr/>
          <p:nvPr/>
        </p:nvGrpSpPr>
        <p:grpSpPr>
          <a:xfrm>
            <a:off x="3287720" y="382538"/>
            <a:ext cx="1872247" cy="369912"/>
            <a:chOff x="3861990" y="1529049"/>
            <a:chExt cx="1872247" cy="369912"/>
          </a:xfrm>
        </p:grpSpPr>
        <p:cxnSp>
          <p:nvCxnSpPr>
            <p:cNvPr id="10" name="Gerader Verbinder 12">
              <a:extLst>
                <a:ext uri="{FF2B5EF4-FFF2-40B4-BE49-F238E27FC236}">
                  <a16:creationId xmlns:a16="http://schemas.microsoft.com/office/drawing/2014/main" id="{76C1F1A3-E086-4CBB-8368-EF5C8F538865}"/>
                </a:ext>
              </a:extLst>
            </p:cNvPr>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3">
              <a:extLst>
                <a:ext uri="{FF2B5EF4-FFF2-40B4-BE49-F238E27FC236}">
                  <a16:creationId xmlns:a16="http://schemas.microsoft.com/office/drawing/2014/main" id="{77216DAF-9039-478B-B57A-FA600EFB7902}"/>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6">
              <a:extLst>
                <a:ext uri="{FF2B5EF4-FFF2-40B4-BE49-F238E27FC236}">
                  <a16:creationId xmlns:a16="http://schemas.microsoft.com/office/drawing/2014/main" id="{16302AD2-3287-4135-8931-25D3041ACEDA}"/>
                </a:ext>
              </a:extLst>
            </p:cNvPr>
            <p:cNvSpPr txBox="1"/>
            <p:nvPr/>
          </p:nvSpPr>
          <p:spPr>
            <a:xfrm>
              <a:off x="4078014" y="1591184"/>
              <a:ext cx="165622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options</a:t>
              </a:r>
            </a:p>
          </p:txBody>
        </p:sp>
      </p:grpSp>
      <p:grpSp>
        <p:nvGrpSpPr>
          <p:cNvPr id="13" name="Gruppieren 18">
            <a:extLst>
              <a:ext uri="{FF2B5EF4-FFF2-40B4-BE49-F238E27FC236}">
                <a16:creationId xmlns:a16="http://schemas.microsoft.com/office/drawing/2014/main" id="{A39666D9-B672-4E83-AB9B-A72B79B4D868}"/>
              </a:ext>
            </a:extLst>
          </p:cNvPr>
          <p:cNvGrpSpPr/>
          <p:nvPr/>
        </p:nvGrpSpPr>
        <p:grpSpPr>
          <a:xfrm>
            <a:off x="2705207" y="381957"/>
            <a:ext cx="1609995" cy="677109"/>
            <a:chOff x="3861990" y="1221852"/>
            <a:chExt cx="1609995" cy="677109"/>
          </a:xfrm>
        </p:grpSpPr>
        <p:cxnSp>
          <p:nvCxnSpPr>
            <p:cNvPr id="14" name="Gerader Verbinder 19">
              <a:extLst>
                <a:ext uri="{FF2B5EF4-FFF2-40B4-BE49-F238E27FC236}">
                  <a16:creationId xmlns:a16="http://schemas.microsoft.com/office/drawing/2014/main" id="{2363774E-A252-49CC-A7BB-DF25A869FE7F}"/>
                </a:ext>
              </a:extLst>
            </p:cNvPr>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20">
              <a:extLst>
                <a:ext uri="{FF2B5EF4-FFF2-40B4-BE49-F238E27FC236}">
                  <a16:creationId xmlns:a16="http://schemas.microsoft.com/office/drawing/2014/main" id="{2BBB9C15-1C51-473D-ADB4-BF78F9C7DF7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21">
              <a:extLst>
                <a:ext uri="{FF2B5EF4-FFF2-40B4-BE49-F238E27FC236}">
                  <a16:creationId xmlns:a16="http://schemas.microsoft.com/office/drawing/2014/main" id="{7CE84050-CF9D-4F22-A99F-96369E0BECFD}"/>
                </a:ext>
              </a:extLst>
            </p:cNvPr>
            <p:cNvSpPr txBox="1"/>
            <p:nvPr/>
          </p:nvSpPr>
          <p:spPr>
            <a:xfrm>
              <a:off x="4078014" y="1591184"/>
              <a:ext cx="139397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Resource name</a:t>
              </a:r>
            </a:p>
          </p:txBody>
        </p:sp>
      </p:grpSp>
      <p:grpSp>
        <p:nvGrpSpPr>
          <p:cNvPr id="17" name="Gruppieren 23">
            <a:extLst>
              <a:ext uri="{FF2B5EF4-FFF2-40B4-BE49-F238E27FC236}">
                <a16:creationId xmlns:a16="http://schemas.microsoft.com/office/drawing/2014/main" id="{B1504A4B-6036-4B5E-B0F3-986D05C4F256}"/>
              </a:ext>
            </a:extLst>
          </p:cNvPr>
          <p:cNvGrpSpPr/>
          <p:nvPr/>
        </p:nvGrpSpPr>
        <p:grpSpPr>
          <a:xfrm>
            <a:off x="2122694" y="382538"/>
            <a:ext cx="3705954" cy="1199749"/>
            <a:chOff x="3861990" y="914655"/>
            <a:chExt cx="3705954" cy="1199749"/>
          </a:xfrm>
        </p:grpSpPr>
        <p:cxnSp>
          <p:nvCxnSpPr>
            <p:cNvPr id="18" name="Gerader Verbinder 24">
              <a:extLst>
                <a:ext uri="{FF2B5EF4-FFF2-40B4-BE49-F238E27FC236}">
                  <a16:creationId xmlns:a16="http://schemas.microsoft.com/office/drawing/2014/main" id="{33E1CA02-E753-4CD1-90F8-2E3662E9EF75}"/>
                </a:ext>
              </a:extLst>
            </p:cNvPr>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25">
              <a:extLst>
                <a:ext uri="{FF2B5EF4-FFF2-40B4-BE49-F238E27FC236}">
                  <a16:creationId xmlns:a16="http://schemas.microsoft.com/office/drawing/2014/main" id="{F4F0B66C-EAF9-46F9-9E9D-934BB37AF6EF}"/>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26">
              <a:extLst>
                <a:ext uri="{FF2B5EF4-FFF2-40B4-BE49-F238E27FC236}">
                  <a16:creationId xmlns:a16="http://schemas.microsoft.com/office/drawing/2014/main" id="{3D2871ED-1E53-4ACC-A789-4C1B164DEE38}"/>
                </a:ext>
              </a:extLst>
            </p:cNvPr>
            <p:cNvSpPr txBox="1"/>
            <p:nvPr/>
          </p:nvSpPr>
          <p:spPr>
            <a:xfrm>
              <a:off x="4078014" y="1591184"/>
              <a:ext cx="3489930"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Resource type (full name or abbreviation)</a:t>
              </a:r>
              <a:br>
                <a:rPr lang="en-US" sz="1400" dirty="0">
                  <a:solidFill>
                    <a:srgbClr val="595959"/>
                  </a:solidFill>
                  <a:latin typeface="Segoe UI"/>
                </a:rPr>
              </a:br>
              <a:r>
                <a:rPr lang="en-US" sz="1400" dirty="0">
                  <a:solidFill>
                    <a:srgbClr val="595959"/>
                  </a:solidFill>
                  <a:latin typeface="Segoe UI"/>
                  <a:hlinkClick r:id="rId6"/>
                </a:rPr>
                <a:t>List of resource types…</a:t>
              </a:r>
              <a:endParaRPr lang="en-US" sz="1400" dirty="0">
                <a:solidFill>
                  <a:srgbClr val="595959"/>
                </a:solidFill>
                <a:latin typeface="Segoe UI"/>
              </a:endParaRPr>
            </a:p>
          </p:txBody>
        </p:sp>
      </p:grpSp>
      <p:grpSp>
        <p:nvGrpSpPr>
          <p:cNvPr id="25" name="Gruppieren 33">
            <a:extLst>
              <a:ext uri="{FF2B5EF4-FFF2-40B4-BE49-F238E27FC236}">
                <a16:creationId xmlns:a16="http://schemas.microsoft.com/office/drawing/2014/main" id="{2BECBA9A-DE5A-4E16-99D3-FC73E276C6AA}"/>
              </a:ext>
            </a:extLst>
          </p:cNvPr>
          <p:cNvGrpSpPr/>
          <p:nvPr/>
        </p:nvGrpSpPr>
        <p:grpSpPr>
          <a:xfrm>
            <a:off x="1259714" y="380840"/>
            <a:ext cx="3067702" cy="1797561"/>
            <a:chOff x="3861990" y="316843"/>
            <a:chExt cx="3067702" cy="1797561"/>
          </a:xfrm>
        </p:grpSpPr>
        <p:cxnSp>
          <p:nvCxnSpPr>
            <p:cNvPr id="26" name="Gerader Verbinder 34">
              <a:extLst>
                <a:ext uri="{FF2B5EF4-FFF2-40B4-BE49-F238E27FC236}">
                  <a16:creationId xmlns:a16="http://schemas.microsoft.com/office/drawing/2014/main" id="{4163765C-90FB-4726-85BB-25F0A4D47A8A}"/>
                </a:ext>
              </a:extLst>
            </p:cNvPr>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27" name="Gerader Verbinder 35">
              <a:extLst>
                <a:ext uri="{FF2B5EF4-FFF2-40B4-BE49-F238E27FC236}">
                  <a16:creationId xmlns:a16="http://schemas.microsoft.com/office/drawing/2014/main" id="{A3D1983B-F676-4CD5-AA02-C1CB5F4A13A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8" name="Textfeld 36">
              <a:extLst>
                <a:ext uri="{FF2B5EF4-FFF2-40B4-BE49-F238E27FC236}">
                  <a16:creationId xmlns:a16="http://schemas.microsoft.com/office/drawing/2014/main" id="{3BFC59B4-E452-4A59-B5B8-81D5806822B4}"/>
                </a:ext>
              </a:extLst>
            </p:cNvPr>
            <p:cNvSpPr txBox="1"/>
            <p:nvPr/>
          </p:nvSpPr>
          <p:spPr>
            <a:xfrm>
              <a:off x="4078014" y="1591184"/>
              <a:ext cx="285167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Operation; e.g. create, get, delete;</a:t>
              </a:r>
              <a:br>
                <a:rPr lang="en-US" sz="1400" dirty="0">
                  <a:solidFill>
                    <a:srgbClr val="595959"/>
                  </a:solidFill>
                  <a:latin typeface="Segoe UI"/>
                  <a:ea typeface="+mn-ea"/>
                </a:rPr>
              </a:br>
              <a:r>
                <a:rPr lang="en-US" sz="1400" dirty="0">
                  <a:solidFill>
                    <a:srgbClr val="595959"/>
                  </a:solidFill>
                  <a:latin typeface="Segoe UI"/>
                  <a:ea typeface="+mn-ea"/>
                  <a:hlinkClick r:id="rId7"/>
                </a:rPr>
                <a:t>List of operations…</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2391710741"/>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BE462-DD2D-45BF-B181-2483564AE529}"/>
              </a:ext>
            </a:extLst>
          </p:cNvPr>
          <p:cNvSpPr>
            <a:spLocks noGrp="1"/>
          </p:cNvSpPr>
          <p:nvPr>
            <p:ph type="title"/>
          </p:nvPr>
        </p:nvSpPr>
        <p:spPr/>
        <p:txBody>
          <a:bodyPr/>
          <a:lstStyle/>
          <a:p>
            <a:r>
              <a:rPr lang="de-AT" dirty="0" err="1"/>
              <a:t>kubectl</a:t>
            </a:r>
            <a:endParaRPr lang="de-AT" dirty="0"/>
          </a:p>
        </p:txBody>
      </p:sp>
      <p:sp>
        <p:nvSpPr>
          <p:cNvPr id="5" name="Content Placeholder 4">
            <a:extLst>
              <a:ext uri="{FF2B5EF4-FFF2-40B4-BE49-F238E27FC236}">
                <a16:creationId xmlns:a16="http://schemas.microsoft.com/office/drawing/2014/main" id="{632C0FA2-ECC8-4ADC-A1D7-B942B7091B30}"/>
              </a:ext>
            </a:extLst>
          </p:cNvPr>
          <p:cNvSpPr>
            <a:spLocks noGrp="1"/>
          </p:cNvSpPr>
          <p:nvPr>
            <p:ph sz="quarter" idx="22"/>
          </p:nvPr>
        </p:nvSpPr>
        <p:spPr>
          <a:xfrm>
            <a:off x="467544" y="178629"/>
            <a:ext cx="5328592" cy="4721065"/>
          </a:xfrm>
        </p:spPr>
        <p:txBody>
          <a:bodyPr/>
          <a:lstStyle/>
          <a:p>
            <a:r>
              <a:rPr lang="en-US" noProof="1"/>
              <a:t>kubectl get namespace</a:t>
            </a:r>
          </a:p>
          <a:p>
            <a:endParaRPr lang="en-US" noProof="1"/>
          </a:p>
          <a:p>
            <a:r>
              <a:rPr lang="en-US" noProof="1"/>
              <a:t>kubectl create namespace …</a:t>
            </a:r>
          </a:p>
          <a:p>
            <a:endParaRPr lang="en-US" noProof="1"/>
          </a:p>
          <a:p>
            <a:r>
              <a:rPr lang="en-US" noProof="1"/>
              <a:t>kubectl config set-context --current --namespace=…</a:t>
            </a:r>
          </a:p>
          <a:p>
            <a:endParaRPr lang="en-US" noProof="1"/>
          </a:p>
        </p:txBody>
      </p:sp>
      <p:sp>
        <p:nvSpPr>
          <p:cNvPr id="6" name="Text Placeholder 5">
            <a:extLst>
              <a:ext uri="{FF2B5EF4-FFF2-40B4-BE49-F238E27FC236}">
                <a16:creationId xmlns:a16="http://schemas.microsoft.com/office/drawing/2014/main" id="{A50D287F-0D87-44E0-A8B9-C3102389D2E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FD5AA9C-822A-4F4E-B4D4-B5FA25988D5D}"/>
              </a:ext>
            </a:extLst>
          </p:cNvPr>
          <p:cNvSpPr>
            <a:spLocks noGrp="1"/>
          </p:cNvSpPr>
          <p:nvPr>
            <p:ph type="body" sz="quarter" idx="24"/>
          </p:nvPr>
        </p:nvSpPr>
        <p:spPr/>
        <p:txBody>
          <a:bodyPr/>
          <a:lstStyle/>
          <a:p>
            <a:r>
              <a:rPr lang="de-AT" dirty="0"/>
              <a:t>Different </a:t>
            </a:r>
            <a:r>
              <a:rPr lang="de-AT" dirty="0" err="1"/>
              <a:t>output</a:t>
            </a:r>
            <a:r>
              <a:rPr lang="de-AT" dirty="0"/>
              <a:t> </a:t>
            </a:r>
            <a:r>
              <a:rPr lang="de-AT" dirty="0" err="1"/>
              <a:t>formats</a:t>
            </a:r>
            <a:endParaRPr lang="de-AT" dirty="0"/>
          </a:p>
          <a:p>
            <a:pPr lvl="1"/>
            <a:r>
              <a:rPr lang="de-AT" dirty="0"/>
              <a:t>E.g. JSON, YAML, </a:t>
            </a:r>
            <a:r>
              <a:rPr lang="de-AT" dirty="0" err="1"/>
              <a:t>tables</a:t>
            </a:r>
            <a:endParaRPr lang="de-AT" dirty="0"/>
          </a:p>
          <a:p>
            <a:pPr lvl="1"/>
            <a:r>
              <a:rPr lang="de-AT" dirty="0">
                <a:hlinkClick r:id="rId2"/>
              </a:rPr>
              <a:t>Details…</a:t>
            </a:r>
            <a:endParaRPr lang="de-AT" dirty="0"/>
          </a:p>
          <a:p>
            <a:r>
              <a:rPr lang="de-AT" dirty="0">
                <a:hlinkClick r:id="rId3"/>
              </a:rPr>
              <a:t>Cheat </a:t>
            </a:r>
            <a:r>
              <a:rPr lang="de-AT" dirty="0" err="1">
                <a:hlinkClick r:id="rId3"/>
              </a:rPr>
              <a:t>sheet</a:t>
            </a:r>
            <a:r>
              <a:rPr lang="de-AT" dirty="0">
                <a:hlinkClick r:id="rId3"/>
              </a:rPr>
              <a:t>…</a:t>
            </a:r>
            <a:endParaRPr lang="de-AT" dirty="0"/>
          </a:p>
          <a:p>
            <a:r>
              <a:rPr lang="de-AT" dirty="0" err="1"/>
              <a:t>You</a:t>
            </a:r>
            <a:r>
              <a:rPr lang="de-AT" dirty="0"/>
              <a:t> </a:t>
            </a:r>
            <a:r>
              <a:rPr lang="de-AT" dirty="0" err="1"/>
              <a:t>know</a:t>
            </a:r>
            <a:r>
              <a:rPr lang="de-AT" dirty="0"/>
              <a:t> Docker?</a:t>
            </a:r>
          </a:p>
          <a:p>
            <a:pPr lvl="1"/>
            <a:r>
              <a:rPr lang="de-AT" i="1" dirty="0" err="1">
                <a:hlinkClick r:id="rId4"/>
              </a:rPr>
              <a:t>kubectl</a:t>
            </a:r>
            <a:r>
              <a:rPr lang="de-AT" i="1" dirty="0">
                <a:hlinkClick r:id="rId4"/>
              </a:rPr>
              <a:t> </a:t>
            </a:r>
            <a:r>
              <a:rPr lang="de-AT" dirty="0" err="1">
                <a:hlinkClick r:id="rId4"/>
              </a:rPr>
              <a:t>for</a:t>
            </a:r>
            <a:r>
              <a:rPr lang="de-AT" dirty="0">
                <a:hlinkClick r:id="rId4"/>
              </a:rPr>
              <a:t> Docker </a:t>
            </a:r>
            <a:r>
              <a:rPr lang="de-AT" dirty="0" err="1">
                <a:hlinkClick r:id="rId4"/>
              </a:rPr>
              <a:t>users</a:t>
            </a:r>
            <a:r>
              <a:rPr lang="de-AT" dirty="0">
                <a:hlinkClick r:id="rId4"/>
              </a:rPr>
              <a:t>…</a:t>
            </a:r>
            <a:endParaRPr lang="de-AT" dirty="0"/>
          </a:p>
        </p:txBody>
      </p:sp>
      <p:sp>
        <p:nvSpPr>
          <p:cNvPr id="8" name="Text Placeholder 7">
            <a:extLst>
              <a:ext uri="{FF2B5EF4-FFF2-40B4-BE49-F238E27FC236}">
                <a16:creationId xmlns:a16="http://schemas.microsoft.com/office/drawing/2014/main" id="{4D633786-3567-498D-8DCE-FFFE1940572C}"/>
              </a:ext>
            </a:extLst>
          </p:cNvPr>
          <p:cNvSpPr>
            <a:spLocks noGrp="1"/>
          </p:cNvSpPr>
          <p:nvPr>
            <p:ph type="body" sz="quarter" idx="25"/>
          </p:nvPr>
        </p:nvSpPr>
        <p:spPr/>
        <p:txBody>
          <a:bodyPr/>
          <a:lstStyle/>
          <a:p>
            <a:r>
              <a:rPr lang="de-AT" dirty="0">
                <a:hlinkClick r:id="rId5"/>
              </a:rPr>
              <a:t>https://kubernetes.io/docs/reference/kubectl/overview/</a:t>
            </a:r>
            <a:endParaRPr lang="de-AT" dirty="0"/>
          </a:p>
        </p:txBody>
      </p:sp>
    </p:spTree>
    <p:extLst>
      <p:ext uri="{BB962C8B-B14F-4D97-AF65-F5344CB8AC3E}">
        <p14:creationId xmlns:p14="http://schemas.microsoft.com/office/powerpoint/2010/main" val="246380243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0CC5FE-3927-4EEC-A85D-A10B9216B69F}"/>
              </a:ext>
            </a:extLst>
          </p:cNvPr>
          <p:cNvSpPr>
            <a:spLocks noGrp="1"/>
          </p:cNvSpPr>
          <p:nvPr>
            <p:ph type="title"/>
          </p:nvPr>
        </p:nvSpPr>
        <p:spPr/>
        <p:txBody>
          <a:bodyPr/>
          <a:lstStyle/>
          <a:p>
            <a:r>
              <a:rPr lang="en-US"/>
              <a:t>Object Management</a:t>
            </a:r>
          </a:p>
        </p:txBody>
      </p:sp>
      <p:sp>
        <p:nvSpPr>
          <p:cNvPr id="10" name="Content Placeholder 9">
            <a:extLst>
              <a:ext uri="{FF2B5EF4-FFF2-40B4-BE49-F238E27FC236}">
                <a16:creationId xmlns:a16="http://schemas.microsoft.com/office/drawing/2014/main" id="{F2A32D57-FACD-42BC-BD92-D0F0FC821FE4}"/>
              </a:ext>
            </a:extLst>
          </p:cNvPr>
          <p:cNvSpPr>
            <a:spLocks noGrp="1"/>
          </p:cNvSpPr>
          <p:nvPr>
            <p:ph sz="quarter" idx="12"/>
          </p:nvPr>
        </p:nvSpPr>
        <p:spPr/>
        <p:txBody>
          <a:bodyPr/>
          <a:lstStyle/>
          <a:p>
            <a:r>
              <a:rPr lang="en-US" dirty="0"/>
              <a:t>Imperative commands</a:t>
            </a:r>
          </a:p>
          <a:p>
            <a:pPr lvl="1"/>
            <a:r>
              <a:rPr lang="en-US" dirty="0"/>
              <a:t>Manipulate live objects</a:t>
            </a:r>
          </a:p>
          <a:p>
            <a:pPr lvl="1"/>
            <a:r>
              <a:rPr lang="en-US" dirty="0"/>
              <a:t>No source control, no review process </a:t>
            </a:r>
            <a:r>
              <a:rPr lang="en-US" dirty="0">
                <a:sym typeface="Wingdings" panose="05000000000000000000" pitchFamily="2" charset="2"/>
              </a:rPr>
              <a:t> d</a:t>
            </a:r>
            <a:r>
              <a:rPr lang="en-US" dirty="0"/>
              <a:t>evelopment, not production</a:t>
            </a:r>
          </a:p>
          <a:p>
            <a:r>
              <a:rPr lang="en-US" dirty="0"/>
              <a:t>Imperative object configuration</a:t>
            </a:r>
          </a:p>
          <a:p>
            <a:pPr lvl="1"/>
            <a:r>
              <a:rPr lang="en-US" dirty="0"/>
              <a:t>Configuration files (YAML)</a:t>
            </a:r>
          </a:p>
          <a:p>
            <a:pPr lvl="1"/>
            <a:r>
              <a:rPr lang="en-US" dirty="0"/>
              <a:t>Individual files</a:t>
            </a:r>
          </a:p>
          <a:p>
            <a:r>
              <a:rPr lang="en-US" dirty="0"/>
              <a:t>Declarative object configuration</a:t>
            </a:r>
          </a:p>
          <a:p>
            <a:pPr lvl="1"/>
            <a:r>
              <a:rPr lang="en-US" dirty="0"/>
              <a:t>Directories with configuration files</a:t>
            </a:r>
          </a:p>
        </p:txBody>
      </p:sp>
      <p:sp>
        <p:nvSpPr>
          <p:cNvPr id="11" name="Text Placeholder 10">
            <a:extLst>
              <a:ext uri="{FF2B5EF4-FFF2-40B4-BE49-F238E27FC236}">
                <a16:creationId xmlns:a16="http://schemas.microsoft.com/office/drawing/2014/main" id="{CB09BB03-31DF-4B0E-AEC4-B1A59072735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5430626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Imperative Commands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sz="1050" noProof="1"/>
              <a:t># Create deployment</a:t>
            </a:r>
          </a:p>
          <a:p>
            <a:r>
              <a:rPr lang="en-US" sz="1050" noProof="1">
                <a:hlinkClick r:id="rId2"/>
              </a:rPr>
              <a:t>kubectl run</a:t>
            </a:r>
            <a:r>
              <a:rPr lang="en-US" sz="1050" noProof="1"/>
              <a:t> nginx --image=nginx:alpine --port=80</a:t>
            </a:r>
          </a:p>
          <a:p>
            <a:r>
              <a:rPr lang="en-US" sz="1050" noProof="1"/>
              <a:t>kubectl get pods</a:t>
            </a:r>
          </a:p>
          <a:p>
            <a:endParaRPr lang="en-US" sz="1050" noProof="1"/>
          </a:p>
          <a:p>
            <a:r>
              <a:rPr lang="en-US" sz="1050" noProof="1"/>
              <a:t># Interactive Pod</a:t>
            </a:r>
          </a:p>
          <a:p>
            <a:r>
              <a:rPr lang="en-US" sz="1050" noProof="1"/>
              <a:t>kubectl run my-shell --rm -it --image debian -- bash</a:t>
            </a:r>
          </a:p>
          <a:p>
            <a:endParaRPr lang="en-US" sz="1050" noProof="1"/>
          </a:p>
          <a:p>
            <a:r>
              <a:rPr lang="en-US" sz="1050" noProof="1"/>
              <a:t># Work with deployment’s labels</a:t>
            </a:r>
          </a:p>
          <a:p>
            <a:r>
              <a:rPr lang="en-US" sz="1050" noProof="1">
                <a:hlinkClick r:id="rId3"/>
              </a:rPr>
              <a:t>kubectl describe</a:t>
            </a:r>
            <a:r>
              <a:rPr lang="en-US" sz="1050" noProof="1"/>
              <a:t> pod nginx</a:t>
            </a:r>
          </a:p>
          <a:p>
            <a:r>
              <a:rPr lang="en-US" sz="1050" noProof="1">
                <a:hlinkClick r:id="rId4"/>
              </a:rPr>
              <a:t>kubectl label</a:t>
            </a:r>
            <a:r>
              <a:rPr lang="en-US" sz="1050" noProof="1"/>
              <a:t> pod nginx env=testing</a:t>
            </a:r>
          </a:p>
          <a:p>
            <a:r>
              <a:rPr lang="en-US" sz="1050" noProof="1"/>
              <a:t>kubectl describe pod nginx</a:t>
            </a:r>
          </a:p>
          <a:p>
            <a:r>
              <a:rPr lang="en-US" sz="1050" noProof="1"/>
              <a:t>kubectl get pod -l env=testing -o yaml</a:t>
            </a:r>
          </a:p>
          <a:p>
            <a:endParaRPr lang="en-US" sz="1050" noProof="1"/>
          </a:p>
          <a:p>
            <a:r>
              <a:rPr lang="en-US" sz="1050" noProof="1"/>
              <a:t># Create service</a:t>
            </a:r>
          </a:p>
          <a:p>
            <a:r>
              <a:rPr lang="en-US" sz="1050" noProof="1">
                <a:hlinkClick r:id="rId5"/>
              </a:rPr>
              <a:t>kubectl expose</a:t>
            </a:r>
            <a:r>
              <a:rPr lang="en-US" sz="1050" noProof="1"/>
              <a:t> pod nginx --type=NodePort</a:t>
            </a:r>
          </a:p>
          <a:p>
            <a:r>
              <a:rPr lang="en-US" sz="1050" noProof="1"/>
              <a:t>kubectl get services</a:t>
            </a:r>
          </a:p>
          <a:p>
            <a:r>
              <a:rPr lang="en-US" sz="1050" noProof="1"/>
              <a:t># Note: Change namespace and don’t forget to run kubectl proxy</a:t>
            </a:r>
            <a:br>
              <a:rPr lang="en-US" sz="1050" noProof="1"/>
            </a:br>
            <a:r>
              <a:rPr lang="en-US" sz="1050" i="1" noProof="1">
                <a:hlinkClick r:id="rId6"/>
              </a:rPr>
              <a:t>http://localhost:8001/api/v1/namespaces/student-r-stropek/services/nginx:80/proxy/</a:t>
            </a:r>
            <a:endParaRPr lang="en-US" sz="1050" i="1" noProof="1"/>
          </a:p>
          <a:p>
            <a:endParaRPr lang="en-US" sz="1050" noProof="1"/>
          </a:p>
          <a:p>
            <a:r>
              <a:rPr lang="en-US" sz="1050" noProof="1"/>
              <a:t># Delete deployment and service</a:t>
            </a:r>
          </a:p>
          <a:p>
            <a:r>
              <a:rPr lang="en-US" sz="1050" noProof="1">
                <a:hlinkClick r:id="rId7"/>
              </a:rPr>
              <a:t>kubectl delete</a:t>
            </a:r>
            <a:r>
              <a:rPr lang="en-US" sz="1050" noProof="1"/>
              <a:t> pod nginx</a:t>
            </a:r>
          </a:p>
          <a:p>
            <a:r>
              <a:rPr lang="en-US" sz="1050" noProof="1"/>
              <a:t>kubectl delete service nginx</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Try </a:t>
            </a:r>
            <a:r>
              <a:rPr lang="de-AT" dirty="0" err="1"/>
              <a:t>this</a:t>
            </a:r>
            <a:r>
              <a:rPr lang="de-AT" dirty="0"/>
              <a:t> </a:t>
            </a:r>
            <a:r>
              <a:rPr lang="de-AT" dirty="0" err="1"/>
              <a:t>exercise</a:t>
            </a:r>
            <a:r>
              <a:rPr lang="de-AT" dirty="0"/>
              <a:t> in…</a:t>
            </a:r>
          </a:p>
          <a:p>
            <a:pPr lvl="1"/>
            <a:r>
              <a:rPr lang="de-AT" dirty="0"/>
              <a:t>…Docker </a:t>
            </a:r>
            <a:r>
              <a:rPr lang="de-AT" dirty="0" err="1"/>
              <a:t>for</a:t>
            </a:r>
            <a:r>
              <a:rPr lang="de-AT" dirty="0"/>
              <a:t> Windows</a:t>
            </a:r>
          </a:p>
          <a:p>
            <a:pPr lvl="1"/>
            <a:r>
              <a:rPr lang="de-AT" dirty="0"/>
              <a:t>…AKS</a:t>
            </a:r>
          </a:p>
          <a:p>
            <a:r>
              <a:rPr lang="de-AT" dirty="0"/>
              <a:t>Try different </a:t>
            </a:r>
            <a:r>
              <a:rPr lang="de-AT" dirty="0" err="1"/>
              <a:t>service</a:t>
            </a:r>
            <a:r>
              <a:rPr lang="de-AT" dirty="0"/>
              <a:t> </a:t>
            </a:r>
            <a:r>
              <a:rPr lang="de-AT" dirty="0" err="1"/>
              <a:t>types</a:t>
            </a:r>
            <a:endParaRPr lang="de-AT" dirty="0"/>
          </a:p>
          <a:p>
            <a:pPr lvl="1"/>
            <a:r>
              <a:rPr lang="de-AT" dirty="0" err="1"/>
              <a:t>NodePort</a:t>
            </a:r>
            <a:endParaRPr lang="de-AT" dirty="0"/>
          </a:p>
          <a:p>
            <a:pPr lvl="1"/>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02315057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Kubernetes</a:t>
            </a:r>
            <a:r>
              <a:rPr lang="de-AT" dirty="0"/>
              <a:t> </a:t>
            </a:r>
            <a:r>
              <a:rPr lang="de-AT" dirty="0" err="1"/>
              <a:t>Workloads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7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Pods</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Pod</a:t>
            </a:r>
          </a:p>
          <a:p>
            <a:r>
              <a:rPr lang="en-US" noProof="1"/>
              <a:t>apiVersion: v1</a:t>
            </a:r>
          </a:p>
          <a:p>
            <a:r>
              <a:rPr lang="en-US" noProof="1"/>
              <a:t>metadata:</a:t>
            </a:r>
          </a:p>
          <a:p>
            <a:r>
              <a:rPr lang="en-US" noProof="1"/>
              <a:t>  name: nginx-pod</a:t>
            </a:r>
          </a:p>
          <a:p>
            <a:r>
              <a:rPr lang="en-US" noProof="1"/>
              <a:t>  labels:</a:t>
            </a:r>
          </a:p>
          <a:p>
            <a:r>
              <a:rPr lang="en-US" noProof="1"/>
              <a:t>    name: nginx-pod</a:t>
            </a:r>
          </a:p>
          <a:p>
            <a:r>
              <a:rPr lang="en-US" noProof="1"/>
              <a:t>    app: workshop</a:t>
            </a:r>
          </a:p>
          <a:p>
            <a:r>
              <a:rPr lang="en-US" noProof="1"/>
              <a:t>spec:</a:t>
            </a:r>
          </a:p>
          <a:p>
            <a:r>
              <a:rPr lang="en-US" noProof="1"/>
              <a:t>  containers:</a:t>
            </a:r>
          </a:p>
          <a:p>
            <a:r>
              <a:rPr lang="en-US" noProof="1"/>
              <a:t>  - name: nginx-pod</a:t>
            </a:r>
          </a:p>
          <a:p>
            <a:r>
              <a:rPr lang="en-US" noProof="1"/>
              <a:t>    image: nginx</a:t>
            </a:r>
          </a:p>
          <a:p>
            <a:r>
              <a:rPr lang="en-US" noProof="1"/>
              <a:t>    ports:</a:t>
            </a:r>
          </a:p>
          <a:p>
            <a:r>
              <a:rPr lang="en-US" noProof="1"/>
              <a:t>      - containerPort: 80</a:t>
            </a:r>
          </a:p>
          <a:p>
            <a:r>
              <a:rPr lang="en-US" noProof="1"/>
              <a:t>        name: http</a:t>
            </a:r>
          </a:p>
          <a:p>
            <a:r>
              <a:rPr lang="en-US" noProof="1"/>
              <a:t>        protocol: TCP</a:t>
            </a:r>
          </a:p>
          <a:p>
            <a:endParaRPr lang="en-US" noProof="1"/>
          </a:p>
          <a:p>
            <a:r>
              <a:rPr lang="en-US" noProof="1"/>
              <a:t>###</a:t>
            </a:r>
          </a:p>
          <a:p>
            <a:endParaRPr lang="en-US" noProof="1"/>
          </a:p>
          <a:p>
            <a:r>
              <a:rPr lang="en-US" noProof="1">
                <a:hlinkClick r:id="rId2"/>
              </a:rPr>
              <a:t>kubectl create</a:t>
            </a:r>
            <a:r>
              <a:rPr lang="en-US" noProof="1"/>
              <a:t> -f nginx-pod.yaml</a:t>
            </a:r>
          </a:p>
          <a:p>
            <a:r>
              <a:rPr lang="en-US" noProof="1"/>
              <a:t>kubectl get pods</a:t>
            </a:r>
          </a:p>
          <a:p>
            <a:r>
              <a:rPr lang="en-US" noProof="1"/>
              <a:t>kubectl expose pod nginx-pod --type NodePort</a:t>
            </a:r>
          </a:p>
          <a:p>
            <a:r>
              <a:rPr lang="en-US" noProof="1"/>
              <a:t>kubectl get services</a:t>
            </a:r>
          </a:p>
          <a:p>
            <a:r>
              <a:rPr lang="en-US" noProof="1">
                <a:hlinkClick r:id="rId3"/>
              </a:rPr>
              <a:t>kubectl exec</a:t>
            </a:r>
            <a:r>
              <a:rPr lang="en-US" noProof="1"/>
              <a:t> -it nginx-pod -- /bin/bash</a:t>
            </a:r>
          </a:p>
          <a:p>
            <a:r>
              <a:rPr lang="en-US" sz="1200" noProof="1"/>
              <a:t>curl </a:t>
            </a:r>
            <a:r>
              <a:rPr lang="en-US" sz="800" noProof="1"/>
              <a:t>http://localhost:8001/api/v1/namespaces/student-r-stropek/services/nginx-pod:80/proxy/</a:t>
            </a:r>
          </a:p>
          <a:p>
            <a:r>
              <a:rPr lang="en-US" noProof="1"/>
              <a:t>kubectl delete service nginx-pod</a:t>
            </a:r>
          </a:p>
          <a:p>
            <a:r>
              <a:rPr lang="en-US" noProof="1"/>
              <a:t>kubectl delete -f</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r>
              <a:rPr lang="de-AT" dirty="0">
                <a:hlinkClick r:id="rId4"/>
              </a:rPr>
              <a:t>https://kubernetes.io/docs/concepts/overview/object-management-kubectl/imperative-config/</a:t>
            </a:r>
            <a:endParaRPr lang="de-AT" dirty="0"/>
          </a:p>
        </p:txBody>
      </p:sp>
    </p:spTree>
    <p:extLst>
      <p:ext uri="{BB962C8B-B14F-4D97-AF65-F5344CB8AC3E}">
        <p14:creationId xmlns:p14="http://schemas.microsoft.com/office/powerpoint/2010/main" val="3647470415"/>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Services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Service</a:t>
            </a:r>
          </a:p>
          <a:p>
            <a:r>
              <a:rPr lang="en-US" noProof="1"/>
              <a:t>apiVersion: v1</a:t>
            </a:r>
          </a:p>
          <a:p>
            <a:r>
              <a:rPr lang="en-US" noProof="1"/>
              <a:t>metadata:</a:t>
            </a:r>
          </a:p>
          <a:p>
            <a:r>
              <a:rPr lang="en-US" noProof="1"/>
              <a:t>  name: web-svc</a:t>
            </a:r>
          </a:p>
          <a:p>
            <a:r>
              <a:rPr lang="en-US" noProof="1"/>
              <a:t>spec:</a:t>
            </a:r>
          </a:p>
          <a:p>
            <a:r>
              <a:rPr lang="en-US" noProof="1"/>
              <a:t>  selector:</a:t>
            </a:r>
          </a:p>
          <a:p>
            <a:r>
              <a:rPr lang="en-US" noProof="1"/>
              <a:t>    app: workshop</a:t>
            </a:r>
          </a:p>
          <a:p>
            <a:r>
              <a:rPr lang="en-US" noProof="1"/>
              <a:t>  ports:</a:t>
            </a:r>
          </a:p>
          <a:p>
            <a:r>
              <a:rPr lang="en-US" noProof="1"/>
              <a:t>  - port: 8080</a:t>
            </a:r>
          </a:p>
          <a:p>
            <a:r>
              <a:rPr lang="en-US" noProof="1"/>
              <a:t>    targetPort: 80</a:t>
            </a:r>
          </a:p>
          <a:p>
            <a:r>
              <a:rPr lang="en-US" noProof="1"/>
              <a:t>  type: NodePort</a:t>
            </a:r>
          </a:p>
          <a:p>
            <a:endParaRPr lang="en-US" noProof="1"/>
          </a:p>
          <a:p>
            <a:r>
              <a:rPr lang="en-US" noProof="1"/>
              <a:t>###</a:t>
            </a:r>
          </a:p>
          <a:p>
            <a:endParaRPr lang="en-US" noProof="1"/>
          </a:p>
          <a:p>
            <a:r>
              <a:rPr lang="en-US" noProof="1"/>
              <a:t>kubectl create -f .\nginx-pod.yaml</a:t>
            </a:r>
          </a:p>
          <a:p>
            <a:r>
              <a:rPr lang="en-US" noProof="1"/>
              <a:t>kubectl create -f .\nginx-service.yaml</a:t>
            </a:r>
          </a:p>
          <a:p>
            <a:r>
              <a:rPr lang="en-US" noProof="1"/>
              <a:t># or short: kubectl create -f .</a:t>
            </a:r>
          </a:p>
          <a:p>
            <a:endParaRPr lang="en-US" noProof="1"/>
          </a:p>
          <a:p>
            <a:r>
              <a:rPr lang="en-US" noProof="1"/>
              <a:t>curl </a:t>
            </a:r>
            <a:r>
              <a:rPr lang="en-US" sz="800" noProof="1"/>
              <a:t>http://localhost:8001/api/v1/namespaces/student-r-stropek/services/web-svc:8080/proxy/</a:t>
            </a:r>
            <a:endParaRPr lang="en-US" noProof="1"/>
          </a:p>
          <a:p>
            <a:endParaRPr lang="en-US" noProof="1"/>
          </a:p>
          <a:p>
            <a:r>
              <a:rPr lang="en-US" noProof="1"/>
              <a:t>kubectl get services</a:t>
            </a:r>
          </a:p>
          <a:p>
            <a:r>
              <a:rPr lang="en-US" noProof="1"/>
              <a:t>kubectl delete -f .\nginx-service.yaml</a:t>
            </a:r>
          </a:p>
          <a:p>
            <a:r>
              <a:rPr lang="en-US" noProof="1"/>
              <a:t>kubectl delete -f .\nginx-pod.yaml</a:t>
            </a:r>
          </a:p>
          <a:p>
            <a:r>
              <a:rPr lang="en-US" noProof="1"/>
              <a:t># or short: kubectl delete -f .</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Service </a:t>
            </a:r>
            <a:r>
              <a:rPr lang="de-AT" dirty="0" err="1"/>
              <a:t>Types</a:t>
            </a:r>
            <a:endParaRPr lang="de-AT" dirty="0"/>
          </a:p>
          <a:p>
            <a:pPr lvl="1"/>
            <a:r>
              <a:rPr lang="de-AT" dirty="0" err="1"/>
              <a:t>ClusterIP</a:t>
            </a:r>
            <a:endParaRPr lang="de-AT" dirty="0"/>
          </a:p>
          <a:p>
            <a:pPr lvl="1"/>
            <a:r>
              <a:rPr lang="de-AT" dirty="0" err="1"/>
              <a:t>NodePort</a:t>
            </a:r>
            <a:endParaRPr lang="de-AT" dirty="0"/>
          </a:p>
          <a:p>
            <a:pPr lvl="1"/>
            <a:r>
              <a:rPr lang="de-AT" dirty="0" err="1"/>
              <a:t>LoadBalancer</a:t>
            </a:r>
            <a:r>
              <a:rPr lang="de-AT" dirty="0"/>
              <a:t> (in AKS)</a:t>
            </a:r>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845325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Deployment</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a:xfrm>
            <a:off x="467544" y="178629"/>
            <a:ext cx="5328592" cy="4721065"/>
          </a:xfrm>
        </p:spPr>
        <p:txBody>
          <a:bodyPr/>
          <a:lstStyle/>
          <a:p>
            <a:r>
              <a:rPr lang="en-US" noProof="1"/>
              <a:t>apiVersion: apps/v1</a:t>
            </a:r>
          </a:p>
          <a:p>
            <a:r>
              <a:rPr lang="en-US" noProof="1"/>
              <a:t>kind: Deployment</a:t>
            </a:r>
          </a:p>
          <a:p>
            <a:r>
              <a:rPr lang="en-US" noProof="1"/>
              <a:t>metadata:</a:t>
            </a:r>
          </a:p>
          <a:p>
            <a:r>
              <a:rPr lang="en-US" noProof="1"/>
              <a:t>  name: web</a:t>
            </a:r>
          </a:p>
          <a:p>
            <a:r>
              <a:rPr lang="en-US" noProof="1"/>
              <a:t>spec:</a:t>
            </a:r>
          </a:p>
          <a:p>
            <a:r>
              <a:rPr lang="en-US" noProof="1"/>
              <a:t>  replicas: 5</a:t>
            </a:r>
          </a:p>
          <a:p>
            <a:r>
              <a:rPr lang="en-US" noProof="1"/>
              <a:t>  selector:</a:t>
            </a:r>
          </a:p>
          <a:p>
            <a:r>
              <a:rPr lang="en-US" noProof="1"/>
              <a:t>    matchLabels:</a:t>
            </a:r>
          </a:p>
          <a:p>
            <a:r>
              <a:rPr lang="en-US" noProof="1"/>
              <a:t>      app: web</a:t>
            </a:r>
          </a:p>
          <a:p>
            <a:r>
              <a:rPr lang="en-US" noProof="1"/>
              <a:t>  template:</a:t>
            </a:r>
          </a:p>
          <a:p>
            <a:r>
              <a:rPr lang="en-US" noProof="1"/>
              <a:t>    metadata:</a:t>
            </a:r>
          </a:p>
          <a:p>
            <a:r>
              <a:rPr lang="en-US" noProof="1"/>
              <a:t>      labels:</a:t>
            </a:r>
          </a:p>
          <a:p>
            <a:r>
              <a:rPr lang="en-US" noProof="1"/>
              <a:t>        app: web</a:t>
            </a:r>
          </a:p>
          <a:p>
            <a:r>
              <a:rPr lang="en-US" noProof="1"/>
              <a:t>    spec:</a:t>
            </a:r>
          </a:p>
          <a:p>
            <a:r>
              <a:rPr lang="en-US" noProof="1"/>
              <a:t>      containers:</a:t>
            </a:r>
          </a:p>
          <a:p>
            <a:r>
              <a:rPr lang="en-US" noProof="1"/>
              <a:t>      - name: web</a:t>
            </a:r>
          </a:p>
          <a:p>
            <a:r>
              <a:rPr lang="en-US" noProof="1"/>
              <a:t>        image: nginx:alpine</a:t>
            </a:r>
          </a:p>
          <a:p>
            <a:r>
              <a:rPr lang="en-US" noProof="1"/>
              <a:t>        ports:</a:t>
            </a:r>
          </a:p>
          <a:p>
            <a:r>
              <a:rPr lang="en-US" noProof="1"/>
              <a:t>        - containerPort: 80</a:t>
            </a:r>
          </a:p>
          <a:p>
            <a:endParaRPr lang="en-US" noProof="1"/>
          </a:p>
          <a:p>
            <a:r>
              <a:rPr lang="en-US" noProof="1"/>
              <a:t>###</a:t>
            </a:r>
          </a:p>
          <a:p>
            <a:endParaRPr lang="en-US" noProof="1"/>
          </a:p>
          <a:p>
            <a:r>
              <a:rPr lang="en-US" noProof="1"/>
              <a:t>kubectl apply -f .</a:t>
            </a:r>
          </a:p>
          <a:p>
            <a:r>
              <a:rPr lang="en-US" noProof="1"/>
              <a:t>kubectl delete -f .</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err="1"/>
              <a:t>Scaling</a:t>
            </a:r>
            <a:endParaRPr lang="de-AT" dirty="0"/>
          </a:p>
          <a:p>
            <a:pPr lvl="1"/>
            <a:r>
              <a:rPr lang="en-US" noProof="1"/>
              <a:t>Change number of replicas and run “apply” again</a:t>
            </a:r>
          </a:p>
          <a:p>
            <a:r>
              <a:rPr lang="en-US" noProof="1"/>
              <a:t>Scale cluster in AKS</a:t>
            </a:r>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7789586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Rolling Updates</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700" noProof="1"/>
              <a:t>apiVersion: apps/v1</a:t>
            </a:r>
          </a:p>
          <a:p>
            <a:r>
              <a:rPr lang="en-US" sz="700" noProof="1"/>
              <a:t>kind: Deployment</a:t>
            </a:r>
          </a:p>
          <a:p>
            <a:r>
              <a:rPr lang="en-US" sz="700" noProof="1"/>
              <a:t>metadata:</a:t>
            </a:r>
          </a:p>
          <a:p>
            <a:r>
              <a:rPr lang="en-US" sz="700" noProof="1"/>
              <a:t>  name: demo-web</a:t>
            </a:r>
          </a:p>
          <a:p>
            <a:r>
              <a:rPr lang="en-US" sz="700" noProof="1"/>
              <a:t>spec:</a:t>
            </a:r>
          </a:p>
          <a:p>
            <a:r>
              <a:rPr lang="en-US" sz="700" noProof="1"/>
              <a:t>  selector:</a:t>
            </a:r>
          </a:p>
          <a:p>
            <a:r>
              <a:rPr lang="en-US" sz="700" noProof="1"/>
              <a:t>    matchLabels:</a:t>
            </a:r>
          </a:p>
          <a:p>
            <a:r>
              <a:rPr lang="en-US" sz="700" noProof="1"/>
              <a:t>      app: demo-web</a:t>
            </a:r>
          </a:p>
          <a:p>
            <a:r>
              <a:rPr lang="en-US" sz="700" noProof="1"/>
              <a:t>  replicas: 5</a:t>
            </a:r>
          </a:p>
          <a:p>
            <a:r>
              <a:rPr lang="en-US" sz="700" noProof="1"/>
              <a:t>  strategy:</a:t>
            </a:r>
          </a:p>
          <a:p>
            <a:r>
              <a:rPr lang="en-US" sz="700" noProof="1"/>
              <a:t>    rollingUpdate:</a:t>
            </a:r>
          </a:p>
          <a:p>
            <a:r>
              <a:rPr lang="en-US" sz="700" noProof="1"/>
              <a:t>      maxSurge: 1</a:t>
            </a:r>
          </a:p>
          <a:p>
            <a:r>
              <a:rPr lang="en-US" sz="700" noProof="1"/>
              <a:t>      maxUnavailable: 1</a:t>
            </a:r>
          </a:p>
          <a:p>
            <a:r>
              <a:rPr lang="en-US" sz="700" noProof="1"/>
              <a:t>  minReadySeconds: 30</a:t>
            </a:r>
          </a:p>
          <a:p>
            <a:r>
              <a:rPr lang="en-US" sz="700" noProof="1"/>
              <a:t>  template:</a:t>
            </a:r>
          </a:p>
          <a:p>
            <a:r>
              <a:rPr lang="en-US" sz="700" noProof="1"/>
              <a:t>    metadata:</a:t>
            </a:r>
          </a:p>
          <a:p>
            <a:r>
              <a:rPr lang="en-US" sz="700" noProof="1"/>
              <a:t>      labels:</a:t>
            </a:r>
          </a:p>
          <a:p>
            <a:r>
              <a:rPr lang="en-US" sz="700" noProof="1"/>
              <a:t>        app: demo-web</a:t>
            </a:r>
          </a:p>
          <a:p>
            <a:r>
              <a:rPr lang="en-US" sz="700" noProof="1"/>
              <a:t>    spec:</a:t>
            </a:r>
          </a:p>
          <a:p>
            <a:r>
              <a:rPr lang="en-US" sz="700" noProof="1"/>
              <a:t>      containers:</a:t>
            </a:r>
          </a:p>
          <a:p>
            <a:r>
              <a:rPr lang="en-US" sz="700" noProof="1"/>
              <a:t>      - name: demo-web</a:t>
            </a:r>
          </a:p>
          <a:p>
            <a:r>
              <a:rPr lang="en-US" sz="700" noProof="1"/>
              <a:t>        image: rstropek/docker-image-versioning:1.0</a:t>
            </a:r>
          </a:p>
          <a:p>
            <a:r>
              <a:rPr lang="en-US" sz="700" noProof="1"/>
              <a:t>        ports:</a:t>
            </a:r>
          </a:p>
          <a:p>
            <a:r>
              <a:rPr lang="en-US" sz="700" noProof="1"/>
              <a:t>          - containerPort: 80</a:t>
            </a:r>
          </a:p>
          <a:p>
            <a:r>
              <a:rPr lang="en-US" sz="700" noProof="1"/>
              <a:t>        env:</a:t>
            </a:r>
          </a:p>
          <a:p>
            <a:r>
              <a:rPr lang="en-US" sz="700" noProof="1"/>
              <a:t>          - name: PORT</a:t>
            </a:r>
          </a:p>
          <a:p>
            <a:r>
              <a:rPr lang="en-US" sz="700" noProof="1"/>
              <a:t>            value: "80"</a:t>
            </a:r>
          </a:p>
          <a:p>
            <a:endParaRPr lang="en-US" sz="700" noProof="1"/>
          </a:p>
          <a:p>
            <a:r>
              <a:rPr lang="en-US" sz="700" noProof="1"/>
              <a:t>###</a:t>
            </a:r>
          </a:p>
          <a:p>
            <a:endParaRPr lang="en-US" sz="700" noProof="1"/>
          </a:p>
          <a:p>
            <a:r>
              <a:rPr lang="en-US" sz="700" noProof="1"/>
              <a:t>kubectl apply –f .</a:t>
            </a:r>
          </a:p>
          <a:p>
            <a:r>
              <a:rPr lang="en-US" sz="700" noProof="1"/>
              <a:t>kubectl get pods</a:t>
            </a:r>
          </a:p>
          <a:p>
            <a:r>
              <a:rPr lang="en-US" sz="700" noProof="1"/>
              <a:t>Kubectl describe demo-web</a:t>
            </a:r>
          </a:p>
          <a:p>
            <a:endParaRPr lang="en-US" sz="700" noProof="1"/>
          </a:p>
          <a:p>
            <a:r>
              <a:rPr lang="en-US" sz="700" noProof="1">
                <a:hlinkClick r:id="rId2"/>
              </a:rPr>
              <a:t>kubectl set image</a:t>
            </a:r>
            <a:r>
              <a:rPr lang="en-US" sz="700" noProof="1"/>
              <a:t> deployment/demo-web demo-web=rstropek/docker-image-versioning:2.0</a:t>
            </a:r>
          </a:p>
          <a:p>
            <a:r>
              <a:rPr lang="en-US" sz="700" noProof="1">
                <a:hlinkClick r:id="rId3"/>
              </a:rPr>
              <a:t>kubectl rollout</a:t>
            </a:r>
            <a:r>
              <a:rPr lang="en-US" sz="700" noProof="1"/>
              <a:t> status deployment/demo-web</a:t>
            </a:r>
          </a:p>
          <a:p>
            <a:r>
              <a:rPr lang="en-US" sz="700" noProof="1"/>
              <a:t>kubectl get deployment demo-web</a:t>
            </a:r>
          </a:p>
          <a:p>
            <a:endParaRPr lang="en-US" sz="700" noProof="1"/>
          </a:p>
          <a:p>
            <a:r>
              <a:rPr lang="en-US" sz="700" noProof="1"/>
              <a:t>kubectl rollout history deployment demo-web</a:t>
            </a:r>
          </a:p>
          <a:p>
            <a:r>
              <a:rPr lang="en-US" sz="700" noProof="1"/>
              <a:t>kubectl rollout history deployment demo-web --revision=2</a:t>
            </a:r>
          </a:p>
          <a:p>
            <a:r>
              <a:rPr lang="en-US" sz="700" noProof="1"/>
              <a:t>kubectl rollout undo deployment demo-web</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7851796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49BA65-C8B7-49EE-ACA9-9611BD322EC9}"/>
              </a:ext>
            </a:extLst>
          </p:cNvPr>
          <p:cNvSpPr>
            <a:spLocks noGrp="1"/>
          </p:cNvSpPr>
          <p:nvPr>
            <p:ph type="title"/>
          </p:nvPr>
        </p:nvSpPr>
        <p:spPr/>
        <p:txBody>
          <a:bodyPr/>
          <a:lstStyle/>
          <a:p>
            <a:r>
              <a:rPr lang="en-GB" dirty="0"/>
              <a:t>Ingress</a:t>
            </a:r>
            <a:endParaRPr lang="en-AT" dirty="0"/>
          </a:p>
        </p:txBody>
      </p:sp>
      <p:sp>
        <p:nvSpPr>
          <p:cNvPr id="8" name="Content Placeholder 7">
            <a:extLst>
              <a:ext uri="{FF2B5EF4-FFF2-40B4-BE49-F238E27FC236}">
                <a16:creationId xmlns:a16="http://schemas.microsoft.com/office/drawing/2014/main" id="{2A7B520C-95F7-48CC-AA40-9D52E74EBD1C}"/>
              </a:ext>
            </a:extLst>
          </p:cNvPr>
          <p:cNvSpPr>
            <a:spLocks noGrp="1"/>
          </p:cNvSpPr>
          <p:nvPr>
            <p:ph sz="quarter" idx="12"/>
          </p:nvPr>
        </p:nvSpPr>
        <p:spPr/>
        <p:txBody>
          <a:bodyPr/>
          <a:lstStyle/>
          <a:p>
            <a:r>
              <a:rPr lang="en-US" dirty="0"/>
              <a:t>Manages external access to the services in a cluster</a:t>
            </a:r>
          </a:p>
          <a:p>
            <a:pPr lvl="1"/>
            <a:r>
              <a:rPr lang="en-US" dirty="0"/>
              <a:t>Typically HTTP</a:t>
            </a:r>
          </a:p>
          <a:p>
            <a:r>
              <a:rPr lang="en-US" dirty="0"/>
              <a:t>You must have an </a:t>
            </a:r>
            <a:r>
              <a:rPr lang="en-US" dirty="0">
                <a:hlinkClick r:id="rId2"/>
              </a:rPr>
              <a:t>Ingress controller</a:t>
            </a:r>
            <a:r>
              <a:rPr lang="en-US" dirty="0"/>
              <a:t> to satisfy an Ingress</a:t>
            </a:r>
          </a:p>
          <a:p>
            <a:pPr lvl="1"/>
            <a:r>
              <a:rPr lang="en-US" dirty="0"/>
              <a:t>Example: </a:t>
            </a:r>
            <a:r>
              <a:rPr lang="en-US" dirty="0">
                <a:hlinkClick r:id="rId3"/>
              </a:rPr>
              <a:t>Ingress for AKS</a:t>
            </a:r>
            <a:endParaRPr lang="en-US" dirty="0"/>
          </a:p>
          <a:p>
            <a:pPr lvl="1"/>
            <a:r>
              <a:rPr lang="en-GB" dirty="0"/>
              <a:t>Already done at HTL Leonding</a:t>
            </a:r>
          </a:p>
          <a:p>
            <a:endParaRPr lang="en-AT" dirty="0"/>
          </a:p>
        </p:txBody>
      </p:sp>
      <p:sp>
        <p:nvSpPr>
          <p:cNvPr id="9" name="Text Placeholder 8">
            <a:extLst>
              <a:ext uri="{FF2B5EF4-FFF2-40B4-BE49-F238E27FC236}">
                <a16:creationId xmlns:a16="http://schemas.microsoft.com/office/drawing/2014/main" id="{CC4AEC12-5F00-4301-A24E-31CE17945556}"/>
              </a:ext>
            </a:extLst>
          </p:cNvPr>
          <p:cNvSpPr>
            <a:spLocks noGrp="1"/>
          </p:cNvSpPr>
          <p:nvPr>
            <p:ph type="body" sz="quarter" idx="23"/>
          </p:nvPr>
        </p:nvSpPr>
        <p:spPr/>
        <p:txBody>
          <a:bodyPr/>
          <a:lstStyle/>
          <a:p>
            <a:r>
              <a:rPr lang="en-US" dirty="0">
                <a:solidFill>
                  <a:schemeClr val="accent1"/>
                </a:solidFill>
                <a:hlinkClick r:id="rId4"/>
              </a:rPr>
              <a:t>https://kubernetes.io/docs/concepts/services-networking/ingress/</a:t>
            </a:r>
            <a:endParaRPr lang="en-AT" dirty="0">
              <a:solidFill>
                <a:schemeClr val="accent1"/>
              </a:solidFill>
            </a:endParaRPr>
          </a:p>
        </p:txBody>
      </p:sp>
    </p:spTree>
    <p:extLst>
      <p:ext uri="{BB962C8B-B14F-4D97-AF65-F5344CB8AC3E}">
        <p14:creationId xmlns:p14="http://schemas.microsoft.com/office/powerpoint/2010/main" val="916871121"/>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Ingress</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700" noProof="1"/>
              <a:t>apiVersion: networking.k8s.io/v1</a:t>
            </a:r>
          </a:p>
          <a:p>
            <a:r>
              <a:rPr lang="en-US" sz="700" noProof="1"/>
              <a:t>kind: Ingress</a:t>
            </a:r>
          </a:p>
          <a:p>
            <a:r>
              <a:rPr lang="en-US" sz="700" noProof="1"/>
              <a:t>metadata:</a:t>
            </a:r>
          </a:p>
          <a:p>
            <a:r>
              <a:rPr lang="en-US" sz="700" noProof="1"/>
              <a:t>  name: minimal-ingress</a:t>
            </a:r>
          </a:p>
          <a:p>
            <a:r>
              <a:rPr lang="en-US" sz="700" noProof="1"/>
              <a:t>  annotations:</a:t>
            </a:r>
          </a:p>
          <a:p>
            <a:r>
              <a:rPr lang="en-US" sz="700" noProof="1"/>
              <a:t>    nginx.ingress.kubernetes.io/rewrite-target: /$2</a:t>
            </a:r>
          </a:p>
          <a:p>
            <a:r>
              <a:rPr lang="en-US" sz="700" noProof="1"/>
              <a:t>spec:</a:t>
            </a:r>
          </a:p>
          <a:p>
            <a:r>
              <a:rPr lang="en-US" sz="700" noProof="1"/>
              <a:t>  rules:</a:t>
            </a:r>
          </a:p>
          <a:p>
            <a:r>
              <a:rPr lang="en-US" sz="700" noProof="1"/>
              <a:t>  - host: student.cloud.htl-leonding.ac.at</a:t>
            </a:r>
          </a:p>
          <a:p>
            <a:r>
              <a:rPr lang="en-US" sz="700" noProof="1"/>
              <a:t>    http:</a:t>
            </a:r>
          </a:p>
          <a:p>
            <a:r>
              <a:rPr lang="en-US" sz="700" noProof="1"/>
              <a:t>      paths:</a:t>
            </a:r>
          </a:p>
          <a:p>
            <a:r>
              <a:rPr lang="en-US" sz="700" noProof="1"/>
              <a:t>      - path: /r.stropek(/|$)(.*)$</a:t>
            </a:r>
          </a:p>
          <a:p>
            <a:r>
              <a:rPr lang="en-US" sz="700" noProof="1"/>
              <a:t>        pathType: Prefix</a:t>
            </a:r>
          </a:p>
          <a:p>
            <a:r>
              <a:rPr lang="en-US" sz="700" noProof="1"/>
              <a:t>        backend:</a:t>
            </a:r>
          </a:p>
          <a:p>
            <a:r>
              <a:rPr lang="en-US" sz="700" noProof="1"/>
              <a:t>          service:</a:t>
            </a:r>
          </a:p>
          <a:p>
            <a:r>
              <a:rPr lang="en-US" sz="700" noProof="1"/>
              <a:t>            name: web-svc</a:t>
            </a:r>
          </a:p>
          <a:p>
            <a:r>
              <a:rPr lang="en-US" sz="700" noProof="1"/>
              <a:t>            port:</a:t>
            </a:r>
          </a:p>
          <a:p>
            <a:r>
              <a:rPr lang="en-US" sz="700" noProof="1"/>
              <a:t>              number: 8080</a:t>
            </a:r>
          </a:p>
          <a:p>
            <a:endParaRPr lang="en-US" sz="700" noProof="1"/>
          </a:p>
          <a:p>
            <a:r>
              <a:rPr lang="en-US" sz="700" noProof="1"/>
              <a:t>###</a:t>
            </a:r>
          </a:p>
          <a:p>
            <a:endParaRPr lang="en-US" sz="700" noProof="1"/>
          </a:p>
          <a:p>
            <a:r>
              <a:rPr lang="en-US" sz="700" noProof="1"/>
              <a:t>kubectl apply –f .</a:t>
            </a:r>
          </a:p>
          <a:p>
            <a:r>
              <a:rPr lang="en-US" sz="700" noProof="1"/>
              <a:t>kubectl get ingress</a:t>
            </a:r>
          </a:p>
          <a:p>
            <a:r>
              <a:rPr lang="en-US" sz="700" noProof="1"/>
              <a:t>kubectl describe ingress minimal-ingress</a:t>
            </a:r>
          </a:p>
          <a:p>
            <a:endParaRPr lang="en-US" sz="700" noProof="1"/>
          </a:p>
          <a:p>
            <a:r>
              <a:rPr lang="en-US" sz="700" noProof="1"/>
              <a:t>kubectl delete –f .</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a:t>(</a:t>
            </a:r>
            <a:r>
              <a:rPr lang="de-AT"/>
              <a:t>HTL Leonding)</a:t>
            </a:r>
            <a:endParaRPr lang="de-AT" dirty="0"/>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60293336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Storage</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8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66D8E-7E34-4EBF-854E-18D466EC81B3}"/>
              </a:ext>
            </a:extLst>
          </p:cNvPr>
          <p:cNvSpPr>
            <a:spLocks noGrp="1"/>
          </p:cNvSpPr>
          <p:nvPr>
            <p:ph type="title"/>
          </p:nvPr>
        </p:nvSpPr>
        <p:spPr/>
        <p:txBody>
          <a:bodyPr/>
          <a:lstStyle/>
          <a:p>
            <a:r>
              <a:rPr lang="en-US"/>
              <a:t>Storage</a:t>
            </a:r>
          </a:p>
        </p:txBody>
      </p:sp>
      <p:sp>
        <p:nvSpPr>
          <p:cNvPr id="5" name="Content Placeholder 4">
            <a:extLst>
              <a:ext uri="{FF2B5EF4-FFF2-40B4-BE49-F238E27FC236}">
                <a16:creationId xmlns:a16="http://schemas.microsoft.com/office/drawing/2014/main" id="{DAF878BF-CB9E-4F3D-8B53-14BBB8905C66}"/>
              </a:ext>
            </a:extLst>
          </p:cNvPr>
          <p:cNvSpPr>
            <a:spLocks noGrp="1"/>
          </p:cNvSpPr>
          <p:nvPr>
            <p:ph sz="quarter" idx="12"/>
          </p:nvPr>
        </p:nvSpPr>
        <p:spPr/>
        <p:txBody>
          <a:bodyPr/>
          <a:lstStyle/>
          <a:p>
            <a:r>
              <a:rPr lang="en-US" dirty="0"/>
              <a:t>Volumes</a:t>
            </a:r>
          </a:p>
          <a:p>
            <a:pPr lvl="1"/>
            <a:r>
              <a:rPr lang="en-US" dirty="0"/>
              <a:t>Volume‘s lifetime bound to Pod‘s lifetime</a:t>
            </a:r>
          </a:p>
          <a:p>
            <a:pPr lvl="1"/>
            <a:r>
              <a:rPr lang="en-US" dirty="0"/>
              <a:t>Different types of volumes including cloud (Azure, Google, etc.), path on host, GitHub, etc.</a:t>
            </a:r>
          </a:p>
          <a:p>
            <a:pPr lvl="1"/>
            <a:r>
              <a:rPr lang="en-US" dirty="0">
                <a:hlinkClick r:id="rId2"/>
              </a:rPr>
              <a:t>More…</a:t>
            </a:r>
            <a:endParaRPr lang="en-US" dirty="0"/>
          </a:p>
          <a:p>
            <a:r>
              <a:rPr lang="en-US" i="1" dirty="0" err="1"/>
              <a:t>PersistentVolume</a:t>
            </a:r>
            <a:r>
              <a:rPr lang="en-US" i="1" dirty="0"/>
              <a:t> </a:t>
            </a:r>
            <a:r>
              <a:rPr lang="en-US" dirty="0"/>
              <a:t>(PV)</a:t>
            </a:r>
          </a:p>
          <a:p>
            <a:pPr lvl="1"/>
            <a:r>
              <a:rPr lang="en-US" dirty="0"/>
              <a:t>Similar to a Node</a:t>
            </a:r>
          </a:p>
          <a:p>
            <a:pPr lvl="1"/>
            <a:r>
              <a:rPr lang="en-US" dirty="0"/>
              <a:t>Admin provides storage with certain properties (capacity, performance, etc.)</a:t>
            </a:r>
          </a:p>
          <a:p>
            <a:pPr lvl="1"/>
            <a:r>
              <a:rPr lang="en-US" dirty="0"/>
              <a:t>Different types of volumes including cloud (</a:t>
            </a:r>
            <a:r>
              <a:rPr lang="en-US" dirty="0">
                <a:hlinkClick r:id="rId3"/>
              </a:rPr>
              <a:t>Azure</a:t>
            </a:r>
            <a:r>
              <a:rPr lang="en-US" dirty="0"/>
              <a:t>, Google, etc.), path on host, etc.</a:t>
            </a:r>
          </a:p>
          <a:p>
            <a:r>
              <a:rPr lang="en-US" i="1" dirty="0" err="1"/>
              <a:t>PersistentVolumeClaim</a:t>
            </a:r>
            <a:r>
              <a:rPr lang="en-US" i="1" dirty="0"/>
              <a:t> </a:t>
            </a:r>
            <a:r>
              <a:rPr lang="en-US" dirty="0"/>
              <a:t>(PVC)</a:t>
            </a:r>
          </a:p>
          <a:p>
            <a:pPr lvl="1"/>
            <a:r>
              <a:rPr lang="en-US" dirty="0"/>
              <a:t>Similar to Pod</a:t>
            </a:r>
          </a:p>
          <a:p>
            <a:pPr lvl="1"/>
            <a:r>
              <a:rPr lang="en-US" dirty="0"/>
              <a:t>Request for storage (PV) by a user</a:t>
            </a:r>
          </a:p>
        </p:txBody>
      </p:sp>
      <p:sp>
        <p:nvSpPr>
          <p:cNvPr id="6" name="Text Placeholder 5">
            <a:extLst>
              <a:ext uri="{FF2B5EF4-FFF2-40B4-BE49-F238E27FC236}">
                <a16:creationId xmlns:a16="http://schemas.microsoft.com/office/drawing/2014/main" id="{A58F3CE3-4805-4C77-A5F6-F18A59520EF2}"/>
              </a:ext>
            </a:extLst>
          </p:cNvPr>
          <p:cNvSpPr>
            <a:spLocks noGrp="1"/>
          </p:cNvSpPr>
          <p:nvPr>
            <p:ph type="body" sz="quarter" idx="23"/>
          </p:nvPr>
        </p:nvSpPr>
        <p:spPr/>
        <p:txBody>
          <a:bodyPr/>
          <a:lstStyle/>
          <a:p>
            <a:r>
              <a:rPr lang="en-US" dirty="0">
                <a:hlinkClick r:id="rId2"/>
              </a:rPr>
              <a:t>https://kubernetes.io/docs/concepts/storage/</a:t>
            </a:r>
            <a:endParaRPr lang="en-US" dirty="0"/>
          </a:p>
        </p:txBody>
      </p:sp>
    </p:spTree>
    <p:extLst>
      <p:ext uri="{BB962C8B-B14F-4D97-AF65-F5344CB8AC3E}">
        <p14:creationId xmlns:p14="http://schemas.microsoft.com/office/powerpoint/2010/main" val="331309112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err="1"/>
              <a:t>Volumes</a:t>
            </a:r>
            <a:endParaRPr lang="de-AT" dirty="0"/>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apiVersion: v1</a:t>
            </a:r>
          </a:p>
          <a:p>
            <a:r>
              <a:rPr lang="en-US" sz="1000" noProof="1"/>
              <a:t>kind: Pod</a:t>
            </a:r>
          </a:p>
          <a:p>
            <a:r>
              <a:rPr lang="en-US" sz="1000" noProof="1"/>
              <a:t>metadata:</a:t>
            </a:r>
          </a:p>
          <a:p>
            <a:r>
              <a:rPr lang="en-US" sz="1000" noProof="1"/>
              <a:t>  name: host-path</a:t>
            </a:r>
          </a:p>
          <a:p>
            <a:r>
              <a:rPr lang="en-US" sz="1000" noProof="1"/>
              <a:t>  labels:</a:t>
            </a:r>
          </a:p>
          <a:p>
            <a:r>
              <a:rPr lang="en-US" sz="1000" noProof="1"/>
              <a:t>    app: host-path</a:t>
            </a:r>
          </a:p>
          <a:p>
            <a:r>
              <a:rPr lang="en-US" sz="1000" noProof="1"/>
              <a:t>spec:</a:t>
            </a:r>
          </a:p>
          <a:p>
            <a:r>
              <a:rPr lang="en-US" sz="1000" noProof="1"/>
              <a:t>  containers:</a:t>
            </a:r>
          </a:p>
          <a:p>
            <a:r>
              <a:rPr lang="en-US" sz="1000" noProof="1"/>
              <a:t>  - image: nginx</a:t>
            </a:r>
          </a:p>
          <a:p>
            <a:r>
              <a:rPr lang="en-US" sz="1000" noProof="1"/>
              <a:t>    name: host-path</a:t>
            </a:r>
          </a:p>
          <a:p>
            <a:r>
              <a:rPr lang="en-US" sz="1000" noProof="1"/>
              <a:t>    </a:t>
            </a:r>
            <a:r>
              <a:rPr lang="en-US" sz="1000" noProof="1">
                <a:solidFill>
                  <a:srgbClr val="FF0000"/>
                </a:solidFill>
              </a:rPr>
              <a:t>volumeMounts:</a:t>
            </a:r>
          </a:p>
          <a:p>
            <a:r>
              <a:rPr lang="en-US" sz="1000" noProof="1"/>
              <a:t>    - mountPath: /usr/share/nginx/html</a:t>
            </a:r>
          </a:p>
          <a:p>
            <a:r>
              <a:rPr lang="en-US" sz="1000" noProof="1"/>
              <a:t>      name: test-volume</a:t>
            </a:r>
          </a:p>
          <a:p>
            <a:r>
              <a:rPr lang="en-US" sz="1000" noProof="1"/>
              <a:t>  </a:t>
            </a:r>
            <a:r>
              <a:rPr lang="en-US" sz="1000" noProof="1">
                <a:solidFill>
                  <a:srgbClr val="FF0000"/>
                </a:solidFill>
              </a:rPr>
              <a:t>volumes:</a:t>
            </a:r>
          </a:p>
          <a:p>
            <a:r>
              <a:rPr lang="en-US" sz="1000" noProof="1"/>
              <a:t>  - name: test-volume</a:t>
            </a:r>
          </a:p>
          <a:p>
            <a:r>
              <a:rPr lang="en-US" sz="1000" noProof="1"/>
              <a:t>    hostPath:</a:t>
            </a:r>
          </a:p>
          <a:p>
            <a:r>
              <a:rPr lang="en-US" sz="1000" noProof="1"/>
              <a:t>      path: /host_mnt/</a:t>
            </a:r>
            <a:r>
              <a:rPr lang="en-US" sz="1000" noProof="1">
                <a:solidFill>
                  <a:srgbClr val="FF0000"/>
                </a:solidFill>
              </a:rPr>
              <a:t>c/temp/kubernetes-data</a:t>
            </a:r>
          </a:p>
          <a:p>
            <a:r>
              <a:rPr lang="en-US" sz="1000" noProof="1"/>
              <a:t>      type: Directory</a:t>
            </a:r>
          </a:p>
          <a:p>
            <a:endParaRPr lang="en-US" sz="1000" noProof="1"/>
          </a:p>
          <a:p>
            <a:r>
              <a:rPr lang="en-US" sz="1000" noProof="1"/>
              <a:t>---</a:t>
            </a:r>
          </a:p>
          <a:p>
            <a:r>
              <a:rPr lang="en-US" sz="1000" noProof="1"/>
              <a:t>apiVersion: v1</a:t>
            </a:r>
          </a:p>
          <a:p>
            <a:r>
              <a:rPr lang="en-US" sz="1000" noProof="1"/>
              <a:t>kind: Service</a:t>
            </a:r>
          </a:p>
          <a:p>
            <a:r>
              <a:rPr lang="en-US" sz="1000" noProof="1"/>
              <a:t>metadata:</a:t>
            </a:r>
          </a:p>
          <a:p>
            <a:r>
              <a:rPr lang="en-US" sz="1000" noProof="1"/>
              <a:t>  name: host-path-svc</a:t>
            </a:r>
          </a:p>
          <a:p>
            <a:r>
              <a:rPr lang="en-US" sz="1000" noProof="1"/>
              <a:t>spec:</a:t>
            </a:r>
          </a:p>
          <a:p>
            <a:r>
              <a:rPr lang="en-US" sz="1000" noProof="1"/>
              <a:t>  selector:</a:t>
            </a:r>
          </a:p>
          <a:p>
            <a:r>
              <a:rPr lang="en-US" sz="1000" noProof="1"/>
              <a:t>    app: host-path</a:t>
            </a:r>
          </a:p>
          <a:p>
            <a:r>
              <a:rPr lang="en-US" sz="1000" noProof="1"/>
              <a:t>  ports:</a:t>
            </a:r>
          </a:p>
          <a:p>
            <a:r>
              <a:rPr lang="en-US" sz="1000" noProof="1"/>
              <a:t>  - port: 80</a:t>
            </a:r>
          </a:p>
          <a:p>
            <a:r>
              <a:rPr lang="en-US" sz="1000" noProof="1"/>
              <a:t>    targetPort: 80</a:t>
            </a:r>
          </a:p>
          <a:p>
            <a:r>
              <a:rPr lang="en-US" sz="1000" noProof="1"/>
              <a:t>  type: NodePort</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a:t>Docker </a:t>
            </a:r>
            <a:r>
              <a:rPr lang="de-AT" dirty="0" err="1"/>
              <a:t>for</a:t>
            </a:r>
            <a:r>
              <a:rPr lang="de-AT" dirty="0"/>
              <a:t> Windows</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46821089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Kubernetes</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9" name="Picture 2" descr="Файл:Kubernetes (container engine).png">
            <a:extLst>
              <a:ext uri="{FF2B5EF4-FFF2-40B4-BE49-F238E27FC236}">
                <a16:creationId xmlns:a16="http://schemas.microsoft.com/office/drawing/2014/main" id="{3978462F-BBBA-4E45-A686-D64E7CD8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kind: StorageClass</a:t>
            </a:r>
          </a:p>
          <a:p>
            <a:r>
              <a:rPr lang="en-US" sz="1000" noProof="1"/>
              <a:t>apiVersion: storage.k8s.io/v1</a:t>
            </a:r>
          </a:p>
          <a:p>
            <a:r>
              <a:rPr lang="en-US" sz="1000" noProof="1"/>
              <a:t>metadata:</a:t>
            </a:r>
          </a:p>
          <a:p>
            <a:r>
              <a:rPr lang="en-US" sz="1000" noProof="1"/>
              <a:t>  name: k8sworkshop-files</a:t>
            </a:r>
          </a:p>
          <a:p>
            <a:r>
              <a:rPr lang="en-US" sz="1000" noProof="1"/>
              <a:t>provisioner: kubernetes.io/azure-file</a:t>
            </a:r>
          </a:p>
          <a:p>
            <a:r>
              <a:rPr lang="en-US" sz="1000" noProof="1"/>
              <a:t>parameters:</a:t>
            </a:r>
          </a:p>
          <a:p>
            <a:r>
              <a:rPr lang="en-US" sz="1000" noProof="1"/>
              <a:t>  storageAccount: k8sworkshop</a:t>
            </a:r>
          </a:p>
          <a:p>
            <a:r>
              <a:rPr lang="en-US" sz="1000" noProof="1"/>
              <a:t>---</a:t>
            </a:r>
          </a:p>
          <a:p>
            <a:r>
              <a:rPr lang="en-US" sz="1000" noProof="1"/>
              <a:t>apiVersion: v1</a:t>
            </a:r>
          </a:p>
          <a:p>
            <a:r>
              <a:rPr lang="en-US" sz="1000" noProof="1"/>
              <a:t>kind: PersistentVolumeClaim</a:t>
            </a:r>
          </a:p>
          <a:p>
            <a:r>
              <a:rPr lang="en-US" sz="1000" noProof="1"/>
              <a:t>metadata:</a:t>
            </a:r>
          </a:p>
          <a:p>
            <a:r>
              <a:rPr lang="en-US" sz="1000" noProof="1"/>
              <a:t>  name: k8sworkshop-pvc</a:t>
            </a:r>
          </a:p>
          <a:p>
            <a:r>
              <a:rPr lang="en-US" sz="1000" noProof="1"/>
              <a:t>spec:</a:t>
            </a:r>
          </a:p>
          <a:p>
            <a:r>
              <a:rPr lang="en-US" sz="1000" noProof="1"/>
              <a:t>  accessModes:</a:t>
            </a:r>
          </a:p>
          <a:p>
            <a:r>
              <a:rPr lang="en-US" sz="1000" noProof="1"/>
              <a:t>    - ReadWriteOnce</a:t>
            </a:r>
          </a:p>
          <a:p>
            <a:r>
              <a:rPr lang="en-US" sz="1000" noProof="1"/>
              <a:t>  storageClassName: k8sworkshop-files</a:t>
            </a:r>
          </a:p>
          <a:p>
            <a:r>
              <a:rPr lang="en-US" sz="1000" noProof="1"/>
              <a:t>  resources:</a:t>
            </a:r>
          </a:p>
          <a:p>
            <a:r>
              <a:rPr lang="en-US" sz="1000" noProof="1"/>
              <a:t>    requests:</a:t>
            </a:r>
          </a:p>
          <a:p>
            <a:r>
              <a:rPr lang="en-US" sz="1000" noProof="1"/>
              <a:t>      storage: 5Gi</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pic>
        <p:nvPicPr>
          <p:cNvPr id="7" name="Picture 6">
            <a:extLst>
              <a:ext uri="{FF2B5EF4-FFF2-40B4-BE49-F238E27FC236}">
                <a16:creationId xmlns:a16="http://schemas.microsoft.com/office/drawing/2014/main" id="{D8EAEDE7-290A-459E-9A47-D179567D0DEF}"/>
              </a:ext>
            </a:extLst>
          </p:cNvPr>
          <p:cNvPicPr>
            <a:picLocks noChangeAspect="1"/>
          </p:cNvPicPr>
          <p:nvPr/>
        </p:nvPicPr>
        <p:blipFill>
          <a:blip r:embed="rId2"/>
          <a:stretch>
            <a:fillRect/>
          </a:stretch>
        </p:blipFill>
        <p:spPr>
          <a:xfrm>
            <a:off x="3157915" y="1326527"/>
            <a:ext cx="5734565" cy="3522245"/>
          </a:xfrm>
          <a:prstGeom prst="rect">
            <a:avLst/>
          </a:prstGeom>
        </p:spPr>
      </p:pic>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2475134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apiVersion: v1</a:t>
            </a:r>
          </a:p>
          <a:p>
            <a:r>
              <a:rPr lang="en-US" sz="1000" noProof="1"/>
              <a:t>kind: PersistentVolumeClaim</a:t>
            </a:r>
          </a:p>
          <a:p>
            <a:r>
              <a:rPr lang="en-US" sz="1000" noProof="1"/>
              <a:t>metadata:</a:t>
            </a:r>
          </a:p>
          <a:p>
            <a:r>
              <a:rPr lang="en-US" sz="1000" noProof="1"/>
              <a:t>  name: azure-managed-disk</a:t>
            </a:r>
          </a:p>
          <a:p>
            <a:r>
              <a:rPr lang="en-US" sz="1000" noProof="1"/>
              <a:t>spec:</a:t>
            </a:r>
          </a:p>
          <a:p>
            <a:r>
              <a:rPr lang="en-US" sz="1000" noProof="1"/>
              <a:t>  accessModes:</a:t>
            </a:r>
          </a:p>
          <a:p>
            <a:r>
              <a:rPr lang="en-US" sz="1000" noProof="1"/>
              <a:t>  - ReadWriteOnce</a:t>
            </a:r>
          </a:p>
          <a:p>
            <a:r>
              <a:rPr lang="en-US" sz="1000" noProof="1"/>
              <a:t>  storageClassName: default</a:t>
            </a:r>
          </a:p>
          <a:p>
            <a:r>
              <a:rPr lang="en-US" sz="1000" noProof="1"/>
              <a:t>  resources:</a:t>
            </a:r>
          </a:p>
          <a:p>
            <a:r>
              <a:rPr lang="en-US" sz="1000" noProof="1"/>
              <a:t>    requests:</a:t>
            </a:r>
          </a:p>
          <a:p>
            <a:r>
              <a:rPr lang="en-US" sz="1000" noProof="1"/>
              <a:t>      storage: 5Gi</a:t>
            </a:r>
          </a:p>
          <a:p>
            <a:r>
              <a:rPr lang="en-US" sz="1000" noProof="1"/>
              <a:t>---</a:t>
            </a:r>
          </a:p>
          <a:p>
            <a:r>
              <a:rPr lang="en-US" sz="1000" noProof="1"/>
              <a:t>kind: Pod</a:t>
            </a:r>
          </a:p>
          <a:p>
            <a:r>
              <a:rPr lang="en-US" sz="1000" noProof="1"/>
              <a:t>apiVersion: v1</a:t>
            </a:r>
          </a:p>
          <a:p>
            <a:r>
              <a:rPr lang="en-US" sz="1000" noProof="1"/>
              <a:t>metadata:</a:t>
            </a:r>
          </a:p>
          <a:p>
            <a:r>
              <a:rPr lang="en-US" sz="1000" noProof="1"/>
              <a:t>  name: nginx</a:t>
            </a:r>
          </a:p>
          <a:p>
            <a:r>
              <a:rPr lang="en-US" sz="1000" noProof="1"/>
              <a:t>spec:</a:t>
            </a:r>
          </a:p>
          <a:p>
            <a:r>
              <a:rPr lang="en-US" sz="1000" noProof="1"/>
              <a:t>  containers:</a:t>
            </a:r>
          </a:p>
          <a:p>
            <a:r>
              <a:rPr lang="en-US" sz="1000" noProof="1"/>
              <a:t>    - name: mywebserver</a:t>
            </a:r>
          </a:p>
          <a:p>
            <a:r>
              <a:rPr lang="en-US" sz="1000" noProof="1"/>
              <a:t>      image: nginx</a:t>
            </a:r>
          </a:p>
          <a:p>
            <a:r>
              <a:rPr lang="en-US" sz="1000" noProof="1"/>
              <a:t>      volumeMounts:</a:t>
            </a:r>
          </a:p>
          <a:p>
            <a:r>
              <a:rPr lang="en-US" sz="1000" noProof="1"/>
              <a:t>      - mountPath: "/usr/share/nginx/html"</a:t>
            </a:r>
          </a:p>
          <a:p>
            <a:r>
              <a:rPr lang="en-US" sz="1000" noProof="1"/>
              <a:t>        name: volume</a:t>
            </a:r>
          </a:p>
          <a:p>
            <a:r>
              <a:rPr lang="en-US" sz="1000" noProof="1"/>
              <a:t>  volumes:</a:t>
            </a:r>
          </a:p>
          <a:p>
            <a:r>
              <a:rPr lang="en-US" sz="1000" noProof="1"/>
              <a:t>    - name: volume</a:t>
            </a:r>
          </a:p>
          <a:p>
            <a:r>
              <a:rPr lang="en-US" sz="1000" noProof="1"/>
              <a:t>      persistentVolumeClaim:</a:t>
            </a:r>
          </a:p>
          <a:p>
            <a:r>
              <a:rPr lang="en-US" sz="1000" noProof="1"/>
              <a:t>        claimName: azure-managed-disk</a:t>
            </a:r>
          </a:p>
          <a:p>
            <a:endParaRPr lang="en-US" sz="1000" noProof="1"/>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666757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AKS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Azure Container Service – Kubernetes</a:t>
            </a:r>
          </a:p>
        </p:txBody>
      </p:sp>
      <p:pic>
        <p:nvPicPr>
          <p:cNvPr id="2050" name="Picture 2" descr="Файл:Kubernetes (container engine).png">
            <a:extLst>
              <a:ext uri="{FF2B5EF4-FFF2-40B4-BE49-F238E27FC236}">
                <a16:creationId xmlns:a16="http://schemas.microsoft.com/office/drawing/2014/main" id="{108A2225-E98B-4075-B949-D5E7D2F30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79662"/>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AKS</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i="1" dirty="0"/>
              <a:t>Managed </a:t>
            </a:r>
            <a:r>
              <a:rPr lang="en-US" dirty="0"/>
              <a:t>Kubernetes in Azure</a:t>
            </a:r>
          </a:p>
          <a:p>
            <a:pPr lvl="1"/>
            <a:r>
              <a:rPr lang="en-US" dirty="0"/>
              <a:t>No direct access (SSH) to the cluster</a:t>
            </a:r>
          </a:p>
          <a:p>
            <a:r>
              <a:rPr lang="en-US" dirty="0"/>
              <a:t>Note preview limitations</a:t>
            </a:r>
          </a:p>
          <a:p>
            <a:pPr lvl="1"/>
            <a:r>
              <a:rPr lang="en-US" dirty="0"/>
              <a:t>At the time of writing, no deployments possible in West Europe</a:t>
            </a:r>
            <a:endParaRPr lang="en-US" dirty="0">
              <a:hlinkClick r:id="rId2"/>
            </a:endParaRPr>
          </a:p>
          <a:p>
            <a:pPr lvl="1"/>
            <a:r>
              <a:rPr lang="en-US" dirty="0">
                <a:hlinkClick r:id="rId2"/>
              </a:rPr>
              <a:t>Read more…</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https://docs.microsoft.com/en-us/azure/aks/intro-kubernetes</a:t>
            </a:r>
            <a:endParaRPr lang="en-US" dirty="0"/>
          </a:p>
        </p:txBody>
      </p:sp>
    </p:spTree>
    <p:extLst>
      <p:ext uri="{BB962C8B-B14F-4D97-AF65-F5344CB8AC3E}">
        <p14:creationId xmlns:p14="http://schemas.microsoft.com/office/powerpoint/2010/main" val="10880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Note: Uses demo app from </a:t>
            </a:r>
          </a:p>
          <a:p>
            <a:r>
              <a:rPr lang="en-US" noProof="1">
                <a:solidFill>
                  <a:schemeClr val="tx1">
                    <a:lumMod val="60000"/>
                    <a:lumOff val="40000"/>
                  </a:schemeClr>
                </a:solidFill>
              </a:rPr>
              <a:t># </a:t>
            </a:r>
            <a:r>
              <a:rPr lang="en-US" noProof="1">
                <a:solidFill>
                  <a:schemeClr val="tx1">
                    <a:lumMod val="60000"/>
                    <a:lumOff val="40000"/>
                  </a:schemeClr>
                </a:solidFill>
                <a:hlinkClick r:id="rId2"/>
              </a:rPr>
              <a:t>https://github.com/Azure-Samples/azure-voting-app-redis.git</a:t>
            </a:r>
            <a:endParaRPr lang="en-US" noProof="1">
              <a:solidFill>
                <a:schemeClr val="tx1">
                  <a:lumMod val="60000"/>
                  <a:lumOff val="40000"/>
                </a:schemeClr>
              </a:solidFill>
            </a:endParaRPr>
          </a:p>
          <a:p>
            <a:endParaRPr lang="en-US" noProof="1"/>
          </a:p>
          <a:p>
            <a:r>
              <a:rPr lang="en-US" noProof="1"/>
              <a:t>cd ~/GitHub/azure-voting-app-redis</a:t>
            </a:r>
          </a:p>
          <a:p>
            <a:r>
              <a:rPr lang="en-US" noProof="1"/>
              <a:t>cat cat docker-compose.yaml</a:t>
            </a:r>
          </a:p>
          <a:p>
            <a:endParaRPr lang="en-US" noProof="1"/>
          </a:p>
          <a:p>
            <a:r>
              <a:rPr lang="en-US" noProof="1"/>
              <a:t>docker-compose up -d</a:t>
            </a:r>
          </a:p>
          <a:p>
            <a:endParaRPr lang="en-US" noProof="1"/>
          </a:p>
          <a:p>
            <a:r>
              <a:rPr lang="en-US" noProof="1">
                <a:solidFill>
                  <a:schemeClr val="tx1">
                    <a:lumMod val="60000"/>
                    <a:lumOff val="40000"/>
                  </a:schemeClr>
                </a:solidFill>
              </a:rPr>
              <a:t># Try app at http://</a:t>
            </a:r>
            <a:r>
              <a:rPr lang="en-US" i="1" noProof="1">
                <a:solidFill>
                  <a:schemeClr val="tx1">
                    <a:lumMod val="60000"/>
                    <a:lumOff val="40000"/>
                  </a:schemeClr>
                </a:solidFill>
              </a:rPr>
              <a:t>your-ip</a:t>
            </a:r>
            <a:r>
              <a:rPr lang="en-US" noProof="1">
                <a:solidFill>
                  <a:schemeClr val="tx1">
                    <a:lumMod val="60000"/>
                    <a:lumOff val="40000"/>
                  </a:schemeClr>
                </a:solidFill>
              </a:rPr>
              <a:t>:8080</a:t>
            </a:r>
          </a:p>
          <a:p>
            <a:endParaRPr lang="en-US" noProof="1"/>
          </a:p>
          <a:p>
            <a:r>
              <a:rPr lang="en-US" noProof="1"/>
              <a:t>docker images</a:t>
            </a:r>
          </a:p>
          <a:p>
            <a:r>
              <a:rPr lang="en-US" noProof="1"/>
              <a:t>docker ps</a:t>
            </a:r>
          </a:p>
          <a:p>
            <a:endParaRPr lang="en-US" noProof="1"/>
          </a:p>
          <a:p>
            <a:r>
              <a:rPr lang="en-US" noProof="1"/>
              <a:t>docker-compose stop</a:t>
            </a:r>
          </a:p>
          <a:p>
            <a:r>
              <a:rPr lang="en-US" noProof="1"/>
              <a:t>docker-compose down</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Prepare image</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images locally</a:t>
            </a:r>
          </a:p>
          <a:p>
            <a:r>
              <a:rPr lang="en-US" dirty="0"/>
              <a:t>Test application locally</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3"/>
              </a:rPr>
              <a:t>https://docs.microsoft.com/en-us/azure/aks/kubernetes-walkthrough</a:t>
            </a:r>
            <a:endParaRPr lang="en-US" sz="700" dirty="0"/>
          </a:p>
        </p:txBody>
      </p:sp>
    </p:spTree>
    <p:extLst>
      <p:ext uri="{BB962C8B-B14F-4D97-AF65-F5344CB8AC3E}">
        <p14:creationId xmlns:p14="http://schemas.microsoft.com/office/powerpoint/2010/main" val="33997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pt-BR" noProof="1"/>
              <a:t>az provider register -n Microsoft.ContainerService</a:t>
            </a:r>
          </a:p>
          <a:p>
            <a:endParaRPr lang="pt-BR" noProof="1"/>
          </a:p>
          <a:p>
            <a:r>
              <a:rPr lang="pt-BR" noProof="1">
                <a:solidFill>
                  <a:schemeClr val="tx1">
                    <a:lumMod val="60000"/>
                    <a:lumOff val="40000"/>
                  </a:schemeClr>
                </a:solidFill>
              </a:rPr>
              <a:t># Create service principal for AKS (or change password)</a:t>
            </a:r>
          </a:p>
          <a:p>
            <a:r>
              <a:rPr lang="pt-BR" noProof="1">
                <a:solidFill>
                  <a:schemeClr val="tx1">
                    <a:lumMod val="60000"/>
                    <a:lumOff val="40000"/>
                  </a:schemeClr>
                </a:solidFill>
              </a:rPr>
              <a:t># This is necessary if you want to use ACR with AKS</a:t>
            </a:r>
          </a:p>
          <a:p>
            <a:r>
              <a:rPr lang="en-US" noProof="1"/>
              <a:t>az ad sp create-for-rbac --name azurecaas \</a:t>
            </a:r>
          </a:p>
          <a:p>
            <a:r>
              <a:rPr lang="en-US" noProof="1"/>
              <a:t>	--password P@ssw0rd123</a:t>
            </a:r>
          </a:p>
          <a:p>
            <a:r>
              <a:rPr lang="en-US" noProof="1"/>
              <a:t>az ad sp credential reset --name azurecaas \</a:t>
            </a:r>
          </a:p>
          <a:p>
            <a:r>
              <a:rPr lang="en-US" noProof="1"/>
              <a:t>	--password P@ssw0rd123</a:t>
            </a:r>
          </a:p>
          <a:p>
            <a:endParaRPr lang="pt-BR" noProof="1"/>
          </a:p>
          <a:p>
            <a:r>
              <a:rPr lang="pt-BR" noProof="1">
                <a:solidFill>
                  <a:schemeClr val="tx1">
                    <a:lumMod val="60000"/>
                    <a:lumOff val="40000"/>
                  </a:schemeClr>
                </a:solidFill>
              </a:rPr>
              <a:t># Assign “reader” role for ACR to AKS service principal</a:t>
            </a:r>
          </a:p>
          <a:p>
            <a:r>
              <a:rPr lang="pt-BR" noProof="1"/>
              <a:t>az acr show --name azurecaas --resource-group azure-caas-demo \</a:t>
            </a:r>
          </a:p>
          <a:p>
            <a:r>
              <a:rPr lang="pt-BR" noProof="1"/>
              <a:t>	--query "id"</a:t>
            </a:r>
          </a:p>
          <a:p>
            <a:r>
              <a:rPr lang="pt-BR" noProof="1"/>
              <a:t>az role assignment create \</a:t>
            </a:r>
          </a:p>
          <a:p>
            <a:r>
              <a:rPr lang="pt-BR" noProof="1"/>
              <a:t>	--assignee ...(app id) --role Reader --scope ...(ACR id)</a:t>
            </a:r>
          </a:p>
          <a:p>
            <a:endParaRPr lang="pt-BR" noProof="1"/>
          </a:p>
          <a:p>
            <a:r>
              <a:rPr lang="pt-BR" noProof="1">
                <a:solidFill>
                  <a:schemeClr val="tx1">
                    <a:lumMod val="60000"/>
                    <a:lumOff val="40000"/>
                  </a:schemeClr>
                </a:solidFill>
              </a:rPr>
              <a:t># Create AKS cluster</a:t>
            </a:r>
          </a:p>
          <a:p>
            <a:r>
              <a:rPr lang="en-US" noProof="1"/>
              <a:t>az aks create --resource-group azure-caas-demo \</a:t>
            </a:r>
          </a:p>
          <a:p>
            <a:r>
              <a:rPr lang="en-US" noProof="1"/>
              <a:t>	--name azure-caas-kube --node-count 1 --generate-ssh-keys \</a:t>
            </a:r>
          </a:p>
          <a:p>
            <a:r>
              <a:rPr lang="en-US" noProof="1"/>
              <a:t>  --location westeurope --client-secret P@ssw0rd123 \</a:t>
            </a:r>
          </a:p>
          <a:p>
            <a:r>
              <a:rPr lang="en-US" noProof="1"/>
              <a:t>	 --service-principal ...(app id)</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Push demo image to ACR</a:t>
            </a:r>
          </a:p>
          <a:p>
            <a:r>
              <a:rPr lang="en-US" dirty="0"/>
              <a:t>Create service principal for AKS</a:t>
            </a:r>
          </a:p>
          <a:p>
            <a:r>
              <a:rPr lang="en-US" dirty="0"/>
              <a:t>Create AKS cluster</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p:txBody>
      </p:sp>
    </p:spTree>
    <p:extLst>
      <p:ext uri="{BB962C8B-B14F-4D97-AF65-F5344CB8AC3E}">
        <p14:creationId xmlns:p14="http://schemas.microsoft.com/office/powerpoint/2010/main" val="65776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Connect kubectl with AKS</a:t>
            </a:r>
          </a:p>
          <a:p>
            <a:r>
              <a:rPr lang="en-US" noProof="1"/>
              <a:t>az aks get-credentials --resource-group azure-caas-demo \</a:t>
            </a:r>
          </a:p>
          <a:p>
            <a:r>
              <a:rPr lang="en-US" noProof="1"/>
              <a:t>	--name azure-caas-kube</a:t>
            </a:r>
          </a:p>
          <a:p>
            <a:endParaRPr lang="en-US" noProof="1"/>
          </a:p>
          <a:p>
            <a:r>
              <a:rPr lang="en-US" noProof="1">
                <a:solidFill>
                  <a:schemeClr val="tx1">
                    <a:lumMod val="60000"/>
                    <a:lumOff val="40000"/>
                  </a:schemeClr>
                </a:solidFill>
              </a:rPr>
              <a:t># Check connection to AKS</a:t>
            </a:r>
          </a:p>
          <a:p>
            <a:r>
              <a:rPr lang="en-US" noProof="1"/>
              <a:t>kubectl config get-contexts</a:t>
            </a:r>
          </a:p>
          <a:p>
            <a:r>
              <a:rPr lang="en-US" noProof="1"/>
              <a:t>kubectl config use-context …</a:t>
            </a:r>
          </a:p>
          <a:p>
            <a:r>
              <a:rPr lang="en-US" noProof="1"/>
              <a:t>kubectl config current-context</a:t>
            </a:r>
          </a:p>
          <a:p>
            <a:r>
              <a:rPr lang="en-US" noProof="1"/>
              <a:t>kubectl get nodes</a:t>
            </a:r>
          </a:p>
          <a:p>
            <a:endParaRPr lang="en-US" noProof="1"/>
          </a:p>
          <a:p>
            <a:r>
              <a:rPr lang="pt-BR" noProof="1">
                <a:solidFill>
                  <a:schemeClr val="tx1">
                    <a:lumMod val="60000"/>
                    <a:lumOff val="40000"/>
                  </a:schemeClr>
                </a:solidFill>
              </a:rPr>
              <a:t># Start Kubernetes dashboard (CMD, not </a:t>
            </a:r>
            <a:r>
              <a:rPr lang="pt-BR" i="1" noProof="1">
                <a:solidFill>
                  <a:schemeClr val="tx1">
                    <a:lumMod val="60000"/>
                    <a:lumOff val="40000"/>
                  </a:schemeClr>
                </a:solidFill>
              </a:rPr>
              <a:t>bash</a:t>
            </a:r>
            <a:r>
              <a:rPr lang="pt-BR" noProof="1">
                <a:solidFill>
                  <a:schemeClr val="tx1">
                    <a:lumMod val="60000"/>
                    <a:lumOff val="40000"/>
                  </a:schemeClr>
                </a:solidFill>
              </a:rPr>
              <a:t>!)</a:t>
            </a:r>
          </a:p>
          <a:p>
            <a:r>
              <a:rPr lang="en-US" noProof="1"/>
              <a:t>az aks browse --resource-group azure-caas-demo \</a:t>
            </a:r>
          </a:p>
          <a:p>
            <a:r>
              <a:rPr lang="en-US" noProof="1"/>
              <a:t>	--name azure-caas-kube</a:t>
            </a:r>
          </a:p>
          <a:p>
            <a:endParaRPr lang="en-US" noProof="1"/>
          </a:p>
          <a:p>
            <a:r>
              <a:rPr lang="en-US" noProof="1">
                <a:solidFill>
                  <a:schemeClr val="tx1">
                    <a:lumMod val="60000"/>
                    <a:lumOff val="40000"/>
                  </a:schemeClr>
                </a:solidFill>
              </a:rPr>
              <a:t># Scale Kubernetes server</a:t>
            </a:r>
          </a:p>
          <a:p>
            <a:r>
              <a:rPr lang="en-US" noProof="1"/>
              <a:t>az aks scale --resource-group azure-caas-demo \</a:t>
            </a:r>
          </a:p>
          <a:p>
            <a:r>
              <a:rPr lang="en-US" noProof="1"/>
              <a:t>	--name azure-caas-kube --node-count 2</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Deploy app to AKS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endParaRPr lang="en-US" sz="700" dirty="0"/>
          </a:p>
        </p:txBody>
      </p:sp>
    </p:spTree>
    <p:extLst>
      <p:ext uri="{BB962C8B-B14F-4D97-AF65-F5344CB8AC3E}">
        <p14:creationId xmlns:p14="http://schemas.microsoft.com/office/powerpoint/2010/main" val="5050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AA9248-7B37-4FA8-B34A-122B46FDF8D6}"/>
              </a:ext>
            </a:extLst>
          </p:cNvPr>
          <p:cNvSpPr>
            <a:spLocks noGrp="1"/>
          </p:cNvSpPr>
          <p:nvPr>
            <p:ph type="title"/>
          </p:nvPr>
        </p:nvSpPr>
        <p:spPr/>
        <p:txBody>
          <a:bodyPr/>
          <a:lstStyle/>
          <a:p>
            <a:r>
              <a:rPr lang="en-US"/>
              <a:t>Workshop</a:t>
            </a:r>
          </a:p>
        </p:txBody>
      </p:sp>
      <p:sp>
        <p:nvSpPr>
          <p:cNvPr id="8" name="Content Placeholder 7">
            <a:extLst>
              <a:ext uri="{FF2B5EF4-FFF2-40B4-BE49-F238E27FC236}">
                <a16:creationId xmlns:a16="http://schemas.microsoft.com/office/drawing/2014/main" id="{16972C74-9C9A-4FC7-8A8D-A890A78644EE}"/>
              </a:ext>
            </a:extLst>
          </p:cNvPr>
          <p:cNvSpPr>
            <a:spLocks noGrp="1"/>
          </p:cNvSpPr>
          <p:nvPr>
            <p:ph sz="quarter" idx="12"/>
          </p:nvPr>
        </p:nvSpPr>
        <p:spPr/>
        <p:txBody>
          <a:bodyPr/>
          <a:lstStyle/>
          <a:p>
            <a:r>
              <a:rPr lang="en-US" dirty="0"/>
              <a:t>Deploy a Web API to Kubernetes</a:t>
            </a:r>
          </a:p>
          <a:p>
            <a:r>
              <a:rPr lang="en-US" dirty="0"/>
              <a:t>Web API details</a:t>
            </a:r>
          </a:p>
          <a:p>
            <a:pPr lvl="1"/>
            <a:r>
              <a:rPr lang="en-US" dirty="0"/>
              <a:t>Web API implemented with Node.js (sources on </a:t>
            </a:r>
            <a:r>
              <a:rPr lang="en-US" dirty="0">
                <a:hlinkClick r:id="rId2"/>
              </a:rPr>
              <a:t>GitHub</a:t>
            </a:r>
            <a:r>
              <a:rPr lang="en-US" dirty="0"/>
              <a:t>, </a:t>
            </a:r>
            <a:r>
              <a:rPr lang="en-US" dirty="0" err="1">
                <a:hlinkClick r:id="rId3"/>
              </a:rPr>
              <a:t>Dockerfile</a:t>
            </a:r>
            <a:r>
              <a:rPr lang="en-US" dirty="0"/>
              <a:t>)</a:t>
            </a:r>
          </a:p>
          <a:p>
            <a:pPr lvl="1"/>
            <a:r>
              <a:rPr lang="en-US" dirty="0"/>
              <a:t>Automated build of image in Docker Hub (</a:t>
            </a:r>
            <a:r>
              <a:rPr lang="en-US" dirty="0" err="1">
                <a:hlinkClick r:id="rId4"/>
              </a:rPr>
              <a:t>rstropek</a:t>
            </a:r>
            <a:r>
              <a:rPr lang="en-US" dirty="0">
                <a:hlinkClick r:id="rId4"/>
              </a:rPr>
              <a:t>/node-mongo-sample</a:t>
            </a:r>
            <a:r>
              <a:rPr lang="en-US" dirty="0"/>
              <a:t>)</a:t>
            </a:r>
          </a:p>
          <a:p>
            <a:pPr lvl="1"/>
            <a:r>
              <a:rPr lang="en-US" dirty="0"/>
              <a:t>Uses MongoDB (Docker Hub image </a:t>
            </a:r>
            <a:r>
              <a:rPr lang="en-US" i="1" dirty="0"/>
              <a:t>mongo</a:t>
            </a:r>
            <a:r>
              <a:rPr lang="en-US" dirty="0"/>
              <a:t>) to store data</a:t>
            </a:r>
          </a:p>
          <a:p>
            <a:r>
              <a:rPr lang="en-US" dirty="0"/>
              <a:t>Your Job</a:t>
            </a:r>
          </a:p>
          <a:p>
            <a:pPr lvl="1"/>
            <a:r>
              <a:rPr lang="en-US" dirty="0"/>
              <a:t>Deploy MongoDB to Kubernetes</a:t>
            </a:r>
          </a:p>
          <a:p>
            <a:pPr lvl="1"/>
            <a:r>
              <a:rPr lang="en-US" dirty="0"/>
              <a:t>For debugging purposes, add a service to access MongoDB using e.g. </a:t>
            </a:r>
            <a:r>
              <a:rPr lang="en-US" i="1" dirty="0" err="1"/>
              <a:t>RoboMongo</a:t>
            </a:r>
            <a:endParaRPr lang="en-US" dirty="0"/>
          </a:p>
          <a:p>
            <a:pPr lvl="1"/>
            <a:r>
              <a:rPr lang="en-US" dirty="0"/>
              <a:t>Deploy </a:t>
            </a:r>
            <a:r>
              <a:rPr lang="en-US" i="1" dirty="0" err="1"/>
              <a:t>rstropek</a:t>
            </a:r>
            <a:r>
              <a:rPr lang="en-US" i="1" dirty="0"/>
              <a:t>/node-mongo-sample</a:t>
            </a:r>
            <a:r>
              <a:rPr lang="en-US" dirty="0"/>
              <a:t> (cluster of two replicas) and connect it to MongoDB</a:t>
            </a:r>
          </a:p>
          <a:p>
            <a:pPr lvl="1"/>
            <a:r>
              <a:rPr lang="en-US" dirty="0"/>
              <a:t>Add a service that makes the Web API available on the network</a:t>
            </a:r>
          </a:p>
        </p:txBody>
      </p:sp>
      <p:sp>
        <p:nvSpPr>
          <p:cNvPr id="9" name="Text Placeholder 8">
            <a:extLst>
              <a:ext uri="{FF2B5EF4-FFF2-40B4-BE49-F238E27FC236}">
                <a16:creationId xmlns:a16="http://schemas.microsoft.com/office/drawing/2014/main" id="{F28CC680-E50B-459F-AFAA-6FB9672CD09F}"/>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6903888"/>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00" noProof="1"/>
              <a:t>apiVersion: apps/v1</a:t>
            </a:r>
          </a:p>
          <a:p>
            <a:r>
              <a:rPr lang="en-US" sz="1000" noProof="1"/>
              <a:t>kind: Deployment</a:t>
            </a:r>
          </a:p>
          <a:p>
            <a:r>
              <a:rPr lang="en-US" sz="1000" noProof="1"/>
              <a:t>metadata:</a:t>
            </a:r>
          </a:p>
          <a:p>
            <a:r>
              <a:rPr lang="en-US" sz="1000" noProof="1"/>
              <a:t>  name: event-db</a:t>
            </a:r>
          </a:p>
          <a:p>
            <a:r>
              <a:rPr lang="en-US" sz="1000" noProof="1"/>
              <a:t>spec:</a:t>
            </a:r>
          </a:p>
          <a:p>
            <a:r>
              <a:rPr lang="en-US" sz="1000" noProof="1"/>
              <a:t>  selector:</a:t>
            </a:r>
          </a:p>
          <a:p>
            <a:r>
              <a:rPr lang="en-US" sz="1000" noProof="1"/>
              <a:t>    matchLabels:</a:t>
            </a:r>
          </a:p>
          <a:p>
            <a:r>
              <a:rPr lang="en-US" sz="1000" noProof="1"/>
              <a:t>      app: event-db</a:t>
            </a:r>
          </a:p>
          <a:p>
            <a:r>
              <a:rPr lang="en-US" sz="1000" noProof="1"/>
              <a:t>  template:</a:t>
            </a:r>
          </a:p>
          <a:p>
            <a:r>
              <a:rPr lang="en-US" sz="1000" noProof="1"/>
              <a:t>    metadata:</a:t>
            </a:r>
          </a:p>
          <a:p>
            <a:r>
              <a:rPr lang="en-US" sz="1000" noProof="1"/>
              <a:t>      labels:</a:t>
            </a:r>
          </a:p>
          <a:p>
            <a:r>
              <a:rPr lang="en-US" sz="1000" noProof="1"/>
              <a:t>        app: event-db</a:t>
            </a:r>
          </a:p>
          <a:p>
            <a:r>
              <a:rPr lang="en-US" sz="1000" noProof="1"/>
              <a:t>    spec:</a:t>
            </a:r>
          </a:p>
          <a:p>
            <a:r>
              <a:rPr lang="en-US" sz="1000" noProof="1"/>
              <a:t>      containers:</a:t>
            </a:r>
          </a:p>
          <a:p>
            <a:r>
              <a:rPr lang="en-US" sz="1000" noProof="1"/>
              <a:t>      - name: event-db</a:t>
            </a:r>
          </a:p>
          <a:p>
            <a:r>
              <a:rPr lang="en-US" sz="1000" noProof="1"/>
              <a:t>        image: mongo</a:t>
            </a:r>
          </a:p>
          <a:p>
            <a:r>
              <a:rPr lang="en-US" sz="1000" noProof="1"/>
              <a:t>        ports:</a:t>
            </a:r>
          </a:p>
          <a:p>
            <a:r>
              <a:rPr lang="en-US" sz="1000" noProof="1"/>
              <a:t>        - containerPort: 27017</a:t>
            </a:r>
          </a:p>
          <a:p>
            <a:r>
              <a:rPr lang="en-US" sz="1000" noProof="1"/>
              <a:t>---</a:t>
            </a:r>
          </a:p>
          <a:p>
            <a:r>
              <a:rPr lang="en-US" sz="1000" noProof="1"/>
              <a:t>apiVersion: v1</a:t>
            </a:r>
          </a:p>
          <a:p>
            <a:r>
              <a:rPr lang="en-US" sz="1000" noProof="1"/>
              <a:t>kind: Service</a:t>
            </a:r>
          </a:p>
          <a:p>
            <a:r>
              <a:rPr lang="en-US" sz="1000" noProof="1"/>
              <a:t>metadata:</a:t>
            </a:r>
          </a:p>
          <a:p>
            <a:r>
              <a:rPr lang="en-US" sz="1000" noProof="1"/>
              <a:t>  name: event-db-svc</a:t>
            </a:r>
          </a:p>
          <a:p>
            <a:r>
              <a:rPr lang="en-US" sz="1000" noProof="1"/>
              <a:t>spec:</a:t>
            </a:r>
          </a:p>
          <a:p>
            <a:r>
              <a:rPr lang="en-US" sz="1000" noProof="1"/>
              <a:t>  selector:</a:t>
            </a:r>
          </a:p>
          <a:p>
            <a:r>
              <a:rPr lang="en-US" sz="1000" noProof="1"/>
              <a:t>    app: event-db</a:t>
            </a:r>
          </a:p>
          <a:p>
            <a:r>
              <a:rPr lang="en-US" sz="1000" noProof="1"/>
              <a:t>  ports:</a:t>
            </a:r>
          </a:p>
          <a:p>
            <a:r>
              <a:rPr lang="en-US" sz="1000" noProof="1"/>
              <a:t>  - port: 27017</a:t>
            </a:r>
          </a:p>
          <a:p>
            <a:r>
              <a:rPr lang="en-US" sz="1000" noProof="1"/>
              <a:t>    targetPort: 27017</a:t>
            </a:r>
          </a:p>
          <a:p>
            <a:r>
              <a:rPr lang="en-US" sz="10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Mongo</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dirty="0"/>
              <a:t>Tip: In real world, use stateful set</a:t>
            </a:r>
          </a:p>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r>
              <a:rPr lang="en-US" dirty="0">
                <a:hlinkClick r:id="rId2"/>
              </a:rPr>
              <a:t>https://kubernetes.io/blog/2017/01/running-mongodb-on-kubernetes-with-statefulsets/</a:t>
            </a:r>
            <a:r>
              <a:rPr lang="en-US" dirty="0"/>
              <a:t> </a:t>
            </a:r>
          </a:p>
        </p:txBody>
      </p:sp>
    </p:spTree>
    <p:extLst>
      <p:ext uri="{BB962C8B-B14F-4D97-AF65-F5344CB8AC3E}">
        <p14:creationId xmlns:p14="http://schemas.microsoft.com/office/powerpoint/2010/main" val="176490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900" noProof="1"/>
              <a:t>apiVersion: apps/v1</a:t>
            </a:r>
          </a:p>
          <a:p>
            <a:r>
              <a:rPr lang="en-US" sz="900" noProof="1"/>
              <a:t>kind: Deployment</a:t>
            </a:r>
          </a:p>
          <a:p>
            <a:r>
              <a:rPr lang="en-US" sz="900" noProof="1"/>
              <a:t>metadata:</a:t>
            </a:r>
          </a:p>
          <a:p>
            <a:r>
              <a:rPr lang="en-US" sz="900" noProof="1"/>
              <a:t>  name: api</a:t>
            </a:r>
          </a:p>
          <a:p>
            <a:r>
              <a:rPr lang="en-US" sz="900" noProof="1"/>
              <a:t>spec:</a:t>
            </a:r>
          </a:p>
          <a:p>
            <a:r>
              <a:rPr lang="en-US" sz="900" noProof="1"/>
              <a:t>  selector:</a:t>
            </a:r>
          </a:p>
          <a:p>
            <a:r>
              <a:rPr lang="en-US" sz="900" noProof="1"/>
              <a:t>    matchLabels:</a:t>
            </a:r>
          </a:p>
          <a:p>
            <a:r>
              <a:rPr lang="en-US" sz="900" noProof="1"/>
              <a:t>      app: api</a:t>
            </a:r>
          </a:p>
          <a:p>
            <a:r>
              <a:rPr lang="en-US" sz="900" noProof="1"/>
              <a:t>  replicas: 2</a:t>
            </a:r>
          </a:p>
          <a:p>
            <a:r>
              <a:rPr lang="en-US" sz="900" noProof="1"/>
              <a:t>  template:</a:t>
            </a:r>
          </a:p>
          <a:p>
            <a:r>
              <a:rPr lang="en-US" sz="900" noProof="1"/>
              <a:t>    metadata:</a:t>
            </a:r>
          </a:p>
          <a:p>
            <a:r>
              <a:rPr lang="en-US" sz="900" noProof="1"/>
              <a:t>      labels:</a:t>
            </a:r>
          </a:p>
          <a:p>
            <a:r>
              <a:rPr lang="en-US" sz="900" noProof="1"/>
              <a:t>        app: api</a:t>
            </a:r>
          </a:p>
          <a:p>
            <a:r>
              <a:rPr lang="en-US" sz="900" noProof="1"/>
              <a:t>    spec:</a:t>
            </a:r>
          </a:p>
          <a:p>
            <a:r>
              <a:rPr lang="en-US" sz="900" noProof="1"/>
              <a:t>      containers:</a:t>
            </a:r>
          </a:p>
          <a:p>
            <a:r>
              <a:rPr lang="en-US" sz="900" noProof="1"/>
              <a:t>      - name: api</a:t>
            </a:r>
          </a:p>
          <a:p>
            <a:r>
              <a:rPr lang="en-US" sz="900" noProof="1"/>
              <a:t>        image: rstropek/node-mongo-sample</a:t>
            </a:r>
          </a:p>
          <a:p>
            <a:r>
              <a:rPr lang="en-US" sz="900" noProof="1"/>
              <a:t>        ports:</a:t>
            </a:r>
          </a:p>
          <a:p>
            <a:r>
              <a:rPr lang="en-US" sz="900" noProof="1"/>
              <a:t>        - containerPort: 80</a:t>
            </a:r>
          </a:p>
          <a:p>
            <a:r>
              <a:rPr lang="en-US" sz="900" noProof="1"/>
              <a:t>        env:</a:t>
            </a:r>
          </a:p>
          <a:p>
            <a:r>
              <a:rPr lang="en-US" sz="900" noProof="1"/>
              <a:t>          - name: MONGO_URL</a:t>
            </a:r>
          </a:p>
          <a:p>
            <a:r>
              <a:rPr lang="en-US" sz="900" noProof="1"/>
              <a:t>            value: "mongodb://event-db-svc/member-management"</a:t>
            </a:r>
          </a:p>
          <a:p>
            <a:r>
              <a:rPr lang="en-US" sz="900" noProof="1"/>
              <a:t>---</a:t>
            </a:r>
          </a:p>
          <a:p>
            <a:r>
              <a:rPr lang="en-US" sz="900" noProof="1"/>
              <a:t>apiVersion: v1</a:t>
            </a:r>
          </a:p>
          <a:p>
            <a:r>
              <a:rPr lang="en-US" sz="900" noProof="1"/>
              <a:t>kind: Service</a:t>
            </a:r>
          </a:p>
          <a:p>
            <a:r>
              <a:rPr lang="en-US" sz="900" noProof="1"/>
              <a:t>metadata:</a:t>
            </a:r>
          </a:p>
          <a:p>
            <a:r>
              <a:rPr lang="en-US" sz="900" noProof="1"/>
              <a:t>  name: api-svc</a:t>
            </a:r>
          </a:p>
          <a:p>
            <a:r>
              <a:rPr lang="en-US" sz="900" noProof="1"/>
              <a:t>spec:</a:t>
            </a:r>
          </a:p>
          <a:p>
            <a:r>
              <a:rPr lang="en-US" sz="900" noProof="1"/>
              <a:t>  selector:</a:t>
            </a:r>
          </a:p>
          <a:p>
            <a:r>
              <a:rPr lang="en-US" sz="900" noProof="1"/>
              <a:t>    app: api</a:t>
            </a:r>
          </a:p>
          <a:p>
            <a:r>
              <a:rPr lang="en-US" sz="900" noProof="1"/>
              <a:t>  ports:</a:t>
            </a:r>
          </a:p>
          <a:p>
            <a:r>
              <a:rPr lang="en-US" sz="900" noProof="1"/>
              <a:t>  - port: 80</a:t>
            </a:r>
          </a:p>
          <a:p>
            <a:r>
              <a:rPr lang="en-US" sz="900" noProof="1"/>
              <a:t>    targetPort: 80</a:t>
            </a:r>
          </a:p>
          <a:p>
            <a:r>
              <a:rPr lang="en-US" sz="9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API</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5649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a:t>Feature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Platform for containerized workloads and services</a:t>
            </a:r>
          </a:p>
          <a:p>
            <a:pPr lvl="1"/>
            <a:r>
              <a:rPr lang="en-US" dirty="0"/>
              <a:t>Open Source (open-sourced in 2014 by Google)</a:t>
            </a:r>
          </a:p>
          <a:p>
            <a:r>
              <a:rPr lang="en-US" dirty="0"/>
              <a:t>Portable cloud platform</a:t>
            </a:r>
          </a:p>
          <a:p>
            <a:pPr lvl="1"/>
            <a:r>
              <a:rPr lang="en-US" dirty="0"/>
              <a:t>Microservices</a:t>
            </a:r>
          </a:p>
          <a:p>
            <a:pPr lvl="1"/>
            <a:r>
              <a:rPr lang="en-US" dirty="0"/>
              <a:t>Tries to combine best of PaaS and IaaS</a:t>
            </a:r>
          </a:p>
          <a:p>
            <a:r>
              <a:rPr lang="en-US" dirty="0"/>
              <a:t>Current state </a:t>
            </a:r>
            <a:r>
              <a:rPr lang="en-US" dirty="0">
                <a:sym typeface="Wingdings" panose="05000000000000000000" pitchFamily="2" charset="2"/>
              </a:rPr>
              <a:t> desired state</a:t>
            </a:r>
          </a:p>
          <a:p>
            <a:r>
              <a:rPr lang="en-US" dirty="0">
                <a:sym typeface="Wingdings" panose="05000000000000000000" pitchFamily="2" charset="2"/>
              </a:rPr>
              <a:t>Container-centric</a:t>
            </a:r>
          </a:p>
          <a:p>
            <a:pPr lvl="1"/>
            <a:r>
              <a:rPr lang="en-US" dirty="0">
                <a:sym typeface="Wingdings" panose="05000000000000000000" pitchFamily="2" charset="2"/>
              </a:rPr>
              <a:t>OS-level virtualization instead of HW-virtualization</a:t>
            </a:r>
          </a:p>
          <a:p>
            <a:pPr lvl="1"/>
            <a:r>
              <a:rPr lang="en-US" dirty="0">
                <a:sym typeface="Wingdings" panose="05000000000000000000" pitchFamily="2" charset="2"/>
              </a:rPr>
              <a:t>Here: Focus on Docker</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2"/>
              </a:rPr>
              <a:t>https://kubernetes.io/docs/concepts/overview/what-is-kubernetes/</a:t>
            </a:r>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Component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Master (aka Control Plane)</a:t>
            </a:r>
          </a:p>
          <a:p>
            <a:pPr lvl="1"/>
            <a:r>
              <a:rPr lang="en-US" dirty="0">
                <a:sym typeface="Wingdings" panose="05000000000000000000" pitchFamily="2" charset="2"/>
                <a:hlinkClick r:id="rId2"/>
              </a:rPr>
              <a:t>API Server</a:t>
            </a:r>
            <a:endParaRPr lang="en-US" dirty="0">
              <a:sym typeface="Wingdings" panose="05000000000000000000" pitchFamily="2" charset="2"/>
            </a:endParaRPr>
          </a:p>
          <a:p>
            <a:pPr lvl="1"/>
            <a:r>
              <a:rPr lang="en-US" dirty="0" err="1">
                <a:sym typeface="Wingdings" panose="05000000000000000000" pitchFamily="2" charset="2"/>
                <a:hlinkClick r:id="rId3"/>
              </a:rPr>
              <a:t>etcd</a:t>
            </a:r>
            <a:endParaRPr lang="en-US" dirty="0">
              <a:sym typeface="Wingdings" panose="05000000000000000000" pitchFamily="2" charset="2"/>
            </a:endParaRPr>
          </a:p>
          <a:p>
            <a:pPr lvl="1"/>
            <a:r>
              <a:rPr lang="en-US" dirty="0">
                <a:sym typeface="Wingdings" panose="05000000000000000000" pitchFamily="2" charset="2"/>
                <a:hlinkClick r:id="rId4"/>
              </a:rPr>
              <a:t>Scheduler</a:t>
            </a:r>
            <a:endParaRPr lang="en-US" dirty="0">
              <a:sym typeface="Wingdings" panose="05000000000000000000" pitchFamily="2" charset="2"/>
            </a:endParaRPr>
          </a:p>
          <a:p>
            <a:pPr lvl="1"/>
            <a:r>
              <a:rPr lang="en-US" dirty="0">
                <a:sym typeface="Wingdings" panose="05000000000000000000" pitchFamily="2" charset="2"/>
              </a:rPr>
              <a:t>Controller Manager (Node-, Replication-, Endpoints-, and Service Accounts-Controller)</a:t>
            </a:r>
          </a:p>
          <a:p>
            <a:r>
              <a:rPr lang="en-US" dirty="0">
                <a:sym typeface="Wingdings" panose="05000000000000000000" pitchFamily="2" charset="2"/>
              </a:rPr>
              <a:t>Nodes</a:t>
            </a:r>
          </a:p>
          <a:p>
            <a:pPr lvl="1"/>
            <a:r>
              <a:rPr lang="en-US" dirty="0" err="1">
                <a:sym typeface="Wingdings" panose="05000000000000000000" pitchFamily="2" charset="2"/>
                <a:hlinkClick r:id="rId5"/>
              </a:rPr>
              <a:t>Kubelet</a:t>
            </a:r>
            <a:r>
              <a:rPr lang="en-US" dirty="0">
                <a:sym typeface="Wingdings" panose="05000000000000000000" pitchFamily="2" charset="2"/>
              </a:rPr>
              <a:t> (primary “node agent” ensuring that pods are running and healthy)</a:t>
            </a:r>
          </a:p>
          <a:p>
            <a:pPr lvl="1"/>
            <a:r>
              <a:rPr lang="en-US" dirty="0">
                <a:sym typeface="Wingdings" panose="05000000000000000000" pitchFamily="2" charset="2"/>
                <a:hlinkClick r:id="rId6"/>
              </a:rPr>
              <a:t>Network Proxy</a:t>
            </a:r>
            <a:endParaRPr lang="en-US" dirty="0">
              <a:sym typeface="Wingdings" panose="05000000000000000000" pitchFamily="2" charset="2"/>
            </a:endParaRPr>
          </a:p>
          <a:p>
            <a:pPr lvl="1"/>
            <a:r>
              <a:rPr lang="en-US" dirty="0">
                <a:sym typeface="Wingdings" panose="05000000000000000000" pitchFamily="2" charset="2"/>
              </a:rPr>
              <a:t>Container Runtime (in our case </a:t>
            </a:r>
            <a:r>
              <a:rPr lang="en-US" i="1" dirty="0">
                <a:sym typeface="Wingdings" panose="05000000000000000000" pitchFamily="2" charset="2"/>
              </a:rPr>
              <a:t>Docker</a:t>
            </a:r>
            <a:r>
              <a:rPr lang="en-US" dirty="0">
                <a:sym typeface="Wingdings" panose="05000000000000000000" pitchFamily="2" charset="2"/>
              </a:rPr>
              <a:t>)</a:t>
            </a:r>
          </a:p>
          <a:p>
            <a:pPr lvl="1"/>
            <a:r>
              <a:rPr lang="en-US" dirty="0">
                <a:sym typeface="Wingdings" panose="05000000000000000000" pitchFamily="2" charset="2"/>
                <a:hlinkClick r:id="rId7"/>
              </a:rPr>
              <a:t>Addons</a:t>
            </a:r>
            <a:endParaRPr lang="en-US" dirty="0">
              <a:sym typeface="Wingdings" panose="05000000000000000000" pitchFamily="2" charset="2"/>
            </a:endParaRPr>
          </a:p>
          <a:p>
            <a:pPr lvl="1"/>
            <a:r>
              <a:rPr lang="en-US" dirty="0">
                <a:sym typeface="Wingdings" panose="05000000000000000000" pitchFamily="2" charset="2"/>
              </a:rPr>
              <a:t>DNS</a:t>
            </a:r>
          </a:p>
          <a:p>
            <a:pPr lvl="1"/>
            <a:r>
              <a:rPr lang="en-US" dirty="0">
                <a:sym typeface="Wingdings" panose="05000000000000000000" pitchFamily="2" charset="2"/>
                <a:hlinkClick r:id="rId8"/>
              </a:rPr>
              <a:t>Dashboard</a:t>
            </a:r>
            <a:r>
              <a:rPr lang="en-US" dirty="0">
                <a:sym typeface="Wingdings" panose="05000000000000000000" pitchFamily="2" charset="2"/>
              </a:rPr>
              <a:t> (web UI)</a:t>
            </a:r>
          </a:p>
          <a:p>
            <a:pPr lvl="1"/>
            <a:r>
              <a:rPr lang="en-US" dirty="0">
                <a:sym typeface="Wingdings" panose="05000000000000000000" pitchFamily="2" charset="2"/>
                <a:hlinkClick r:id="rId9"/>
              </a:rPr>
              <a:t>Monitoring and Logging</a:t>
            </a:r>
            <a:endParaRPr lang="en-US" dirty="0">
              <a:sym typeface="Wingdings" panose="05000000000000000000" pitchFamily="2" charset="2"/>
            </a:endParaRP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10"/>
              </a:rPr>
              <a:t>https://kubernetes.io/docs/concepts/overview/components/</a:t>
            </a:r>
            <a:endParaRPr lang="en-US" dirty="0"/>
          </a:p>
        </p:txBody>
      </p:sp>
    </p:spTree>
    <p:extLst>
      <p:ext uri="{BB962C8B-B14F-4D97-AF65-F5344CB8AC3E}">
        <p14:creationId xmlns:p14="http://schemas.microsoft.com/office/powerpoint/2010/main" val="49211539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API</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Web API</a:t>
            </a:r>
          </a:p>
          <a:p>
            <a:pPr lvl="1"/>
            <a:r>
              <a:rPr lang="en-US" dirty="0">
                <a:sym typeface="Wingdings" panose="05000000000000000000" pitchFamily="2" charset="2"/>
              </a:rPr>
              <a:t>Documented with </a:t>
            </a:r>
            <a:r>
              <a:rPr lang="en-US" dirty="0" err="1">
                <a:sym typeface="Wingdings" panose="05000000000000000000" pitchFamily="2" charset="2"/>
              </a:rPr>
              <a:t>OpenAPI</a:t>
            </a:r>
            <a:endParaRPr lang="en-US" dirty="0">
              <a:sym typeface="Wingdings" panose="05000000000000000000" pitchFamily="2" charset="2"/>
            </a:endParaRPr>
          </a:p>
          <a:p>
            <a:pPr lvl="1"/>
            <a:r>
              <a:rPr lang="en-US" dirty="0">
                <a:sym typeface="Wingdings" panose="05000000000000000000" pitchFamily="2" charset="2"/>
                <a:hlinkClick r:id="rId2"/>
              </a:rPr>
              <a:t>Versioned</a:t>
            </a:r>
            <a:endParaRPr lang="en-US" dirty="0">
              <a:sym typeface="Wingdings" panose="05000000000000000000" pitchFamily="2" charset="2"/>
            </a:endParaRPr>
          </a:p>
          <a:p>
            <a:r>
              <a:rPr lang="en-US" i="1" dirty="0" err="1">
                <a:sym typeface="Wingdings" panose="05000000000000000000" pitchFamily="2" charset="2"/>
                <a:hlinkClick r:id="rId3"/>
              </a:rPr>
              <a:t>kubectl</a:t>
            </a:r>
            <a:endParaRPr lang="en-US" i="1" dirty="0">
              <a:sym typeface="Wingdings" panose="05000000000000000000" pitchFamily="2" charset="2"/>
            </a:endParaRPr>
          </a:p>
          <a:p>
            <a:pPr lvl="1"/>
            <a:r>
              <a:rPr lang="en-US" dirty="0">
                <a:sym typeface="Wingdings" panose="05000000000000000000" pitchFamily="2" charset="2"/>
              </a:rPr>
              <a:t>CLI for interacting with API</a:t>
            </a:r>
          </a:p>
          <a:p>
            <a:r>
              <a:rPr lang="en-US" dirty="0">
                <a:sym typeface="Wingdings" panose="05000000000000000000" pitchFamily="2" charset="2"/>
              </a:rPr>
              <a:t>Base for declarative configuration schema</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4"/>
              </a:rPr>
              <a:t>https://kubernetes.io/docs/concepts/overview/kubernetes-api/</a:t>
            </a:r>
            <a:endParaRPr lang="en-US" dirty="0"/>
          </a:p>
        </p:txBody>
      </p:sp>
    </p:spTree>
    <p:extLst>
      <p:ext uri="{BB962C8B-B14F-4D97-AF65-F5344CB8AC3E}">
        <p14:creationId xmlns:p14="http://schemas.microsoft.com/office/powerpoint/2010/main" val="275027042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5451F-7420-4A20-BAAF-EDF67E2B6FD3}"/>
              </a:ext>
            </a:extLst>
          </p:cNvPr>
          <p:cNvSpPr>
            <a:spLocks noGrp="1"/>
          </p:cNvSpPr>
          <p:nvPr>
            <p:ph type="title"/>
          </p:nvPr>
        </p:nvSpPr>
        <p:spPr/>
        <p:txBody>
          <a:bodyPr/>
          <a:lstStyle/>
          <a:p>
            <a:r>
              <a:rPr lang="de-AT" dirty="0"/>
              <a:t>Demo: Tokens</a:t>
            </a:r>
          </a:p>
        </p:txBody>
      </p:sp>
      <p:sp>
        <p:nvSpPr>
          <p:cNvPr id="6" name="Content Placeholder 5">
            <a:extLst>
              <a:ext uri="{FF2B5EF4-FFF2-40B4-BE49-F238E27FC236}">
                <a16:creationId xmlns:a16="http://schemas.microsoft.com/office/drawing/2014/main" id="{FD704B5B-76F3-4223-AF8D-2A4CE214C111}"/>
              </a:ext>
            </a:extLst>
          </p:cNvPr>
          <p:cNvSpPr>
            <a:spLocks noGrp="1"/>
          </p:cNvSpPr>
          <p:nvPr>
            <p:ph sz="quarter" idx="22"/>
          </p:nvPr>
        </p:nvSpPr>
        <p:spPr/>
        <p:txBody>
          <a:bodyPr/>
          <a:lstStyle/>
          <a:p>
            <a:r>
              <a:rPr lang="de-AT" sz="800" noProof="1"/>
              <a:t># Get a list of secrets</a:t>
            </a:r>
          </a:p>
          <a:p>
            <a:r>
              <a:rPr lang="de-AT" sz="800" noProof="1"/>
              <a:t>kubectl get secret</a:t>
            </a:r>
          </a:p>
          <a:p>
            <a:endParaRPr lang="de-AT" sz="800" noProof="1"/>
          </a:p>
          <a:p>
            <a:r>
              <a:rPr lang="de-AT" sz="800" noProof="1"/>
              <a:t># Get details of a secret (including JWT)</a:t>
            </a:r>
          </a:p>
          <a:p>
            <a:r>
              <a:rPr lang="de-AT" sz="800" noProof="1"/>
              <a:t>kubectl describe secret &lt;name-of-secret&gt;</a:t>
            </a:r>
          </a:p>
          <a:p>
            <a:endParaRPr lang="de-AT" sz="800" noProof="1"/>
          </a:p>
          <a:p>
            <a:r>
              <a:rPr lang="de-AT" sz="800" noProof="1"/>
              <a:t># Access Kubernetes API directly to get a list of pods</a:t>
            </a:r>
          </a:p>
          <a:p>
            <a:r>
              <a:rPr lang="de-AT" sz="800" noProof="1"/>
              <a:t># Note: Change IP, port, and namespace according to your environment</a:t>
            </a:r>
          </a:p>
          <a:p>
            <a:r>
              <a:rPr lang="de-AT" sz="800" noProof="1"/>
              <a:t>GET </a:t>
            </a:r>
            <a:r>
              <a:rPr lang="de-AT" sz="800" noProof="1">
                <a:hlinkClick r:id="rId2"/>
              </a:rPr>
              <a:t>https://192.88.23.5:6443/api/v1/namespaces/student-r-stropek/pods</a:t>
            </a:r>
            <a:endParaRPr lang="de-AT" sz="800" noProof="1"/>
          </a:p>
          <a:p>
            <a:r>
              <a:rPr lang="de-AT" sz="800" noProof="1"/>
              <a:t>Authorization: &lt;your-jwt&gt;</a:t>
            </a:r>
          </a:p>
          <a:p>
            <a:endParaRPr lang="de-AT" sz="800" noProof="1"/>
          </a:p>
          <a:p>
            <a:endParaRPr lang="de-AT" sz="800" noProof="1"/>
          </a:p>
        </p:txBody>
      </p:sp>
      <p:sp>
        <p:nvSpPr>
          <p:cNvPr id="7" name="Text Placeholder 6">
            <a:extLst>
              <a:ext uri="{FF2B5EF4-FFF2-40B4-BE49-F238E27FC236}">
                <a16:creationId xmlns:a16="http://schemas.microsoft.com/office/drawing/2014/main" id="{13E87A12-5543-4EB3-9575-E5EAC19E5608}"/>
              </a:ext>
            </a:extLst>
          </p:cNvPr>
          <p:cNvSpPr>
            <a:spLocks noGrp="1"/>
          </p:cNvSpPr>
          <p:nvPr>
            <p:ph type="body" sz="quarter" idx="23"/>
          </p:nvPr>
        </p:nvSpPr>
        <p:spPr/>
        <p:txBody>
          <a:bodyPr/>
          <a:lstStyle/>
          <a:p>
            <a:endParaRPr lang="de-AT"/>
          </a:p>
        </p:txBody>
      </p:sp>
      <p:sp>
        <p:nvSpPr>
          <p:cNvPr id="8" name="Text Placeholder 7">
            <a:extLst>
              <a:ext uri="{FF2B5EF4-FFF2-40B4-BE49-F238E27FC236}">
                <a16:creationId xmlns:a16="http://schemas.microsoft.com/office/drawing/2014/main" id="{F6AC8DC4-4401-4B38-B654-A6B815F1B12C}"/>
              </a:ext>
            </a:extLst>
          </p:cNvPr>
          <p:cNvSpPr>
            <a:spLocks noGrp="1"/>
          </p:cNvSpPr>
          <p:nvPr>
            <p:ph type="body" sz="quarter" idx="24"/>
          </p:nvPr>
        </p:nvSpPr>
        <p:spPr/>
        <p:txBody>
          <a:bodyPr/>
          <a:lstStyle/>
          <a:p>
            <a:r>
              <a:rPr lang="de-AT" sz="1600" dirty="0" err="1"/>
              <a:t>Tip</a:t>
            </a:r>
            <a:r>
              <a:rPr lang="de-AT" sz="1600" dirty="0"/>
              <a:t>: Run </a:t>
            </a:r>
            <a:r>
              <a:rPr lang="de-AT" sz="1600" i="1" dirty="0" err="1"/>
              <a:t>kubectl</a:t>
            </a:r>
            <a:r>
              <a:rPr lang="de-AT" sz="1600" i="1" dirty="0"/>
              <a:t> </a:t>
            </a:r>
            <a:r>
              <a:rPr lang="de-AT" sz="1600" i="1" dirty="0" err="1"/>
              <a:t>proxy</a:t>
            </a:r>
            <a:r>
              <a:rPr lang="de-AT" sz="1600" dirty="0"/>
              <a:t> for </a:t>
            </a:r>
            <a:r>
              <a:rPr lang="de-AT" sz="1600" dirty="0" err="1"/>
              <a:t>authenticated</a:t>
            </a:r>
            <a:r>
              <a:rPr lang="de-AT" sz="1600" dirty="0"/>
              <a:t> </a:t>
            </a:r>
            <a:r>
              <a:rPr lang="de-AT" sz="1600" dirty="0" err="1"/>
              <a:t>access</a:t>
            </a:r>
            <a:r>
              <a:rPr lang="de-AT" sz="1600" dirty="0"/>
              <a:t> from </a:t>
            </a:r>
            <a:r>
              <a:rPr lang="de-AT" sz="1600" dirty="0" err="1"/>
              <a:t>localhost</a:t>
            </a:r>
            <a:endParaRPr lang="de-AT" sz="1600" dirty="0"/>
          </a:p>
        </p:txBody>
      </p:sp>
      <p:sp>
        <p:nvSpPr>
          <p:cNvPr id="9" name="Text Placeholder 8">
            <a:extLst>
              <a:ext uri="{FF2B5EF4-FFF2-40B4-BE49-F238E27FC236}">
                <a16:creationId xmlns:a16="http://schemas.microsoft.com/office/drawing/2014/main" id="{6B3649CD-17F0-48A9-A753-B36C867D096A}"/>
              </a:ext>
            </a:extLst>
          </p:cNvPr>
          <p:cNvSpPr>
            <a:spLocks noGrp="1"/>
          </p:cNvSpPr>
          <p:nvPr>
            <p:ph type="body" sz="quarter" idx="25"/>
          </p:nvPr>
        </p:nvSpPr>
        <p:spPr/>
        <p:txBody>
          <a:bodyPr/>
          <a:lstStyle/>
          <a:p>
            <a:r>
              <a:rPr lang="de-AT" dirty="0">
                <a:hlinkClick r:id="rId3"/>
              </a:rPr>
              <a:t>https://kubernetes.io/docs/tasks/access-application-cluster/access-cluster/#without-kubectl-proxy</a:t>
            </a:r>
            <a:r>
              <a:rPr lang="de-AT" dirty="0"/>
              <a:t> </a:t>
            </a:r>
          </a:p>
        </p:txBody>
      </p:sp>
    </p:spTree>
    <p:extLst>
      <p:ext uri="{BB962C8B-B14F-4D97-AF65-F5344CB8AC3E}">
        <p14:creationId xmlns:p14="http://schemas.microsoft.com/office/powerpoint/2010/main" val="202125719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5451F-7420-4A20-BAAF-EDF67E2B6FD3}"/>
              </a:ext>
            </a:extLst>
          </p:cNvPr>
          <p:cNvSpPr>
            <a:spLocks noGrp="1"/>
          </p:cNvSpPr>
          <p:nvPr>
            <p:ph type="title"/>
          </p:nvPr>
        </p:nvSpPr>
        <p:spPr/>
        <p:txBody>
          <a:bodyPr/>
          <a:lstStyle/>
          <a:p>
            <a:r>
              <a:rPr lang="de-AT" dirty="0"/>
              <a:t>Demo: API</a:t>
            </a:r>
          </a:p>
        </p:txBody>
      </p:sp>
      <p:sp>
        <p:nvSpPr>
          <p:cNvPr id="6" name="Content Placeholder 5">
            <a:extLst>
              <a:ext uri="{FF2B5EF4-FFF2-40B4-BE49-F238E27FC236}">
                <a16:creationId xmlns:a16="http://schemas.microsoft.com/office/drawing/2014/main" id="{FD704B5B-76F3-4223-AF8D-2A4CE214C111}"/>
              </a:ext>
            </a:extLst>
          </p:cNvPr>
          <p:cNvSpPr>
            <a:spLocks noGrp="1"/>
          </p:cNvSpPr>
          <p:nvPr>
            <p:ph sz="quarter" idx="22"/>
          </p:nvPr>
        </p:nvSpPr>
        <p:spPr/>
        <p:txBody>
          <a:bodyPr/>
          <a:lstStyle/>
          <a:p>
            <a:r>
              <a:rPr lang="de-AT" sz="800" noProof="1"/>
              <a:t>GET http://127.0.0.1:8001/api/v1/nodes</a:t>
            </a:r>
          </a:p>
          <a:p>
            <a:r>
              <a:rPr lang="de-AT" sz="800" noProof="1"/>
              <a:t>Accept: application/json</a:t>
            </a:r>
          </a:p>
          <a:p>
            <a:endParaRPr lang="de-AT" sz="800" noProof="1"/>
          </a:p>
          <a:p>
            <a:r>
              <a:rPr lang="de-AT" sz="800" noProof="1"/>
              <a:t>###</a:t>
            </a:r>
          </a:p>
          <a:p>
            <a:r>
              <a:rPr lang="de-AT" sz="800" noProof="1"/>
              <a:t>GET http://127.0.0.1:8001/api/v1/namespaces/default/pods</a:t>
            </a:r>
          </a:p>
          <a:p>
            <a:endParaRPr lang="de-AT" sz="800" noProof="1"/>
          </a:p>
          <a:p>
            <a:r>
              <a:rPr lang="de-AT" sz="800" noProof="1"/>
              <a:t>###</a:t>
            </a:r>
          </a:p>
          <a:p>
            <a:r>
              <a:rPr lang="de-AT" sz="800" noProof="1"/>
              <a:t>POST http://127.0.0.1:8001/api/v1/namespaces/default/pods</a:t>
            </a:r>
          </a:p>
          <a:p>
            <a:r>
              <a:rPr lang="de-AT" sz="800" noProof="1"/>
              <a:t>Content-Type: application/json</a:t>
            </a:r>
          </a:p>
          <a:p>
            <a:endParaRPr lang="de-AT" sz="800" noProof="1"/>
          </a:p>
          <a:p>
            <a:r>
              <a:rPr lang="de-AT" sz="800" noProof="1"/>
              <a:t>{</a:t>
            </a:r>
          </a:p>
          <a:p>
            <a:r>
              <a:rPr lang="de-AT" sz="800" noProof="1"/>
              <a:t>    "apiVersion": "v1",</a:t>
            </a:r>
          </a:p>
          <a:p>
            <a:r>
              <a:rPr lang="de-AT" sz="800" noProof="1"/>
              <a:t>    "kind": "Pod",</a:t>
            </a:r>
          </a:p>
          <a:p>
            <a:r>
              <a:rPr lang="de-AT" sz="800" noProof="1"/>
              <a:t>    "metadata": {</a:t>
            </a:r>
          </a:p>
          <a:p>
            <a:r>
              <a:rPr lang="de-AT" sz="800" noProof="1"/>
              <a:t>        "name": "api-demo-pod",</a:t>
            </a:r>
          </a:p>
          <a:p>
            <a:r>
              <a:rPr lang="de-AT" sz="800" noProof="1"/>
              <a:t>        "labels": {</a:t>
            </a:r>
          </a:p>
          <a:p>
            <a:r>
              <a:rPr lang="de-AT" sz="800" noProof="1"/>
              <a:t>            "app": "api-demo"</a:t>
            </a:r>
          </a:p>
          <a:p>
            <a:r>
              <a:rPr lang="de-AT" sz="800" noProof="1"/>
              <a:t>        }</a:t>
            </a:r>
          </a:p>
          <a:p>
            <a:r>
              <a:rPr lang="de-AT" sz="800" noProof="1"/>
              <a:t>    },</a:t>
            </a:r>
          </a:p>
          <a:p>
            <a:r>
              <a:rPr lang="de-AT" sz="800" noProof="1"/>
              <a:t>    "spec": {</a:t>
            </a:r>
          </a:p>
          <a:p>
            <a:r>
              <a:rPr lang="de-AT" sz="800" noProof="1"/>
              <a:t>        "containers": [</a:t>
            </a:r>
          </a:p>
          <a:p>
            <a:r>
              <a:rPr lang="de-AT" sz="800" noProof="1"/>
              <a:t>            {</a:t>
            </a:r>
          </a:p>
          <a:p>
            <a:r>
              <a:rPr lang="de-AT" sz="800" noProof="1"/>
              <a:t>                "name": "api-demo-pod",</a:t>
            </a:r>
          </a:p>
          <a:p>
            <a:r>
              <a:rPr lang="de-AT" sz="800" noProof="1"/>
              <a:t>                "image": "nginx:alpine",</a:t>
            </a:r>
          </a:p>
          <a:p>
            <a:r>
              <a:rPr lang="de-AT" sz="800" noProof="1"/>
              <a:t>                "ports": [</a:t>
            </a:r>
          </a:p>
          <a:p>
            <a:r>
              <a:rPr lang="de-AT" sz="800" noProof="1"/>
              <a:t>                    { "containerPort": 80 }</a:t>
            </a:r>
          </a:p>
          <a:p>
            <a:r>
              <a:rPr lang="de-AT" sz="800" noProof="1"/>
              <a:t>                ]</a:t>
            </a:r>
          </a:p>
          <a:p>
            <a:r>
              <a:rPr lang="de-AT" sz="800" noProof="1"/>
              <a:t>            }</a:t>
            </a:r>
          </a:p>
          <a:p>
            <a:r>
              <a:rPr lang="de-AT" sz="800" noProof="1"/>
              <a:t>        ]</a:t>
            </a:r>
          </a:p>
          <a:p>
            <a:r>
              <a:rPr lang="de-AT" sz="800" noProof="1"/>
              <a:t>    }</a:t>
            </a:r>
          </a:p>
          <a:p>
            <a:r>
              <a:rPr lang="de-AT" sz="800" noProof="1"/>
              <a:t>}</a:t>
            </a:r>
          </a:p>
        </p:txBody>
      </p:sp>
      <p:sp>
        <p:nvSpPr>
          <p:cNvPr id="7" name="Text Placeholder 6">
            <a:extLst>
              <a:ext uri="{FF2B5EF4-FFF2-40B4-BE49-F238E27FC236}">
                <a16:creationId xmlns:a16="http://schemas.microsoft.com/office/drawing/2014/main" id="{13E87A12-5543-4EB3-9575-E5EAC19E5608}"/>
              </a:ext>
            </a:extLst>
          </p:cNvPr>
          <p:cNvSpPr>
            <a:spLocks noGrp="1"/>
          </p:cNvSpPr>
          <p:nvPr>
            <p:ph type="body" sz="quarter" idx="23"/>
          </p:nvPr>
        </p:nvSpPr>
        <p:spPr/>
        <p:txBody>
          <a:bodyPr/>
          <a:lstStyle/>
          <a:p>
            <a:endParaRPr lang="de-AT"/>
          </a:p>
        </p:txBody>
      </p:sp>
      <p:sp>
        <p:nvSpPr>
          <p:cNvPr id="8" name="Text Placeholder 7">
            <a:extLst>
              <a:ext uri="{FF2B5EF4-FFF2-40B4-BE49-F238E27FC236}">
                <a16:creationId xmlns:a16="http://schemas.microsoft.com/office/drawing/2014/main" id="{F6AC8DC4-4401-4B38-B654-A6B815F1B12C}"/>
              </a:ext>
            </a:extLst>
          </p:cNvPr>
          <p:cNvSpPr>
            <a:spLocks noGrp="1"/>
          </p:cNvSpPr>
          <p:nvPr>
            <p:ph type="body" sz="quarter" idx="24"/>
          </p:nvPr>
        </p:nvSpPr>
        <p:spPr/>
        <p:txBody>
          <a:bodyPr/>
          <a:lstStyle/>
          <a:p>
            <a:r>
              <a:rPr lang="de-AT" sz="1600" dirty="0"/>
              <a:t>API </a:t>
            </a:r>
            <a:r>
              <a:rPr lang="de-AT" sz="1600" dirty="0" err="1"/>
              <a:t>Docs</a:t>
            </a:r>
            <a:endParaRPr lang="de-AT" sz="1600" dirty="0"/>
          </a:p>
          <a:p>
            <a:pPr lvl="1"/>
            <a:r>
              <a:rPr lang="de-AT" sz="1200" dirty="0">
                <a:hlinkClick r:id="rId2"/>
              </a:rPr>
              <a:t>Read Nodes</a:t>
            </a:r>
            <a:endParaRPr lang="de-AT" sz="1200" dirty="0">
              <a:hlinkClick r:id="rId3"/>
            </a:endParaRPr>
          </a:p>
          <a:p>
            <a:pPr lvl="1"/>
            <a:r>
              <a:rPr lang="de-AT" sz="1200" dirty="0">
                <a:hlinkClick r:id="rId3"/>
              </a:rPr>
              <a:t>Create </a:t>
            </a:r>
            <a:r>
              <a:rPr lang="de-AT" sz="1200" dirty="0" err="1">
                <a:hlinkClick r:id="rId3"/>
              </a:rPr>
              <a:t>Pod</a:t>
            </a:r>
            <a:endParaRPr lang="de-AT" sz="1200" dirty="0"/>
          </a:p>
          <a:p>
            <a:pPr lvl="1"/>
            <a:r>
              <a:rPr lang="de-AT" sz="1200" dirty="0">
                <a:hlinkClick r:id="rId4"/>
              </a:rPr>
              <a:t>Delete </a:t>
            </a:r>
            <a:r>
              <a:rPr lang="de-AT" sz="1200" dirty="0" err="1">
                <a:hlinkClick r:id="rId4"/>
              </a:rPr>
              <a:t>Pod</a:t>
            </a:r>
            <a:endParaRPr lang="de-AT" sz="1200" dirty="0"/>
          </a:p>
          <a:p>
            <a:r>
              <a:rPr lang="de-AT" sz="1600" dirty="0">
                <a:hlinkClick r:id="rId5"/>
              </a:rPr>
              <a:t>Label </a:t>
            </a:r>
            <a:r>
              <a:rPr lang="de-AT" sz="1600" dirty="0" err="1">
                <a:hlinkClick r:id="rId5"/>
              </a:rPr>
              <a:t>Selectors</a:t>
            </a:r>
            <a:endParaRPr lang="de-AT" sz="1600" dirty="0">
              <a:hlinkClick r:id="rId6"/>
            </a:endParaRPr>
          </a:p>
          <a:p>
            <a:r>
              <a:rPr lang="de-AT" sz="1600" dirty="0">
                <a:hlinkClick r:id="rId6"/>
              </a:rPr>
              <a:t>https://www.json2yaml.com</a:t>
            </a:r>
            <a:endParaRPr lang="de-AT" sz="1600" dirty="0"/>
          </a:p>
        </p:txBody>
      </p:sp>
      <p:sp>
        <p:nvSpPr>
          <p:cNvPr id="9" name="Text Placeholder 8">
            <a:extLst>
              <a:ext uri="{FF2B5EF4-FFF2-40B4-BE49-F238E27FC236}">
                <a16:creationId xmlns:a16="http://schemas.microsoft.com/office/drawing/2014/main" id="{6B3649CD-17F0-48A9-A753-B36C867D096A}"/>
              </a:ext>
            </a:extLst>
          </p:cNvPr>
          <p:cNvSpPr>
            <a:spLocks noGrp="1"/>
          </p:cNvSpPr>
          <p:nvPr>
            <p:ph type="body" sz="quarter" idx="25"/>
          </p:nvPr>
        </p:nvSpPr>
        <p:spPr/>
        <p:txBody>
          <a:bodyPr/>
          <a:lstStyle/>
          <a:p>
            <a:r>
              <a:rPr lang="de-AT" dirty="0">
                <a:hlinkClick r:id="rId7"/>
              </a:rPr>
              <a:t>https://github.com/rstropek/DockerVS2015Intro/blob/master/dockerDemos/13-kube-intro/api-demo.http</a:t>
            </a:r>
            <a:endParaRPr lang="de-AT" dirty="0"/>
          </a:p>
        </p:txBody>
      </p:sp>
    </p:spTree>
    <p:extLst>
      <p:ext uri="{BB962C8B-B14F-4D97-AF65-F5344CB8AC3E}">
        <p14:creationId xmlns:p14="http://schemas.microsoft.com/office/powerpoint/2010/main" val="81498799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5451F-7420-4A20-BAAF-EDF67E2B6FD3}"/>
              </a:ext>
            </a:extLst>
          </p:cNvPr>
          <p:cNvSpPr>
            <a:spLocks noGrp="1"/>
          </p:cNvSpPr>
          <p:nvPr>
            <p:ph type="title"/>
          </p:nvPr>
        </p:nvSpPr>
        <p:spPr/>
        <p:txBody>
          <a:bodyPr/>
          <a:lstStyle/>
          <a:p>
            <a:r>
              <a:rPr lang="de-AT" dirty="0"/>
              <a:t>Demo: API</a:t>
            </a:r>
          </a:p>
        </p:txBody>
      </p:sp>
      <p:sp>
        <p:nvSpPr>
          <p:cNvPr id="6" name="Content Placeholder 5">
            <a:extLst>
              <a:ext uri="{FF2B5EF4-FFF2-40B4-BE49-F238E27FC236}">
                <a16:creationId xmlns:a16="http://schemas.microsoft.com/office/drawing/2014/main" id="{FD704B5B-76F3-4223-AF8D-2A4CE214C111}"/>
              </a:ext>
            </a:extLst>
          </p:cNvPr>
          <p:cNvSpPr>
            <a:spLocks noGrp="1"/>
          </p:cNvSpPr>
          <p:nvPr>
            <p:ph sz="quarter" idx="22"/>
          </p:nvPr>
        </p:nvSpPr>
        <p:spPr/>
        <p:txBody>
          <a:bodyPr/>
          <a:lstStyle/>
          <a:p>
            <a:r>
              <a:rPr lang="de-AT" sz="800" noProof="1"/>
              <a:t>### DASHBOARD</a:t>
            </a:r>
          </a:p>
          <a:p>
            <a:r>
              <a:rPr lang="de-AT" sz="800" noProof="1"/>
              <a:t># Find out name of services</a:t>
            </a:r>
          </a:p>
          <a:p>
            <a:r>
              <a:rPr lang="de-AT" sz="800" noProof="1"/>
              <a:t>kubectl get service</a:t>
            </a:r>
          </a:p>
          <a:p>
            <a:endParaRPr lang="de-AT" sz="800" noProof="1"/>
          </a:p>
          <a:p>
            <a:r>
              <a:rPr lang="de-AT" sz="800" noProof="1"/>
              <a:t># Start authenticated proxy</a:t>
            </a:r>
          </a:p>
          <a:p>
            <a:r>
              <a:rPr lang="de-AT" sz="800" noProof="1"/>
              <a:t>kubectl proxy</a:t>
            </a:r>
          </a:p>
          <a:p>
            <a:endParaRPr lang="de-AT" sz="800" noProof="1"/>
          </a:p>
          <a:p>
            <a:r>
              <a:rPr lang="de-AT" sz="800" noProof="1"/>
              <a:t># Note: Change your namespace accordingly</a:t>
            </a:r>
          </a:p>
          <a:p>
            <a:r>
              <a:rPr lang="de-AT" sz="800" noProof="1">
                <a:hlinkClick r:id="rId2"/>
              </a:rPr>
              <a:t>http://localhost:8001/api/v1/namespaces/student-r-stropek/services/https:kubernetes-dashboard:443/proxy/#/overview?namespace=student-r-stropek</a:t>
            </a:r>
            <a:endParaRPr lang="de-AT" sz="800" noProof="1"/>
          </a:p>
          <a:p>
            <a:endParaRPr lang="de-AT" sz="800" noProof="1"/>
          </a:p>
          <a:p>
            <a:endParaRPr lang="de-AT" sz="800" noProof="1"/>
          </a:p>
          <a:p>
            <a:endParaRPr lang="de-AT" sz="800" noProof="1"/>
          </a:p>
          <a:p>
            <a:endParaRPr lang="de-AT" sz="800" noProof="1"/>
          </a:p>
          <a:p>
            <a:r>
              <a:rPr lang="de-AT" sz="800" noProof="1"/>
              <a:t>### Access created port</a:t>
            </a:r>
          </a:p>
          <a:p>
            <a:r>
              <a:rPr lang="de-AT" sz="800" noProof="1"/>
              <a:t># Create port forwarding for pod</a:t>
            </a:r>
          </a:p>
          <a:p>
            <a:r>
              <a:rPr lang="de-AT" sz="800" noProof="1"/>
              <a:t>kubectl port-forward api-demo-pod :80</a:t>
            </a:r>
          </a:p>
          <a:p>
            <a:endParaRPr lang="de-AT" sz="800" noProof="1"/>
          </a:p>
          <a:p>
            <a:r>
              <a:rPr lang="de-AT" sz="800" noProof="1"/>
              <a:t># Note: Change port accordingly</a:t>
            </a:r>
          </a:p>
          <a:p>
            <a:r>
              <a:rPr lang="de-AT" sz="800" noProof="1"/>
              <a:t>GET http://127.0.0.1:42973</a:t>
            </a:r>
          </a:p>
          <a:p>
            <a:endParaRPr lang="de-AT" sz="800" noProof="1"/>
          </a:p>
          <a:p>
            <a:endParaRPr lang="de-AT" sz="800" noProof="1"/>
          </a:p>
          <a:p>
            <a:endParaRPr lang="de-AT" sz="800" noProof="1"/>
          </a:p>
          <a:p>
            <a:endParaRPr lang="de-AT" sz="800" noProof="1"/>
          </a:p>
          <a:p>
            <a:r>
              <a:rPr lang="de-AT" sz="800" noProof="1"/>
              <a:t>###</a:t>
            </a:r>
          </a:p>
          <a:p>
            <a:r>
              <a:rPr lang="de-AT" sz="800" noProof="1"/>
              <a:t>GET http://127.0.0.1:8001/api/v1/namespaces/default/pods?</a:t>
            </a:r>
            <a:br>
              <a:rPr lang="de-AT" sz="800" noProof="1"/>
            </a:br>
            <a:r>
              <a:rPr lang="de-AT" sz="800" noProof="1"/>
              <a:t>		labelSelector=app%20in%20%28api-demo%29</a:t>
            </a:r>
          </a:p>
          <a:p>
            <a:endParaRPr lang="de-AT" sz="800" noProof="1"/>
          </a:p>
          <a:p>
            <a:r>
              <a:rPr lang="de-AT" sz="800" noProof="1"/>
              <a:t>###</a:t>
            </a:r>
          </a:p>
          <a:p>
            <a:r>
              <a:rPr lang="de-AT" sz="800" noProof="1"/>
              <a:t>DELETE http://127.0.0.1:8001/api/v1/namespaces/default/pods/api-demo-pod</a:t>
            </a:r>
          </a:p>
          <a:p>
            <a:endParaRPr lang="de-AT" sz="800" noProof="1"/>
          </a:p>
          <a:p>
            <a:endParaRPr lang="de-AT" sz="800" noProof="1"/>
          </a:p>
        </p:txBody>
      </p:sp>
      <p:sp>
        <p:nvSpPr>
          <p:cNvPr id="7" name="Text Placeholder 6">
            <a:extLst>
              <a:ext uri="{FF2B5EF4-FFF2-40B4-BE49-F238E27FC236}">
                <a16:creationId xmlns:a16="http://schemas.microsoft.com/office/drawing/2014/main" id="{13E87A12-5543-4EB3-9575-E5EAC19E5608}"/>
              </a:ext>
            </a:extLst>
          </p:cNvPr>
          <p:cNvSpPr>
            <a:spLocks noGrp="1"/>
          </p:cNvSpPr>
          <p:nvPr>
            <p:ph type="body" sz="quarter" idx="23"/>
          </p:nvPr>
        </p:nvSpPr>
        <p:spPr/>
        <p:txBody>
          <a:bodyPr/>
          <a:lstStyle/>
          <a:p>
            <a:endParaRPr lang="de-AT"/>
          </a:p>
        </p:txBody>
      </p:sp>
      <p:sp>
        <p:nvSpPr>
          <p:cNvPr id="8" name="Text Placeholder 7">
            <a:extLst>
              <a:ext uri="{FF2B5EF4-FFF2-40B4-BE49-F238E27FC236}">
                <a16:creationId xmlns:a16="http://schemas.microsoft.com/office/drawing/2014/main" id="{F6AC8DC4-4401-4B38-B654-A6B815F1B12C}"/>
              </a:ext>
            </a:extLst>
          </p:cNvPr>
          <p:cNvSpPr>
            <a:spLocks noGrp="1"/>
          </p:cNvSpPr>
          <p:nvPr>
            <p:ph type="body" sz="quarter" idx="24"/>
          </p:nvPr>
        </p:nvSpPr>
        <p:spPr/>
        <p:txBody>
          <a:bodyPr/>
          <a:lstStyle/>
          <a:p>
            <a:r>
              <a:rPr lang="de-AT" sz="1600" dirty="0"/>
              <a:t>Find </a:t>
            </a:r>
            <a:r>
              <a:rPr lang="de-AT" sz="1600" dirty="0" err="1"/>
              <a:t>pod</a:t>
            </a:r>
            <a:r>
              <a:rPr lang="de-AT" sz="1600" dirty="0"/>
              <a:t> in </a:t>
            </a:r>
            <a:r>
              <a:rPr lang="de-AT" sz="1600" dirty="0" err="1"/>
              <a:t>dashboard</a:t>
            </a:r>
            <a:endParaRPr lang="de-AT" sz="1600" dirty="0"/>
          </a:p>
          <a:p>
            <a:pPr lvl="1"/>
            <a:r>
              <a:rPr lang="de-AT" sz="1200" dirty="0">
                <a:hlinkClick r:id="rId3"/>
              </a:rPr>
              <a:t>K8s </a:t>
            </a:r>
            <a:r>
              <a:rPr lang="de-AT" sz="1200" dirty="0" err="1">
                <a:hlinkClick r:id="rId3"/>
              </a:rPr>
              <a:t>dashboard</a:t>
            </a:r>
            <a:r>
              <a:rPr lang="de-AT" sz="1200" dirty="0">
                <a:hlinkClick r:id="rId3"/>
              </a:rPr>
              <a:t> </a:t>
            </a:r>
            <a:r>
              <a:rPr lang="de-AT" sz="1200" dirty="0" err="1">
                <a:hlinkClick r:id="rId3"/>
              </a:rPr>
              <a:t>with</a:t>
            </a:r>
            <a:r>
              <a:rPr lang="de-AT" sz="1200" dirty="0">
                <a:hlinkClick r:id="rId3"/>
              </a:rPr>
              <a:t> Docker Desktop</a:t>
            </a:r>
            <a:endParaRPr lang="de-AT" sz="1200" dirty="0"/>
          </a:p>
          <a:p>
            <a:r>
              <a:rPr lang="de-AT" sz="1600" dirty="0"/>
              <a:t>Access </a:t>
            </a:r>
            <a:r>
              <a:rPr lang="de-AT" sz="1600" dirty="0" err="1"/>
              <a:t>created</a:t>
            </a:r>
            <a:r>
              <a:rPr lang="de-AT" sz="1600" dirty="0"/>
              <a:t> </a:t>
            </a:r>
            <a:r>
              <a:rPr lang="de-AT" sz="1600" dirty="0" err="1"/>
              <a:t>pod</a:t>
            </a:r>
            <a:endParaRPr lang="de-AT" sz="1600" dirty="0"/>
          </a:p>
          <a:p>
            <a:r>
              <a:rPr lang="de-AT" sz="1600" dirty="0"/>
              <a:t>Remove </a:t>
            </a:r>
            <a:r>
              <a:rPr lang="de-AT" sz="1600" dirty="0" err="1"/>
              <a:t>pod</a:t>
            </a:r>
            <a:endParaRPr lang="de-AT" sz="1600" dirty="0"/>
          </a:p>
        </p:txBody>
      </p:sp>
      <p:sp>
        <p:nvSpPr>
          <p:cNvPr id="9" name="Text Placeholder 8">
            <a:extLst>
              <a:ext uri="{FF2B5EF4-FFF2-40B4-BE49-F238E27FC236}">
                <a16:creationId xmlns:a16="http://schemas.microsoft.com/office/drawing/2014/main" id="{6B3649CD-17F0-48A9-A753-B36C867D096A}"/>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207620157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3203</Words>
  <Application>Microsoft Office PowerPoint</Application>
  <PresentationFormat>On-screen Show (16:9)</PresentationFormat>
  <Paragraphs>701</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Kubernetes</vt:lpstr>
      <vt:lpstr>Your Host</vt:lpstr>
      <vt:lpstr>What‘s Kubernetes?</vt:lpstr>
      <vt:lpstr>Feature View</vt:lpstr>
      <vt:lpstr>Component View</vt:lpstr>
      <vt:lpstr>API</vt:lpstr>
      <vt:lpstr>Demo: Tokens</vt:lpstr>
      <vt:lpstr>Demo: API</vt:lpstr>
      <vt:lpstr>Demo: API</vt:lpstr>
      <vt:lpstr>Kubernetes 101</vt:lpstr>
      <vt:lpstr>Kubernetes 101</vt:lpstr>
      <vt:lpstr>Labels &amp; Selectors</vt:lpstr>
      <vt:lpstr>kubectl Fundamentals</vt:lpstr>
      <vt:lpstr>Install Client Tools</vt:lpstr>
      <vt:lpstr>Get a Kubernetes Cluster</vt:lpstr>
      <vt:lpstr>kubectl</vt:lpstr>
      <vt:lpstr>kubectl</vt:lpstr>
      <vt:lpstr>Object Management</vt:lpstr>
      <vt:lpstr>Imperative Commands</vt:lpstr>
      <vt:lpstr>Kubernetes Workloads</vt:lpstr>
      <vt:lpstr>Pods</vt:lpstr>
      <vt:lpstr>Services</vt:lpstr>
      <vt:lpstr>Deployment</vt:lpstr>
      <vt:lpstr>Rolling Updates</vt:lpstr>
      <vt:lpstr>Ingress</vt:lpstr>
      <vt:lpstr>Ingress</vt:lpstr>
      <vt:lpstr>Storage</vt:lpstr>
      <vt:lpstr>Storage</vt:lpstr>
      <vt:lpstr>Volumes</vt:lpstr>
      <vt:lpstr>PV, PVC</vt:lpstr>
      <vt:lpstr>PV, PVC</vt:lpstr>
      <vt:lpstr>AKS</vt:lpstr>
      <vt:lpstr>AKS</vt:lpstr>
      <vt:lpstr>Demo</vt:lpstr>
      <vt:lpstr>Demo</vt:lpstr>
      <vt:lpstr>Demo</vt:lpstr>
      <vt:lpstr>Workshop</vt:lpstr>
      <vt:lpstr>Manifest</vt:lpstr>
      <vt:lpstr>Manifest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171</cp:revision>
  <dcterms:created xsi:type="dcterms:W3CDTF">2015-05-11T14:39:12Z</dcterms:created>
  <dcterms:modified xsi:type="dcterms:W3CDTF">2021-06-16T07:41:29Z</dcterms:modified>
</cp:coreProperties>
</file>