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96" r:id="rId1"/>
    <p:sldMasterId id="2147483842" r:id="rId2"/>
  </p:sldMasterIdLst>
  <p:notesMasterIdLst>
    <p:notesMasterId r:id="rId63"/>
  </p:notesMasterIdLst>
  <p:sldIdLst>
    <p:sldId id="297" r:id="rId3"/>
    <p:sldId id="266" r:id="rId4"/>
    <p:sldId id="320" r:id="rId5"/>
    <p:sldId id="270" r:id="rId6"/>
    <p:sldId id="271" r:id="rId7"/>
    <p:sldId id="327" r:id="rId8"/>
    <p:sldId id="326" r:id="rId9"/>
    <p:sldId id="330" r:id="rId10"/>
    <p:sldId id="272" r:id="rId11"/>
    <p:sldId id="324" r:id="rId12"/>
    <p:sldId id="321" r:id="rId13"/>
    <p:sldId id="273" r:id="rId14"/>
    <p:sldId id="336" r:id="rId15"/>
    <p:sldId id="315" r:id="rId16"/>
    <p:sldId id="319" r:id="rId17"/>
    <p:sldId id="301" r:id="rId18"/>
    <p:sldId id="295" r:id="rId19"/>
    <p:sldId id="276" r:id="rId20"/>
    <p:sldId id="325" r:id="rId21"/>
    <p:sldId id="277" r:id="rId22"/>
    <p:sldId id="278" r:id="rId23"/>
    <p:sldId id="279" r:id="rId24"/>
    <p:sldId id="280" r:id="rId25"/>
    <p:sldId id="323" r:id="rId26"/>
    <p:sldId id="302" r:id="rId27"/>
    <p:sldId id="304" r:id="rId28"/>
    <p:sldId id="303" r:id="rId29"/>
    <p:sldId id="305" r:id="rId30"/>
    <p:sldId id="307" r:id="rId31"/>
    <p:sldId id="309" r:id="rId32"/>
    <p:sldId id="310" r:id="rId33"/>
    <p:sldId id="334" r:id="rId34"/>
    <p:sldId id="311" r:id="rId35"/>
    <p:sldId id="328" r:id="rId36"/>
    <p:sldId id="329" r:id="rId37"/>
    <p:sldId id="281" r:id="rId38"/>
    <p:sldId id="282" r:id="rId39"/>
    <p:sldId id="308" r:id="rId40"/>
    <p:sldId id="283" r:id="rId41"/>
    <p:sldId id="284" r:id="rId42"/>
    <p:sldId id="285" r:id="rId43"/>
    <p:sldId id="331" r:id="rId44"/>
    <p:sldId id="332" r:id="rId45"/>
    <p:sldId id="286" r:id="rId46"/>
    <p:sldId id="287" r:id="rId47"/>
    <p:sldId id="333" r:id="rId48"/>
    <p:sldId id="288" r:id="rId49"/>
    <p:sldId id="338" r:id="rId50"/>
    <p:sldId id="337" r:id="rId51"/>
    <p:sldId id="339" r:id="rId52"/>
    <p:sldId id="289" r:id="rId53"/>
    <p:sldId id="290" r:id="rId54"/>
    <p:sldId id="291" r:id="rId55"/>
    <p:sldId id="298" r:id="rId56"/>
    <p:sldId id="335" r:id="rId57"/>
    <p:sldId id="299" r:id="rId58"/>
    <p:sldId id="300" r:id="rId59"/>
    <p:sldId id="292" r:id="rId60"/>
    <p:sldId id="294" r:id="rId61"/>
    <p:sldId id="322" r:id="rId62"/>
  </p:sldIdLst>
  <p:sldSz cx="9144000" cy="5143500" type="screen16x9"/>
  <p:notesSz cx="6858000" cy="9144000"/>
  <p:defaultTextStyle>
    <a:defPPr>
      <a:defRPr lang="en-GB"/>
    </a:defPPr>
    <a:lvl1pPr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1pPr>
    <a:lvl2pPr marL="602855" indent="-231867"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2pPr>
    <a:lvl3pPr marL="927469"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3pPr>
    <a:lvl4pPr marL="1298457"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4pPr>
    <a:lvl5pPr marL="1669445"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5pPr>
    <a:lvl6pPr marL="1854939" algn="l" defTabSz="741975" rtl="0" eaLnBrk="1" latinLnBrk="0" hangingPunct="1">
      <a:defRPr kern="1200">
        <a:solidFill>
          <a:schemeClr val="bg1"/>
        </a:solidFill>
        <a:latin typeface="Arial" pitchFamily="34" charset="0"/>
        <a:ea typeface="SimSun" pitchFamily="2" charset="-122"/>
        <a:cs typeface="+mn-cs"/>
      </a:defRPr>
    </a:lvl6pPr>
    <a:lvl7pPr marL="2225927" algn="l" defTabSz="741975" rtl="0" eaLnBrk="1" latinLnBrk="0" hangingPunct="1">
      <a:defRPr kern="1200">
        <a:solidFill>
          <a:schemeClr val="bg1"/>
        </a:solidFill>
        <a:latin typeface="Arial" pitchFamily="34" charset="0"/>
        <a:ea typeface="SimSun" pitchFamily="2" charset="-122"/>
        <a:cs typeface="+mn-cs"/>
      </a:defRPr>
    </a:lvl7pPr>
    <a:lvl8pPr marL="2596914" algn="l" defTabSz="741975" rtl="0" eaLnBrk="1" latinLnBrk="0" hangingPunct="1">
      <a:defRPr kern="1200">
        <a:solidFill>
          <a:schemeClr val="bg1"/>
        </a:solidFill>
        <a:latin typeface="Arial" pitchFamily="34" charset="0"/>
        <a:ea typeface="SimSun" pitchFamily="2" charset="-122"/>
        <a:cs typeface="+mn-cs"/>
      </a:defRPr>
    </a:lvl8pPr>
    <a:lvl9pPr marL="2967902" algn="l" defTabSz="741975" rtl="0" eaLnBrk="1" latinLnBrk="0" hangingPunct="1">
      <a:defRPr kern="1200">
        <a:solidFill>
          <a:schemeClr val="bg1"/>
        </a:solidFill>
        <a:latin typeface="Arial" pitchFamily="34" charset="0"/>
        <a:ea typeface="SimSun" pitchFamily="2" charset="-122"/>
        <a:cs typeface="+mn-cs"/>
      </a:defRPr>
    </a:lvl9pPr>
  </p:defaultTextStyle>
  <p:extLst>
    <p:ext uri="{521415D9-36F7-43E2-AB2F-B90AF26B5E84}">
      <p14:sectionLst xmlns:p14="http://schemas.microsoft.com/office/powerpoint/2010/main">
        <p14:section name="Introduction" id="{40ADD3A2-C4F5-466B-BD85-2774134D805E}">
          <p14:sldIdLst>
            <p14:sldId id="297"/>
            <p14:sldId id="266"/>
          </p14:sldIdLst>
        </p14:section>
        <p14:section name="What is Docker?" id="{90AB1188-5DE7-4FDF-AA2F-069D5AB33282}">
          <p14:sldIdLst>
            <p14:sldId id="320"/>
            <p14:sldId id="270"/>
            <p14:sldId id="271"/>
            <p14:sldId id="327"/>
            <p14:sldId id="326"/>
            <p14:sldId id="330"/>
            <p14:sldId id="272"/>
            <p14:sldId id="324"/>
            <p14:sldId id="321"/>
            <p14:sldId id="273"/>
            <p14:sldId id="336"/>
            <p14:sldId id="315"/>
            <p14:sldId id="319"/>
            <p14:sldId id="301"/>
            <p14:sldId id="295"/>
          </p14:sldIdLst>
        </p14:section>
        <p14:section name="Containers" id="{A28ECE80-9434-4A34-899D-712B6B7C2246}">
          <p14:sldIdLst>
            <p14:sldId id="276"/>
            <p14:sldId id="325"/>
            <p14:sldId id="277"/>
            <p14:sldId id="278"/>
            <p14:sldId id="279"/>
            <p14:sldId id="280"/>
            <p14:sldId id="323"/>
          </p14:sldIdLst>
        </p14:section>
        <p14:section name="Networking" id="{E4C49680-1432-458B-83CD-EB19198B87A9}">
          <p14:sldIdLst>
            <p14:sldId id="302"/>
            <p14:sldId id="304"/>
            <p14:sldId id="303"/>
            <p14:sldId id="305"/>
            <p14:sldId id="307"/>
            <p14:sldId id="309"/>
            <p14:sldId id="310"/>
            <p14:sldId id="334"/>
            <p14:sldId id="311"/>
            <p14:sldId id="328"/>
            <p14:sldId id="329"/>
          </p14:sldIdLst>
        </p14:section>
        <p14:section name="Docker Images" id="{9D8E0D0D-2DA3-4DF6-B181-9217CEBC3C00}">
          <p14:sldIdLst>
            <p14:sldId id="281"/>
            <p14:sldId id="282"/>
            <p14:sldId id="308"/>
            <p14:sldId id="283"/>
            <p14:sldId id="284"/>
            <p14:sldId id="285"/>
            <p14:sldId id="331"/>
            <p14:sldId id="332"/>
          </p14:sldIdLst>
        </p14:section>
        <p14:section name="Dockerfiles" id="{0B355F9E-902A-4101-8CC5-E7701CDB0899}">
          <p14:sldIdLst>
            <p14:sldId id="286"/>
            <p14:sldId id="287"/>
            <p14:sldId id="333"/>
            <p14:sldId id="288"/>
            <p14:sldId id="338"/>
            <p14:sldId id="337"/>
            <p14:sldId id="339"/>
            <p14:sldId id="289"/>
            <p14:sldId id="290"/>
            <p14:sldId id="291"/>
          </p14:sldIdLst>
        </p14:section>
        <p14:section name="Docker Compose" id="{3FDF1CDE-E2E9-44D4-A979-918AC1D847D4}">
          <p14:sldIdLst>
            <p14:sldId id="298"/>
            <p14:sldId id="335"/>
            <p14:sldId id="299"/>
            <p14:sldId id="300"/>
          </p14:sldIdLst>
        </p14:section>
        <p14:section name="ASP.NET in Docker" id="{5980116B-2F2C-41FE-86CC-894B2A81C292}">
          <p14:sldIdLst>
            <p14:sldId id="292"/>
          </p14:sldIdLst>
        </p14:section>
        <p14:section name="Summary" id="{8F29695A-6C56-42BD-A9FB-696D3723D3AD}">
          <p14:sldIdLst>
            <p14:sldId id="294"/>
            <p14:sldId id="32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AA3"/>
    <a:srgbClr val="A8C1A3"/>
    <a:srgbClr val="F0EBDB"/>
    <a:srgbClr val="5F8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411" autoAdjust="0"/>
  </p:normalViewPr>
  <p:slideViewPr>
    <p:cSldViewPr snapToGrid="0" snapToObjects="1">
      <p:cViewPr varScale="1">
        <p:scale>
          <a:sx n="131" d="100"/>
          <a:sy n="131" d="100"/>
        </p:scale>
        <p:origin x="1026" y="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64E45F-6435-4E8D-8DA2-B4FA1A7A853C}" type="datetimeFigureOut">
              <a:rPr lang="de-AT" smtClean="0"/>
              <a:t>03.05.2022</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95081E-D3A8-4AE0-832B-52582237E66A}" type="slidenum">
              <a:rPr lang="de-AT" smtClean="0"/>
              <a:t>‹#›</a:t>
            </a:fld>
            <a:endParaRPr lang="de-AT"/>
          </a:p>
        </p:txBody>
      </p:sp>
    </p:spTree>
    <p:extLst>
      <p:ext uri="{BB962C8B-B14F-4D97-AF65-F5344CB8AC3E}">
        <p14:creationId xmlns:p14="http://schemas.microsoft.com/office/powerpoint/2010/main" val="2518071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Read </a:t>
            </a:r>
            <a:r>
              <a:rPr lang="de-AT" dirty="0" err="1"/>
              <a:t>docs</a:t>
            </a:r>
            <a:r>
              <a:rPr lang="de-AT" dirty="0"/>
              <a:t> offline: </a:t>
            </a:r>
            <a:r>
              <a:rPr lang="en-US" dirty="0"/>
              <a:t>docker run -it -p 4000:4000 docs/</a:t>
            </a:r>
            <a:r>
              <a:rPr lang="en-US" dirty="0" err="1"/>
              <a:t>docker.github.io:latest</a:t>
            </a:r>
            <a:endParaRPr lang="de-AT" dirty="0"/>
          </a:p>
        </p:txBody>
      </p:sp>
      <p:sp>
        <p:nvSpPr>
          <p:cNvPr id="4" name="Slide Number Placeholder 3"/>
          <p:cNvSpPr>
            <a:spLocks noGrp="1"/>
          </p:cNvSpPr>
          <p:nvPr>
            <p:ph type="sldNum" sz="quarter" idx="5"/>
          </p:nvPr>
        </p:nvSpPr>
        <p:spPr/>
        <p:txBody>
          <a:bodyPr/>
          <a:lstStyle/>
          <a:p>
            <a:fld id="{A295081E-D3A8-4AE0-832B-52582237E66A}" type="slidenum">
              <a:rPr lang="de-AT" smtClean="0"/>
              <a:t>3</a:t>
            </a:fld>
            <a:endParaRPr lang="de-AT"/>
          </a:p>
        </p:txBody>
      </p:sp>
    </p:spTree>
    <p:extLst>
      <p:ext uri="{BB962C8B-B14F-4D97-AF65-F5344CB8AC3E}">
        <p14:creationId xmlns:p14="http://schemas.microsoft.com/office/powerpoint/2010/main" val="8921283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defTabSz="914400" fontAlgn="auto">
              <a:spcBef>
                <a:spcPts val="0"/>
              </a:spcBef>
              <a:spcAft>
                <a:spcPts val="0"/>
              </a:spcAft>
              <a:buClrTx/>
              <a:buSzTx/>
              <a:buFontTx/>
              <a:buNone/>
            </a:pPr>
            <a:r>
              <a:rPr lang="en-US" sz="1200" b="1" dirty="0">
                <a:solidFill>
                  <a:srgbClr val="0071BC"/>
                </a:solidFill>
                <a:latin typeface="Segoe UI"/>
                <a:ea typeface="+mn-ea"/>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03441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528392"/>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9999" y="4736851"/>
            <a:ext cx="2716832"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12480020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8"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28641567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6350" y="0"/>
            <a:ext cx="9165105"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a:solidFill>
                <a:srgbClr val="FFFFFF"/>
              </a:solidFill>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3808502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1"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36637746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9"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2" name="TextBox 1"/>
          <p:cNvSpPr txBox="1"/>
          <p:nvPr userDrawn="1"/>
        </p:nvSpPr>
        <p:spPr>
          <a:xfrm>
            <a:off x="251520" y="3519352"/>
            <a:ext cx="2198038" cy="1015663"/>
          </a:xfrm>
          <a:prstGeom prst="rect">
            <a:avLst/>
          </a:prstGeom>
          <a:noFill/>
        </p:spPr>
        <p:txBody>
          <a:bodyPr wrap="none" rtlCol="0">
            <a:spAutoFit/>
          </a:bodyPr>
          <a:lstStyle/>
          <a:p>
            <a:pPr defTabSz="914400" fontAlgn="auto">
              <a:spcBef>
                <a:spcPts val="0"/>
              </a:spcBef>
              <a:spcAft>
                <a:spcPts val="0"/>
              </a:spcAft>
              <a:buClrTx/>
              <a:buSzTx/>
              <a:buFontTx/>
              <a:buNone/>
            </a:pPr>
            <a:r>
              <a:rPr lang="de-AT" sz="6000" dirty="0">
                <a:solidFill>
                  <a:srgbClr val="595959"/>
                </a:solidFill>
                <a:latin typeface="Segoe UI Semilight" panose="020B0402040204020203" pitchFamily="34" charset="0"/>
                <a:ea typeface="+mn-ea"/>
                <a:cs typeface="Segoe UI Semilight" panose="020B0402040204020203" pitchFamily="34" charset="0"/>
              </a:rPr>
              <a:t>Demo</a:t>
            </a:r>
            <a:endParaRPr lang="en-US" sz="6000" dirty="0">
              <a:solidFill>
                <a:srgbClr val="595959"/>
              </a:solidFill>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6561855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defTabSz="914400" fontAlgn="auto">
              <a:spcBef>
                <a:spcPts val="0"/>
              </a:spcBef>
              <a:spcAft>
                <a:spcPts val="0"/>
              </a:spcAft>
              <a:buClrTx/>
              <a:buSzTx/>
              <a:buFontTx/>
              <a:buNone/>
            </a:pPr>
            <a:endParaRPr lang="en-US"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134920218"/>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Knowledge</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Tracker</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defTabSz="914400" fontAlgn="auto">
              <a:spcBef>
                <a:spcPts val="0"/>
              </a:spcBef>
              <a:spcAft>
                <a:spcPts val="0"/>
              </a:spcAft>
              <a:buClrTx/>
              <a:buSzTx/>
              <a:buFontTx/>
              <a:buNone/>
            </a:pPr>
            <a:endParaRPr lang="de-AT"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328193606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11842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36293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4838507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224138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AT"/>
          </a:p>
        </p:txBody>
      </p:sp>
    </p:spTree>
    <p:extLst>
      <p:ext uri="{BB962C8B-B14F-4D97-AF65-F5344CB8AC3E}">
        <p14:creationId xmlns:p14="http://schemas.microsoft.com/office/powerpoint/2010/main" val="2964146507"/>
      </p:ext>
    </p:extLst>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Vergleich">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662879" y="1635646"/>
            <a:ext cx="4040188" cy="3240360"/>
          </a:xfrm>
          <a:prstGeom prst="rect">
            <a:avLst/>
          </a:prstGeom>
        </p:spPr>
        <p:txBody>
          <a:bodyPr/>
          <a:lstStyle>
            <a:lvl1pPr marL="135731" indent="-135731">
              <a:buFont typeface="Arial" pitchFamily="34" charset="0"/>
              <a:buChar char="•"/>
              <a:tabLst>
                <a:tab pos="358775" algn="l"/>
              </a:tabLst>
              <a:defRPr sz="1500">
                <a:latin typeface="+mj-lt"/>
              </a:defRPr>
            </a:lvl1pPr>
            <a:lvl2pPr marL="358775" indent="-176213">
              <a:tabLst/>
              <a:defRPr sz="1350">
                <a:latin typeface="+mj-lt"/>
              </a:defRPr>
            </a:lvl2pPr>
            <a:lvl3pPr marL="541338" indent="-182563">
              <a:tabLst>
                <a:tab pos="358775" algn="l"/>
              </a:tabLst>
              <a:defRPr sz="1200">
                <a:latin typeface="+mj-lt"/>
              </a:defRPr>
            </a:lvl3pPr>
            <a:lvl4pPr marL="715963" indent="-174625">
              <a:tabLst>
                <a:tab pos="358775" algn="l"/>
              </a:tabLst>
              <a:defRPr sz="1050">
                <a:latin typeface="+mj-lt"/>
              </a:defRPr>
            </a:lvl4pPr>
            <a:lvl5pPr marL="898525" indent="-182563">
              <a:tabLst>
                <a:tab pos="358775" algn="l"/>
              </a:tabLst>
              <a:defRPr sz="1050">
                <a:latin typeface="+mj-lt"/>
              </a:defRPr>
            </a:lvl5pPr>
            <a:lvl6pPr>
              <a:defRPr sz="1200"/>
            </a:lvl6pPr>
            <a:lvl7pPr>
              <a:defRPr sz="1200"/>
            </a:lvl7pPr>
            <a:lvl8pPr>
              <a:defRPr sz="1200"/>
            </a:lvl8pPr>
            <a:lvl9pPr>
              <a:defRPr sz="12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Inhaltsplatzhalter 5"/>
          <p:cNvSpPr>
            <a:spLocks noGrp="1"/>
          </p:cNvSpPr>
          <p:nvPr>
            <p:ph sz="quarter" idx="4"/>
          </p:nvPr>
        </p:nvSpPr>
        <p:spPr>
          <a:xfrm>
            <a:off x="4850705" y="1635646"/>
            <a:ext cx="4041775" cy="3240360"/>
          </a:xfrm>
          <a:prstGeom prst="rect">
            <a:avLst/>
          </a:prstGeom>
        </p:spPr>
        <p:txBody>
          <a:bodyPr/>
          <a:lstStyle>
            <a:lvl1pPr>
              <a:defRPr lang="de-DE" sz="1500" dirty="0" smtClean="0">
                <a:latin typeface="+mj-lt"/>
              </a:defRPr>
            </a:lvl1pPr>
            <a:lvl2pPr>
              <a:defRPr lang="de-DE" sz="1350" dirty="0" smtClean="0">
                <a:latin typeface="+mj-lt"/>
              </a:defRPr>
            </a:lvl2pPr>
            <a:lvl3pPr>
              <a:defRPr lang="de-DE" sz="1200" dirty="0" smtClean="0">
                <a:latin typeface="+mj-lt"/>
              </a:defRPr>
            </a:lvl3pPr>
            <a:lvl4pPr>
              <a:defRPr lang="de-DE" sz="1050" dirty="0" smtClean="0">
                <a:latin typeface="+mj-lt"/>
              </a:defRPr>
            </a:lvl4pPr>
            <a:lvl5pPr>
              <a:defRPr lang="en-US" sz="1050" dirty="0">
                <a:latin typeface="+mj-lt"/>
              </a:defRPr>
            </a:lvl5pPr>
          </a:lstStyle>
          <a:p>
            <a:pPr marL="135731" lvl="0" indent="-135731">
              <a:tabLst>
                <a:tab pos="358775" algn="l"/>
              </a:tabLst>
            </a:pPr>
            <a:r>
              <a:rPr lang="de-DE" dirty="0"/>
              <a:t>Textmasterformate durch Klicken bearbeiten</a:t>
            </a:r>
          </a:p>
          <a:p>
            <a:pPr marL="358775" lvl="1" indent="-176213">
              <a:tabLst/>
            </a:pPr>
            <a:r>
              <a:rPr lang="de-DE" dirty="0"/>
              <a:t>Zweite Ebene</a:t>
            </a:r>
          </a:p>
          <a:p>
            <a:pPr marL="541338" lvl="2" indent="-182563">
              <a:tabLst>
                <a:tab pos="358775" algn="l"/>
              </a:tabLst>
            </a:pPr>
            <a:r>
              <a:rPr lang="de-DE" dirty="0"/>
              <a:t>Dritte Ebene</a:t>
            </a:r>
          </a:p>
          <a:p>
            <a:pPr marL="715963" lvl="3" indent="-174625">
              <a:tabLst>
                <a:tab pos="358775" algn="l"/>
              </a:tabLst>
            </a:pPr>
            <a:r>
              <a:rPr lang="de-DE" dirty="0"/>
              <a:t>Vierte Ebene</a:t>
            </a:r>
          </a:p>
          <a:p>
            <a:pPr marL="898525" lvl="4" indent="-182563">
              <a:tabLst>
                <a:tab pos="358775" algn="l"/>
              </a:tabLst>
            </a:pPr>
            <a:r>
              <a:rPr lang="de-DE" dirty="0"/>
              <a:t>Fünfte Ebene</a:t>
            </a:r>
            <a:endParaRPr lang="en-US" dirty="0"/>
          </a:p>
        </p:txBody>
      </p:sp>
      <p:sp>
        <p:nvSpPr>
          <p:cNvPr id="7" name="Titel 1"/>
          <p:cNvSpPr>
            <a:spLocks noGrp="1"/>
          </p:cNvSpPr>
          <p:nvPr>
            <p:ph type="title" hasCustomPrompt="1"/>
          </p:nvPr>
        </p:nvSpPr>
        <p:spPr>
          <a:xfrm>
            <a:off x="662880" y="771550"/>
            <a:ext cx="8229602"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Tree>
    <p:extLst>
      <p:ext uri="{BB962C8B-B14F-4D97-AF65-F5344CB8AC3E}">
        <p14:creationId xmlns:p14="http://schemas.microsoft.com/office/powerpoint/2010/main" val="345058091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dirty="0"/>
              <a:t>Click to edit Master title style</a:t>
            </a:r>
            <a:endParaRPr lang="de-DE" dirty="0"/>
          </a:p>
        </p:txBody>
      </p:sp>
      <p:sp>
        <p:nvSpPr>
          <p:cNvPr id="3" name="Inhaltsplatzhalter 2"/>
          <p:cNvSpPr>
            <a:spLocks noGrp="1"/>
          </p:cNvSpPr>
          <p:nvPr>
            <p:ph idx="1"/>
          </p:nvPr>
        </p:nvSpPr>
        <p:spPr>
          <a:xfrm>
            <a:off x="685800" y="1657350"/>
            <a:ext cx="7772400" cy="32575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2356677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de-DE" dirty="0"/>
              <a:t>Titelmasterformat durch Klicken bearbeiten</a:t>
            </a:r>
            <a:endParaRPr lang="de-AT" dirty="0"/>
          </a:p>
        </p:txBody>
      </p:sp>
      <p:sp>
        <p:nvSpPr>
          <p:cNvPr id="3" name="Inhaltsplatzhalter 2"/>
          <p:cNvSpPr>
            <a:spLocks noGrp="1"/>
          </p:cNvSpPr>
          <p:nvPr>
            <p:ph idx="1"/>
          </p:nvPr>
        </p:nvSpPr>
        <p:spPr>
          <a:xfrm>
            <a:off x="285720" y="1125130"/>
            <a:ext cx="8553480" cy="3504020"/>
          </a:xfrm>
          <a:prstGeom prst="rect">
            <a:avLst/>
          </a:prstGeom>
        </p:spPr>
        <p:txBody>
          <a:bodyPr/>
          <a:lstStyle>
            <a:lvl1pPr marL="0" indent="0">
              <a:spcBef>
                <a:spcPts val="0"/>
              </a:spcBef>
              <a:buNone/>
              <a:defRPr sz="1050">
                <a:latin typeface="Courier New" pitchFamily="49" charset="0"/>
                <a:cs typeface="Courier New" pitchFamily="49" charset="0"/>
              </a:defRPr>
            </a:lvl1pPr>
          </a:lstStyle>
          <a:p>
            <a:pPr lvl="0"/>
            <a:endParaRPr lang="de-AT" dirty="0"/>
          </a:p>
        </p:txBody>
      </p:sp>
      <p:sp>
        <p:nvSpPr>
          <p:cNvPr id="4" name="Fußzeilenplatzhalter 3"/>
          <p:cNvSpPr>
            <a:spLocks noGrp="1"/>
          </p:cNvSpPr>
          <p:nvPr>
            <p:ph type="ftr" sz="quarter" idx="10"/>
          </p:nvPr>
        </p:nvSpPr>
        <p:spPr>
          <a:xfrm>
            <a:off x="990600" y="4800600"/>
            <a:ext cx="6172200" cy="228600"/>
          </a:xfrm>
          <a:prstGeom prst="rect">
            <a:avLst/>
          </a:prstGeom>
        </p:spPr>
        <p:txBody>
          <a:bodyPr/>
          <a:lstStyle>
            <a:lvl1pPr>
              <a:defRPr/>
            </a:lvl1pPr>
          </a:lstStyle>
          <a:p>
            <a:pPr defTabSz="914400" fontAlgn="auto">
              <a:spcBef>
                <a:spcPts val="0"/>
              </a:spcBef>
              <a:spcAft>
                <a:spcPts val="0"/>
              </a:spcAft>
              <a:buClrTx/>
              <a:buSzTx/>
              <a:buFontTx/>
              <a:buNone/>
            </a:pPr>
            <a:endParaRPr lang="de-DE">
              <a:solidFill>
                <a:srgbClr val="595959"/>
              </a:solidFill>
              <a:latin typeface="Segoe UI"/>
              <a:ea typeface="+mn-ea"/>
            </a:endParaRPr>
          </a:p>
        </p:txBody>
      </p:sp>
      <p:sp>
        <p:nvSpPr>
          <p:cNvPr id="5" name="Foliennummernplatzhalter 4"/>
          <p:cNvSpPr>
            <a:spLocks noGrp="1"/>
          </p:cNvSpPr>
          <p:nvPr>
            <p:ph type="sldNum" sz="quarter" idx="11"/>
          </p:nvPr>
        </p:nvSpPr>
        <p:spPr>
          <a:xfrm>
            <a:off x="381000" y="4800600"/>
            <a:ext cx="381000" cy="228600"/>
          </a:xfrm>
          <a:prstGeom prst="rect">
            <a:avLst/>
          </a:prstGeom>
        </p:spPr>
        <p:txBody>
          <a:bodyPr/>
          <a:lstStyle>
            <a:lvl1pPr>
              <a:defRPr/>
            </a:lvl1pPr>
          </a:lstStyle>
          <a:p>
            <a:pPr defTabSz="914400" fontAlgn="auto">
              <a:spcBef>
                <a:spcPts val="0"/>
              </a:spcBef>
              <a:spcAft>
                <a:spcPts val="0"/>
              </a:spcAft>
              <a:buClrTx/>
              <a:buSzTx/>
              <a:buFontTx/>
              <a:buNone/>
            </a:pPr>
            <a:fld id="{4042AC8B-4C04-404C-8F05-C0BC1D1BF6FE}" type="slidenum">
              <a:rPr lang="de-DE">
                <a:solidFill>
                  <a:srgbClr val="595959"/>
                </a:solidFill>
                <a:latin typeface="Segoe UI"/>
                <a:ea typeface="+mn-ea"/>
              </a:rPr>
              <a:pPr defTabSz="914400" fontAlgn="auto">
                <a:spcBef>
                  <a:spcPts val="0"/>
                </a:spcBef>
                <a:spcAft>
                  <a:spcPts val="0"/>
                </a:spcAft>
                <a:buClrTx/>
                <a:buSzTx/>
                <a:buFontTx/>
                <a:buNone/>
              </a:pPr>
              <a:t>‹#›</a:t>
            </a:fld>
            <a:endParaRPr lang="de-DE">
              <a:solidFill>
                <a:srgbClr val="595959"/>
              </a:solidFill>
              <a:latin typeface="Segoe UI"/>
              <a:ea typeface="+mn-ea"/>
            </a:endParaRPr>
          </a:p>
        </p:txBody>
      </p:sp>
      <p:sp>
        <p:nvSpPr>
          <p:cNvPr id="7" name="Textplatzhalter 6"/>
          <p:cNvSpPr>
            <a:spLocks noGrp="1"/>
          </p:cNvSpPr>
          <p:nvPr>
            <p:ph type="body" sz="quarter" idx="12"/>
          </p:nvPr>
        </p:nvSpPr>
        <p:spPr>
          <a:xfrm>
            <a:off x="285720" y="696516"/>
            <a:ext cx="8572530" cy="375047"/>
          </a:xfrm>
          <a:prstGeom prst="rect">
            <a:avLst/>
          </a:prstGeom>
        </p:spPr>
        <p:style>
          <a:lnRef idx="1">
            <a:schemeClr val="accent4"/>
          </a:lnRef>
          <a:fillRef idx="2">
            <a:schemeClr val="accent4"/>
          </a:fillRef>
          <a:effectRef idx="1">
            <a:schemeClr val="accent4"/>
          </a:effectRef>
          <a:fontRef idx="none"/>
        </p:style>
        <p:txBody>
          <a:bodyPr/>
          <a:lstStyle>
            <a:lvl1pPr>
              <a:buNone/>
              <a:defRPr sz="1800">
                <a:latin typeface="+mj-lt"/>
              </a:defRPr>
            </a:lvl1pPr>
          </a:lstStyle>
          <a:p>
            <a:pPr lvl="0"/>
            <a:endParaRPr lang="de-AT" dirty="0"/>
          </a:p>
        </p:txBody>
      </p:sp>
    </p:spTree>
    <p:extLst>
      <p:ext uri="{BB962C8B-B14F-4D97-AF65-F5344CB8AC3E}">
        <p14:creationId xmlns:p14="http://schemas.microsoft.com/office/powerpoint/2010/main" val="3270735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DE"/>
          </a:p>
        </p:txBody>
      </p:sp>
      <p:sp>
        <p:nvSpPr>
          <p:cNvPr id="3" name="Inhaltsplatzhalter 2"/>
          <p:cNvSpPr>
            <a:spLocks noGrp="1"/>
          </p:cNvSpPr>
          <p:nvPr>
            <p:ph sz="half" idx="1"/>
          </p:nvPr>
        </p:nvSpPr>
        <p:spPr>
          <a:xfrm>
            <a:off x="6858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46482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180240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1BC"/>
                </a:solidFill>
                <a:effectLst/>
                <a:uLnTx/>
                <a:uFillTx/>
                <a:latin typeface="Segoe UI"/>
                <a:ea typeface="+mn-ea"/>
                <a:cs typeface="+mn-cs"/>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80055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313506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625652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80913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209218610"/>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0" y="195486"/>
            <a:ext cx="801618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36454118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455478"/>
      </p:ext>
    </p:extLst>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2134847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5088701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2398158"/>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597159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641270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526757923"/>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1913635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533551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hlinkClick r:id="rId2"/>
              </a:rPr>
              <a:t>http://www.timecockpit.com</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982091656"/>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6180"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tabLst/>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4041664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ist die führende Projektzeiterfassung für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Knowledge</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Tracker</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454318219"/>
      </p:ext>
    </p:extLst>
  </p:cSld>
  <p:clrMapOvr>
    <a:masterClrMapping/>
  </p:clrMapOvr>
  <p:transition spd="slow">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31385770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49026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7925498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7732230"/>
      </p:ext>
    </p:extLst>
  </p:cSld>
  <p:clrMapOvr>
    <a:masterClrMapping/>
  </p:clrMapOvr>
  <p:transition spd="slow">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95923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a:prstGeom prst="rect">
            <a:avLst/>
          </a:prstGeom>
        </p:spPr>
        <p:txBody>
          <a:bodyPr anchor="t"/>
          <a:lstStyle>
            <a:lvl1pPr algn="l">
              <a:defRPr sz="3000" b="1" cap="all"/>
            </a:lvl1pPr>
          </a:lstStyle>
          <a:p>
            <a:r>
              <a:rPr lang="de-DE"/>
              <a:t>Titelmasterformat durch Klicken bearbeiten</a:t>
            </a:r>
          </a:p>
        </p:txBody>
      </p:sp>
      <p:sp>
        <p:nvSpPr>
          <p:cNvPr id="3" name="Textplatzhalter 2"/>
          <p:cNvSpPr>
            <a:spLocks noGrp="1"/>
          </p:cNvSpPr>
          <p:nvPr>
            <p:ph type="body" idx="1"/>
          </p:nvPr>
        </p:nvSpPr>
        <p:spPr>
          <a:xfrm>
            <a:off x="722313" y="2180035"/>
            <a:ext cx="7772400" cy="1125140"/>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de-DE"/>
              <a:t>Textmasterformat bearbeiten</a:t>
            </a:r>
          </a:p>
        </p:txBody>
      </p:sp>
    </p:spTree>
    <p:extLst>
      <p:ext uri="{BB962C8B-B14F-4D97-AF65-F5344CB8AC3E}">
        <p14:creationId xmlns:p14="http://schemas.microsoft.com/office/powerpoint/2010/main" val="26660047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35546"/>
            <a:ext cx="7772400" cy="578904"/>
          </a:xfrm>
          <a:prstGeom prst="rect">
            <a:avLst/>
          </a:prstGeom>
        </p:spPr>
        <p:txBody>
          <a:bodyPr/>
          <a:lstStyle/>
          <a:p>
            <a:r>
              <a:rPr lang="de-DE"/>
              <a:t>Titelmasterformat durch Klicken bearbeiten</a:t>
            </a:r>
          </a:p>
        </p:txBody>
      </p:sp>
      <p:sp>
        <p:nvSpPr>
          <p:cNvPr id="3" name="Inhaltsplatzhalter 2"/>
          <p:cNvSpPr>
            <a:spLocks noGrp="1"/>
          </p:cNvSpPr>
          <p:nvPr>
            <p:ph idx="1"/>
          </p:nvPr>
        </p:nvSpPr>
        <p:spPr>
          <a:xfrm>
            <a:off x="685800" y="1485900"/>
            <a:ext cx="7772400" cy="3429000"/>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2620621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5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2538773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27584" y="195486"/>
            <a:ext cx="806489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37839875"/>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1983666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2534"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876302" y="915566"/>
            <a:ext cx="8016180"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2712239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751978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4219581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theme" Target="../theme/theme2.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74068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5" r:id="rId17"/>
    <p:sldLayoutId id="2147483818" r:id="rId18"/>
    <p:sldLayoutId id="2147483827" r:id="rId19"/>
    <p:sldLayoutId id="2147483828" r:id="rId20"/>
    <p:sldLayoutId id="2147483829" r:id="rId21"/>
    <p:sldLayoutId id="2147483830" r:id="rId22"/>
    <p:sldLayoutId id="2147483831" r:id="rId23"/>
    <p:sldLayoutId id="2147483832"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52065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1" r:id="rId18"/>
    <p:sldLayoutId id="2147483863" r:id="rId19"/>
    <p:sldLayoutId id="2147483891" r:id="rId20"/>
    <p:sldLayoutId id="2147483892" r:id="rId21"/>
    <p:sldLayoutId id="2147483903" r:id="rId22"/>
    <p:sldLayoutId id="2147483904" r:id="rId23"/>
    <p:sldLayoutId id="2147483905"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25.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virtualization/windowscontainers/quick-start/quick-start-windows-server" TargetMode="External"/><Relationship Id="rId2" Type="http://schemas.openxmlformats.org/officeDocument/2006/relationships/hyperlink" Target="https://www.docker.com/products/docker-desktop" TargetMode="External"/><Relationship Id="rId1" Type="http://schemas.openxmlformats.org/officeDocument/2006/relationships/slideLayout" Target="../slideLayouts/slideLayout3.xml"/><Relationship Id="rId5" Type="http://schemas.openxmlformats.org/officeDocument/2006/relationships/hyperlink" Target="https://hub.docker.com/_/microsoft-azure-cli" TargetMode="External"/><Relationship Id="rId4" Type="http://schemas.openxmlformats.org/officeDocument/2006/relationships/hyperlink" Target="https://azuremarketplace.microsoft.com/en-us/marketplace/apps?search=docker&amp;page=1"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docker.com/blog/the-magic-behind-the-scenes-of-docker-desktop/" TargetMode="External"/><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marketplace.visualstudio.com/items?itemName=ms-vscode-remote.vscode-remote-extensionpack" TargetMode="External"/><Relationship Id="rId2" Type="http://schemas.openxmlformats.org/officeDocument/2006/relationships/hyperlink" Target="https://marketplace.visualstudio.com/items?itemName=ms-azuretools.vscode-docker" TargetMode="External"/><Relationship Id="rId1" Type="http://schemas.openxmlformats.org/officeDocument/2006/relationships/slideLayout" Target="../slideLayouts/slideLayout3.xml"/><Relationship Id="rId4" Type="http://schemas.openxmlformats.org/officeDocument/2006/relationships/hyperlink" Target="https://docs.microsoft.com/en-us/visualstudio/containers/overview?view=vs-2019"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kubernetes.io/" TargetMode="External"/><Relationship Id="rId2" Type="http://schemas.openxmlformats.org/officeDocument/2006/relationships/hyperlink" Target="https://docs.docker.com/engine/swarm/" TargetMode="External"/><Relationship Id="rId1" Type="http://schemas.openxmlformats.org/officeDocument/2006/relationships/slideLayout" Target="../slideLayouts/slideLayout3.xml"/><Relationship Id="rId4" Type="http://schemas.openxmlformats.org/officeDocument/2006/relationships/hyperlink" Target="https://azure.microsoft.com/en-us/services/kubernetes-service/"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ocs.docker.com/engine/security/https/" TargetMode="External"/><Relationship Id="rId2" Type="http://schemas.openxmlformats.org/officeDocument/2006/relationships/hyperlink" Target="https://docs.docker.com/engine/reference/commandline/dockerd/#examples"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hyperlink" Target="http://docs.docker.com/reference/commandline/cli"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nginx-proxy/nginx-proxy" TargetMode="External"/><Relationship Id="rId2" Type="http://schemas.openxmlformats.org/officeDocument/2006/relationships/hyperlink" Target="https://docs.docker.com/engine/reference/commandline/events/"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cs.docker.com/engine/userguide/networking/dockernetworks/" TargetMode="External"/><Relationship Id="rId2" Type="http://schemas.openxmlformats.org/officeDocument/2006/relationships/hyperlink" Target="https://docs.docker.com/engine/userguide/networking/dockernetworks/#an-overlay-network" TargetMode="Externa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hyperlink" Target="https://docs.docker.com/engine/reference/commandline/network_inspect/" TargetMode="External"/><Relationship Id="rId7" Type="http://schemas.openxmlformats.org/officeDocument/2006/relationships/hyperlink" Target="https://docs.docker.com/engine/userguide/networking/default_network/container-communication/" TargetMode="External"/><Relationship Id="rId2" Type="http://schemas.openxmlformats.org/officeDocument/2006/relationships/hyperlink" Target="https://docs.docker.com/engine/reference/commandline/network_ls/" TargetMode="External"/><Relationship Id="rId1" Type="http://schemas.openxmlformats.org/officeDocument/2006/relationships/slideLayout" Target="../slideLayouts/slideLayout13.xml"/><Relationship Id="rId6" Type="http://schemas.openxmlformats.org/officeDocument/2006/relationships/hyperlink" Target="https://docs.docker.com/engine/reference/commandline/network_create/" TargetMode="External"/><Relationship Id="rId5" Type="http://schemas.openxmlformats.org/officeDocument/2006/relationships/hyperlink" Target="https://docs.docker.com/engine/reference/commandline/network_connect/" TargetMode="External"/><Relationship Id="rId4" Type="http://schemas.openxmlformats.org/officeDocument/2006/relationships/hyperlink" Target="https://docs.docker.com/engine/reference/commandline/network_disconnect/"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s://docs.docker.com/engine/userguide/networking/configure-dns/" TargetMode="Externa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ocs.docker.com/engine/reference/builder/#expose"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docker.com/engine/userguide/storagedriver/imagesandcontainers/" TargetMode="External"/><Relationship Id="rId2" Type="http://schemas.openxmlformats.org/officeDocument/2006/relationships/hyperlink" Target="https://docs.docker.com/engine/userguide/containers/dockervolumes/" TargetMode="External"/><Relationship Id="rId1" Type="http://schemas.openxmlformats.org/officeDocument/2006/relationships/slideLayout" Target="../slideLayouts/slideLayout10.xml"/><Relationship Id="rId4" Type="http://schemas.openxmlformats.org/officeDocument/2006/relationships/image" Target="../media/image13.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hyperlink" Target="https://docs.docker.com/storage/bind-mounts/" TargetMode="Externa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hyperlink" Target="https://docs.docker.com/engine/reference/commandline/volume_create/" TargetMode="Externa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Azure/azurefile-dockervolumedriver"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en.wikipedia.org/wiki/Copy-on-write" TargetMode="External"/><Relationship Id="rId2" Type="http://schemas.openxmlformats.org/officeDocument/2006/relationships/hyperlink" Target="http://en.wikipedia.org/wiki/Union_mount" TargetMode="Externa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hyperlink" Target="https://docs.docker.com/engine/userguide/storagedriver/imagesandcontainers/" TargetMode="External"/><Relationship Id="rId2" Type="http://schemas.openxmlformats.org/officeDocument/2006/relationships/hyperlink" Target="https://docs.docker.com/engine/userguide/storagedriver/selectadriver/" TargetMode="External"/><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3" Type="http://schemas.openxmlformats.org/officeDocument/2006/relationships/hyperlink" Target="https://docs.docker.com/engine/reference/commandline/search" TargetMode="External"/><Relationship Id="rId7" Type="http://schemas.openxmlformats.org/officeDocument/2006/relationships/hyperlink" Target="https://docs.docker.com/engine/reference/commandline/inspect" TargetMode="External"/><Relationship Id="rId2" Type="http://schemas.openxmlformats.org/officeDocument/2006/relationships/hyperlink" Target="https://docs.docker.com/engine/reference/commandline/images" TargetMode="External"/><Relationship Id="rId1" Type="http://schemas.openxmlformats.org/officeDocument/2006/relationships/slideLayout" Target="../slideLayouts/slideLayout3.xml"/><Relationship Id="rId6" Type="http://schemas.openxmlformats.org/officeDocument/2006/relationships/hyperlink" Target="https://docs.docker.com/engine/reference/commandline/commit" TargetMode="External"/><Relationship Id="rId5" Type="http://schemas.openxmlformats.org/officeDocument/2006/relationships/hyperlink" Target="https://docs.docker.com/engine/reference/commandline/pull/" TargetMode="External"/><Relationship Id="rId4" Type="http://schemas.openxmlformats.org/officeDocument/2006/relationships/hyperlink" Target="https://hub.docker.com/account/signu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hyperlink" Target="https://docs.docker.com/get-started/#containers-and-virtual-machine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docs.docker.com/reference/builder/" TargetMode="External"/><Relationship Id="rId2" Type="http://schemas.openxmlformats.org/officeDocument/2006/relationships/hyperlink" Target="mailto:maintainer=rainer@timecockpit.com" TargetMode="Externa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hyperlink" Target="https://www.docker.com/blog/dockerfiles-now-support-multiple-build-contexts/" TargetMode="External"/><Relationship Id="rId2" Type="http://schemas.openxmlformats.org/officeDocument/2006/relationships/hyperlink" Target="https://docs.docker.com/engine/reference/builder/#dockerignore-file" TargetMode="Externa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hyperlink" Target="https://docs.docker.com/buildx/working-with-buildx/" TargetMode="External"/><Relationship Id="rId2" Type="http://schemas.openxmlformats.org/officeDocument/2006/relationships/hyperlink" Target="https://github.com/moby/buildkit" TargetMode="External"/><Relationship Id="rId1" Type="http://schemas.openxmlformats.org/officeDocument/2006/relationships/slideLayout" Target="../slideLayouts/slideLayout3.xml"/><Relationship Id="rId5" Type="http://schemas.openxmlformats.org/officeDocument/2006/relationships/hyperlink" Target="https://docs.docker.com/engine/reference/commandline/buildx_bake/" TargetMode="External"/><Relationship Id="rId4" Type="http://schemas.openxmlformats.org/officeDocument/2006/relationships/hyperlink" Target="https://docs.docker.com/engine/reference/commandline/buildx/"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docker.com/docker-for-windows/wsl/" TargetMode="Externa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hyperlink" Target="https://hub.docker.com/r/docker/dockerfile" TargetMode="Externa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hyperlink" Target="https://github.com/rstropek/DockerVS2015Intro/tree/master/dockerDemos/01-staticWeb" TargetMode="Externa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docs.docker.com/compose/cli-command/" TargetMode="External"/><Relationship Id="rId2" Type="http://schemas.openxmlformats.org/officeDocument/2006/relationships/hyperlink" Target="https://github.com/docker/awesome-compose" TargetMode="Externa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hyperlink" Target="https://docs.docker.com/compose/" TargetMode="Externa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hyperlink" Target="https://github.com/rstropek/DockerVS2015Intro/tree/master/dockerDemos/02-compose" TargetMode="Externa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docs.microsoft.com/en-us/virtualization/windowscontainers/manage-containers/hyperv-container" TargetMode="Externa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opencontainers/runc/tree/master/libcontainer"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cs.docker.com/engine/docker-overview/#docker-architecture" TargetMode="Externa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s://docs.docker.com/engine/reference/builder/" TargetMode="External"/><Relationship Id="rId2" Type="http://schemas.openxmlformats.org/officeDocument/2006/relationships/hyperlink" Target="https://podman.io/"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Workshop</a:t>
            </a:r>
            <a:endParaRPr lang="en-US" dirty="0"/>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a:t>Docker</a:t>
            </a:r>
            <a:endParaRPr lang="en-US"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dirty="0"/>
              <a:t>Basics</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16707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Use Docker For?</a:t>
            </a:r>
          </a:p>
        </p:txBody>
      </p:sp>
      <p:sp>
        <p:nvSpPr>
          <p:cNvPr id="3" name="Content Placeholder 2"/>
          <p:cNvSpPr>
            <a:spLocks noGrp="1"/>
          </p:cNvSpPr>
          <p:nvPr>
            <p:ph sz="quarter" idx="12"/>
          </p:nvPr>
        </p:nvSpPr>
        <p:spPr/>
        <p:txBody>
          <a:bodyPr/>
          <a:lstStyle/>
          <a:p>
            <a:r>
              <a:rPr lang="en-US" dirty="0"/>
              <a:t>Make dev/test/prod-cycle more productive</a:t>
            </a:r>
          </a:p>
          <a:p>
            <a:pPr lvl="1"/>
            <a:r>
              <a:rPr lang="en-US" dirty="0"/>
              <a:t>Developers build containers, not apps</a:t>
            </a:r>
          </a:p>
          <a:p>
            <a:pPr lvl="1"/>
            <a:r>
              <a:rPr lang="en-US" dirty="0"/>
              <a:t>Containerize build-, test- and CI-tools</a:t>
            </a:r>
          </a:p>
          <a:p>
            <a:r>
              <a:rPr lang="en-US" dirty="0"/>
              <a:t>Segregation of duties</a:t>
            </a:r>
          </a:p>
          <a:p>
            <a:pPr lvl="1"/>
            <a:r>
              <a:rPr lang="en-US" dirty="0"/>
              <a:t>Dev cares for app running in container, ops cares for managing containers</a:t>
            </a:r>
          </a:p>
          <a:p>
            <a:r>
              <a:rPr lang="en-US" dirty="0" err="1"/>
              <a:t>Microservices</a:t>
            </a:r>
            <a:endParaRPr lang="en-US" dirty="0"/>
          </a:p>
          <a:p>
            <a:pPr lvl="1"/>
            <a:r>
              <a:rPr lang="en-US" dirty="0"/>
              <a:t>Isolate services</a:t>
            </a:r>
          </a:p>
          <a:p>
            <a:pPr lvl="1"/>
            <a:r>
              <a:rPr lang="en-US" dirty="0"/>
              <a:t>Consistency across stages (dev/test/prod)</a:t>
            </a:r>
          </a:p>
          <a:p>
            <a:r>
              <a:rPr lang="en-US" dirty="0"/>
              <a:t>Test even complex environments locally</a:t>
            </a:r>
          </a:p>
          <a:p>
            <a:pPr lvl="1"/>
            <a:r>
              <a:rPr lang="en-US" dirty="0"/>
              <a:t>Containers are lightweight </a:t>
            </a:r>
            <a:r>
              <a:rPr lang="en-US" dirty="0">
                <a:sym typeface="Wingdings" panose="05000000000000000000" pitchFamily="2" charset="2"/>
              </a:rPr>
              <a:t> run on rather small dev boxes</a:t>
            </a:r>
            <a:endParaRPr lang="en-US" dirty="0"/>
          </a:p>
        </p:txBody>
      </p:sp>
      <p:sp>
        <p:nvSpPr>
          <p:cNvPr id="4" name="Text Placehold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160898887"/>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Tools</a:t>
            </a:r>
          </a:p>
        </p:txBody>
      </p:sp>
      <p:sp>
        <p:nvSpPr>
          <p:cNvPr id="3" name="Text Placeholder 2"/>
          <p:cNvSpPr>
            <a:spLocks noGrp="1"/>
          </p:cNvSpPr>
          <p:nvPr>
            <p:ph type="body" sz="quarter" idx="25"/>
          </p:nvPr>
        </p:nvSpPr>
        <p:spPr/>
        <p:txBody>
          <a:bodyPr/>
          <a:lstStyle/>
          <a:p>
            <a:r>
              <a:rPr lang="en-US" dirty="0"/>
              <a:t>Introduction</a:t>
            </a:r>
          </a:p>
        </p:txBody>
      </p:sp>
    </p:spTree>
    <p:extLst>
      <p:ext uri="{BB962C8B-B14F-4D97-AF65-F5344CB8AC3E}">
        <p14:creationId xmlns:p14="http://schemas.microsoft.com/office/powerpoint/2010/main" val="353255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Docker and Microsoft</a:t>
            </a:r>
          </a:p>
        </p:txBody>
      </p:sp>
      <p:sp>
        <p:nvSpPr>
          <p:cNvPr id="3" name="Inhaltsplatzhalter 2"/>
          <p:cNvSpPr>
            <a:spLocks noGrp="1"/>
          </p:cNvSpPr>
          <p:nvPr>
            <p:ph sz="quarter" idx="12"/>
          </p:nvPr>
        </p:nvSpPr>
        <p:spPr/>
        <p:txBody>
          <a:bodyPr/>
          <a:lstStyle/>
          <a:p>
            <a:r>
              <a:rPr lang="en-US" dirty="0">
                <a:hlinkClick r:id="rId2"/>
              </a:rPr>
              <a:t>Docker Desktop</a:t>
            </a:r>
            <a:endParaRPr lang="en-US" dirty="0"/>
          </a:p>
          <a:p>
            <a:pPr lvl="1"/>
            <a:r>
              <a:rPr lang="en-US" dirty="0"/>
              <a:t>Docker environment for Windows and Mac</a:t>
            </a:r>
          </a:p>
          <a:p>
            <a:r>
              <a:rPr lang="en-US" dirty="0"/>
              <a:t>Container virtualization in Windows</a:t>
            </a:r>
          </a:p>
          <a:p>
            <a:pPr lvl="1"/>
            <a:r>
              <a:rPr lang="en-US" dirty="0">
                <a:hlinkClick r:id="rId3"/>
              </a:rPr>
              <a:t>Windows Containers Quick Start</a:t>
            </a:r>
            <a:endParaRPr lang="en-US" dirty="0"/>
          </a:p>
          <a:p>
            <a:r>
              <a:rPr lang="en-US" dirty="0"/>
              <a:t>Use Azure to play with Docker</a:t>
            </a:r>
          </a:p>
          <a:p>
            <a:pPr lvl="1"/>
            <a:r>
              <a:rPr lang="en-US" dirty="0"/>
              <a:t>Existing VM images in </a:t>
            </a:r>
            <a:r>
              <a:rPr lang="en-US" dirty="0">
                <a:hlinkClick r:id="rId4"/>
              </a:rPr>
              <a:t>Azure marketplace</a:t>
            </a:r>
            <a:endParaRPr lang="en-US" dirty="0"/>
          </a:p>
          <a:p>
            <a:pPr lvl="1"/>
            <a:r>
              <a:rPr lang="en-US" dirty="0"/>
              <a:t>Use Docker container to run Azure tools </a:t>
            </a:r>
            <a:r>
              <a:rPr lang="en-US" sz="1400" dirty="0"/>
              <a:t>(e.g., </a:t>
            </a:r>
            <a:r>
              <a:rPr lang="en-US" sz="1400" dirty="0">
                <a:hlinkClick r:id="rId5"/>
              </a:rPr>
              <a:t>https://hub.docker.com/_/microsoft-azure-cli</a:t>
            </a:r>
            <a:r>
              <a:rPr lang="en-US" sz="1400" dirty="0"/>
              <a:t>) </a:t>
            </a:r>
          </a:p>
          <a:p>
            <a:pPr lvl="1"/>
            <a:r>
              <a:rPr lang="en-US" sz="1400" dirty="0"/>
              <a:t>Azure App Service</a:t>
            </a:r>
          </a:p>
          <a:p>
            <a:pPr lvl="1"/>
            <a:r>
              <a:rPr lang="en-US" sz="1400" dirty="0"/>
              <a:t>Azure Container Instance</a:t>
            </a:r>
          </a:p>
          <a:p>
            <a:pPr lvl="1"/>
            <a:r>
              <a:rPr lang="en-US" sz="1400" dirty="0"/>
              <a:t>Azure Container Registry</a:t>
            </a:r>
          </a:p>
          <a:p>
            <a:pPr lvl="1"/>
            <a:r>
              <a:rPr lang="en-US" sz="1400" dirty="0"/>
              <a:t>Azure Kubernetes Service</a:t>
            </a:r>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210568527"/>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91E8176-0A0D-4EEC-81A0-E6ADDB7698B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76592" y="2933395"/>
            <a:ext cx="3283779" cy="221010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C63B67D-D25E-4063-880E-DE365F21CD80}"/>
              </a:ext>
            </a:extLst>
          </p:cNvPr>
          <p:cNvSpPr>
            <a:spLocks noGrp="1"/>
          </p:cNvSpPr>
          <p:nvPr>
            <p:ph type="title"/>
          </p:nvPr>
        </p:nvSpPr>
        <p:spPr/>
        <p:txBody>
          <a:bodyPr/>
          <a:lstStyle/>
          <a:p>
            <a:r>
              <a:rPr lang="en-US" dirty="0"/>
              <a:t>Docker Desktop</a:t>
            </a:r>
            <a:endParaRPr lang="en-AT" dirty="0"/>
          </a:p>
        </p:txBody>
      </p:sp>
      <p:sp>
        <p:nvSpPr>
          <p:cNvPr id="3" name="Content Placeholder 2">
            <a:extLst>
              <a:ext uri="{FF2B5EF4-FFF2-40B4-BE49-F238E27FC236}">
                <a16:creationId xmlns:a16="http://schemas.microsoft.com/office/drawing/2014/main" id="{617C4F52-C2E2-4E25-A957-0A23982EE6DA}"/>
              </a:ext>
            </a:extLst>
          </p:cNvPr>
          <p:cNvSpPr>
            <a:spLocks noGrp="1"/>
          </p:cNvSpPr>
          <p:nvPr>
            <p:ph sz="quarter" idx="12"/>
          </p:nvPr>
        </p:nvSpPr>
        <p:spPr/>
        <p:txBody>
          <a:bodyPr/>
          <a:lstStyle/>
          <a:p>
            <a:r>
              <a:rPr lang="en-US" dirty="0"/>
              <a:t>Docker Desktop (free for </a:t>
            </a:r>
            <a:r>
              <a:rPr lang="en-US" dirty="0" err="1"/>
              <a:t>edu</a:t>
            </a:r>
            <a:r>
              <a:rPr lang="en-US" dirty="0"/>
              <a:t>/small companies)</a:t>
            </a:r>
          </a:p>
          <a:p>
            <a:pPr lvl="1"/>
            <a:r>
              <a:rPr lang="en-US" dirty="0"/>
              <a:t>A secure, optimized Linux VM that runs Linux tools and containers </a:t>
            </a:r>
          </a:p>
          <a:p>
            <a:pPr lvl="1"/>
            <a:r>
              <a:rPr lang="en-US" dirty="0"/>
              <a:t>Seamless plumbing into the host OS giving containers access to the filesystem and networking </a:t>
            </a:r>
          </a:p>
          <a:p>
            <a:pPr lvl="1"/>
            <a:r>
              <a:rPr lang="en-US" dirty="0"/>
              <a:t>Bundled container tools including Kubernetes, Docker Compose, </a:t>
            </a:r>
            <a:r>
              <a:rPr lang="en-US" dirty="0" err="1"/>
              <a:t>buildkit</a:t>
            </a:r>
            <a:r>
              <a:rPr lang="en-US" dirty="0"/>
              <a:t>, scanning </a:t>
            </a:r>
          </a:p>
          <a:p>
            <a:pPr lvl="1"/>
            <a:r>
              <a:rPr lang="en-US" dirty="0"/>
              <a:t>Docker Dashboard for visually managing all your container content </a:t>
            </a:r>
          </a:p>
          <a:p>
            <a:pPr lvl="1"/>
            <a:r>
              <a:rPr lang="en-US" dirty="0"/>
              <a:t>A simple one click installer for Mac and Windows </a:t>
            </a:r>
          </a:p>
          <a:p>
            <a:pPr lvl="1"/>
            <a:r>
              <a:rPr lang="en-US" dirty="0"/>
              <a:t>Preconfigured sane and secure defaults</a:t>
            </a:r>
          </a:p>
          <a:p>
            <a:pPr lvl="1"/>
            <a:r>
              <a:rPr lang="en-US" dirty="0"/>
              <a:t>Automatic incremental updates to keep your system running securely</a:t>
            </a:r>
            <a:endParaRPr lang="en-AT" dirty="0"/>
          </a:p>
        </p:txBody>
      </p:sp>
      <p:sp>
        <p:nvSpPr>
          <p:cNvPr id="4" name="Text Placeholder 3">
            <a:extLst>
              <a:ext uri="{FF2B5EF4-FFF2-40B4-BE49-F238E27FC236}">
                <a16:creationId xmlns:a16="http://schemas.microsoft.com/office/drawing/2014/main" id="{164877FD-15FC-48F0-9CCC-CDA022506E1A}"/>
              </a:ext>
            </a:extLst>
          </p:cNvPr>
          <p:cNvSpPr>
            <a:spLocks noGrp="1"/>
          </p:cNvSpPr>
          <p:nvPr>
            <p:ph type="body" sz="quarter" idx="23"/>
          </p:nvPr>
        </p:nvSpPr>
        <p:spPr/>
        <p:txBody>
          <a:bodyPr/>
          <a:lstStyle/>
          <a:p>
            <a:r>
              <a:rPr lang="en-US" dirty="0">
                <a:solidFill>
                  <a:schemeClr val="accent1"/>
                </a:solidFill>
              </a:rPr>
              <a:t>Source: </a:t>
            </a:r>
            <a:r>
              <a:rPr lang="en-US" dirty="0">
                <a:solidFill>
                  <a:schemeClr val="accent1"/>
                </a:solidFill>
                <a:hlinkClick r:id="rId3"/>
              </a:rPr>
              <a:t>https://www.docker.com/blog/the-magic-behind-the-scenes-of-docker-desktop/</a:t>
            </a:r>
            <a:endParaRPr lang="en-AT" dirty="0">
              <a:solidFill>
                <a:schemeClr val="accent1"/>
              </a:solidFill>
            </a:endParaRPr>
          </a:p>
        </p:txBody>
      </p:sp>
    </p:spTree>
    <p:extLst>
      <p:ext uri="{BB962C8B-B14F-4D97-AF65-F5344CB8AC3E}">
        <p14:creationId xmlns:p14="http://schemas.microsoft.com/office/powerpoint/2010/main" val="4151479731"/>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Visual Studio DevOps Tooling</a:t>
            </a:r>
          </a:p>
        </p:txBody>
      </p:sp>
      <p:sp>
        <p:nvSpPr>
          <p:cNvPr id="7" name="Content Placeholder 6"/>
          <p:cNvSpPr>
            <a:spLocks noGrp="1"/>
          </p:cNvSpPr>
          <p:nvPr>
            <p:ph sz="quarter" idx="12"/>
          </p:nvPr>
        </p:nvSpPr>
        <p:spPr/>
        <p:txBody>
          <a:bodyPr/>
          <a:lstStyle/>
          <a:p>
            <a:r>
              <a:rPr lang="en-US" dirty="0"/>
              <a:t>Docker Extension for Visual Studio Code</a:t>
            </a:r>
          </a:p>
          <a:p>
            <a:pPr lvl="1"/>
            <a:r>
              <a:rPr lang="en-US" dirty="0">
                <a:hlinkClick r:id="rId2"/>
              </a:rPr>
              <a:t>https://marketplace.visualstudio.com/items?itemName=ms-azuretools.vscode-docker</a:t>
            </a:r>
            <a:endParaRPr lang="en-US" dirty="0"/>
          </a:p>
          <a:p>
            <a:r>
              <a:rPr lang="en-US" dirty="0"/>
              <a:t>Remote Container Tools</a:t>
            </a:r>
          </a:p>
          <a:p>
            <a:pPr lvl="1"/>
            <a:r>
              <a:rPr lang="en-US" dirty="0">
                <a:hlinkClick r:id="rId3"/>
              </a:rPr>
              <a:t>https://marketplace.visualstudio.com/items?itemName=ms-vscode-remote.vscode-remote-extensionpack</a:t>
            </a:r>
            <a:endParaRPr lang="en-US" dirty="0"/>
          </a:p>
          <a:p>
            <a:r>
              <a:rPr lang="en-US" dirty="0"/>
              <a:t>Container Tools in Visual Studio</a:t>
            </a:r>
          </a:p>
          <a:p>
            <a:pPr lvl="1"/>
            <a:r>
              <a:rPr lang="de-AT" dirty="0">
                <a:hlinkClick r:id="rId4"/>
              </a:rPr>
              <a:t>https://docs.microsoft.com/en-us/visualstudio/containers/overview?view=vs-2019</a:t>
            </a:r>
            <a:endParaRPr lang="en-US" dirty="0"/>
          </a:p>
        </p:txBody>
      </p:sp>
      <p:sp>
        <p:nvSpPr>
          <p:cNvPr id="8" name="Text Placeholder 7"/>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597850747"/>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Docker Cluster Solutions</a:t>
            </a:r>
          </a:p>
        </p:txBody>
      </p:sp>
      <p:sp>
        <p:nvSpPr>
          <p:cNvPr id="3" name="Inhaltsplatzhalter 2"/>
          <p:cNvSpPr>
            <a:spLocks noGrp="1"/>
          </p:cNvSpPr>
          <p:nvPr>
            <p:ph sz="quarter" idx="12"/>
          </p:nvPr>
        </p:nvSpPr>
        <p:spPr/>
        <p:txBody>
          <a:bodyPr/>
          <a:lstStyle/>
          <a:p>
            <a:r>
              <a:rPr lang="en-US" dirty="0"/>
              <a:t>Docker Swarm Mode</a:t>
            </a:r>
          </a:p>
          <a:p>
            <a:pPr lvl="1"/>
            <a:r>
              <a:rPr lang="en-US" dirty="0">
                <a:hlinkClick r:id="rId2"/>
              </a:rPr>
              <a:t>https://docs.docker.com/engine/swarm/</a:t>
            </a:r>
            <a:r>
              <a:rPr lang="en-US" dirty="0"/>
              <a:t> </a:t>
            </a:r>
          </a:p>
          <a:p>
            <a:pPr lvl="1"/>
            <a:r>
              <a:rPr lang="en-US" dirty="0"/>
              <a:t>Native clustering for Docker, turns a pool of Docker hosts into a single, virtual Docker host</a:t>
            </a:r>
          </a:p>
          <a:p>
            <a:r>
              <a:rPr lang="en-US" dirty="0"/>
              <a:t>Kubernetes</a:t>
            </a:r>
          </a:p>
          <a:p>
            <a:pPr lvl="1"/>
            <a:r>
              <a:rPr lang="en-US" dirty="0">
                <a:hlinkClick r:id="rId3"/>
              </a:rPr>
              <a:t>https://kubernetes.io/</a:t>
            </a:r>
            <a:endParaRPr lang="en-US" dirty="0"/>
          </a:p>
          <a:p>
            <a:r>
              <a:rPr lang="en-US" dirty="0"/>
              <a:t>Azure Kubernetes Service (AKS)</a:t>
            </a:r>
          </a:p>
          <a:p>
            <a:pPr lvl="1"/>
            <a:r>
              <a:rPr lang="en-US" dirty="0">
                <a:hlinkClick r:id="rId4"/>
              </a:rPr>
              <a:t>https://azure.microsoft.com/en-us/services/kubernetes-service/</a:t>
            </a:r>
            <a:r>
              <a:rPr lang="en-US" dirty="0"/>
              <a:t> </a:t>
            </a:r>
          </a:p>
          <a:p>
            <a:pPr lvl="1"/>
            <a:r>
              <a:rPr lang="en-US" dirty="0"/>
              <a:t>Managed Kubernetes</a:t>
            </a:r>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156520220"/>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a:t>Access Docker Remotely</a:t>
            </a:r>
            <a:endParaRPr lang="de-AT" dirty="0"/>
          </a:p>
        </p:txBody>
      </p:sp>
      <p:sp>
        <p:nvSpPr>
          <p:cNvPr id="7" name="Inhaltsplatzhalter 6"/>
          <p:cNvSpPr>
            <a:spLocks noGrp="1"/>
          </p:cNvSpPr>
          <p:nvPr>
            <p:ph sz="quarter" idx="12"/>
          </p:nvPr>
        </p:nvSpPr>
        <p:spPr/>
        <p:txBody>
          <a:bodyPr/>
          <a:lstStyle/>
          <a:p>
            <a:r>
              <a:rPr lang="en-US" dirty="0"/>
              <a:t>Default: Docker runs on non-networked Unix socket</a:t>
            </a:r>
          </a:p>
          <a:p>
            <a:pPr lvl="1"/>
            <a:r>
              <a:rPr lang="en-US" dirty="0">
                <a:latin typeface="Courier New" panose="02070309020205020404" pitchFamily="49" charset="0"/>
                <a:cs typeface="Courier New" panose="02070309020205020404" pitchFamily="49" charset="0"/>
              </a:rPr>
              <a:t>unix:///var/run/docker.sock</a:t>
            </a:r>
          </a:p>
          <a:p>
            <a:pPr lvl="1"/>
            <a:r>
              <a:rPr lang="en-US" dirty="0"/>
              <a:t>TCP socket can be enabled (see </a:t>
            </a:r>
            <a:r>
              <a:rPr lang="en-US" dirty="0">
                <a:hlinkClick r:id="rId2"/>
              </a:rPr>
              <a:t>Docker docs</a:t>
            </a:r>
            <a:r>
              <a:rPr lang="en-US" dirty="0"/>
              <a:t>) </a:t>
            </a:r>
            <a:r>
              <a:rPr lang="en-US" dirty="0">
                <a:sym typeface="Wingdings" panose="05000000000000000000" pitchFamily="2" charset="2"/>
              </a:rPr>
              <a:t> Docker Remote Web API</a:t>
            </a:r>
            <a:endParaRPr lang="en-US" dirty="0"/>
          </a:p>
          <a:p>
            <a:r>
              <a:rPr lang="en-US" dirty="0"/>
              <a:t>Docker available on the network </a:t>
            </a:r>
            <a:r>
              <a:rPr lang="en-US" dirty="0">
                <a:sym typeface="Wingdings" panose="05000000000000000000" pitchFamily="2" charset="2"/>
              </a:rPr>
              <a:t> enable TLS</a:t>
            </a:r>
          </a:p>
          <a:p>
            <a:pPr lvl="1"/>
            <a:r>
              <a:rPr lang="en-US" dirty="0">
                <a:sym typeface="Wingdings" panose="05000000000000000000" pitchFamily="2" charset="2"/>
                <a:hlinkClick r:id="rId3"/>
              </a:rPr>
              <a:t>Docker docs</a:t>
            </a:r>
            <a:endParaRPr lang="en-US" dirty="0">
              <a:sym typeface="Wingdings" panose="05000000000000000000" pitchFamily="2" charset="2"/>
            </a:endParaRPr>
          </a:p>
          <a:p>
            <a:endParaRPr lang="de-AT" dirty="0"/>
          </a:p>
        </p:txBody>
      </p:sp>
      <p:sp>
        <p:nvSpPr>
          <p:cNvPr id="8" name="Textplatzhalter 7"/>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899236459"/>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el 10"/>
          <p:cNvSpPr>
            <a:spLocks noGrp="1"/>
          </p:cNvSpPr>
          <p:nvPr>
            <p:ph type="title"/>
          </p:nvPr>
        </p:nvSpPr>
        <p:spPr/>
        <p:txBody>
          <a:bodyPr/>
          <a:lstStyle/>
          <a:p>
            <a:r>
              <a:rPr lang="en-US" dirty="0"/>
              <a:t>Remote Docker</a:t>
            </a:r>
          </a:p>
        </p:txBody>
      </p:sp>
      <p:sp>
        <p:nvSpPr>
          <p:cNvPr id="12" name="Inhaltsplatzhalter 11"/>
          <p:cNvSpPr>
            <a:spLocks noGrp="1"/>
          </p:cNvSpPr>
          <p:nvPr>
            <p:ph sz="quarter" idx="22"/>
          </p:nvPr>
        </p:nvSpPr>
        <p:spPr/>
        <p:txBody>
          <a:bodyPr/>
          <a:lstStyle/>
          <a:p>
            <a:pPr marL="180975" indent="-180975"/>
            <a:r>
              <a:rPr lang="de-DE" noProof="1"/>
              <a:t>// Set environment variable (secure by default)</a:t>
            </a:r>
          </a:p>
          <a:p>
            <a:pPr marL="180975" indent="-180975"/>
            <a:r>
              <a:rPr lang="de-AT" dirty="0" err="1"/>
              <a:t>export</a:t>
            </a:r>
            <a:r>
              <a:rPr lang="de-AT" dirty="0"/>
              <a:t> DOCKER_HOST=tcp://40.68.81.114:2375</a:t>
            </a:r>
            <a:endParaRPr lang="de-DE" noProof="1"/>
          </a:p>
          <a:p>
            <a:pPr marL="180975" indent="-180975"/>
            <a:r>
              <a:rPr lang="de-DE" noProof="1"/>
              <a:t>docker info</a:t>
            </a:r>
          </a:p>
          <a:p>
            <a:pPr marL="180975" indent="-180975"/>
            <a:r>
              <a:rPr lang="de-DE" noProof="1"/>
              <a:t>docker ps</a:t>
            </a:r>
          </a:p>
          <a:p>
            <a:pPr marL="180975" indent="-180975"/>
            <a:endParaRPr lang="de-DE" noProof="1"/>
          </a:p>
        </p:txBody>
      </p:sp>
      <p:sp>
        <p:nvSpPr>
          <p:cNvPr id="13" name="Textplatzhalter 12"/>
          <p:cNvSpPr>
            <a:spLocks noGrp="1"/>
          </p:cNvSpPr>
          <p:nvPr>
            <p:ph type="body" sz="quarter" idx="23"/>
          </p:nvPr>
        </p:nvSpPr>
        <p:spPr/>
        <p:txBody>
          <a:bodyPr/>
          <a:lstStyle/>
          <a:p>
            <a:endParaRPr lang="en-US"/>
          </a:p>
        </p:txBody>
      </p:sp>
      <p:sp>
        <p:nvSpPr>
          <p:cNvPr id="14" name="Textplatzhalter 13"/>
          <p:cNvSpPr>
            <a:spLocks noGrp="1"/>
          </p:cNvSpPr>
          <p:nvPr>
            <p:ph type="body" sz="quarter" idx="24"/>
          </p:nvPr>
        </p:nvSpPr>
        <p:spPr/>
        <p:txBody>
          <a:bodyPr/>
          <a:lstStyle/>
          <a:p>
            <a:endParaRPr lang="en-US"/>
          </a:p>
        </p:txBody>
      </p:sp>
      <p:sp>
        <p:nvSpPr>
          <p:cNvPr id="15" name="Textplatzhalter 14"/>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753824539"/>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Container</a:t>
            </a:r>
          </a:p>
        </p:txBody>
      </p:sp>
      <p:sp>
        <p:nvSpPr>
          <p:cNvPr id="3" name="Textplatzhalter 2"/>
          <p:cNvSpPr>
            <a:spLocks noGrp="1"/>
          </p:cNvSpPr>
          <p:nvPr>
            <p:ph type="body" sz="quarter" idx="25"/>
          </p:nvPr>
        </p:nvSpPr>
        <p:spPr/>
        <p:txBody>
          <a:bodyPr/>
          <a:lstStyle/>
          <a:p>
            <a:r>
              <a:rPr lang="en-US" dirty="0"/>
              <a:t>Working with containers</a:t>
            </a:r>
          </a:p>
        </p:txBody>
      </p:sp>
    </p:spTree>
    <p:extLst>
      <p:ext uri="{BB962C8B-B14F-4D97-AF65-F5344CB8AC3E}">
        <p14:creationId xmlns:p14="http://schemas.microsoft.com/office/powerpoint/2010/main" val="406801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Containers</a:t>
            </a:r>
          </a:p>
        </p:txBody>
      </p:sp>
      <p:sp>
        <p:nvSpPr>
          <p:cNvPr id="5" name="Content Placeholder 4"/>
          <p:cNvSpPr>
            <a:spLocks noGrp="1"/>
          </p:cNvSpPr>
          <p:nvPr>
            <p:ph sz="quarter" idx="12"/>
          </p:nvPr>
        </p:nvSpPr>
        <p:spPr/>
        <p:txBody>
          <a:bodyPr/>
          <a:lstStyle/>
          <a:p>
            <a:r>
              <a:rPr lang="en-US" dirty="0"/>
              <a:t>Launched from images</a:t>
            </a:r>
          </a:p>
          <a:p>
            <a:pPr lvl="1"/>
            <a:r>
              <a:rPr lang="en-US" dirty="0"/>
              <a:t>Layered, copy-on-write</a:t>
            </a:r>
          </a:p>
          <a:p>
            <a:pPr lvl="1"/>
            <a:r>
              <a:rPr lang="en-US" dirty="0"/>
              <a:t>Will be covered in detail later</a:t>
            </a:r>
          </a:p>
          <a:p>
            <a:r>
              <a:rPr lang="en-US" dirty="0"/>
              <a:t>Contain one or more processes</a:t>
            </a:r>
          </a:p>
          <a:p>
            <a:r>
              <a:rPr lang="en-US" dirty="0"/>
              <a:t>Can be short-lived</a:t>
            </a:r>
          </a:p>
          <a:p>
            <a:pPr lvl="1"/>
            <a:r>
              <a:rPr lang="en-US" dirty="0"/>
              <a:t>Sometimes even to run jus a single command</a:t>
            </a:r>
          </a:p>
          <a:p>
            <a:r>
              <a:rPr lang="en-US" dirty="0"/>
              <a:t>Shared via registries</a:t>
            </a:r>
          </a:p>
          <a:p>
            <a:pPr lvl="1"/>
            <a:r>
              <a:rPr lang="en-US" dirty="0"/>
              <a:t>Docker Hub (private and public repositories)</a:t>
            </a:r>
          </a:p>
          <a:p>
            <a:pPr lvl="1"/>
            <a:r>
              <a:rPr lang="en-US" dirty="0"/>
              <a:t>Run your own private registry (</a:t>
            </a:r>
            <a:r>
              <a:rPr lang="en-US" dirty="0">
                <a:latin typeface="Courier New" panose="02070309020205020404" pitchFamily="49" charset="0"/>
                <a:cs typeface="Courier New" panose="02070309020205020404" pitchFamily="49" charset="0"/>
              </a:rPr>
              <a:t>registry </a:t>
            </a:r>
            <a:r>
              <a:rPr lang="en-US" dirty="0"/>
              <a:t>image on Docker Hub)</a:t>
            </a:r>
          </a:p>
          <a:p>
            <a:endParaRPr lang="en-US" dirty="0"/>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504077091"/>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Your Host</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Azure MVP, MS Regional Director</a:t>
            </a:r>
          </a:p>
          <a:p>
            <a:r>
              <a:rPr lang="en-US" dirty="0"/>
              <a:t>Contact</a:t>
            </a:r>
          </a:p>
          <a:p>
            <a:pPr lvl="1"/>
            <a:r>
              <a:rPr lang="en-US" dirty="0"/>
              <a:t>software architects </a:t>
            </a:r>
            <a:r>
              <a:rPr lang="en-US" dirty="0" err="1"/>
              <a:t>gmbh</a:t>
            </a:r>
            <a:br>
              <a:rPr lang="en-US" dirty="0"/>
            </a:br>
            <a:r>
              <a:rPr lang="en-US" dirty="0">
                <a:hlinkClick r:id="rId2"/>
              </a:rPr>
              <a:t>rainer@timecockpit.com</a:t>
            </a:r>
            <a:br>
              <a:rPr lang="en-US" dirty="0"/>
            </a:br>
            <a:r>
              <a:rPr lang="en-US" dirty="0"/>
              <a:t>Twitter: @</a:t>
            </a:r>
            <a:r>
              <a:rPr lang="en-US" dirty="0" err="1"/>
              <a:t>rstropek</a:t>
            </a:r>
            <a:endParaRPr lang="en-US" dirty="0"/>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5076131" y="1275607"/>
            <a:ext cx="3240285" cy="2160190"/>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72110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6" name="Inhaltsplatzhalter 5"/>
          <p:cNvSpPr>
            <a:spLocks noGrp="1"/>
          </p:cNvSpPr>
          <p:nvPr>
            <p:ph sz="quarter" idx="12"/>
          </p:nvPr>
        </p:nvSpPr>
        <p:spPr/>
        <p:txBody>
          <a:bodyPr/>
          <a:lstStyle/>
          <a:p>
            <a:r>
              <a:rPr lang="en-US" dirty="0"/>
              <a:t>Documentation</a:t>
            </a:r>
          </a:p>
          <a:p>
            <a:pPr lvl="1"/>
            <a:r>
              <a:rPr lang="en-US" dirty="0">
                <a:hlinkClick r:id="rId2"/>
              </a:rPr>
              <a:t>http://docs.docker.com/reference/commandline/cli</a:t>
            </a:r>
            <a:endParaRPr lang="en-US" dirty="0"/>
          </a:p>
          <a:p>
            <a:r>
              <a:rPr lang="en-US" dirty="0"/>
              <a:t>Important Commands for Containers</a:t>
            </a:r>
          </a:p>
          <a:p>
            <a:pPr lvl="1"/>
            <a:r>
              <a:rPr lang="en-US" noProof="1">
                <a:latin typeface="Courier New" panose="02070309020205020404" pitchFamily="49" charset="0"/>
                <a:cs typeface="Courier New" panose="02070309020205020404" pitchFamily="49" charset="0"/>
              </a:rPr>
              <a:t>docker run</a:t>
            </a:r>
            <a:r>
              <a:rPr lang="en-US" noProof="1"/>
              <a:t> – Run a command in a new container</a:t>
            </a:r>
          </a:p>
          <a:p>
            <a:pPr lvl="1"/>
            <a:r>
              <a:rPr lang="en-US" noProof="1">
                <a:latin typeface="Courier New" panose="02070309020205020404" pitchFamily="49" charset="0"/>
                <a:cs typeface="Courier New" panose="02070309020205020404" pitchFamily="49" charset="0"/>
              </a:rPr>
              <a:t>docker ps</a:t>
            </a:r>
            <a:r>
              <a:rPr lang="en-US" noProof="1"/>
              <a:t> – List containers</a:t>
            </a:r>
          </a:p>
          <a:p>
            <a:pPr lvl="1"/>
            <a:r>
              <a:rPr lang="en-US" noProof="1">
                <a:latin typeface="Courier New" panose="02070309020205020404" pitchFamily="49" charset="0"/>
                <a:cs typeface="Courier New" panose="02070309020205020404" pitchFamily="49" charset="0"/>
              </a:rPr>
              <a:t>docker start/stop</a:t>
            </a:r>
            <a:r>
              <a:rPr lang="en-US" noProof="1"/>
              <a:t> – Restarts/stops a container</a:t>
            </a:r>
          </a:p>
          <a:p>
            <a:pPr lvl="1"/>
            <a:r>
              <a:rPr lang="en-US" noProof="1">
                <a:latin typeface="Courier New" panose="02070309020205020404" pitchFamily="49" charset="0"/>
                <a:cs typeface="Courier New" panose="02070309020205020404" pitchFamily="49" charset="0"/>
              </a:rPr>
              <a:t>docker rm</a:t>
            </a:r>
            <a:r>
              <a:rPr lang="en-US" noProof="1"/>
              <a:t> – Removes container(s)</a:t>
            </a:r>
          </a:p>
          <a:p>
            <a:pPr lvl="1"/>
            <a:r>
              <a:rPr lang="en-US" noProof="1">
                <a:latin typeface="Courier New" panose="02070309020205020404" pitchFamily="49" charset="0"/>
                <a:cs typeface="Courier New" panose="02070309020205020404" pitchFamily="49" charset="0"/>
              </a:rPr>
              <a:t>docker attach </a:t>
            </a:r>
            <a:r>
              <a:rPr lang="en-US" noProof="1"/>
              <a:t>– Attach to running container</a:t>
            </a:r>
          </a:p>
          <a:p>
            <a:pPr lvl="1"/>
            <a:r>
              <a:rPr lang="en-US" noProof="1">
                <a:latin typeface="Courier New" panose="02070309020205020404" pitchFamily="49" charset="0"/>
                <a:cs typeface="Courier New" panose="02070309020205020404" pitchFamily="49" charset="0"/>
              </a:rPr>
              <a:t>docker top </a:t>
            </a:r>
            <a:r>
              <a:rPr lang="en-US" noProof="1"/>
              <a:t>– Display processes running in container</a:t>
            </a:r>
          </a:p>
          <a:p>
            <a:pPr lvl="1"/>
            <a:r>
              <a:rPr lang="en-US" noProof="1">
                <a:latin typeface="Courier New" panose="02070309020205020404" pitchFamily="49" charset="0"/>
                <a:cs typeface="Courier New" panose="02070309020205020404" pitchFamily="49" charset="0"/>
              </a:rPr>
              <a:t>docker exec </a:t>
            </a:r>
            <a:r>
              <a:rPr lang="en-US" noProof="1"/>
              <a:t>– Run a command in a container</a:t>
            </a:r>
          </a:p>
          <a:p>
            <a:pPr lvl="1"/>
            <a:r>
              <a:rPr lang="en-US" noProof="1">
                <a:latin typeface="Courier New" panose="02070309020205020404" pitchFamily="49" charset="0"/>
                <a:cs typeface="Courier New" panose="02070309020205020404" pitchFamily="49" charset="0"/>
              </a:rPr>
              <a:t>docker [container | system</a:t>
            </a:r>
            <a:r>
              <a:rPr lang="en-US" dirty="0">
                <a:latin typeface="Courier New" panose="02070309020205020404" pitchFamily="49" charset="0"/>
                <a:cs typeface="Courier New" panose="02070309020205020404" pitchFamily="49" charset="0"/>
              </a:rPr>
              <a:t>] prune </a:t>
            </a:r>
            <a:r>
              <a:rPr lang="en-US" dirty="0"/>
              <a:t>– Remove all stopped containers</a:t>
            </a:r>
          </a:p>
        </p:txBody>
      </p:sp>
      <p:sp>
        <p:nvSpPr>
          <p:cNvPr id="7" name="Textplatzhalter 6"/>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428865817"/>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3" name="Textplatzhalter 2"/>
          <p:cNvSpPr>
            <a:spLocks noGrp="1"/>
          </p:cNvSpPr>
          <p:nvPr>
            <p:ph type="body" sz="quarter" idx="23"/>
          </p:nvPr>
        </p:nvSpPr>
        <p:spPr/>
        <p:txBody>
          <a:bodyPr/>
          <a:lstStyle/>
          <a:p>
            <a:r>
              <a:rPr lang="en-US" dirty="0"/>
              <a:t>Starting Containers</a:t>
            </a:r>
          </a:p>
        </p:txBody>
      </p:sp>
      <p:sp>
        <p:nvSpPr>
          <p:cNvPr id="8" name="Textplatzhalter 7"/>
          <p:cNvSpPr>
            <a:spLocks noGrp="1"/>
          </p:cNvSpPr>
          <p:nvPr>
            <p:ph type="body" sz="quarter" idx="24"/>
          </p:nvPr>
        </p:nvSpPr>
        <p:spPr/>
        <p:txBody>
          <a:bodyPr/>
          <a:lstStyle/>
          <a:p>
            <a:r>
              <a:rPr lang="en-US" dirty="0"/>
              <a:t>Interactive container</a:t>
            </a:r>
          </a:p>
          <a:p>
            <a:r>
              <a:rPr lang="en-US" dirty="0" err="1"/>
              <a:t>Daemonized</a:t>
            </a:r>
            <a:r>
              <a:rPr lang="en-US" dirty="0"/>
              <a:t> container</a:t>
            </a:r>
          </a:p>
          <a:p>
            <a:pPr lvl="1"/>
            <a:r>
              <a:rPr lang="en-US" dirty="0"/>
              <a:t>Running in the background</a:t>
            </a:r>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rm</a:t>
            </a:r>
            <a:r>
              <a:rPr lang="en-US" dirty="0"/>
              <a:t> removes container when it exits</a:t>
            </a:r>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910319"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a:t>
            </a: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--name helloDocker -i -t ubuntu /bin/bash</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18" name="Gruppieren 17"/>
          <p:cNvGrpSpPr/>
          <p:nvPr/>
        </p:nvGrpSpPr>
        <p:grpSpPr>
          <a:xfrm>
            <a:off x="3867351" y="1116097"/>
            <a:ext cx="2095641" cy="369912"/>
            <a:chOff x="3861990" y="1529049"/>
            <a:chExt cx="2095641" cy="369912"/>
          </a:xfrm>
        </p:grpSpPr>
        <p:cxnSp>
          <p:nvCxnSpPr>
            <p:cNvPr id="13" name="Gerader Verbinder 12"/>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4" name="Gerader Verbinder 13"/>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7" name="Textfeld 16"/>
            <p:cNvSpPr txBox="1"/>
            <p:nvPr/>
          </p:nvSpPr>
          <p:spPr>
            <a:xfrm>
              <a:off x="4078014" y="1591184"/>
              <a:ext cx="187961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Command to execute</a:t>
              </a:r>
            </a:p>
          </p:txBody>
        </p:sp>
      </p:grpSp>
      <p:grpSp>
        <p:nvGrpSpPr>
          <p:cNvPr id="19" name="Gruppieren 18"/>
          <p:cNvGrpSpPr/>
          <p:nvPr/>
        </p:nvGrpSpPr>
        <p:grpSpPr>
          <a:xfrm>
            <a:off x="3137201" y="1116097"/>
            <a:ext cx="1384934" cy="677109"/>
            <a:chOff x="3861990" y="1221852"/>
            <a:chExt cx="1384934" cy="677109"/>
          </a:xfrm>
        </p:grpSpPr>
        <p:cxnSp>
          <p:nvCxnSpPr>
            <p:cNvPr id="20" name="Gerader Verbinder 19"/>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116891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Image name</a:t>
              </a:r>
            </a:p>
          </p:txBody>
        </p:sp>
      </p:grpSp>
      <p:grpSp>
        <p:nvGrpSpPr>
          <p:cNvPr id="24" name="Gruppieren 23"/>
          <p:cNvGrpSpPr/>
          <p:nvPr/>
        </p:nvGrpSpPr>
        <p:grpSpPr>
          <a:xfrm>
            <a:off x="2809820" y="1116097"/>
            <a:ext cx="1957398" cy="984306"/>
            <a:chOff x="3861990" y="914655"/>
            <a:chExt cx="1957398" cy="984306"/>
          </a:xfrm>
        </p:grpSpPr>
        <p:cxnSp>
          <p:nvCxnSpPr>
            <p:cNvPr id="25" name="Gerader Verbinder 24"/>
            <p:cNvCxnSpPr/>
            <p:nvPr/>
          </p:nvCxnSpPr>
          <p:spPr>
            <a:xfrm>
              <a:off x="3861990" y="914655"/>
              <a:ext cx="0" cy="830418"/>
            </a:xfrm>
            <a:prstGeom prst="line">
              <a:avLst/>
            </a:prstGeom>
          </p:spPr>
          <p:style>
            <a:lnRef idx="2">
              <a:schemeClr val="dk1"/>
            </a:lnRef>
            <a:fillRef idx="0">
              <a:schemeClr val="dk1"/>
            </a:fillRef>
            <a:effectRef idx="1">
              <a:schemeClr val="dk1"/>
            </a:effectRef>
            <a:fontRef idx="minor">
              <a:schemeClr val="tx1"/>
            </a:fontRef>
          </p:style>
        </p:cxnSp>
        <p:cxnSp>
          <p:nvCxnSpPr>
            <p:cNvPr id="26" name="Gerader Verbinder 25"/>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7" name="Textfeld 26"/>
            <p:cNvSpPr txBox="1"/>
            <p:nvPr/>
          </p:nvSpPr>
          <p:spPr>
            <a:xfrm>
              <a:off x="4078014" y="1591184"/>
              <a:ext cx="1741374"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Allocate pseudo-</a:t>
              </a:r>
              <a:r>
                <a:rPr lang="en-US" sz="1400" dirty="0" err="1">
                  <a:solidFill>
                    <a:srgbClr val="595959"/>
                  </a:solidFill>
                  <a:latin typeface="Segoe UI"/>
                  <a:ea typeface="+mn-ea"/>
                </a:rPr>
                <a:t>tty</a:t>
              </a:r>
              <a:endParaRPr lang="en-US" sz="1400" dirty="0">
                <a:solidFill>
                  <a:srgbClr val="595959"/>
                </a:solidFill>
                <a:latin typeface="Segoe UI"/>
                <a:ea typeface="+mn-ea"/>
              </a:endParaRPr>
            </a:p>
          </p:txBody>
        </p:sp>
      </p:grpSp>
      <p:grpSp>
        <p:nvGrpSpPr>
          <p:cNvPr id="29" name="Gruppieren 28"/>
          <p:cNvGrpSpPr/>
          <p:nvPr/>
        </p:nvGrpSpPr>
        <p:grpSpPr>
          <a:xfrm>
            <a:off x="2452429" y="1115290"/>
            <a:ext cx="1804151" cy="1283104"/>
            <a:chOff x="3861990" y="615857"/>
            <a:chExt cx="1804151" cy="1283104"/>
          </a:xfrm>
        </p:grpSpPr>
        <p:cxnSp>
          <p:nvCxnSpPr>
            <p:cNvPr id="30" name="Gerader Verbinder 29"/>
            <p:cNvCxnSpPr/>
            <p:nvPr/>
          </p:nvCxnSpPr>
          <p:spPr>
            <a:xfrm>
              <a:off x="3861990" y="615857"/>
              <a:ext cx="0" cy="1129216"/>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58812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Keep STDIN open</a:t>
              </a:r>
            </a:p>
          </p:txBody>
        </p:sp>
      </p:grpSp>
      <p:grpSp>
        <p:nvGrpSpPr>
          <p:cNvPr id="34" name="Gruppieren 33"/>
          <p:cNvGrpSpPr/>
          <p:nvPr/>
        </p:nvGrpSpPr>
        <p:grpSpPr>
          <a:xfrm>
            <a:off x="453978" y="1115290"/>
            <a:ext cx="2183166" cy="1582118"/>
            <a:chOff x="3861990" y="316843"/>
            <a:chExt cx="2183166" cy="1582118"/>
          </a:xfrm>
        </p:grpSpPr>
        <p:cxnSp>
          <p:nvCxnSpPr>
            <p:cNvPr id="35" name="Gerader Verbinder 34"/>
            <p:cNvCxnSpPr/>
            <p:nvPr/>
          </p:nvCxnSpPr>
          <p:spPr>
            <a:xfrm>
              <a:off x="3861990" y="316843"/>
              <a:ext cx="0" cy="1428230"/>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78014" y="1591184"/>
              <a:ext cx="196714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Name of the container</a:t>
              </a:r>
            </a:p>
          </p:txBody>
        </p:sp>
      </p:grpSp>
      <p:sp>
        <p:nvSpPr>
          <p:cNvPr id="39" name="Textfeld 38"/>
          <p:cNvSpPr txBox="1"/>
          <p:nvPr/>
        </p:nvSpPr>
        <p:spPr>
          <a:xfrm>
            <a:off x="112865" y="3119475"/>
            <a:ext cx="6091732"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--name … </a:t>
            </a: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-d ubuntu /bin/bash -c "while true; do echo hi; done"</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40" name="Gruppieren 39"/>
          <p:cNvGrpSpPr/>
          <p:nvPr/>
        </p:nvGrpSpPr>
        <p:grpSpPr>
          <a:xfrm>
            <a:off x="1404608" y="3593430"/>
            <a:ext cx="3484676" cy="369912"/>
            <a:chOff x="3861990" y="1529049"/>
            <a:chExt cx="3484676" cy="369912"/>
          </a:xfrm>
        </p:grpSpPr>
        <p:cxnSp>
          <p:nvCxnSpPr>
            <p:cNvPr id="41" name="Gerader Verbinder 40"/>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42" name="Gerader Verbinder 41"/>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43" name="Textfeld 42"/>
            <p:cNvSpPr txBox="1"/>
            <p:nvPr/>
          </p:nvSpPr>
          <p:spPr>
            <a:xfrm>
              <a:off x="4078014" y="1591184"/>
              <a:ext cx="326865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Command to execute (with arguments)</a:t>
              </a:r>
            </a:p>
          </p:txBody>
        </p:sp>
      </p:grpSp>
      <p:grpSp>
        <p:nvGrpSpPr>
          <p:cNvPr id="56" name="Gruppieren 55"/>
          <p:cNvGrpSpPr/>
          <p:nvPr/>
        </p:nvGrpSpPr>
        <p:grpSpPr>
          <a:xfrm>
            <a:off x="327920" y="3579981"/>
            <a:ext cx="4709434" cy="656964"/>
            <a:chOff x="3861990" y="1241997"/>
            <a:chExt cx="4709434" cy="656964"/>
          </a:xfrm>
        </p:grpSpPr>
        <p:cxnSp>
          <p:nvCxnSpPr>
            <p:cNvPr id="57" name="Gerader Verbinder 56"/>
            <p:cNvCxnSpPr/>
            <p:nvPr/>
          </p:nvCxnSpPr>
          <p:spPr>
            <a:xfrm>
              <a:off x="3861990" y="1241997"/>
              <a:ext cx="0" cy="503076"/>
            </a:xfrm>
            <a:prstGeom prst="line">
              <a:avLst/>
            </a:prstGeom>
          </p:spPr>
          <p:style>
            <a:lnRef idx="2">
              <a:schemeClr val="dk1"/>
            </a:lnRef>
            <a:fillRef idx="0">
              <a:schemeClr val="dk1"/>
            </a:fillRef>
            <a:effectRef idx="1">
              <a:schemeClr val="dk1"/>
            </a:effectRef>
            <a:fontRef idx="minor">
              <a:schemeClr val="tx1"/>
            </a:fontRef>
          </p:style>
        </p:cxnSp>
        <p:cxnSp>
          <p:nvCxnSpPr>
            <p:cNvPr id="58" name="Gerader Verbinder 5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59" name="Textfeld 58"/>
            <p:cNvSpPr txBox="1"/>
            <p:nvPr/>
          </p:nvSpPr>
          <p:spPr>
            <a:xfrm>
              <a:off x="4078014" y="1591184"/>
              <a:ext cx="449341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Detach the container to the background (</a:t>
              </a:r>
              <a:r>
                <a:rPr lang="en-US" sz="1400" dirty="0" err="1">
                  <a:solidFill>
                    <a:srgbClr val="595959"/>
                  </a:solidFill>
                  <a:latin typeface="Segoe UI"/>
                  <a:ea typeface="+mn-ea"/>
                </a:rPr>
                <a:t>daemonized</a:t>
              </a:r>
              <a:r>
                <a:rPr lang="en-US" sz="1400" dirty="0">
                  <a:solidFill>
                    <a:srgbClr val="595959"/>
                  </a:solidFill>
                  <a:latin typeface="Segoe UI"/>
                  <a:ea typeface="+mn-ea"/>
                </a:rPr>
                <a:t>)</a:t>
              </a:r>
            </a:p>
          </p:txBody>
        </p:sp>
      </p:grpSp>
    </p:spTree>
    <p:extLst>
      <p:ext uri="{BB962C8B-B14F-4D97-AF65-F5344CB8AC3E}">
        <p14:creationId xmlns:p14="http://schemas.microsoft.com/office/powerpoint/2010/main" val="1206850536"/>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p:txBody>
          <a:bodyPr/>
          <a:lstStyle/>
          <a:p>
            <a:r>
              <a:rPr lang="en-US" noProof="1"/>
              <a:t># Check if docker is running</a:t>
            </a:r>
          </a:p>
          <a:p>
            <a:r>
              <a:rPr lang="en-US" noProof="1"/>
              <a:t>docker info</a:t>
            </a:r>
          </a:p>
          <a:p>
            <a:endParaRPr lang="en-US" noProof="1"/>
          </a:p>
          <a:p>
            <a:r>
              <a:rPr lang="en-US" noProof="1"/>
              <a:t># Start interactive container</a:t>
            </a:r>
          </a:p>
          <a:p>
            <a:r>
              <a:rPr lang="en-US" noProof="1"/>
              <a:t>docker run -it ubuntu /bin/bash</a:t>
            </a:r>
          </a:p>
          <a:p>
            <a:pPr lvl="1"/>
            <a:r>
              <a:rPr lang="en-US" noProof="1"/>
              <a:t>echo Hello &gt; hello.txt</a:t>
            </a:r>
          </a:p>
          <a:p>
            <a:pPr lvl="1"/>
            <a:r>
              <a:rPr lang="en-US" noProof="1"/>
              <a:t>exit</a:t>
            </a:r>
          </a:p>
          <a:p>
            <a:endParaRPr lang="en-US" noProof="1"/>
          </a:p>
          <a:p>
            <a:r>
              <a:rPr lang="en-US" noProof="1"/>
              <a:t># List containers</a:t>
            </a:r>
          </a:p>
          <a:p>
            <a:r>
              <a:rPr lang="en-US" noProof="1"/>
              <a:t>docker ps</a:t>
            </a:r>
          </a:p>
          <a:p>
            <a:r>
              <a:rPr lang="en-US" noProof="1"/>
              <a:t>docker ps –a</a:t>
            </a:r>
          </a:p>
          <a:p>
            <a:r>
              <a:rPr lang="en-US" noProof="1"/>
              <a:t>docker ps --no-trunc -aq</a:t>
            </a:r>
          </a:p>
          <a:p>
            <a:endParaRPr lang="en-US" noProof="1"/>
          </a:p>
          <a:p>
            <a:r>
              <a:rPr lang="en-US" noProof="1"/>
              <a:t># Restart container</a:t>
            </a:r>
          </a:p>
          <a:p>
            <a:r>
              <a:rPr lang="en-US" noProof="1"/>
              <a:t>docker start …</a:t>
            </a:r>
          </a:p>
          <a:p>
            <a:endParaRPr lang="en-US" noProof="1"/>
          </a:p>
          <a:p>
            <a:r>
              <a:rPr lang="en-US" noProof="1"/>
              <a:t># Attach to container</a:t>
            </a:r>
          </a:p>
          <a:p>
            <a:r>
              <a:rPr lang="en-US" noProof="1"/>
              <a:t>docker attach …</a:t>
            </a:r>
          </a:p>
          <a:p>
            <a:endParaRPr lang="en-US" noProof="1"/>
          </a:p>
          <a:p>
            <a:r>
              <a:rPr lang="en-US" noProof="1"/>
              <a:t># Remove container</a:t>
            </a:r>
          </a:p>
          <a:p>
            <a:r>
              <a:rPr lang="en-US" noProof="1"/>
              <a:t>docker rm …</a:t>
            </a:r>
          </a:p>
          <a:p>
            <a:r>
              <a:rPr lang="en-US" noProof="1"/>
              <a:t># Remove all containers</a:t>
            </a:r>
          </a:p>
          <a:p>
            <a:r>
              <a:rPr lang="en-US" noProof="1"/>
              <a:t>docker rm `docker ps --no-trunc -aq`</a:t>
            </a:r>
          </a:p>
          <a:p>
            <a:r>
              <a:rPr lang="en-US" noProof="1"/>
              <a:t>docker container prune</a:t>
            </a:r>
          </a:p>
        </p:txBody>
      </p:sp>
      <p:sp>
        <p:nvSpPr>
          <p:cNvPr id="7" name="Textplatzhalter 6"/>
          <p:cNvSpPr>
            <a:spLocks noGrp="1"/>
          </p:cNvSpPr>
          <p:nvPr>
            <p:ph type="body" sz="quarter" idx="23"/>
          </p:nvPr>
        </p:nvSpPr>
        <p:spPr/>
        <p:txBody>
          <a:bodyPr/>
          <a:lstStyle/>
          <a:p>
            <a:r>
              <a:rPr lang="en-US" dirty="0"/>
              <a:t>Interactive Container</a:t>
            </a:r>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660217317"/>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p:txBody>
          <a:bodyPr/>
          <a:lstStyle/>
          <a:p>
            <a:r>
              <a:rPr lang="en-US" noProof="1"/>
              <a:t># Start demonized container and get logs</a:t>
            </a:r>
          </a:p>
          <a:p>
            <a:r>
              <a:rPr lang="en-US" noProof="1"/>
              <a:t>docker run -d ubuntu /bin/bash \</a:t>
            </a:r>
          </a:p>
          <a:p>
            <a:r>
              <a:rPr lang="en-US" noProof="1"/>
              <a:t>	-c "while true; do echo hello world; sleep 1; done"</a:t>
            </a:r>
          </a:p>
          <a:p>
            <a:endParaRPr lang="en-US" noProof="1"/>
          </a:p>
          <a:p>
            <a:r>
              <a:rPr lang="en-US" noProof="1"/>
              <a:t># Get the logs (-f for continuous monitoring)</a:t>
            </a:r>
          </a:p>
          <a:p>
            <a:r>
              <a:rPr lang="en-US" noProof="1"/>
              <a:t>docker logs …</a:t>
            </a:r>
          </a:p>
          <a:p>
            <a:endParaRPr lang="en-US" noProof="1"/>
          </a:p>
          <a:p>
            <a:r>
              <a:rPr lang="en-US" noProof="1"/>
              <a:t># Check the processes in docker container</a:t>
            </a:r>
          </a:p>
          <a:p>
            <a:r>
              <a:rPr lang="en-US" noProof="1"/>
              <a:t>docker top …</a:t>
            </a:r>
          </a:p>
          <a:p>
            <a:endParaRPr lang="en-US" noProof="1"/>
          </a:p>
          <a:p>
            <a:r>
              <a:rPr lang="en-US" noProof="1"/>
              <a:t># Open interactive shell in running container</a:t>
            </a:r>
          </a:p>
          <a:p>
            <a:r>
              <a:rPr lang="en-US" noProof="1"/>
              <a:t>docker exec -it … /bin/bash</a:t>
            </a:r>
          </a:p>
          <a:p>
            <a:endParaRPr lang="en-US" noProof="1"/>
          </a:p>
          <a:p>
            <a:r>
              <a:rPr lang="en-US" noProof="1"/>
              <a:t># Inspect the details of a running container</a:t>
            </a:r>
          </a:p>
          <a:p>
            <a:r>
              <a:rPr lang="en-US" noProof="1"/>
              <a:t>docker inspect …</a:t>
            </a:r>
          </a:p>
          <a:p>
            <a:endParaRPr lang="en-US" noProof="1"/>
          </a:p>
          <a:p>
            <a:endParaRPr lang="en-US" noProof="1"/>
          </a:p>
          <a:p>
            <a:r>
              <a:rPr lang="en-US" noProof="1"/>
              <a:t># WINDOWS</a:t>
            </a:r>
          </a:p>
          <a:p>
            <a:r>
              <a:rPr lang="en-US" dirty="0"/>
              <a:t>docker run –it mcr.microsoft.com/windows/</a:t>
            </a:r>
            <a:r>
              <a:rPr lang="en-US" dirty="0" err="1"/>
              <a:t>servercore</a:t>
            </a:r>
            <a:r>
              <a:rPr lang="en-US" dirty="0"/>
              <a:t> </a:t>
            </a:r>
            <a:r>
              <a:rPr lang="en-US" dirty="0" err="1"/>
              <a:t>cmd</a:t>
            </a:r>
            <a:endParaRPr lang="en-US" noProof="1"/>
          </a:p>
          <a:p>
            <a:endParaRPr lang="en-US" noProof="1"/>
          </a:p>
          <a:p>
            <a:r>
              <a:rPr lang="en-US" noProof="1"/>
              <a:t>docker build –t myweb .</a:t>
            </a:r>
          </a:p>
          <a:p>
            <a:r>
              <a:rPr lang="en-US" noProof="1"/>
              <a:t>docker run </a:t>
            </a:r>
          </a:p>
        </p:txBody>
      </p:sp>
      <p:sp>
        <p:nvSpPr>
          <p:cNvPr id="7" name="Textplatzhalter 6"/>
          <p:cNvSpPr>
            <a:spLocks noGrp="1"/>
          </p:cNvSpPr>
          <p:nvPr>
            <p:ph type="body" sz="quarter" idx="23"/>
          </p:nvPr>
        </p:nvSpPr>
        <p:spPr/>
        <p:txBody>
          <a:bodyPr/>
          <a:lstStyle/>
          <a:p>
            <a:r>
              <a:rPr lang="en-US" dirty="0" err="1"/>
              <a:t>Daemonized</a:t>
            </a:r>
            <a:r>
              <a:rPr lang="en-US" dirty="0"/>
              <a:t> Container</a:t>
            </a:r>
          </a:p>
        </p:txBody>
      </p:sp>
      <p:sp>
        <p:nvSpPr>
          <p:cNvPr id="13" name="Textplatzhalter 12"/>
          <p:cNvSpPr>
            <a:spLocks noGrp="1"/>
          </p:cNvSpPr>
          <p:nvPr>
            <p:ph type="body" sz="quarter" idx="24"/>
          </p:nvPr>
        </p:nvSpPr>
        <p:spPr/>
        <p:txBody>
          <a:bodyPr/>
          <a:lstStyle/>
          <a:p>
            <a:endParaRPr lang="en-US"/>
          </a:p>
        </p:txBody>
      </p:sp>
      <p:sp>
        <p:nvSpPr>
          <p:cNvPr id="14" name="Textplatzhalter 13"/>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12164436"/>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Docker Events</a:t>
            </a:r>
          </a:p>
        </p:txBody>
      </p:sp>
      <p:sp>
        <p:nvSpPr>
          <p:cNvPr id="8" name="Content Placeholder 7"/>
          <p:cNvSpPr>
            <a:spLocks noGrp="1"/>
          </p:cNvSpPr>
          <p:nvPr>
            <p:ph sz="quarter" idx="12"/>
          </p:nvPr>
        </p:nvSpPr>
        <p:spPr/>
        <p:txBody>
          <a:bodyPr/>
          <a:lstStyle/>
          <a:p>
            <a:r>
              <a:rPr lang="en-US" dirty="0"/>
              <a:t>Docker reports real time events from the server</a:t>
            </a:r>
          </a:p>
          <a:p>
            <a:pPr lvl="1"/>
            <a:r>
              <a:rPr lang="en-US" dirty="0" err="1">
                <a:latin typeface="Courier New" panose="02070309020205020404" pitchFamily="49" charset="0"/>
                <a:cs typeface="Courier New" panose="02070309020205020404" pitchFamily="49" charset="0"/>
                <a:hlinkClick r:id="rId2"/>
              </a:rPr>
              <a:t>docker</a:t>
            </a:r>
            <a:r>
              <a:rPr lang="en-US" dirty="0">
                <a:latin typeface="Courier New" panose="02070309020205020404" pitchFamily="49" charset="0"/>
                <a:cs typeface="Courier New" panose="02070309020205020404" pitchFamily="49" charset="0"/>
                <a:hlinkClick r:id="rId2"/>
              </a:rPr>
              <a:t> events</a:t>
            </a:r>
            <a:endParaRPr lang="en-US" dirty="0">
              <a:latin typeface="Courier New" panose="02070309020205020404" pitchFamily="49" charset="0"/>
              <a:cs typeface="Courier New" panose="02070309020205020404" pitchFamily="49" charset="0"/>
            </a:endParaRPr>
          </a:p>
          <a:p>
            <a:r>
              <a:rPr lang="en-US" dirty="0"/>
              <a:t>Usages</a:t>
            </a:r>
          </a:p>
          <a:p>
            <a:pPr lvl="1"/>
            <a:r>
              <a:rPr lang="en-US" dirty="0"/>
              <a:t>Admin and monitoring purposes</a:t>
            </a:r>
          </a:p>
          <a:p>
            <a:pPr lvl="1"/>
            <a:r>
              <a:rPr lang="en-US" dirty="0"/>
              <a:t>Triggering auto-configurations (</a:t>
            </a:r>
            <a:r>
              <a:rPr lang="en-US" dirty="0" err="1"/>
              <a:t>e.g.</a:t>
            </a:r>
            <a:r>
              <a:rPr lang="en-US" dirty="0" err="1">
                <a:hlinkClick r:id="rId3"/>
              </a:rPr>
              <a:t>nginx</a:t>
            </a:r>
            <a:r>
              <a:rPr lang="en-US" dirty="0">
                <a:hlinkClick r:id="rId3"/>
              </a:rPr>
              <a:t>-proxy</a:t>
            </a:r>
            <a:r>
              <a:rPr lang="en-US" dirty="0"/>
              <a:t>)</a:t>
            </a:r>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284987664"/>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Networking</a:t>
            </a:r>
          </a:p>
        </p:txBody>
      </p:sp>
      <p:sp>
        <p:nvSpPr>
          <p:cNvPr id="3" name="Textplatzhalter 2"/>
          <p:cNvSpPr>
            <a:spLocks noGrp="1"/>
          </p:cNvSpPr>
          <p:nvPr>
            <p:ph type="body" sz="quarter" idx="25"/>
          </p:nvPr>
        </p:nvSpPr>
        <p:spPr/>
        <p:txBody>
          <a:bodyPr/>
          <a:lstStyle/>
          <a:p>
            <a:r>
              <a:rPr lang="en-US" dirty="0"/>
              <a:t>Docker Networking</a:t>
            </a:r>
          </a:p>
        </p:txBody>
      </p:sp>
    </p:spTree>
    <p:extLst>
      <p:ext uri="{BB962C8B-B14F-4D97-AF65-F5344CB8AC3E}">
        <p14:creationId xmlns:p14="http://schemas.microsoft.com/office/powerpoint/2010/main" val="1186379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Networks</a:t>
            </a:r>
            <a:endParaRPr lang="de-AT" dirty="0"/>
          </a:p>
        </p:txBody>
      </p:sp>
      <p:sp>
        <p:nvSpPr>
          <p:cNvPr id="5" name="Inhaltsplatzhalter 4"/>
          <p:cNvSpPr>
            <a:spLocks noGrp="1"/>
          </p:cNvSpPr>
          <p:nvPr>
            <p:ph sz="quarter" idx="12"/>
          </p:nvPr>
        </p:nvSpPr>
        <p:spPr/>
        <p:txBody>
          <a:bodyPr/>
          <a:lstStyle/>
          <a:p>
            <a:r>
              <a:rPr lang="en-US" dirty="0"/>
              <a:t>By default, three networks</a:t>
            </a:r>
          </a:p>
          <a:p>
            <a:pPr lvl="1"/>
            <a:r>
              <a:rPr lang="en-US" i="1" dirty="0"/>
              <a:t>none</a:t>
            </a:r>
            <a:r>
              <a:rPr lang="en-US" dirty="0"/>
              <a:t>, </a:t>
            </a:r>
            <a:r>
              <a:rPr lang="en-US" i="1" dirty="0"/>
              <a:t>host</a:t>
            </a:r>
            <a:r>
              <a:rPr lang="en-US" dirty="0"/>
              <a:t>, </a:t>
            </a:r>
            <a:r>
              <a:rPr lang="en-US" i="1" dirty="0"/>
              <a:t>bridge</a:t>
            </a:r>
            <a:r>
              <a:rPr lang="en-US" dirty="0"/>
              <a:t> (default)</a:t>
            </a:r>
          </a:p>
          <a:p>
            <a:pPr lvl="1"/>
            <a:r>
              <a:rPr lang="en-US" dirty="0"/>
              <a:t>Additional networks can be created</a:t>
            </a:r>
          </a:p>
          <a:p>
            <a:r>
              <a:rPr lang="en-US" dirty="0"/>
              <a:t>Bridge network = single host</a:t>
            </a:r>
          </a:p>
          <a:p>
            <a:pPr lvl="1"/>
            <a:r>
              <a:rPr lang="en-US" dirty="0"/>
              <a:t>Overlay network (advanced topic, see </a:t>
            </a:r>
            <a:r>
              <a:rPr lang="en-US" dirty="0">
                <a:hlinkClick r:id="rId2"/>
              </a:rPr>
              <a:t>Docker docs</a:t>
            </a:r>
            <a:r>
              <a:rPr lang="en-US" dirty="0"/>
              <a:t>) can include multiple hosts</a:t>
            </a:r>
          </a:p>
          <a:p>
            <a:r>
              <a:rPr lang="en-US" dirty="0"/>
              <a:t>Network isolation</a:t>
            </a:r>
            <a:endParaRPr lang="de-AT" dirty="0"/>
          </a:p>
        </p:txBody>
      </p:sp>
      <p:sp>
        <p:nvSpPr>
          <p:cNvPr id="6" name="Textplatzhalter 5"/>
          <p:cNvSpPr>
            <a:spLocks noGrp="1"/>
          </p:cNvSpPr>
          <p:nvPr>
            <p:ph type="body" sz="quarter" idx="23"/>
          </p:nvPr>
        </p:nvSpPr>
        <p:spPr/>
        <p:txBody>
          <a:bodyPr/>
          <a:lstStyle/>
          <a:p>
            <a:r>
              <a:rPr lang="en-US" dirty="0">
                <a:solidFill>
                  <a:schemeClr val="tx1"/>
                </a:solidFill>
              </a:rPr>
              <a:t>For details see </a:t>
            </a:r>
            <a:r>
              <a:rPr lang="en-US" dirty="0">
                <a:solidFill>
                  <a:schemeClr val="tx1"/>
                </a:solidFill>
                <a:hlinkClick r:id="rId3"/>
              </a:rPr>
              <a:t>https://docs.docker.com/engine/userguide/networking/dockernetworks/</a:t>
            </a:r>
            <a:r>
              <a:rPr lang="en-US" dirty="0">
                <a:solidFill>
                  <a:schemeClr val="tx1"/>
                </a:solidFill>
              </a:rPr>
              <a:t> </a:t>
            </a:r>
            <a:endParaRPr lang="de-AT" dirty="0">
              <a:solidFill>
                <a:schemeClr val="tx1"/>
              </a:solidFill>
            </a:endParaRPr>
          </a:p>
        </p:txBody>
      </p:sp>
      <p:pic>
        <p:nvPicPr>
          <p:cNvPr id="1026" name="Picture 2" descr="An isolated network"/>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67040" y="3529062"/>
            <a:ext cx="1790103" cy="11469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ridge network"/>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247882" y="3088436"/>
            <a:ext cx="2280939" cy="1931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875095"/>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Networks</a:t>
            </a:r>
            <a:endParaRPr lang="de-AT" dirty="0"/>
          </a:p>
        </p:txBody>
      </p:sp>
      <p:sp>
        <p:nvSpPr>
          <p:cNvPr id="7" name="Inhaltsplatzhalter 6"/>
          <p:cNvSpPr>
            <a:spLocks noGrp="1"/>
          </p:cNvSpPr>
          <p:nvPr>
            <p:ph sz="quarter" idx="22"/>
          </p:nvPr>
        </p:nvSpPr>
        <p:spPr/>
        <p:txBody>
          <a:bodyPr/>
          <a:lstStyle/>
          <a:p>
            <a:r>
              <a:rPr lang="en-US" dirty="0"/>
              <a:t># List all networks</a:t>
            </a:r>
          </a:p>
          <a:p>
            <a:r>
              <a:rPr lang="en-US" dirty="0" err="1"/>
              <a:t>docker</a:t>
            </a:r>
            <a:r>
              <a:rPr lang="en-US" dirty="0"/>
              <a:t> </a:t>
            </a:r>
            <a:r>
              <a:rPr lang="en-US" dirty="0">
                <a:hlinkClick r:id="rId2"/>
              </a:rPr>
              <a:t>network ls</a:t>
            </a:r>
            <a:endParaRPr lang="en-US" dirty="0"/>
          </a:p>
          <a:p>
            <a:endParaRPr lang="en-US" dirty="0"/>
          </a:p>
          <a:p>
            <a:r>
              <a:rPr lang="en-US" dirty="0"/>
              <a:t># Inspect network details</a:t>
            </a:r>
          </a:p>
          <a:p>
            <a:r>
              <a:rPr lang="en-US" dirty="0" err="1"/>
              <a:t>docker</a:t>
            </a:r>
            <a:r>
              <a:rPr lang="en-US" dirty="0"/>
              <a:t> </a:t>
            </a:r>
            <a:r>
              <a:rPr lang="en-US" dirty="0">
                <a:hlinkClick r:id="rId3"/>
              </a:rPr>
              <a:t>network inspect</a:t>
            </a:r>
            <a:r>
              <a:rPr lang="en-US" dirty="0"/>
              <a:t> bridge</a:t>
            </a:r>
          </a:p>
          <a:p>
            <a:endParaRPr lang="en-US" dirty="0"/>
          </a:p>
          <a:p>
            <a:r>
              <a:rPr lang="en-US" dirty="0"/>
              <a:t># Disconnect a container from network</a:t>
            </a:r>
          </a:p>
          <a:p>
            <a:r>
              <a:rPr lang="en-US" dirty="0" err="1"/>
              <a:t>docker</a:t>
            </a:r>
            <a:r>
              <a:rPr lang="en-US" dirty="0"/>
              <a:t> </a:t>
            </a:r>
            <a:r>
              <a:rPr lang="en-US" dirty="0">
                <a:hlinkClick r:id="rId4"/>
              </a:rPr>
              <a:t>network disconnect</a:t>
            </a:r>
            <a:r>
              <a:rPr lang="en-US" dirty="0"/>
              <a:t> bridge </a:t>
            </a:r>
            <a:r>
              <a:rPr lang="en-US" dirty="0" err="1"/>
              <a:t>mycontainer</a:t>
            </a:r>
            <a:endParaRPr lang="en-US" dirty="0"/>
          </a:p>
          <a:p>
            <a:endParaRPr lang="en-US" dirty="0"/>
          </a:p>
          <a:p>
            <a:endParaRPr lang="en-US" dirty="0"/>
          </a:p>
          <a:p>
            <a:endParaRPr lang="en-US" dirty="0"/>
          </a:p>
          <a:p>
            <a:endParaRPr lang="en-US" dirty="0"/>
          </a:p>
          <a:p>
            <a:r>
              <a:rPr lang="en-US" dirty="0"/>
              <a:t># Connect a container to a network</a:t>
            </a:r>
          </a:p>
          <a:p>
            <a:r>
              <a:rPr lang="en-US" dirty="0" err="1"/>
              <a:t>docker</a:t>
            </a:r>
            <a:r>
              <a:rPr lang="en-US" dirty="0"/>
              <a:t> </a:t>
            </a:r>
            <a:r>
              <a:rPr lang="en-US" dirty="0">
                <a:hlinkClick r:id="rId5"/>
              </a:rPr>
              <a:t>network connect</a:t>
            </a:r>
            <a:r>
              <a:rPr lang="en-US" dirty="0"/>
              <a:t> </a:t>
            </a:r>
            <a:r>
              <a:rPr lang="en-US" dirty="0" err="1"/>
              <a:t>mynetwork</a:t>
            </a:r>
            <a:r>
              <a:rPr lang="en-US" dirty="0"/>
              <a:t> </a:t>
            </a:r>
            <a:r>
              <a:rPr lang="en-US" dirty="0" err="1"/>
              <a:t>mycontainer</a:t>
            </a:r>
            <a:endParaRPr lang="en-US" dirty="0"/>
          </a:p>
          <a:p>
            <a:endParaRPr lang="en-US" dirty="0"/>
          </a:p>
          <a:p>
            <a:r>
              <a:rPr lang="en-US" dirty="0"/>
              <a:t># Create own network</a:t>
            </a:r>
          </a:p>
          <a:p>
            <a:r>
              <a:rPr lang="en-US" dirty="0" err="1"/>
              <a:t>docker</a:t>
            </a:r>
            <a:r>
              <a:rPr lang="en-US" dirty="0"/>
              <a:t> </a:t>
            </a:r>
            <a:r>
              <a:rPr lang="en-US" dirty="0">
                <a:hlinkClick r:id="rId6"/>
              </a:rPr>
              <a:t>network create</a:t>
            </a:r>
            <a:r>
              <a:rPr lang="en-US" dirty="0"/>
              <a:t> -d bridge </a:t>
            </a:r>
            <a:r>
              <a:rPr lang="en-US" dirty="0" err="1"/>
              <a:t>mynetwork</a:t>
            </a:r>
            <a:endParaRPr lang="en-US" dirty="0"/>
          </a:p>
          <a:p>
            <a:endParaRPr lang="en-US" dirty="0"/>
          </a:p>
          <a:p>
            <a:endParaRPr lang="en-US" dirty="0"/>
          </a:p>
          <a:p>
            <a:endParaRPr lang="en-US" dirty="0"/>
          </a:p>
          <a:p>
            <a:endParaRPr lang="en-US" dirty="0"/>
          </a:p>
          <a:p>
            <a:endParaRPr lang="en-US" dirty="0"/>
          </a:p>
          <a:p>
            <a:r>
              <a:rPr lang="en-US" dirty="0"/>
              <a:t># Start container in a specific network</a:t>
            </a:r>
          </a:p>
          <a:p>
            <a:r>
              <a:rPr lang="en-US" dirty="0" err="1"/>
              <a:t>docker</a:t>
            </a:r>
            <a:r>
              <a:rPr lang="en-US" dirty="0"/>
              <a:t> run -it --net=</a:t>
            </a:r>
            <a:r>
              <a:rPr lang="en-US" dirty="0" err="1"/>
              <a:t>mynetwork</a:t>
            </a:r>
            <a:r>
              <a:rPr lang="en-US" dirty="0"/>
              <a:t> </a:t>
            </a:r>
            <a:r>
              <a:rPr lang="en-US" dirty="0" err="1"/>
              <a:t>ubuntu</a:t>
            </a:r>
            <a:endParaRPr lang="de-AT" dirty="0"/>
          </a:p>
        </p:txBody>
      </p:sp>
      <p:sp>
        <p:nvSpPr>
          <p:cNvPr id="8" name="Textplatzhalter 7"/>
          <p:cNvSpPr>
            <a:spLocks noGrp="1"/>
          </p:cNvSpPr>
          <p:nvPr>
            <p:ph type="body" sz="quarter" idx="23"/>
          </p:nvPr>
        </p:nvSpPr>
        <p:spPr/>
        <p:txBody>
          <a:bodyPr/>
          <a:lstStyle/>
          <a:p>
            <a:endParaRPr lang="de-AT" dirty="0"/>
          </a:p>
        </p:txBody>
      </p:sp>
      <p:sp>
        <p:nvSpPr>
          <p:cNvPr id="9" name="Textplatzhalter 8"/>
          <p:cNvSpPr>
            <a:spLocks noGrp="1"/>
          </p:cNvSpPr>
          <p:nvPr>
            <p:ph type="body" sz="quarter" idx="24"/>
          </p:nvPr>
        </p:nvSpPr>
        <p:spPr/>
        <p:txBody>
          <a:bodyPr/>
          <a:lstStyle/>
          <a:p>
            <a:r>
              <a:rPr lang="en-US" dirty="0"/>
              <a:t>For details about network security, see </a:t>
            </a:r>
            <a:r>
              <a:rPr lang="en-US" dirty="0">
                <a:hlinkClick r:id="rId7"/>
              </a:rPr>
              <a:t>Docker docs</a:t>
            </a:r>
            <a:endParaRPr lang="de-AT" dirty="0"/>
          </a:p>
        </p:txBody>
      </p:sp>
      <p:sp>
        <p:nvSpPr>
          <p:cNvPr id="10" name="Textplatzhalter 9"/>
          <p:cNvSpPr>
            <a:spLocks noGrp="1"/>
          </p:cNvSpPr>
          <p:nvPr>
            <p:ph type="body" sz="quarter" idx="25"/>
          </p:nvPr>
        </p:nvSpPr>
        <p:spPr/>
        <p:txBody>
          <a:bodyPr/>
          <a:lstStyle/>
          <a:p>
            <a:endParaRPr lang="de-AT"/>
          </a:p>
        </p:txBody>
      </p:sp>
      <p:grpSp>
        <p:nvGrpSpPr>
          <p:cNvPr id="11" name="Gruppieren 10"/>
          <p:cNvGrpSpPr/>
          <p:nvPr/>
        </p:nvGrpSpPr>
        <p:grpSpPr>
          <a:xfrm>
            <a:off x="3274705" y="1686738"/>
            <a:ext cx="1662254" cy="369912"/>
            <a:chOff x="3861990" y="1529049"/>
            <a:chExt cx="1662254" cy="369912"/>
          </a:xfrm>
        </p:grpSpPr>
        <p:cxnSp>
          <p:nvCxnSpPr>
            <p:cNvPr id="12" name="Gerader Verbinder 11"/>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144623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Container name</a:t>
              </a:r>
            </a:p>
          </p:txBody>
        </p:sp>
      </p:grpSp>
      <p:grpSp>
        <p:nvGrpSpPr>
          <p:cNvPr id="15" name="Gruppieren 14"/>
          <p:cNvGrpSpPr/>
          <p:nvPr/>
        </p:nvGrpSpPr>
        <p:grpSpPr>
          <a:xfrm>
            <a:off x="2697860" y="1686738"/>
            <a:ext cx="1568767" cy="677109"/>
            <a:chOff x="3861990" y="1221852"/>
            <a:chExt cx="1568767" cy="677109"/>
          </a:xfrm>
        </p:grpSpPr>
        <p:cxnSp>
          <p:nvCxnSpPr>
            <p:cNvPr id="16" name="Gerader Verbinder 15"/>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17" name="Gerader Verbinder 16"/>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8" name="Textfeld 17"/>
            <p:cNvSpPr txBox="1"/>
            <p:nvPr/>
          </p:nvSpPr>
          <p:spPr>
            <a:xfrm>
              <a:off x="4078014" y="1591184"/>
              <a:ext cx="1352743"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Network name</a:t>
              </a:r>
            </a:p>
          </p:txBody>
        </p:sp>
      </p:grpSp>
      <p:grpSp>
        <p:nvGrpSpPr>
          <p:cNvPr id="19" name="Gruppieren 18"/>
          <p:cNvGrpSpPr/>
          <p:nvPr/>
        </p:nvGrpSpPr>
        <p:grpSpPr>
          <a:xfrm>
            <a:off x="3204089" y="3296657"/>
            <a:ext cx="1568767" cy="369912"/>
            <a:chOff x="3861990" y="1529049"/>
            <a:chExt cx="1568767" cy="369912"/>
          </a:xfrm>
        </p:grpSpPr>
        <p:cxnSp>
          <p:nvCxnSpPr>
            <p:cNvPr id="20" name="Gerader Verbinder 19"/>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1352743"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Network name</a:t>
              </a:r>
            </a:p>
          </p:txBody>
        </p:sp>
      </p:grpSp>
      <p:grpSp>
        <p:nvGrpSpPr>
          <p:cNvPr id="23" name="Gruppieren 22"/>
          <p:cNvGrpSpPr/>
          <p:nvPr/>
        </p:nvGrpSpPr>
        <p:grpSpPr>
          <a:xfrm>
            <a:off x="2627244" y="3296657"/>
            <a:ext cx="1366275" cy="677109"/>
            <a:chOff x="3861990" y="1221852"/>
            <a:chExt cx="1366275" cy="677109"/>
          </a:xfrm>
        </p:grpSpPr>
        <p:cxnSp>
          <p:nvCxnSpPr>
            <p:cNvPr id="24" name="Gerader Verbinder 23"/>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25" name="Gerader Verbinder 24"/>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6" name="Textfeld 25"/>
            <p:cNvSpPr txBox="1"/>
            <p:nvPr/>
          </p:nvSpPr>
          <p:spPr>
            <a:xfrm>
              <a:off x="4078014" y="1591184"/>
              <a:ext cx="1150251"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Driver name</a:t>
              </a:r>
            </a:p>
          </p:txBody>
        </p:sp>
      </p:grpSp>
    </p:spTree>
    <p:extLst>
      <p:ext uri="{BB962C8B-B14F-4D97-AF65-F5344CB8AC3E}">
        <p14:creationId xmlns:p14="http://schemas.microsoft.com/office/powerpoint/2010/main" val="875405280"/>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DNS</a:t>
            </a:r>
            <a:endParaRPr lang="de-AT" dirty="0"/>
          </a:p>
        </p:txBody>
      </p:sp>
      <p:sp>
        <p:nvSpPr>
          <p:cNvPr id="8" name="Inhaltsplatzhalter 7"/>
          <p:cNvSpPr>
            <a:spLocks noGrp="1"/>
          </p:cNvSpPr>
          <p:nvPr>
            <p:ph sz="quarter" idx="22"/>
          </p:nvPr>
        </p:nvSpPr>
        <p:spPr/>
        <p:txBody>
          <a:bodyPr/>
          <a:lstStyle/>
          <a:p>
            <a:r>
              <a:rPr lang="en-US" dirty="0"/>
              <a:t># Start </a:t>
            </a:r>
            <a:r>
              <a:rPr lang="en-US" dirty="0" err="1"/>
              <a:t>nginx</a:t>
            </a:r>
            <a:r>
              <a:rPr lang="en-US" dirty="0"/>
              <a:t> web server on a custom network</a:t>
            </a:r>
            <a:endParaRPr lang="de-AT" dirty="0"/>
          </a:p>
          <a:p>
            <a:r>
              <a:rPr lang="de-AT" dirty="0" err="1"/>
              <a:t>docker</a:t>
            </a:r>
            <a:r>
              <a:rPr lang="de-AT" dirty="0"/>
              <a:t> </a:t>
            </a:r>
            <a:r>
              <a:rPr lang="de-AT" dirty="0" err="1"/>
              <a:t>run</a:t>
            </a:r>
            <a:r>
              <a:rPr lang="de-AT" dirty="0"/>
              <a:t> -d --</a:t>
            </a:r>
            <a:r>
              <a:rPr lang="de-AT" dirty="0" err="1"/>
              <a:t>net</a:t>
            </a:r>
            <a:r>
              <a:rPr lang="de-AT" dirty="0"/>
              <a:t> </a:t>
            </a:r>
            <a:r>
              <a:rPr lang="de-AT" dirty="0" err="1"/>
              <a:t>mynetwork</a:t>
            </a:r>
            <a:r>
              <a:rPr lang="de-AT" dirty="0"/>
              <a:t> </a:t>
            </a:r>
            <a:r>
              <a:rPr lang="de-AT" b="1" dirty="0"/>
              <a:t>--name</a:t>
            </a:r>
            <a:r>
              <a:rPr lang="de-AT" dirty="0"/>
              <a:t> web </a:t>
            </a:r>
            <a:r>
              <a:rPr lang="de-AT" dirty="0" err="1"/>
              <a:t>nginx</a:t>
            </a:r>
            <a:endParaRPr lang="de-AT" dirty="0"/>
          </a:p>
          <a:p>
            <a:endParaRPr lang="en-US" dirty="0"/>
          </a:p>
          <a:p>
            <a:endParaRPr lang="en-US" dirty="0"/>
          </a:p>
          <a:p>
            <a:endParaRPr lang="en-US" dirty="0"/>
          </a:p>
          <a:p>
            <a:r>
              <a:rPr lang="en-US" dirty="0"/>
              <a:t># Start Ubuntu client in same network</a:t>
            </a:r>
          </a:p>
          <a:p>
            <a:r>
              <a:rPr lang="en-US" dirty="0" err="1"/>
              <a:t>docker</a:t>
            </a:r>
            <a:r>
              <a:rPr lang="en-US" dirty="0"/>
              <a:t> run -it --net </a:t>
            </a:r>
            <a:r>
              <a:rPr lang="en-US" dirty="0" err="1"/>
              <a:t>mynetwork</a:t>
            </a:r>
            <a:r>
              <a:rPr lang="en-US" dirty="0"/>
              <a:t> --name client </a:t>
            </a:r>
            <a:r>
              <a:rPr lang="en-US" dirty="0" err="1"/>
              <a:t>ubuntu</a:t>
            </a:r>
            <a:endParaRPr lang="en-US" dirty="0"/>
          </a:p>
          <a:p>
            <a:endParaRPr lang="en-US" dirty="0"/>
          </a:p>
          <a:p>
            <a:r>
              <a:rPr lang="en-US" dirty="0"/>
              <a:t>	# Ping web server</a:t>
            </a:r>
          </a:p>
          <a:p>
            <a:r>
              <a:rPr lang="en-US" dirty="0"/>
              <a:t>	ping web</a:t>
            </a:r>
          </a:p>
          <a:p>
            <a:endParaRPr lang="en-US" dirty="0"/>
          </a:p>
          <a:p>
            <a:r>
              <a:rPr lang="en-US" dirty="0"/>
              <a:t>	# Install curl and access web server</a:t>
            </a:r>
          </a:p>
          <a:p>
            <a:r>
              <a:rPr lang="en-US" dirty="0"/>
              <a:t>	apt-get install curl</a:t>
            </a:r>
          </a:p>
          <a:p>
            <a:r>
              <a:rPr lang="en-US" dirty="0"/>
              <a:t>	curl web</a:t>
            </a:r>
          </a:p>
          <a:p>
            <a:endParaRPr lang="en-US" dirty="0"/>
          </a:p>
          <a:p>
            <a:r>
              <a:rPr lang="en-US" dirty="0"/>
              <a:t># Start Ubuntu container and link it using alias</a:t>
            </a:r>
          </a:p>
          <a:p>
            <a:r>
              <a:rPr lang="en-US" dirty="0" err="1"/>
              <a:t>docker</a:t>
            </a:r>
            <a:r>
              <a:rPr lang="en-US" dirty="0"/>
              <a:t> run -it --net </a:t>
            </a:r>
            <a:r>
              <a:rPr lang="en-US" dirty="0" err="1"/>
              <a:t>mynetwork</a:t>
            </a:r>
            <a:r>
              <a:rPr lang="en-US" dirty="0"/>
              <a:t> </a:t>
            </a:r>
            <a:r>
              <a:rPr lang="en-US" b="1" dirty="0"/>
              <a:t>--link</a:t>
            </a:r>
            <a:r>
              <a:rPr lang="en-US" dirty="0"/>
              <a:t>=server3:nginx </a:t>
            </a:r>
            <a:r>
              <a:rPr lang="en-US" dirty="0" err="1"/>
              <a:t>ubuntu</a:t>
            </a:r>
            <a:endParaRPr lang="en-US" dirty="0"/>
          </a:p>
        </p:txBody>
      </p:sp>
      <p:sp>
        <p:nvSpPr>
          <p:cNvPr id="10" name="Textplatzhalter 9"/>
          <p:cNvSpPr>
            <a:spLocks noGrp="1"/>
          </p:cNvSpPr>
          <p:nvPr>
            <p:ph type="body" sz="quarter" idx="23"/>
          </p:nvPr>
        </p:nvSpPr>
        <p:spPr/>
        <p:txBody>
          <a:bodyPr/>
          <a:lstStyle/>
          <a:p>
            <a:endParaRPr lang="de-AT"/>
          </a:p>
        </p:txBody>
      </p:sp>
      <p:sp>
        <p:nvSpPr>
          <p:cNvPr id="11" name="Textplatzhalter 10"/>
          <p:cNvSpPr>
            <a:spLocks noGrp="1"/>
          </p:cNvSpPr>
          <p:nvPr>
            <p:ph type="body" sz="quarter" idx="24"/>
          </p:nvPr>
        </p:nvSpPr>
        <p:spPr/>
        <p:txBody>
          <a:bodyPr/>
          <a:lstStyle/>
          <a:p>
            <a:r>
              <a:rPr lang="en-US" dirty="0"/>
              <a:t>Docker daemon contains embedded DNS server</a:t>
            </a:r>
          </a:p>
          <a:p>
            <a:endParaRPr lang="de-AT" dirty="0"/>
          </a:p>
        </p:txBody>
      </p:sp>
      <p:sp>
        <p:nvSpPr>
          <p:cNvPr id="12" name="Textplatzhalter 11"/>
          <p:cNvSpPr>
            <a:spLocks noGrp="1"/>
          </p:cNvSpPr>
          <p:nvPr>
            <p:ph type="body" sz="quarter" idx="25"/>
          </p:nvPr>
        </p:nvSpPr>
        <p:spPr/>
        <p:txBody>
          <a:bodyPr/>
          <a:lstStyle/>
          <a:p>
            <a:r>
              <a:rPr lang="en-US" sz="700" dirty="0"/>
              <a:t>For details see </a:t>
            </a:r>
            <a:r>
              <a:rPr lang="en-US" sz="700" dirty="0">
                <a:hlinkClick r:id="rId2"/>
              </a:rPr>
              <a:t>https://docs.docker.com/engine/userguide/networking/configure-dns/</a:t>
            </a:r>
            <a:r>
              <a:rPr lang="en-US" sz="700" dirty="0"/>
              <a:t> </a:t>
            </a:r>
            <a:endParaRPr lang="de-AT" sz="700" dirty="0"/>
          </a:p>
        </p:txBody>
      </p:sp>
      <p:grpSp>
        <p:nvGrpSpPr>
          <p:cNvPr id="13" name="Gruppieren 12"/>
          <p:cNvGrpSpPr/>
          <p:nvPr/>
        </p:nvGrpSpPr>
        <p:grpSpPr>
          <a:xfrm>
            <a:off x="3040949" y="579833"/>
            <a:ext cx="2263379" cy="369912"/>
            <a:chOff x="3861990" y="1529049"/>
            <a:chExt cx="2263379" cy="369912"/>
          </a:xfrm>
        </p:grpSpPr>
        <p:cxnSp>
          <p:nvCxnSpPr>
            <p:cNvPr id="14" name="Gerader Verbinder 13"/>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5" name="Gerader Verbinder 14"/>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6" name="Textfeld 15"/>
            <p:cNvSpPr txBox="1"/>
            <p:nvPr/>
          </p:nvSpPr>
          <p:spPr>
            <a:xfrm>
              <a:off x="4078014" y="1591184"/>
              <a:ext cx="204735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Container name in DNS</a:t>
              </a:r>
            </a:p>
          </p:txBody>
        </p:sp>
      </p:grpSp>
      <p:grpSp>
        <p:nvGrpSpPr>
          <p:cNvPr id="17" name="Gruppieren 16"/>
          <p:cNvGrpSpPr/>
          <p:nvPr/>
        </p:nvGrpSpPr>
        <p:grpSpPr>
          <a:xfrm>
            <a:off x="3131840" y="3316158"/>
            <a:ext cx="2157581" cy="369912"/>
            <a:chOff x="3861990" y="1529049"/>
            <a:chExt cx="2157581" cy="369912"/>
          </a:xfrm>
        </p:grpSpPr>
        <p:cxnSp>
          <p:nvCxnSpPr>
            <p:cNvPr id="18" name="Gerader Verbinder 17"/>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9" name="Gerader Verbinder 1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0" name="Textfeld 19"/>
            <p:cNvSpPr txBox="1"/>
            <p:nvPr/>
          </p:nvSpPr>
          <p:spPr>
            <a:xfrm>
              <a:off x="4078014" y="1591184"/>
              <a:ext cx="194155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Container-specific link</a:t>
              </a:r>
            </a:p>
          </p:txBody>
        </p:sp>
      </p:grpSp>
    </p:spTree>
    <p:extLst>
      <p:ext uri="{BB962C8B-B14F-4D97-AF65-F5344CB8AC3E}">
        <p14:creationId xmlns:p14="http://schemas.microsoft.com/office/powerpoint/2010/main" val="1944077167"/>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1800" dirty="0"/>
              <a:t>Binding container </a:t>
            </a:r>
            <a:br>
              <a:rPr lang="en-US" sz="1800" dirty="0"/>
            </a:br>
            <a:r>
              <a:rPr lang="en-US" sz="1800" dirty="0"/>
              <a:t>ports to host</a:t>
            </a:r>
            <a:endParaRPr lang="de-AT" sz="1800" dirty="0"/>
          </a:p>
        </p:txBody>
      </p:sp>
      <p:sp>
        <p:nvSpPr>
          <p:cNvPr id="5" name="Inhaltsplatzhalter 4"/>
          <p:cNvSpPr>
            <a:spLocks noGrp="1"/>
          </p:cNvSpPr>
          <p:nvPr>
            <p:ph sz="quarter" idx="22"/>
          </p:nvPr>
        </p:nvSpPr>
        <p:spPr/>
        <p:txBody>
          <a:bodyPr/>
          <a:lstStyle/>
          <a:p>
            <a:r>
              <a:rPr lang="de-AT" dirty="0" err="1"/>
              <a:t>docker</a:t>
            </a:r>
            <a:r>
              <a:rPr lang="de-AT" dirty="0"/>
              <a:t> </a:t>
            </a:r>
            <a:r>
              <a:rPr lang="de-AT" dirty="0" err="1"/>
              <a:t>run</a:t>
            </a:r>
            <a:r>
              <a:rPr lang="de-AT" dirty="0"/>
              <a:t> -d --</a:t>
            </a:r>
            <a:r>
              <a:rPr lang="de-AT" dirty="0" err="1"/>
              <a:t>net</a:t>
            </a:r>
            <a:r>
              <a:rPr lang="de-AT" dirty="0"/>
              <a:t> </a:t>
            </a:r>
            <a:r>
              <a:rPr lang="de-AT" dirty="0" err="1"/>
              <a:t>bridge</a:t>
            </a:r>
            <a:r>
              <a:rPr lang="de-AT" dirty="0"/>
              <a:t> -p 8080:80 </a:t>
            </a:r>
            <a:r>
              <a:rPr lang="de-AT" dirty="0" err="1"/>
              <a:t>nginx</a:t>
            </a:r>
            <a:endParaRPr lang="de-AT" dirty="0"/>
          </a:p>
          <a:p>
            <a:endParaRPr lang="en-US" dirty="0"/>
          </a:p>
          <a:p>
            <a:endParaRPr lang="en-US" dirty="0"/>
          </a:p>
          <a:p>
            <a:endParaRPr lang="en-US" dirty="0"/>
          </a:p>
          <a:p>
            <a:endParaRPr lang="en-US" dirty="0"/>
          </a:p>
          <a:p>
            <a:r>
              <a:rPr lang="en-US" dirty="0"/>
              <a:t># Start </a:t>
            </a:r>
            <a:r>
              <a:rPr lang="en-US" dirty="0" err="1"/>
              <a:t>nginx</a:t>
            </a:r>
            <a:r>
              <a:rPr lang="en-US" dirty="0"/>
              <a:t> web server on host network</a:t>
            </a:r>
          </a:p>
          <a:p>
            <a:r>
              <a:rPr lang="de-AT" dirty="0" err="1"/>
              <a:t>docker</a:t>
            </a:r>
            <a:r>
              <a:rPr lang="de-AT" dirty="0"/>
              <a:t> </a:t>
            </a:r>
            <a:r>
              <a:rPr lang="de-AT" dirty="0" err="1"/>
              <a:t>run</a:t>
            </a:r>
            <a:r>
              <a:rPr lang="de-AT" dirty="0"/>
              <a:t> -d --</a:t>
            </a:r>
            <a:r>
              <a:rPr lang="de-AT" dirty="0" err="1"/>
              <a:t>net</a:t>
            </a:r>
            <a:r>
              <a:rPr lang="de-AT" dirty="0"/>
              <a:t> host </a:t>
            </a:r>
            <a:r>
              <a:rPr lang="de-AT" dirty="0" err="1"/>
              <a:t>nginx</a:t>
            </a:r>
            <a:endParaRPr lang="de-AT" dirty="0"/>
          </a:p>
          <a:p>
            <a:endParaRPr lang="en-US" dirty="0"/>
          </a:p>
          <a:p>
            <a:endParaRPr lang="en-US" dirty="0"/>
          </a:p>
          <a:p>
            <a:endParaRPr lang="en-US" dirty="0"/>
          </a:p>
          <a:p>
            <a:endParaRPr lang="en-US" dirty="0"/>
          </a:p>
          <a:p>
            <a:endParaRPr lang="en-US" dirty="0"/>
          </a:p>
          <a:p>
            <a:endParaRPr lang="en-US" dirty="0"/>
          </a:p>
          <a:p>
            <a:r>
              <a:rPr lang="en-US" dirty="0"/>
              <a:t># Nginx is now available on the public internet:</a:t>
            </a:r>
            <a:endParaRPr lang="de-AT" dirty="0"/>
          </a:p>
          <a:p>
            <a:endParaRPr lang="de-AT" dirty="0"/>
          </a:p>
        </p:txBody>
      </p:sp>
      <p:sp>
        <p:nvSpPr>
          <p:cNvPr id="6" name="Textplatzhalter 5"/>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en-US" dirty="0"/>
              <a:t>Port mapping</a:t>
            </a:r>
          </a:p>
          <a:p>
            <a:r>
              <a:rPr lang="en-US" i="1" dirty="0"/>
              <a:t>EXPOSE</a:t>
            </a:r>
            <a:r>
              <a:rPr lang="en-US" dirty="0"/>
              <a:t> in </a:t>
            </a:r>
            <a:r>
              <a:rPr lang="en-US" dirty="0" err="1"/>
              <a:t>Dockerfiles</a:t>
            </a:r>
            <a:endParaRPr lang="en-US" dirty="0"/>
          </a:p>
          <a:p>
            <a:pPr lvl="1"/>
            <a:r>
              <a:rPr lang="en-US" dirty="0"/>
              <a:t>See </a:t>
            </a:r>
            <a:r>
              <a:rPr lang="en-US" dirty="0">
                <a:hlinkClick r:id="rId2"/>
              </a:rPr>
              <a:t>Docker docs</a:t>
            </a:r>
            <a:endParaRPr lang="en-US" dirty="0"/>
          </a:p>
          <a:p>
            <a:r>
              <a:rPr lang="en-US" dirty="0"/>
              <a:t>Use </a:t>
            </a:r>
            <a:r>
              <a:rPr lang="en-US" i="1" dirty="0"/>
              <a:t>host </a:t>
            </a:r>
            <a:r>
              <a:rPr lang="en-US" dirty="0"/>
              <a:t>network</a:t>
            </a:r>
          </a:p>
        </p:txBody>
      </p:sp>
      <p:sp>
        <p:nvSpPr>
          <p:cNvPr id="8" name="Textplatzhalter 7"/>
          <p:cNvSpPr>
            <a:spLocks noGrp="1"/>
          </p:cNvSpPr>
          <p:nvPr>
            <p:ph type="body" sz="quarter" idx="25"/>
          </p:nvPr>
        </p:nvSpPr>
        <p:spPr/>
        <p:txBody>
          <a:bodyPr/>
          <a:lstStyle/>
          <a:p>
            <a:endParaRPr lang="de-AT"/>
          </a:p>
        </p:txBody>
      </p:sp>
      <p:grpSp>
        <p:nvGrpSpPr>
          <p:cNvPr id="9" name="Gruppieren 8"/>
          <p:cNvGrpSpPr/>
          <p:nvPr/>
        </p:nvGrpSpPr>
        <p:grpSpPr>
          <a:xfrm>
            <a:off x="3460335" y="394877"/>
            <a:ext cx="1561649" cy="369912"/>
            <a:chOff x="3861990" y="1529049"/>
            <a:chExt cx="1561649" cy="369912"/>
          </a:xfrm>
        </p:grpSpPr>
        <p:cxnSp>
          <p:nvCxnSpPr>
            <p:cNvPr id="10" name="Gerader Verbinder 9"/>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1" name="Gerader Verbinder 1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2" name="Textfeld 11"/>
            <p:cNvSpPr txBox="1"/>
            <p:nvPr/>
          </p:nvSpPr>
          <p:spPr>
            <a:xfrm>
              <a:off x="4078014" y="1591184"/>
              <a:ext cx="134562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Container port</a:t>
              </a:r>
            </a:p>
          </p:txBody>
        </p:sp>
      </p:grpSp>
      <p:grpSp>
        <p:nvGrpSpPr>
          <p:cNvPr id="13" name="Gruppieren 12"/>
          <p:cNvGrpSpPr/>
          <p:nvPr/>
        </p:nvGrpSpPr>
        <p:grpSpPr>
          <a:xfrm>
            <a:off x="1923237" y="394877"/>
            <a:ext cx="1143351" cy="379730"/>
            <a:chOff x="4496312" y="1522327"/>
            <a:chExt cx="1143351" cy="379730"/>
          </a:xfrm>
        </p:grpSpPr>
        <p:cxnSp>
          <p:nvCxnSpPr>
            <p:cNvPr id="14" name="Gerader Verbinder 13"/>
            <p:cNvCxnSpPr/>
            <p:nvPr/>
          </p:nvCxnSpPr>
          <p:spPr>
            <a:xfrm>
              <a:off x="5639663" y="1522327"/>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5" name="Gerader Verbinder 14"/>
            <p:cNvCxnSpPr/>
            <p:nvPr/>
          </p:nvCxnSpPr>
          <p:spPr>
            <a:xfrm>
              <a:off x="5423639" y="1738351"/>
              <a:ext cx="216024" cy="0"/>
            </a:xfrm>
            <a:prstGeom prst="line">
              <a:avLst/>
            </a:prstGeom>
          </p:spPr>
          <p:style>
            <a:lnRef idx="2">
              <a:schemeClr val="dk1"/>
            </a:lnRef>
            <a:fillRef idx="0">
              <a:schemeClr val="dk1"/>
            </a:fillRef>
            <a:effectRef idx="1">
              <a:schemeClr val="dk1"/>
            </a:effectRef>
            <a:fontRef idx="minor">
              <a:schemeClr val="tx1"/>
            </a:fontRef>
          </p:style>
        </p:cxnSp>
        <p:sp>
          <p:nvSpPr>
            <p:cNvPr id="16" name="Textfeld 15"/>
            <p:cNvSpPr txBox="1"/>
            <p:nvPr/>
          </p:nvSpPr>
          <p:spPr>
            <a:xfrm>
              <a:off x="4496312" y="1594280"/>
              <a:ext cx="94647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Host port</a:t>
              </a:r>
            </a:p>
          </p:txBody>
        </p:sp>
      </p:grpSp>
      <p:grpSp>
        <p:nvGrpSpPr>
          <p:cNvPr id="17" name="Gruppieren 16"/>
          <p:cNvGrpSpPr/>
          <p:nvPr/>
        </p:nvGrpSpPr>
        <p:grpSpPr>
          <a:xfrm>
            <a:off x="1694082" y="1447481"/>
            <a:ext cx="3016471" cy="677109"/>
            <a:chOff x="3861990" y="1221852"/>
            <a:chExt cx="3016471" cy="677109"/>
          </a:xfrm>
        </p:grpSpPr>
        <p:cxnSp>
          <p:nvCxnSpPr>
            <p:cNvPr id="18" name="Gerader Verbinder 17"/>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19" name="Gerader Verbinder 1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0" name="Textfeld 19"/>
            <p:cNvSpPr txBox="1"/>
            <p:nvPr/>
          </p:nvSpPr>
          <p:spPr>
            <a:xfrm>
              <a:off x="4078014" y="1591184"/>
              <a:ext cx="280044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Assign container to </a:t>
              </a:r>
              <a:r>
                <a:rPr lang="en-US" sz="1400" i="1" dirty="0">
                  <a:solidFill>
                    <a:srgbClr val="595959"/>
                  </a:solidFill>
                  <a:latin typeface="Segoe UI"/>
                  <a:ea typeface="+mn-ea"/>
                </a:rPr>
                <a:t>host</a:t>
              </a:r>
              <a:r>
                <a:rPr lang="en-US" sz="1400" dirty="0">
                  <a:solidFill>
                    <a:srgbClr val="595959"/>
                  </a:solidFill>
                  <a:latin typeface="Segoe UI"/>
                  <a:ea typeface="+mn-ea"/>
                </a:rPr>
                <a:t> network</a:t>
              </a:r>
            </a:p>
          </p:txBody>
        </p:sp>
      </p:grpSp>
      <p:pic>
        <p:nvPicPr>
          <p:cNvPr id="21" name="Grafik 20"/>
          <p:cNvPicPr>
            <a:picLocks noChangeAspect="1"/>
          </p:cNvPicPr>
          <p:nvPr/>
        </p:nvPicPr>
        <p:blipFill rotWithShape="1">
          <a:blip r:embed="rId3"/>
          <a:srcRect b="29648"/>
          <a:stretch/>
        </p:blipFill>
        <p:spPr>
          <a:xfrm>
            <a:off x="467544" y="2797726"/>
            <a:ext cx="4386275" cy="2028651"/>
          </a:xfrm>
          <a:prstGeom prst="rect">
            <a:avLst/>
          </a:prstGeom>
        </p:spPr>
      </p:pic>
    </p:spTree>
    <p:extLst>
      <p:ext uri="{BB962C8B-B14F-4D97-AF65-F5344CB8AC3E}">
        <p14:creationId xmlns:p14="http://schemas.microsoft.com/office/powerpoint/2010/main" val="1095031491"/>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Docker?</a:t>
            </a:r>
          </a:p>
        </p:txBody>
      </p:sp>
      <p:sp>
        <p:nvSpPr>
          <p:cNvPr id="3" name="Text Placeholder 2"/>
          <p:cNvSpPr>
            <a:spLocks noGrp="1"/>
          </p:cNvSpPr>
          <p:nvPr>
            <p:ph type="body" sz="quarter" idx="25"/>
          </p:nvPr>
        </p:nvSpPr>
        <p:spPr/>
        <p:txBody>
          <a:bodyPr/>
          <a:lstStyle/>
          <a:p>
            <a:r>
              <a:rPr lang="en-US" dirty="0"/>
              <a:t>Introduction</a:t>
            </a:r>
          </a:p>
        </p:txBody>
      </p:sp>
    </p:spTree>
    <p:extLst>
      <p:ext uri="{BB962C8B-B14F-4D97-AF65-F5344CB8AC3E}">
        <p14:creationId xmlns:p14="http://schemas.microsoft.com/office/powerpoint/2010/main" val="15727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Data Volumes</a:t>
            </a:r>
            <a:endParaRPr lang="de-AT" dirty="0"/>
          </a:p>
        </p:txBody>
      </p:sp>
      <p:sp>
        <p:nvSpPr>
          <p:cNvPr id="9" name="Textplatzhalter 8"/>
          <p:cNvSpPr>
            <a:spLocks noGrp="1"/>
          </p:cNvSpPr>
          <p:nvPr>
            <p:ph type="body" sz="quarter" idx="23"/>
          </p:nvPr>
        </p:nvSpPr>
        <p:spPr/>
        <p:txBody>
          <a:bodyPr/>
          <a:lstStyle/>
          <a:p>
            <a:endParaRPr lang="de-AT"/>
          </a:p>
        </p:txBody>
      </p:sp>
      <p:sp>
        <p:nvSpPr>
          <p:cNvPr id="10" name="Textplatzhalter 9"/>
          <p:cNvSpPr>
            <a:spLocks noGrp="1"/>
          </p:cNvSpPr>
          <p:nvPr>
            <p:ph type="body" sz="quarter" idx="24"/>
          </p:nvPr>
        </p:nvSpPr>
        <p:spPr/>
        <p:txBody>
          <a:bodyPr/>
          <a:lstStyle/>
          <a:p>
            <a:r>
              <a:rPr lang="en-US" dirty="0"/>
              <a:t>Directory or file in the Docker host’s filesystem that is mounted directly into a container</a:t>
            </a:r>
          </a:p>
          <a:p>
            <a:r>
              <a:rPr lang="en-US" dirty="0"/>
              <a:t>Details see </a:t>
            </a:r>
            <a:r>
              <a:rPr lang="en-US" dirty="0">
                <a:hlinkClick r:id="rId2"/>
              </a:rPr>
              <a:t>Docker docs</a:t>
            </a:r>
            <a:endParaRPr lang="en-US" dirty="0"/>
          </a:p>
          <a:p>
            <a:endParaRPr lang="de-AT" dirty="0"/>
          </a:p>
        </p:txBody>
      </p:sp>
      <p:sp>
        <p:nvSpPr>
          <p:cNvPr id="11" name="Textplatzhalter 10"/>
          <p:cNvSpPr>
            <a:spLocks noGrp="1"/>
          </p:cNvSpPr>
          <p:nvPr>
            <p:ph type="body" sz="quarter" idx="25"/>
          </p:nvPr>
        </p:nvSpPr>
        <p:spPr/>
        <p:txBody>
          <a:bodyPr/>
          <a:lstStyle/>
          <a:p>
            <a:r>
              <a:rPr lang="en-US" sz="600" dirty="0">
                <a:solidFill>
                  <a:schemeClr val="tx1"/>
                </a:solidFill>
              </a:rPr>
              <a:t>Source: </a:t>
            </a:r>
            <a:r>
              <a:rPr lang="en-US" sz="600" dirty="0">
                <a:solidFill>
                  <a:schemeClr val="tx1"/>
                </a:solidFill>
                <a:hlinkClick r:id="rId3"/>
              </a:rPr>
              <a:t>https://docs.docker.com/engine/userguide/storagedriver/imagesandcontainers/</a:t>
            </a:r>
            <a:r>
              <a:rPr lang="en-US" sz="600" dirty="0">
                <a:solidFill>
                  <a:schemeClr val="tx1"/>
                </a:solidFill>
              </a:rPr>
              <a:t> </a:t>
            </a:r>
            <a:endParaRPr lang="de-AT" sz="600" dirty="0">
              <a:solidFill>
                <a:schemeClr val="tx1"/>
              </a:solidFill>
            </a:endParaRPr>
          </a:p>
        </p:txBody>
      </p:sp>
      <p:pic>
        <p:nvPicPr>
          <p:cNvPr id="2050" name="Picture 2" descr="https://docs.docker.com/engine/userguide/storagedriver/images/shared-volume.jpg"/>
          <p:cNvPicPr>
            <a:picLocks noGrp="1" noChangeAspect="1" noChangeArrowheads="1"/>
          </p:cNvPicPr>
          <p:nvPr>
            <p:ph sz="quarter" idx="22"/>
          </p:nvPr>
        </p:nvPicPr>
        <p:blipFill>
          <a:blip r:embed="rId4" cstate="email">
            <a:extLst>
              <a:ext uri="{28A0092B-C50C-407E-A947-70E740481C1C}">
                <a14:useLocalDpi xmlns:a14="http://schemas.microsoft.com/office/drawing/2010/main" val="0"/>
              </a:ext>
            </a:extLst>
          </a:blip>
          <a:srcRect/>
          <a:stretch>
            <a:fillRect/>
          </a:stretch>
        </p:blipFill>
        <p:spPr bwMode="auto">
          <a:xfrm>
            <a:off x="360029" y="876663"/>
            <a:ext cx="5327650" cy="3420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837770"/>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Mount Host</a:t>
            </a:r>
            <a:endParaRPr lang="de-AT" dirty="0"/>
          </a:p>
        </p:txBody>
      </p:sp>
      <p:sp>
        <p:nvSpPr>
          <p:cNvPr id="8" name="Inhaltsplatzhalter 7"/>
          <p:cNvSpPr>
            <a:spLocks noGrp="1"/>
          </p:cNvSpPr>
          <p:nvPr>
            <p:ph sz="quarter" idx="22"/>
          </p:nvPr>
        </p:nvSpPr>
        <p:spPr/>
        <p:txBody>
          <a:bodyPr/>
          <a:lstStyle/>
          <a:p>
            <a:r>
              <a:rPr lang="en-US" dirty="0"/>
              <a:t># Run </a:t>
            </a:r>
            <a:r>
              <a:rPr lang="en-US" dirty="0" err="1"/>
              <a:t>postgres</a:t>
            </a:r>
            <a:r>
              <a:rPr lang="en-US" dirty="0"/>
              <a:t> in a new container</a:t>
            </a:r>
            <a:endParaRPr lang="de-AT" dirty="0"/>
          </a:p>
          <a:p>
            <a:r>
              <a:rPr lang="de-AT" dirty="0" err="1"/>
              <a:t>docker</a:t>
            </a:r>
            <a:r>
              <a:rPr lang="de-AT" dirty="0"/>
              <a:t> </a:t>
            </a:r>
            <a:r>
              <a:rPr lang="de-AT" dirty="0" err="1"/>
              <a:t>run</a:t>
            </a:r>
            <a:r>
              <a:rPr lang="de-AT" dirty="0"/>
              <a:t> --name </a:t>
            </a:r>
            <a:r>
              <a:rPr lang="de-AT" dirty="0" err="1"/>
              <a:t>mydb</a:t>
            </a:r>
            <a:r>
              <a:rPr lang="de-AT" dirty="0"/>
              <a:t> -e POSTGRES_PASSWORD=P@ssw0rd \</a:t>
            </a:r>
          </a:p>
          <a:p>
            <a:r>
              <a:rPr lang="de-AT" dirty="0"/>
              <a:t>	-d </a:t>
            </a:r>
            <a:r>
              <a:rPr lang="de-AT" dirty="0" err="1"/>
              <a:t>postgres</a:t>
            </a:r>
            <a:endParaRPr lang="de-AT" dirty="0"/>
          </a:p>
          <a:p>
            <a:r>
              <a:rPr lang="en-US" dirty="0"/>
              <a:t>docker inspect </a:t>
            </a:r>
            <a:r>
              <a:rPr lang="en-US" dirty="0" err="1"/>
              <a:t>mydb</a:t>
            </a:r>
            <a:endParaRPr lang="en-US" dirty="0"/>
          </a:p>
          <a:p>
            <a:endParaRPr lang="en-US" dirty="0"/>
          </a:p>
          <a:p>
            <a:r>
              <a:rPr lang="en-US" dirty="0"/>
              <a:t># Run client and execute some SQL</a:t>
            </a:r>
          </a:p>
          <a:p>
            <a:r>
              <a:rPr lang="de-AT" dirty="0" err="1"/>
              <a:t>docker</a:t>
            </a:r>
            <a:r>
              <a:rPr lang="de-AT" dirty="0"/>
              <a:t> </a:t>
            </a:r>
            <a:r>
              <a:rPr lang="de-AT" dirty="0" err="1"/>
              <a:t>run</a:t>
            </a:r>
            <a:r>
              <a:rPr lang="de-AT" dirty="0"/>
              <a:t> -</a:t>
            </a:r>
            <a:r>
              <a:rPr lang="de-AT" dirty="0" err="1"/>
              <a:t>it</a:t>
            </a:r>
            <a:r>
              <a:rPr lang="de-AT" dirty="0"/>
              <a:t> --</a:t>
            </a:r>
            <a:r>
              <a:rPr lang="de-AT" dirty="0" err="1"/>
              <a:t>rm</a:t>
            </a:r>
            <a:r>
              <a:rPr lang="de-AT" dirty="0"/>
              <a:t> </a:t>
            </a:r>
            <a:r>
              <a:rPr lang="de-AT" dirty="0" err="1"/>
              <a:t>postgres</a:t>
            </a:r>
            <a:r>
              <a:rPr lang="de-AT" dirty="0"/>
              <a:t> /bin/bash</a:t>
            </a:r>
          </a:p>
          <a:p>
            <a:r>
              <a:rPr lang="de-AT" dirty="0"/>
              <a:t>  -c "</a:t>
            </a:r>
            <a:r>
              <a:rPr lang="en-US" dirty="0" err="1"/>
              <a:t>psql</a:t>
            </a:r>
            <a:r>
              <a:rPr lang="en-US" dirty="0"/>
              <a:t> -h 172.17.0.2 -p 5432 -U </a:t>
            </a:r>
            <a:r>
              <a:rPr lang="en-US" dirty="0" err="1"/>
              <a:t>postgres</a:t>
            </a:r>
            <a:r>
              <a:rPr lang="en-US" dirty="0"/>
              <a:t>"</a:t>
            </a:r>
          </a:p>
          <a:p>
            <a:endParaRPr lang="en-US" dirty="0"/>
          </a:p>
          <a:p>
            <a:r>
              <a:rPr lang="en-US" dirty="0"/>
              <a:t>	# Execute some SQL (e.g. create and fill a table)</a:t>
            </a:r>
          </a:p>
          <a:p>
            <a:r>
              <a:rPr lang="en-US" dirty="0"/>
              <a:t>	CREATE TABLE Test (ID INT PRIMARY KEY);</a:t>
            </a:r>
          </a:p>
          <a:p>
            <a:r>
              <a:rPr lang="en-US" dirty="0"/>
              <a:t>	INSERT INTO Test VALUES (1);</a:t>
            </a:r>
          </a:p>
          <a:p>
            <a:r>
              <a:rPr lang="en-US" dirty="0"/>
              <a:t>	SELECT * FROM Test;</a:t>
            </a:r>
          </a:p>
          <a:p>
            <a:r>
              <a:rPr lang="en-US" dirty="0"/>
              <a:t>	\q</a:t>
            </a:r>
          </a:p>
          <a:p>
            <a:endParaRPr lang="en-US" dirty="0"/>
          </a:p>
          <a:p>
            <a:r>
              <a:rPr lang="en-US" dirty="0"/>
              <a:t># Delete container --&gt; data is gone</a:t>
            </a:r>
          </a:p>
          <a:p>
            <a:r>
              <a:rPr lang="en-US" dirty="0" err="1"/>
              <a:t>docker</a:t>
            </a:r>
            <a:r>
              <a:rPr lang="en-US" dirty="0"/>
              <a:t> </a:t>
            </a:r>
            <a:r>
              <a:rPr lang="en-US" dirty="0" err="1"/>
              <a:t>rm</a:t>
            </a:r>
            <a:r>
              <a:rPr lang="en-US" dirty="0"/>
              <a:t> –f </a:t>
            </a:r>
            <a:r>
              <a:rPr lang="en-US" dirty="0" err="1"/>
              <a:t>mydb</a:t>
            </a:r>
            <a:endParaRPr lang="en-US" dirty="0"/>
          </a:p>
          <a:p>
            <a:endParaRPr lang="de-AT" dirty="0"/>
          </a:p>
        </p:txBody>
      </p:sp>
      <p:sp>
        <p:nvSpPr>
          <p:cNvPr id="9" name="Textplatzhalter 8"/>
          <p:cNvSpPr>
            <a:spLocks noGrp="1"/>
          </p:cNvSpPr>
          <p:nvPr>
            <p:ph type="body" sz="quarter" idx="23"/>
          </p:nvPr>
        </p:nvSpPr>
        <p:spPr/>
        <p:txBody>
          <a:bodyPr/>
          <a:lstStyle/>
          <a:p>
            <a:endParaRPr lang="de-AT"/>
          </a:p>
        </p:txBody>
      </p:sp>
      <p:sp>
        <p:nvSpPr>
          <p:cNvPr id="10" name="Textplatzhalter 9"/>
          <p:cNvSpPr>
            <a:spLocks noGrp="1"/>
          </p:cNvSpPr>
          <p:nvPr>
            <p:ph type="body" sz="quarter" idx="24"/>
          </p:nvPr>
        </p:nvSpPr>
        <p:spPr/>
        <p:txBody>
          <a:bodyPr/>
          <a:lstStyle/>
          <a:p>
            <a:endParaRPr lang="de-AT"/>
          </a:p>
        </p:txBody>
      </p:sp>
      <p:sp>
        <p:nvSpPr>
          <p:cNvPr id="11" name="Textplatzhalter 10"/>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1819977818"/>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Mount Host</a:t>
            </a:r>
            <a:endParaRPr lang="de-AT" dirty="0"/>
          </a:p>
        </p:txBody>
      </p:sp>
      <p:sp>
        <p:nvSpPr>
          <p:cNvPr id="8" name="Inhaltsplatzhalter 7"/>
          <p:cNvSpPr>
            <a:spLocks noGrp="1"/>
          </p:cNvSpPr>
          <p:nvPr>
            <p:ph sz="quarter" idx="22"/>
          </p:nvPr>
        </p:nvSpPr>
        <p:spPr/>
        <p:txBody>
          <a:bodyPr/>
          <a:lstStyle/>
          <a:p>
            <a:r>
              <a:rPr lang="en-US" sz="800" dirty="0"/>
              <a:t># Create data directory on host</a:t>
            </a:r>
          </a:p>
          <a:p>
            <a:r>
              <a:rPr lang="en-US" sz="800" dirty="0" err="1"/>
              <a:t>mkdir</a:t>
            </a:r>
            <a:r>
              <a:rPr lang="en-US" sz="800" dirty="0"/>
              <a:t> </a:t>
            </a:r>
            <a:r>
              <a:rPr lang="en-US" sz="800" dirty="0" err="1"/>
              <a:t>dbdata</a:t>
            </a:r>
            <a:endParaRPr lang="en-US" sz="800" dirty="0"/>
          </a:p>
          <a:p>
            <a:endParaRPr lang="en-US" sz="800" dirty="0"/>
          </a:p>
          <a:p>
            <a:r>
              <a:rPr lang="en-US" sz="800" dirty="0"/>
              <a:t># Repeat the same example but this time with volume mapping</a:t>
            </a:r>
          </a:p>
          <a:p>
            <a:r>
              <a:rPr lang="sv-SE" sz="800" dirty="0"/>
              <a:t>docker run --name mydb -e POSTGRES_PASSWORD=P@ssw0rd! \</a:t>
            </a:r>
          </a:p>
          <a:p>
            <a:r>
              <a:rPr lang="sv-SE" sz="800" dirty="0"/>
              <a:t>	</a:t>
            </a:r>
            <a:r>
              <a:rPr lang="sv-SE" sz="800" b="1" dirty="0"/>
              <a:t>--mount 'type=bind,src=/home/rainer/dbdata,dst=/var/lib/postgresql/data' </a:t>
            </a:r>
            <a:r>
              <a:rPr lang="sv-SE" sz="800" dirty="0"/>
              <a:t>-d postgres</a:t>
            </a:r>
            <a:endParaRPr lang="de-AT" sz="800" dirty="0"/>
          </a:p>
        </p:txBody>
      </p:sp>
      <p:sp>
        <p:nvSpPr>
          <p:cNvPr id="9" name="Textplatzhalter 8"/>
          <p:cNvSpPr>
            <a:spLocks noGrp="1"/>
          </p:cNvSpPr>
          <p:nvPr>
            <p:ph type="body" sz="quarter" idx="23"/>
          </p:nvPr>
        </p:nvSpPr>
        <p:spPr/>
        <p:txBody>
          <a:bodyPr/>
          <a:lstStyle/>
          <a:p>
            <a:endParaRPr lang="de-AT"/>
          </a:p>
        </p:txBody>
      </p:sp>
      <p:sp>
        <p:nvSpPr>
          <p:cNvPr id="10" name="Textplatzhalter 9"/>
          <p:cNvSpPr>
            <a:spLocks noGrp="1"/>
          </p:cNvSpPr>
          <p:nvPr>
            <p:ph type="body" sz="quarter" idx="24"/>
          </p:nvPr>
        </p:nvSpPr>
        <p:spPr/>
        <p:txBody>
          <a:bodyPr/>
          <a:lstStyle/>
          <a:p>
            <a:r>
              <a:rPr lang="de-AT" dirty="0">
                <a:hlinkClick r:id="rId2"/>
              </a:rPr>
              <a:t>Bind Mount</a:t>
            </a:r>
            <a:endParaRPr lang="de-AT" dirty="0"/>
          </a:p>
        </p:txBody>
      </p:sp>
      <p:sp>
        <p:nvSpPr>
          <p:cNvPr id="11" name="Textplatzhalter 10"/>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555689719"/>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sz="2000" dirty="0"/>
              <a:t>Data Volume Container</a:t>
            </a:r>
            <a:endParaRPr lang="de-AT" sz="2000" dirty="0"/>
          </a:p>
        </p:txBody>
      </p:sp>
      <p:sp>
        <p:nvSpPr>
          <p:cNvPr id="8" name="Inhaltsplatzhalter 7"/>
          <p:cNvSpPr>
            <a:spLocks noGrp="1"/>
          </p:cNvSpPr>
          <p:nvPr>
            <p:ph sz="quarter" idx="22"/>
          </p:nvPr>
        </p:nvSpPr>
        <p:spPr/>
        <p:txBody>
          <a:bodyPr/>
          <a:lstStyle/>
          <a:p>
            <a:r>
              <a:rPr lang="en-US" dirty="0"/>
              <a:t># Create volume</a:t>
            </a:r>
            <a:endParaRPr lang="de-AT" dirty="0"/>
          </a:p>
          <a:p>
            <a:r>
              <a:rPr lang="de-AT" dirty="0" err="1">
                <a:hlinkClick r:id="rId2"/>
              </a:rPr>
              <a:t>docker</a:t>
            </a:r>
            <a:r>
              <a:rPr lang="de-AT" dirty="0">
                <a:hlinkClick r:id="rId2"/>
              </a:rPr>
              <a:t> </a:t>
            </a:r>
            <a:r>
              <a:rPr lang="de-AT" dirty="0" err="1">
                <a:hlinkClick r:id="rId2"/>
              </a:rPr>
              <a:t>volume</a:t>
            </a:r>
            <a:r>
              <a:rPr lang="de-AT" dirty="0">
                <a:hlinkClick r:id="rId2"/>
              </a:rPr>
              <a:t> </a:t>
            </a:r>
            <a:r>
              <a:rPr lang="de-AT" b="1" dirty="0" err="1">
                <a:hlinkClick r:id="rId2"/>
              </a:rPr>
              <a:t>create</a:t>
            </a:r>
            <a:r>
              <a:rPr lang="de-AT" b="1" dirty="0"/>
              <a:t> </a:t>
            </a:r>
            <a:r>
              <a:rPr lang="de-AT" b="1" dirty="0" err="1"/>
              <a:t>dbstore</a:t>
            </a:r>
            <a:endParaRPr lang="de-AT" b="1" dirty="0"/>
          </a:p>
          <a:p>
            <a:r>
              <a:rPr lang="de-AT" dirty="0" err="1"/>
              <a:t>docker</a:t>
            </a:r>
            <a:r>
              <a:rPr lang="de-AT" dirty="0"/>
              <a:t> </a:t>
            </a:r>
            <a:r>
              <a:rPr lang="de-AT" dirty="0" err="1"/>
              <a:t>volume</a:t>
            </a:r>
            <a:r>
              <a:rPr lang="de-AT" dirty="0"/>
              <a:t> </a:t>
            </a:r>
            <a:r>
              <a:rPr lang="de-AT" dirty="0" err="1"/>
              <a:t>inspect</a:t>
            </a:r>
            <a:r>
              <a:rPr lang="de-AT" dirty="0"/>
              <a:t> </a:t>
            </a:r>
            <a:r>
              <a:rPr lang="de-AT" dirty="0" err="1"/>
              <a:t>dbstore</a:t>
            </a:r>
            <a:endParaRPr lang="de-AT" dirty="0"/>
          </a:p>
          <a:p>
            <a:endParaRPr lang="en-US" dirty="0"/>
          </a:p>
          <a:p>
            <a:r>
              <a:rPr lang="en-US" dirty="0"/>
              <a:t># Create </a:t>
            </a:r>
            <a:r>
              <a:rPr lang="en-US" dirty="0" err="1"/>
              <a:t>postgres</a:t>
            </a:r>
            <a:r>
              <a:rPr lang="en-US" dirty="0"/>
              <a:t> container and mount data volume container</a:t>
            </a:r>
          </a:p>
          <a:p>
            <a:r>
              <a:rPr lang="en-US" dirty="0"/>
              <a:t>docker run --name </a:t>
            </a:r>
            <a:r>
              <a:rPr lang="en-US" dirty="0" err="1"/>
              <a:t>mydb</a:t>
            </a:r>
            <a:r>
              <a:rPr lang="en-US" dirty="0"/>
              <a:t> -e POSTGRES_PASSWORD=P@ssw0rd \</a:t>
            </a:r>
          </a:p>
          <a:p>
            <a:r>
              <a:rPr lang="en-US" dirty="0"/>
              <a:t>	-e PGDATA=/</a:t>
            </a:r>
            <a:r>
              <a:rPr lang="en-US" dirty="0" err="1"/>
              <a:t>dbdata</a:t>
            </a:r>
            <a:r>
              <a:rPr lang="en-US" dirty="0"/>
              <a:t> \</a:t>
            </a:r>
          </a:p>
          <a:p>
            <a:r>
              <a:rPr lang="en-US" dirty="0"/>
              <a:t>  --mount 'type=</a:t>
            </a:r>
            <a:r>
              <a:rPr lang="en-US" dirty="0" err="1"/>
              <a:t>volume,src</a:t>
            </a:r>
            <a:r>
              <a:rPr lang="en-US" dirty="0"/>
              <a:t>=</a:t>
            </a:r>
            <a:r>
              <a:rPr lang="en-US" dirty="0" err="1"/>
              <a:t>dbstore,dst</a:t>
            </a:r>
            <a:r>
              <a:rPr lang="en-US" dirty="0"/>
              <a:t>=/</a:t>
            </a:r>
            <a:r>
              <a:rPr lang="en-US" dirty="0" err="1"/>
              <a:t>dbdata</a:t>
            </a:r>
            <a:r>
              <a:rPr lang="en-US" dirty="0"/>
              <a:t>' \</a:t>
            </a:r>
          </a:p>
          <a:p>
            <a:r>
              <a:rPr lang="en-US" dirty="0"/>
              <a:t>  -d </a:t>
            </a:r>
            <a:r>
              <a:rPr lang="en-US" dirty="0" err="1"/>
              <a:t>postgres</a:t>
            </a:r>
            <a:endParaRPr lang="en-US" dirty="0"/>
          </a:p>
          <a:p>
            <a:endParaRPr lang="en-US" dirty="0"/>
          </a:p>
          <a:p>
            <a:r>
              <a:rPr lang="en-US" dirty="0"/>
              <a:t># Run client and execute some SQL (see previous example)</a:t>
            </a:r>
          </a:p>
          <a:p>
            <a:r>
              <a:rPr lang="en-US" dirty="0"/>
              <a:t># Remove </a:t>
            </a:r>
            <a:r>
              <a:rPr lang="en-US" dirty="0" err="1"/>
              <a:t>postgres</a:t>
            </a:r>
            <a:r>
              <a:rPr lang="en-US" dirty="0"/>
              <a:t> container, recreate it --&gt; data still there</a:t>
            </a:r>
          </a:p>
          <a:p>
            <a:endParaRPr lang="en-US" dirty="0"/>
          </a:p>
          <a:p>
            <a:r>
              <a:rPr lang="en-US" dirty="0"/>
              <a:t># Start container to backup data</a:t>
            </a:r>
          </a:p>
          <a:p>
            <a:r>
              <a:rPr lang="en-US" dirty="0" err="1"/>
              <a:t>mkdir</a:t>
            </a:r>
            <a:r>
              <a:rPr lang="en-US" dirty="0"/>
              <a:t> backup</a:t>
            </a:r>
          </a:p>
          <a:p>
            <a:r>
              <a:rPr lang="en-US" dirty="0"/>
              <a:t>docker run --rm \</a:t>
            </a:r>
          </a:p>
          <a:p>
            <a:r>
              <a:rPr lang="en-US" dirty="0"/>
              <a:t>  --mount 'type=</a:t>
            </a:r>
            <a:r>
              <a:rPr lang="en-US" dirty="0" err="1"/>
              <a:t>volume,src</a:t>
            </a:r>
            <a:r>
              <a:rPr lang="en-US" dirty="0"/>
              <a:t>=</a:t>
            </a:r>
            <a:r>
              <a:rPr lang="en-US" dirty="0" err="1"/>
              <a:t>dbstore,dst</a:t>
            </a:r>
            <a:r>
              <a:rPr lang="en-US" dirty="0"/>
              <a:t>=/</a:t>
            </a:r>
            <a:r>
              <a:rPr lang="en-US" dirty="0" err="1"/>
              <a:t>dbdata</a:t>
            </a:r>
            <a:r>
              <a:rPr lang="en-US" dirty="0"/>
              <a:t>' \</a:t>
            </a:r>
          </a:p>
          <a:p>
            <a:r>
              <a:rPr lang="en-US" dirty="0"/>
              <a:t>  --mount 'type=</a:t>
            </a:r>
            <a:r>
              <a:rPr lang="en-US" dirty="0" err="1"/>
              <a:t>bind,src</a:t>
            </a:r>
            <a:r>
              <a:rPr lang="en-US" dirty="0"/>
              <a:t>=/home/</a:t>
            </a:r>
            <a:r>
              <a:rPr lang="en-US" dirty="0" err="1"/>
              <a:t>rainer</a:t>
            </a:r>
            <a:r>
              <a:rPr lang="en-US" dirty="0"/>
              <a:t>/</a:t>
            </a:r>
            <a:r>
              <a:rPr lang="en-US" dirty="0" err="1"/>
              <a:t>backup,dst</a:t>
            </a:r>
            <a:r>
              <a:rPr lang="en-US" dirty="0"/>
              <a:t>=/backup' \</a:t>
            </a:r>
          </a:p>
          <a:p>
            <a:r>
              <a:rPr lang="en-US" dirty="0"/>
              <a:t>	ubuntu tar </a:t>
            </a:r>
            <a:r>
              <a:rPr lang="en-US" dirty="0" err="1"/>
              <a:t>cvf</a:t>
            </a:r>
            <a:r>
              <a:rPr lang="en-US" dirty="0"/>
              <a:t> /backup/backup.tar /</a:t>
            </a:r>
            <a:r>
              <a:rPr lang="en-US" dirty="0" err="1"/>
              <a:t>dbdata</a:t>
            </a:r>
            <a:endParaRPr lang="en-US" dirty="0"/>
          </a:p>
          <a:p>
            <a:r>
              <a:rPr lang="en-US" dirty="0"/>
              <a:t>ls –la backup/</a:t>
            </a:r>
          </a:p>
          <a:p>
            <a:endParaRPr lang="en-US" dirty="0"/>
          </a:p>
          <a:p>
            <a:endParaRPr lang="en-US" dirty="0"/>
          </a:p>
          <a:p>
            <a:endParaRPr lang="de-AT" dirty="0"/>
          </a:p>
        </p:txBody>
      </p:sp>
      <p:sp>
        <p:nvSpPr>
          <p:cNvPr id="9" name="Textplatzhalter 8"/>
          <p:cNvSpPr>
            <a:spLocks noGrp="1"/>
          </p:cNvSpPr>
          <p:nvPr>
            <p:ph type="body" sz="quarter" idx="23"/>
          </p:nvPr>
        </p:nvSpPr>
        <p:spPr/>
        <p:txBody>
          <a:bodyPr/>
          <a:lstStyle/>
          <a:p>
            <a:endParaRPr lang="de-AT"/>
          </a:p>
        </p:txBody>
      </p:sp>
      <p:sp>
        <p:nvSpPr>
          <p:cNvPr id="10" name="Textplatzhalter 9"/>
          <p:cNvSpPr>
            <a:spLocks noGrp="1"/>
          </p:cNvSpPr>
          <p:nvPr>
            <p:ph type="body" sz="quarter" idx="24"/>
          </p:nvPr>
        </p:nvSpPr>
        <p:spPr/>
        <p:txBody>
          <a:bodyPr/>
          <a:lstStyle/>
          <a:p>
            <a:endParaRPr lang="de-AT"/>
          </a:p>
        </p:txBody>
      </p:sp>
      <p:sp>
        <p:nvSpPr>
          <p:cNvPr id="11" name="Textplatzhalter 10"/>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16465923"/>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Docker Volumes on Azure Files</a:t>
            </a:r>
          </a:p>
        </p:txBody>
      </p:sp>
      <p:sp>
        <p:nvSpPr>
          <p:cNvPr id="8" name="Content Placeholder 7"/>
          <p:cNvSpPr>
            <a:spLocks noGrp="1"/>
          </p:cNvSpPr>
          <p:nvPr>
            <p:ph sz="quarter" idx="12"/>
          </p:nvPr>
        </p:nvSpPr>
        <p:spPr/>
        <p:txBody>
          <a:bodyPr/>
          <a:lstStyle/>
          <a:p>
            <a:r>
              <a:rPr lang="en-US" i="1" dirty="0"/>
              <a:t>Azure Files</a:t>
            </a:r>
            <a:r>
              <a:rPr lang="en-US" dirty="0"/>
              <a:t>-Driver for Docker Volumes available</a:t>
            </a:r>
          </a:p>
          <a:p>
            <a:pPr lvl="1"/>
            <a:r>
              <a:rPr lang="en-US" dirty="0">
                <a:hlinkClick r:id="rId2"/>
              </a:rPr>
              <a:t>https://github.com/Azure/azurefile-dockervolumedriver</a:t>
            </a:r>
            <a:endParaRPr lang="en-US" dirty="0"/>
          </a:p>
          <a:p>
            <a:r>
              <a:rPr lang="en-US" dirty="0"/>
              <a:t>Store persistent data outside of Docker Containers</a:t>
            </a:r>
          </a:p>
          <a:p>
            <a:pPr lvl="1"/>
            <a:r>
              <a:rPr lang="en-US" dirty="0"/>
              <a:t>Docker containers/hosts can be moved, recreated, etc. without loosing data</a:t>
            </a:r>
          </a:p>
          <a:p>
            <a:pPr lvl="1"/>
            <a:r>
              <a:rPr lang="en-US" dirty="0"/>
              <a:t>High availability, replication for data</a:t>
            </a:r>
          </a:p>
          <a:p>
            <a:pPr lvl="1"/>
            <a:r>
              <a:rPr lang="en-US" dirty="0"/>
              <a:t>Multiple containers/hosts can access the same volume</a:t>
            </a:r>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547619098"/>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Azure Files Volume</a:t>
            </a:r>
            <a:endParaRPr lang="de-AT" dirty="0"/>
          </a:p>
        </p:txBody>
      </p:sp>
      <p:sp>
        <p:nvSpPr>
          <p:cNvPr id="7" name="Inhaltsplatzhalter 6"/>
          <p:cNvSpPr>
            <a:spLocks noGrp="1"/>
          </p:cNvSpPr>
          <p:nvPr>
            <p:ph sz="quarter" idx="22"/>
          </p:nvPr>
        </p:nvSpPr>
        <p:spPr/>
        <p:txBody>
          <a:bodyPr/>
          <a:lstStyle/>
          <a:p>
            <a:r>
              <a:rPr lang="en-US" dirty="0"/>
              <a:t>// Create volume</a:t>
            </a:r>
          </a:p>
          <a:p>
            <a:r>
              <a:rPr lang="en-US" dirty="0" err="1"/>
              <a:t>docker</a:t>
            </a:r>
            <a:r>
              <a:rPr lang="en-US" dirty="0"/>
              <a:t> volume create </a:t>
            </a:r>
          </a:p>
          <a:p>
            <a:r>
              <a:rPr lang="en-US" dirty="0"/>
              <a:t>	-d </a:t>
            </a:r>
            <a:r>
              <a:rPr lang="en-US" dirty="0" err="1"/>
              <a:t>azurefile</a:t>
            </a:r>
            <a:r>
              <a:rPr lang="en-US" dirty="0"/>
              <a:t> --name </a:t>
            </a:r>
            <a:r>
              <a:rPr lang="en-US" dirty="0" err="1"/>
              <a:t>dbdatavol</a:t>
            </a:r>
            <a:r>
              <a:rPr lang="en-US" dirty="0"/>
              <a:t> -o share=</a:t>
            </a:r>
            <a:r>
              <a:rPr lang="en-US" dirty="0" err="1"/>
              <a:t>dbdatavol</a:t>
            </a:r>
            <a:endParaRPr lang="en-US" dirty="0"/>
          </a:p>
          <a:p>
            <a:endParaRPr lang="en-US" dirty="0"/>
          </a:p>
          <a:p>
            <a:endParaRPr lang="en-US" dirty="0"/>
          </a:p>
          <a:p>
            <a:endParaRPr lang="en-US" dirty="0"/>
          </a:p>
          <a:p>
            <a:endParaRPr lang="en-US" dirty="0"/>
          </a:p>
          <a:p>
            <a:endParaRPr lang="en-US" dirty="0"/>
          </a:p>
          <a:p>
            <a:endParaRPr lang="en-US" dirty="0"/>
          </a:p>
          <a:p>
            <a:r>
              <a:rPr lang="en-US" dirty="0"/>
              <a:t>// Create container accessing volume</a:t>
            </a:r>
          </a:p>
          <a:p>
            <a:r>
              <a:rPr lang="en-US" dirty="0" err="1"/>
              <a:t>docker</a:t>
            </a:r>
            <a:r>
              <a:rPr lang="en-US" dirty="0"/>
              <a:t> run --</a:t>
            </a:r>
            <a:r>
              <a:rPr lang="en-US" dirty="0" err="1"/>
              <a:t>rm</a:t>
            </a:r>
            <a:r>
              <a:rPr lang="en-US" dirty="0"/>
              <a:t> --volumes-from </a:t>
            </a:r>
            <a:r>
              <a:rPr lang="en-US" dirty="0" err="1"/>
              <a:t>dbstore</a:t>
            </a:r>
            <a:r>
              <a:rPr lang="en-US" dirty="0"/>
              <a:t> </a:t>
            </a:r>
          </a:p>
          <a:p>
            <a:endParaRPr lang="en-US" dirty="0"/>
          </a:p>
          <a:p>
            <a:endParaRPr lang="en-US" dirty="0"/>
          </a:p>
          <a:p>
            <a:endParaRPr lang="en-US" dirty="0"/>
          </a:p>
          <a:p>
            <a:endParaRPr lang="en-US" dirty="0"/>
          </a:p>
          <a:p>
            <a:r>
              <a:rPr lang="en-US" dirty="0"/>
              <a:t>	-v </a:t>
            </a:r>
            <a:r>
              <a:rPr lang="en-US" dirty="0" err="1"/>
              <a:t>dbdatavol</a:t>
            </a:r>
            <a:r>
              <a:rPr lang="en-US" dirty="0"/>
              <a:t>:/backup </a:t>
            </a:r>
            <a:r>
              <a:rPr lang="en-US" dirty="0" err="1"/>
              <a:t>ubuntu</a:t>
            </a:r>
            <a:r>
              <a:rPr lang="en-US" dirty="0"/>
              <a:t> </a:t>
            </a:r>
          </a:p>
          <a:p>
            <a:endParaRPr lang="en-US" dirty="0"/>
          </a:p>
          <a:p>
            <a:endParaRPr lang="en-US" dirty="0"/>
          </a:p>
          <a:p>
            <a:endParaRPr lang="en-US" dirty="0"/>
          </a:p>
          <a:p>
            <a:r>
              <a:rPr lang="en-US" dirty="0"/>
              <a:t>	tar </a:t>
            </a:r>
            <a:r>
              <a:rPr lang="en-US" dirty="0" err="1"/>
              <a:t>cvf</a:t>
            </a:r>
            <a:r>
              <a:rPr lang="en-US" dirty="0"/>
              <a:t> /backup/backup.tar /</a:t>
            </a:r>
            <a:r>
              <a:rPr lang="en-US" dirty="0" err="1"/>
              <a:t>dbdata</a:t>
            </a:r>
            <a:endParaRPr lang="en-US" dirty="0"/>
          </a:p>
          <a:p>
            <a:r>
              <a:rPr lang="en-US" dirty="0"/>
              <a:t>		</a:t>
            </a:r>
            <a:endParaRPr lang="de-AT" dirty="0"/>
          </a:p>
        </p:txBody>
      </p:sp>
      <p:sp>
        <p:nvSpPr>
          <p:cNvPr id="8" name="Textplatzhalter 7"/>
          <p:cNvSpPr>
            <a:spLocks noGrp="1"/>
          </p:cNvSpPr>
          <p:nvPr>
            <p:ph type="body" sz="quarter" idx="23"/>
          </p:nvPr>
        </p:nvSpPr>
        <p:spPr/>
        <p:txBody>
          <a:bodyPr/>
          <a:lstStyle/>
          <a:p>
            <a:endParaRPr lang="de-AT" dirty="0"/>
          </a:p>
        </p:txBody>
      </p:sp>
      <p:sp>
        <p:nvSpPr>
          <p:cNvPr id="9" name="Textplatzhalter 8"/>
          <p:cNvSpPr>
            <a:spLocks noGrp="1"/>
          </p:cNvSpPr>
          <p:nvPr>
            <p:ph type="body" sz="quarter" idx="24"/>
          </p:nvPr>
        </p:nvSpPr>
        <p:spPr/>
        <p:txBody>
          <a:bodyPr/>
          <a:lstStyle/>
          <a:p>
            <a:endParaRPr lang="de-AT" dirty="0"/>
          </a:p>
        </p:txBody>
      </p:sp>
      <p:sp>
        <p:nvSpPr>
          <p:cNvPr id="10" name="Textplatzhalter 9"/>
          <p:cNvSpPr>
            <a:spLocks noGrp="1"/>
          </p:cNvSpPr>
          <p:nvPr>
            <p:ph type="body" sz="quarter" idx="25"/>
          </p:nvPr>
        </p:nvSpPr>
        <p:spPr/>
        <p:txBody>
          <a:bodyPr/>
          <a:lstStyle/>
          <a:p>
            <a:endParaRPr lang="de-AT"/>
          </a:p>
        </p:txBody>
      </p:sp>
      <p:grpSp>
        <p:nvGrpSpPr>
          <p:cNvPr id="11" name="Gruppieren 10"/>
          <p:cNvGrpSpPr/>
          <p:nvPr/>
        </p:nvGrpSpPr>
        <p:grpSpPr>
          <a:xfrm>
            <a:off x="3462289" y="732847"/>
            <a:ext cx="1334472" cy="369912"/>
            <a:chOff x="3861990" y="1529049"/>
            <a:chExt cx="1334472" cy="369912"/>
          </a:xfrm>
        </p:grpSpPr>
        <p:cxnSp>
          <p:nvCxnSpPr>
            <p:cNvPr id="12" name="Gerader Verbinder 11"/>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111844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Share name</a:t>
              </a:r>
            </a:p>
          </p:txBody>
        </p:sp>
      </p:grpSp>
      <p:grpSp>
        <p:nvGrpSpPr>
          <p:cNvPr id="15" name="Gruppieren 14"/>
          <p:cNvGrpSpPr/>
          <p:nvPr/>
        </p:nvGrpSpPr>
        <p:grpSpPr>
          <a:xfrm>
            <a:off x="669984" y="733427"/>
            <a:ext cx="1366275" cy="677109"/>
            <a:chOff x="3861990" y="1221852"/>
            <a:chExt cx="1366275" cy="677109"/>
          </a:xfrm>
        </p:grpSpPr>
        <p:cxnSp>
          <p:nvCxnSpPr>
            <p:cNvPr id="16" name="Gerader Verbinder 15"/>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17" name="Gerader Verbinder 16"/>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8" name="Textfeld 17"/>
            <p:cNvSpPr txBox="1"/>
            <p:nvPr/>
          </p:nvSpPr>
          <p:spPr>
            <a:xfrm>
              <a:off x="4078014" y="1591184"/>
              <a:ext cx="1150251"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Driver name</a:t>
              </a:r>
            </a:p>
          </p:txBody>
        </p:sp>
      </p:grpSp>
      <p:grpSp>
        <p:nvGrpSpPr>
          <p:cNvPr id="19" name="Gruppieren 18"/>
          <p:cNvGrpSpPr/>
          <p:nvPr/>
        </p:nvGrpSpPr>
        <p:grpSpPr>
          <a:xfrm>
            <a:off x="919195" y="3099291"/>
            <a:ext cx="2870277" cy="369912"/>
            <a:chOff x="3861990" y="1529049"/>
            <a:chExt cx="2870277" cy="369912"/>
          </a:xfrm>
        </p:grpSpPr>
        <p:cxnSp>
          <p:nvCxnSpPr>
            <p:cNvPr id="20" name="Gerader Verbinder 19"/>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2654253"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rPr>
                <a:t>Volume mapping to Azure Files</a:t>
              </a:r>
            </a:p>
          </p:txBody>
        </p:sp>
      </p:grpSp>
      <p:grpSp>
        <p:nvGrpSpPr>
          <p:cNvPr id="27" name="Gruppieren 10"/>
          <p:cNvGrpSpPr/>
          <p:nvPr/>
        </p:nvGrpSpPr>
        <p:grpSpPr>
          <a:xfrm>
            <a:off x="1753630" y="732847"/>
            <a:ext cx="1490668" cy="369912"/>
            <a:chOff x="3861990" y="1529049"/>
            <a:chExt cx="1490668" cy="369912"/>
          </a:xfrm>
        </p:grpSpPr>
        <p:cxnSp>
          <p:nvCxnSpPr>
            <p:cNvPr id="28" name="Gerader Verbinder 11"/>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29"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0" name="Textfeld 13"/>
            <p:cNvSpPr txBox="1"/>
            <p:nvPr/>
          </p:nvSpPr>
          <p:spPr>
            <a:xfrm>
              <a:off x="4078014" y="1591184"/>
              <a:ext cx="1274644"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Volume name</a:t>
              </a:r>
            </a:p>
          </p:txBody>
        </p:sp>
      </p:grpSp>
      <p:cxnSp>
        <p:nvCxnSpPr>
          <p:cNvPr id="31" name="Gerade Verbindung mit Pfeil 12"/>
          <p:cNvCxnSpPr/>
          <p:nvPr/>
        </p:nvCxnSpPr>
        <p:spPr>
          <a:xfrm flipV="1">
            <a:off x="970279" y="733428"/>
            <a:ext cx="1357898" cy="2207698"/>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2" name="Gerade Verbindung mit Pfeil 12"/>
          <p:cNvCxnSpPr/>
          <p:nvPr/>
        </p:nvCxnSpPr>
        <p:spPr>
          <a:xfrm flipV="1">
            <a:off x="1451618" y="3099291"/>
            <a:ext cx="410024" cy="58700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nvGrpSpPr>
          <p:cNvPr id="34" name="Gruppieren 18"/>
          <p:cNvGrpSpPr/>
          <p:nvPr/>
        </p:nvGrpSpPr>
        <p:grpSpPr>
          <a:xfrm>
            <a:off x="1861642" y="2185670"/>
            <a:ext cx="2856427" cy="369912"/>
            <a:chOff x="3861990" y="1529049"/>
            <a:chExt cx="2856427" cy="369912"/>
          </a:xfrm>
        </p:grpSpPr>
        <p:cxnSp>
          <p:nvCxnSpPr>
            <p:cNvPr id="35" name="Gerader Verbinder 19"/>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21"/>
            <p:cNvSpPr txBox="1"/>
            <p:nvPr/>
          </p:nvSpPr>
          <p:spPr>
            <a:xfrm>
              <a:off x="4078014" y="1591184"/>
              <a:ext cx="2640403"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rPr>
                <a:t>Volume container with DB data</a:t>
              </a:r>
            </a:p>
          </p:txBody>
        </p:sp>
      </p:grpSp>
    </p:spTree>
    <p:extLst>
      <p:ext uri="{BB962C8B-B14F-4D97-AF65-F5344CB8AC3E}">
        <p14:creationId xmlns:p14="http://schemas.microsoft.com/office/powerpoint/2010/main" val="555964145"/>
      </p:ext>
    </p:extLst>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Images</a:t>
            </a:r>
          </a:p>
        </p:txBody>
      </p:sp>
      <p:sp>
        <p:nvSpPr>
          <p:cNvPr id="3" name="Textplatzhalter 2"/>
          <p:cNvSpPr>
            <a:spLocks noGrp="1"/>
          </p:cNvSpPr>
          <p:nvPr>
            <p:ph type="body" sz="quarter" idx="25"/>
          </p:nvPr>
        </p:nvSpPr>
        <p:spPr/>
        <p:txBody>
          <a:bodyPr/>
          <a:lstStyle/>
          <a:p>
            <a:r>
              <a:rPr lang="en-US" dirty="0"/>
              <a:t>Working with images</a:t>
            </a:r>
          </a:p>
        </p:txBody>
      </p:sp>
    </p:spTree>
    <p:extLst>
      <p:ext uri="{BB962C8B-B14F-4D97-AF65-F5344CB8AC3E}">
        <p14:creationId xmlns:p14="http://schemas.microsoft.com/office/powerpoint/2010/main" val="62277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File System Layers</a:t>
            </a:r>
          </a:p>
        </p:txBody>
      </p:sp>
      <p:sp>
        <p:nvSpPr>
          <p:cNvPr id="6" name="Textplatzhalter 5"/>
          <p:cNvSpPr>
            <a:spLocks noGrp="1"/>
          </p:cNvSpPr>
          <p:nvPr>
            <p:ph type="body" sz="quarter" idx="23"/>
          </p:nvPr>
        </p:nvSpPr>
        <p:spPr/>
        <p:txBody>
          <a:bodyPr/>
          <a:lstStyle/>
          <a:p>
            <a:endParaRPr lang="en-US"/>
          </a:p>
        </p:txBody>
      </p:sp>
      <p:sp>
        <p:nvSpPr>
          <p:cNvPr id="7" name="Textplatzhalter 6"/>
          <p:cNvSpPr>
            <a:spLocks noGrp="1"/>
          </p:cNvSpPr>
          <p:nvPr>
            <p:ph type="body" sz="quarter" idx="24"/>
          </p:nvPr>
        </p:nvSpPr>
        <p:spPr/>
        <p:txBody>
          <a:bodyPr/>
          <a:lstStyle/>
          <a:p>
            <a:r>
              <a:rPr lang="en-US" dirty="0" err="1"/>
              <a:t>Rootfs</a:t>
            </a:r>
            <a:r>
              <a:rPr lang="en-US" dirty="0"/>
              <a:t> stays read-only</a:t>
            </a:r>
          </a:p>
          <a:p>
            <a:r>
              <a:rPr lang="en-US" dirty="0">
                <a:hlinkClick r:id="rId2"/>
              </a:rPr>
              <a:t>Union-mount</a:t>
            </a:r>
            <a:r>
              <a:rPr lang="en-US" dirty="0"/>
              <a:t> file system </a:t>
            </a:r>
            <a:r>
              <a:rPr lang="en-US" dirty="0">
                <a:solidFill>
                  <a:srgbClr val="00B050"/>
                </a:solidFill>
              </a:rPr>
              <a:t>over</a:t>
            </a:r>
            <a:r>
              <a:rPr lang="en-US" dirty="0"/>
              <a:t> the read-only file system</a:t>
            </a:r>
          </a:p>
          <a:p>
            <a:pPr lvl="1"/>
            <a:r>
              <a:rPr lang="en-US" dirty="0"/>
              <a:t>Multiple file systems stacked on top of each other</a:t>
            </a:r>
          </a:p>
          <a:p>
            <a:r>
              <a:rPr lang="en-US" dirty="0"/>
              <a:t>Only top-most file system is writable</a:t>
            </a:r>
          </a:p>
          <a:p>
            <a:pPr lvl="1"/>
            <a:r>
              <a:rPr lang="en-US" dirty="0">
                <a:hlinkClick r:id="rId3"/>
              </a:rPr>
              <a:t>Copy-on-write</a:t>
            </a:r>
            <a:endParaRPr lang="en-US" dirty="0"/>
          </a:p>
        </p:txBody>
      </p:sp>
      <p:sp>
        <p:nvSpPr>
          <p:cNvPr id="8" name="Textplatzhalter 7"/>
          <p:cNvSpPr>
            <a:spLocks noGrp="1"/>
          </p:cNvSpPr>
          <p:nvPr>
            <p:ph type="body" sz="quarter" idx="25"/>
          </p:nvPr>
        </p:nvSpPr>
        <p:spPr/>
        <p:txBody>
          <a:bodyPr/>
          <a:lstStyle/>
          <a:p>
            <a:r>
              <a:rPr lang="en-US" dirty="0"/>
              <a:t>Image Source:</a:t>
            </a:r>
            <a:br>
              <a:rPr lang="en-US" dirty="0"/>
            </a:br>
            <a:r>
              <a:rPr lang="en-US" dirty="0"/>
              <a:t>https://docs.docker.com/terms/layer</a:t>
            </a:r>
          </a:p>
        </p:txBody>
      </p:sp>
      <p:pic>
        <p:nvPicPr>
          <p:cNvPr id="1026" name="Picture 2" descr="https://docs.docker.com/terms/images/docker-filesystems-multilayer.png"/>
          <p:cNvPicPr>
            <a:picLocks noGrp="1" noChangeAspect="1" noChangeArrowheads="1"/>
          </p:cNvPicPr>
          <p:nvPr>
            <p:ph sz="quarter" idx="22"/>
          </p:nvPr>
        </p:nvPicPr>
        <p:blipFill>
          <a:blip r:embed="rId4" cstate="email">
            <a:extLst>
              <a:ext uri="{28A0092B-C50C-407E-A947-70E740481C1C}">
                <a14:useLocalDpi xmlns:a14="http://schemas.microsoft.com/office/drawing/2010/main" val="0"/>
              </a:ext>
            </a:extLst>
          </a:blip>
          <a:srcRect/>
          <a:stretch>
            <a:fillRect/>
          </a:stretch>
        </p:blipFill>
        <p:spPr bwMode="auto">
          <a:xfrm>
            <a:off x="323528" y="553913"/>
            <a:ext cx="5327650" cy="3995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155311"/>
      </p:ext>
    </p:extLst>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Images</a:t>
            </a:r>
            <a:endParaRPr lang="de-AT" dirty="0"/>
          </a:p>
        </p:txBody>
      </p:sp>
      <p:sp>
        <p:nvSpPr>
          <p:cNvPr id="8" name="Inhaltsplatzhalter 7"/>
          <p:cNvSpPr>
            <a:spLocks noGrp="1"/>
          </p:cNvSpPr>
          <p:nvPr>
            <p:ph sz="quarter" idx="22"/>
          </p:nvPr>
        </p:nvSpPr>
        <p:spPr/>
        <p:txBody>
          <a:bodyPr/>
          <a:lstStyle/>
          <a:p>
            <a:r>
              <a:rPr lang="en-US" dirty="0"/>
              <a:t># Pull image from </a:t>
            </a:r>
            <a:r>
              <a:rPr lang="en-US" dirty="0" err="1"/>
              <a:t>docker</a:t>
            </a:r>
            <a:r>
              <a:rPr lang="en-US" dirty="0"/>
              <a:t> hub</a:t>
            </a:r>
            <a:endParaRPr lang="de-AT" dirty="0"/>
          </a:p>
          <a:p>
            <a:r>
              <a:rPr lang="de-AT" dirty="0" err="1"/>
              <a:t>docker</a:t>
            </a:r>
            <a:r>
              <a:rPr lang="de-AT" dirty="0"/>
              <a:t> pull </a:t>
            </a:r>
            <a:r>
              <a:rPr lang="de-AT" dirty="0" err="1"/>
              <a:t>ubuntu</a:t>
            </a:r>
            <a:endParaRPr lang="de-AT" dirty="0"/>
          </a:p>
          <a:p>
            <a:endParaRPr lang="en-US" dirty="0"/>
          </a:p>
          <a:p>
            <a:r>
              <a:rPr lang="en-US" dirty="0"/>
              <a:t># Look for image directories on disk</a:t>
            </a:r>
          </a:p>
          <a:p>
            <a:r>
              <a:rPr lang="de-AT" dirty="0" err="1"/>
              <a:t>ls</a:t>
            </a:r>
            <a:r>
              <a:rPr lang="de-AT" dirty="0"/>
              <a:t> /</a:t>
            </a:r>
            <a:r>
              <a:rPr lang="de-AT" dirty="0" err="1"/>
              <a:t>var</a:t>
            </a:r>
            <a:r>
              <a:rPr lang="de-AT" dirty="0"/>
              <a:t>/</a:t>
            </a:r>
            <a:r>
              <a:rPr lang="de-AT" dirty="0" err="1"/>
              <a:t>lib</a:t>
            </a:r>
            <a:r>
              <a:rPr lang="de-AT" dirty="0"/>
              <a:t>/</a:t>
            </a:r>
            <a:r>
              <a:rPr lang="de-AT" dirty="0" err="1"/>
              <a:t>docker</a:t>
            </a:r>
            <a:r>
              <a:rPr lang="de-AT" dirty="0"/>
              <a:t>/aufs/</a:t>
            </a:r>
            <a:r>
              <a:rPr lang="de-AT" dirty="0" err="1"/>
              <a:t>layers</a:t>
            </a:r>
            <a:endParaRPr lang="de-AT" dirty="0"/>
          </a:p>
        </p:txBody>
      </p:sp>
      <p:sp>
        <p:nvSpPr>
          <p:cNvPr id="6" name="Textplatzhalter 5"/>
          <p:cNvSpPr>
            <a:spLocks noGrp="1"/>
          </p:cNvSpPr>
          <p:nvPr>
            <p:ph type="body" sz="quarter" idx="23"/>
          </p:nvPr>
        </p:nvSpPr>
        <p:spPr/>
        <p:txBody>
          <a:bodyPr/>
          <a:lstStyle/>
          <a:p>
            <a:endParaRPr lang="de-AT" dirty="0"/>
          </a:p>
        </p:txBody>
      </p:sp>
      <p:sp>
        <p:nvSpPr>
          <p:cNvPr id="9" name="Textplatzhalter 8"/>
          <p:cNvSpPr>
            <a:spLocks noGrp="1"/>
          </p:cNvSpPr>
          <p:nvPr>
            <p:ph type="body" sz="quarter" idx="24"/>
          </p:nvPr>
        </p:nvSpPr>
        <p:spPr/>
        <p:txBody>
          <a:bodyPr/>
          <a:lstStyle/>
          <a:p>
            <a:r>
              <a:rPr lang="en-US" dirty="0"/>
              <a:t>More about storage drivers see </a:t>
            </a:r>
            <a:r>
              <a:rPr lang="en-US" dirty="0">
                <a:hlinkClick r:id="rId2"/>
              </a:rPr>
              <a:t>Docker docs</a:t>
            </a:r>
            <a:endParaRPr lang="de-AT" dirty="0"/>
          </a:p>
        </p:txBody>
      </p:sp>
      <p:sp>
        <p:nvSpPr>
          <p:cNvPr id="10" name="Textplatzhalter 9"/>
          <p:cNvSpPr>
            <a:spLocks noGrp="1"/>
          </p:cNvSpPr>
          <p:nvPr>
            <p:ph type="body" sz="quarter" idx="25"/>
          </p:nvPr>
        </p:nvSpPr>
        <p:spPr/>
        <p:txBody>
          <a:bodyPr/>
          <a:lstStyle/>
          <a:p>
            <a:r>
              <a:rPr lang="en-US" sz="600" dirty="0">
                <a:solidFill>
                  <a:schemeClr val="tx1"/>
                </a:solidFill>
              </a:rPr>
              <a:t>Source: </a:t>
            </a:r>
            <a:r>
              <a:rPr lang="en-US" sz="600" dirty="0">
                <a:solidFill>
                  <a:schemeClr val="tx1"/>
                </a:solidFill>
                <a:hlinkClick r:id="rId3"/>
              </a:rPr>
              <a:t>https://docs.docker.com/engine/userguide/storagedriver/imagesandcontainers/</a:t>
            </a:r>
            <a:r>
              <a:rPr lang="en-US" sz="600" dirty="0">
                <a:solidFill>
                  <a:schemeClr val="tx1"/>
                </a:solidFill>
              </a:rPr>
              <a:t> </a:t>
            </a:r>
            <a:endParaRPr lang="de-AT" sz="600" dirty="0">
              <a:solidFill>
                <a:schemeClr val="tx1"/>
              </a:solidFill>
            </a:endParaRPr>
          </a:p>
        </p:txBody>
      </p:sp>
      <p:pic>
        <p:nvPicPr>
          <p:cNvPr id="11" name="Grafik 10"/>
          <p:cNvPicPr>
            <a:picLocks noChangeAspect="1"/>
          </p:cNvPicPr>
          <p:nvPr/>
        </p:nvPicPr>
        <p:blipFill>
          <a:blip r:embed="rId4"/>
          <a:stretch>
            <a:fillRect/>
          </a:stretch>
        </p:blipFill>
        <p:spPr>
          <a:xfrm>
            <a:off x="3899501" y="569170"/>
            <a:ext cx="1895693" cy="1380617"/>
          </a:xfrm>
          <a:prstGeom prst="rect">
            <a:avLst/>
          </a:prstGeom>
        </p:spPr>
      </p:pic>
      <p:grpSp>
        <p:nvGrpSpPr>
          <p:cNvPr id="14" name="Gruppieren 13"/>
          <p:cNvGrpSpPr/>
          <p:nvPr/>
        </p:nvGrpSpPr>
        <p:grpSpPr>
          <a:xfrm>
            <a:off x="741199" y="1152867"/>
            <a:ext cx="2117314" cy="369912"/>
            <a:chOff x="3861990" y="1529049"/>
            <a:chExt cx="2117314" cy="369912"/>
          </a:xfrm>
        </p:grpSpPr>
        <p:cxnSp>
          <p:nvCxnSpPr>
            <p:cNvPr id="15" name="Gerader Verbinder 14"/>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6" name="Gerader Verbinder 15"/>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7" name="Textfeld 16"/>
            <p:cNvSpPr txBox="1"/>
            <p:nvPr/>
          </p:nvSpPr>
          <p:spPr>
            <a:xfrm>
              <a:off x="4078014" y="1591184"/>
              <a:ext cx="190129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Docker data directory</a:t>
              </a:r>
            </a:p>
          </p:txBody>
        </p:sp>
      </p:grpSp>
      <p:pic>
        <p:nvPicPr>
          <p:cNvPr id="13" name="Grafik 12"/>
          <p:cNvPicPr>
            <a:picLocks noChangeAspect="1"/>
          </p:cNvPicPr>
          <p:nvPr/>
        </p:nvPicPr>
        <p:blipFill>
          <a:blip r:embed="rId5"/>
          <a:stretch>
            <a:fillRect/>
          </a:stretch>
        </p:blipFill>
        <p:spPr>
          <a:xfrm>
            <a:off x="452325" y="1949786"/>
            <a:ext cx="5343811" cy="2949907"/>
          </a:xfrm>
          <a:prstGeom prst="rect">
            <a:avLst/>
          </a:prstGeom>
        </p:spPr>
      </p:pic>
    </p:spTree>
    <p:extLst>
      <p:ext uri="{BB962C8B-B14F-4D97-AF65-F5344CB8AC3E}">
        <p14:creationId xmlns:p14="http://schemas.microsoft.com/office/powerpoint/2010/main" val="2293499825"/>
      </p:ext>
    </p:extLst>
  </p:cSld>
  <p:clrMapOvr>
    <a:masterClrMapping/>
  </p:clrMapOvr>
  <p:transition spd="slow">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6" name="Inhaltsplatzhalter 5"/>
          <p:cNvSpPr>
            <a:spLocks noGrp="1"/>
          </p:cNvSpPr>
          <p:nvPr>
            <p:ph sz="quarter" idx="12"/>
          </p:nvPr>
        </p:nvSpPr>
        <p:spPr/>
        <p:txBody>
          <a:bodyPr/>
          <a:lstStyle/>
          <a:p>
            <a:r>
              <a:rPr lang="en-US" dirty="0"/>
              <a:t>Important Commands for Images</a:t>
            </a:r>
          </a:p>
          <a:p>
            <a:pPr lvl="1"/>
            <a:r>
              <a:rPr lang="en-US" dirty="0" err="1">
                <a:latin typeface="Courier New" panose="02070309020205020404" pitchFamily="49" charset="0"/>
                <a:cs typeface="Courier New" panose="02070309020205020404" pitchFamily="49" charset="0"/>
                <a:hlinkClick r:id="rId2"/>
              </a:rPr>
              <a:t>docker</a:t>
            </a:r>
            <a:r>
              <a:rPr lang="en-US" dirty="0">
                <a:latin typeface="Courier New" panose="02070309020205020404" pitchFamily="49" charset="0"/>
                <a:cs typeface="Courier New" panose="02070309020205020404" pitchFamily="49" charset="0"/>
                <a:hlinkClick r:id="rId2"/>
              </a:rPr>
              <a:t> images</a:t>
            </a:r>
            <a:r>
              <a:rPr lang="en-US" dirty="0"/>
              <a:t> – List all images</a:t>
            </a:r>
          </a:p>
          <a:p>
            <a:pPr lvl="1"/>
            <a:r>
              <a:rPr lang="en-US" dirty="0" err="1">
                <a:latin typeface="Courier New" panose="02070309020205020404" pitchFamily="49" charset="0"/>
                <a:cs typeface="Courier New" panose="02070309020205020404" pitchFamily="49" charset="0"/>
                <a:hlinkClick r:id="rId3"/>
              </a:rPr>
              <a:t>docker</a:t>
            </a:r>
            <a:r>
              <a:rPr lang="en-US" dirty="0">
                <a:latin typeface="Courier New" panose="02070309020205020404" pitchFamily="49" charset="0"/>
                <a:cs typeface="Courier New" panose="02070309020205020404" pitchFamily="49" charset="0"/>
                <a:hlinkClick r:id="rId3"/>
              </a:rPr>
              <a:t> search</a:t>
            </a:r>
            <a:r>
              <a:rPr lang="en-US" dirty="0"/>
              <a:t> – Search for image on </a:t>
            </a:r>
            <a:r>
              <a:rPr lang="en-US" dirty="0">
                <a:hlinkClick r:id="rId4"/>
              </a:rPr>
              <a:t>Docker Hub</a:t>
            </a:r>
            <a:endParaRPr lang="en-US" dirty="0"/>
          </a:p>
          <a:p>
            <a:pPr lvl="1"/>
            <a:r>
              <a:rPr lang="en-US" dirty="0" err="1">
                <a:latin typeface="Courier New" panose="02070309020205020404" pitchFamily="49" charset="0"/>
                <a:cs typeface="Courier New" panose="02070309020205020404" pitchFamily="49" charset="0"/>
                <a:hlinkClick r:id="rId5"/>
              </a:rPr>
              <a:t>docker</a:t>
            </a:r>
            <a:r>
              <a:rPr lang="en-US" dirty="0">
                <a:latin typeface="Courier New" panose="02070309020205020404" pitchFamily="49" charset="0"/>
                <a:cs typeface="Courier New" panose="02070309020205020404" pitchFamily="49" charset="0"/>
                <a:hlinkClick r:id="rId5"/>
              </a:rPr>
              <a:t> pull</a:t>
            </a:r>
            <a:r>
              <a:rPr lang="en-US" dirty="0"/>
              <a:t> – Pulls an image from the registry (</a:t>
            </a:r>
            <a:r>
              <a:rPr lang="en-US" dirty="0">
                <a:hlinkClick r:id="rId4"/>
              </a:rPr>
              <a:t>Docker Hub</a:t>
            </a:r>
            <a:r>
              <a:rPr lang="en-US" dirty="0"/>
              <a:t>)</a:t>
            </a:r>
          </a:p>
          <a:p>
            <a:pPr lvl="1"/>
            <a:r>
              <a:rPr lang="en-US" dirty="0" err="1">
                <a:latin typeface="Courier New" panose="02070309020205020404" pitchFamily="49" charset="0"/>
                <a:cs typeface="Courier New" panose="02070309020205020404" pitchFamily="49" charset="0"/>
                <a:hlinkClick r:id="rId6"/>
              </a:rPr>
              <a:t>docker</a:t>
            </a:r>
            <a:r>
              <a:rPr lang="en-US" dirty="0">
                <a:latin typeface="Courier New" panose="02070309020205020404" pitchFamily="49" charset="0"/>
                <a:cs typeface="Courier New" panose="02070309020205020404" pitchFamily="49" charset="0"/>
                <a:hlinkClick r:id="rId6"/>
              </a:rPr>
              <a:t> commit</a:t>
            </a:r>
            <a:r>
              <a:rPr lang="en-US" dirty="0"/>
              <a:t> – Create image from container</a:t>
            </a:r>
          </a:p>
          <a:p>
            <a:pPr lvl="1"/>
            <a:r>
              <a:rPr lang="en-US" dirty="0" err="1">
                <a:latin typeface="Courier New" panose="02070309020205020404" pitchFamily="49" charset="0"/>
                <a:cs typeface="Courier New" panose="02070309020205020404" pitchFamily="49" charset="0"/>
                <a:hlinkClick r:id="rId7"/>
              </a:rPr>
              <a:t>docker</a:t>
            </a:r>
            <a:r>
              <a:rPr lang="en-US" dirty="0">
                <a:latin typeface="Courier New" panose="02070309020205020404" pitchFamily="49" charset="0"/>
                <a:cs typeface="Courier New" panose="02070309020205020404" pitchFamily="49" charset="0"/>
                <a:hlinkClick r:id="rId7"/>
              </a:rPr>
              <a:t> inspect</a:t>
            </a:r>
            <a:r>
              <a:rPr lang="en-US" dirty="0">
                <a:latin typeface="Courier New" panose="02070309020205020404" pitchFamily="49" charset="0"/>
                <a:cs typeface="Courier New" panose="02070309020205020404" pitchFamily="49" charset="0"/>
              </a:rPr>
              <a:t> </a:t>
            </a:r>
            <a:r>
              <a:rPr lang="en-US" dirty="0"/>
              <a:t>– Get low-level information on container or image</a:t>
            </a:r>
          </a:p>
        </p:txBody>
      </p:sp>
      <p:sp>
        <p:nvSpPr>
          <p:cNvPr id="7" name="Textplatzhalter 6"/>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308980233"/>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 name="Picture 2" descr="Container stack example">
            <a:extLst>
              <a:ext uri="{FF2B5EF4-FFF2-40B4-BE49-F238E27FC236}">
                <a16:creationId xmlns:a16="http://schemas.microsoft.com/office/drawing/2014/main" id="{04EC5D86-5B4A-4292-8594-1268F6E2529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1793" y="2571750"/>
            <a:ext cx="2126925" cy="19068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Virtual machine stack example">
            <a:extLst>
              <a:ext uri="{FF2B5EF4-FFF2-40B4-BE49-F238E27FC236}">
                <a16:creationId xmlns:a16="http://schemas.microsoft.com/office/drawing/2014/main" id="{D2306639-B25D-4E5F-BB34-4391FC81C67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90023" y="81369"/>
            <a:ext cx="2121627" cy="19068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en-US" dirty="0"/>
              <a:t>What is Docker?</a:t>
            </a:r>
          </a:p>
        </p:txBody>
      </p:sp>
      <p:sp>
        <p:nvSpPr>
          <p:cNvPr id="4" name="Textplatzhalter 3"/>
          <p:cNvSpPr>
            <a:spLocks noGrp="1"/>
          </p:cNvSpPr>
          <p:nvPr>
            <p:ph type="body" sz="quarter" idx="23"/>
          </p:nvPr>
        </p:nvSpPr>
        <p:spPr/>
        <p:txBody>
          <a:bodyPr/>
          <a:lstStyle/>
          <a:p>
            <a:r>
              <a:rPr lang="en-US" dirty="0"/>
              <a:t>Virtual machines vs. Docker</a:t>
            </a:r>
          </a:p>
        </p:txBody>
      </p:sp>
      <p:sp>
        <p:nvSpPr>
          <p:cNvPr id="5" name="Textplatzhalter 4"/>
          <p:cNvSpPr>
            <a:spLocks noGrp="1"/>
          </p:cNvSpPr>
          <p:nvPr>
            <p:ph type="body" sz="quarter" idx="24"/>
          </p:nvPr>
        </p:nvSpPr>
        <p:spPr/>
        <p:txBody>
          <a:bodyPr/>
          <a:lstStyle/>
          <a:p>
            <a:r>
              <a:rPr lang="en-US" dirty="0"/>
              <a:t>Each VM runs its own guest operating system</a:t>
            </a:r>
          </a:p>
          <a:p>
            <a:r>
              <a:rPr lang="en-US" dirty="0"/>
              <a:t>Container reuse the host operating system</a:t>
            </a:r>
          </a:p>
          <a:p>
            <a:pPr lvl="1"/>
            <a:r>
              <a:rPr lang="en-US" dirty="0"/>
              <a:t>Container run in user space</a:t>
            </a:r>
          </a:p>
          <a:p>
            <a:r>
              <a:rPr lang="en-US" u="sng" dirty="0"/>
              <a:t>Not</a:t>
            </a:r>
            <a:r>
              <a:rPr lang="en-US" dirty="0"/>
              <a:t> a total replacement of classical hypervisors or </a:t>
            </a:r>
            <a:r>
              <a:rPr lang="en-US" dirty="0" err="1"/>
              <a:t>config</a:t>
            </a:r>
            <a:r>
              <a:rPr lang="en-US" dirty="0"/>
              <a:t> management tools</a:t>
            </a:r>
          </a:p>
        </p:txBody>
      </p:sp>
      <p:sp>
        <p:nvSpPr>
          <p:cNvPr id="6" name="Textplatzhalter 5"/>
          <p:cNvSpPr>
            <a:spLocks noGrp="1"/>
          </p:cNvSpPr>
          <p:nvPr>
            <p:ph type="body" sz="quarter" idx="25"/>
          </p:nvPr>
        </p:nvSpPr>
        <p:spPr/>
        <p:txBody>
          <a:bodyPr/>
          <a:lstStyle/>
          <a:p>
            <a:r>
              <a:rPr lang="en-US" sz="700" dirty="0">
                <a:solidFill>
                  <a:schemeClr val="tx1"/>
                </a:solidFill>
              </a:rPr>
              <a:t>Image Source:</a:t>
            </a:r>
            <a:br>
              <a:rPr lang="en-US" sz="700" dirty="0">
                <a:solidFill>
                  <a:schemeClr val="tx1"/>
                </a:solidFill>
              </a:rPr>
            </a:br>
            <a:r>
              <a:rPr lang="en-US" sz="700" dirty="0">
                <a:solidFill>
                  <a:schemeClr val="tx1"/>
                </a:solidFill>
                <a:hlinkClick r:id="rId4"/>
              </a:rPr>
              <a:t>https://docs.docker.com/get-started/#containers-and-virtual-machines</a:t>
            </a:r>
            <a:r>
              <a:rPr lang="en-US" sz="700" dirty="0">
                <a:solidFill>
                  <a:schemeClr val="tx1"/>
                </a:solidFill>
              </a:rPr>
              <a:t> </a:t>
            </a:r>
          </a:p>
        </p:txBody>
      </p:sp>
      <p:sp>
        <p:nvSpPr>
          <p:cNvPr id="8" name="Textfeld 7"/>
          <p:cNvSpPr txBox="1"/>
          <p:nvPr/>
        </p:nvSpPr>
        <p:spPr>
          <a:xfrm>
            <a:off x="3050313" y="665445"/>
            <a:ext cx="1879297" cy="369332"/>
          </a:xfrm>
          <a:prstGeom prst="rect">
            <a:avLst/>
          </a:prstGeom>
          <a:noFill/>
        </p:spPr>
        <p:txBody>
          <a:bodyPr wrap="none" rtlCol="0">
            <a:spAutoFit/>
          </a:bodyPr>
          <a:lstStyle/>
          <a:p>
            <a:pPr defTabSz="914400" fontAlgn="auto">
              <a:spcBef>
                <a:spcPts val="0"/>
              </a:spcBef>
              <a:spcAft>
                <a:spcPts val="0"/>
              </a:spcAft>
              <a:buClrTx/>
              <a:buSzTx/>
              <a:buFontTx/>
              <a:buNone/>
            </a:pPr>
            <a:r>
              <a:rPr lang="en-US" dirty="0">
                <a:solidFill>
                  <a:srgbClr val="595959"/>
                </a:solidFill>
                <a:latin typeface="Segoe UI"/>
                <a:ea typeface="+mn-ea"/>
              </a:rPr>
              <a:t>Virtual Machines</a:t>
            </a:r>
          </a:p>
        </p:txBody>
      </p:sp>
      <p:sp>
        <p:nvSpPr>
          <p:cNvPr id="9" name="Textfeld 8"/>
          <p:cNvSpPr txBox="1"/>
          <p:nvPr/>
        </p:nvSpPr>
        <p:spPr>
          <a:xfrm>
            <a:off x="2959767" y="2977916"/>
            <a:ext cx="1951368" cy="369332"/>
          </a:xfrm>
          <a:prstGeom prst="rect">
            <a:avLst/>
          </a:prstGeom>
          <a:noFill/>
        </p:spPr>
        <p:txBody>
          <a:bodyPr wrap="none" rtlCol="0">
            <a:spAutoFit/>
          </a:bodyPr>
          <a:lstStyle/>
          <a:p>
            <a:pPr defTabSz="914400" fontAlgn="auto">
              <a:spcBef>
                <a:spcPts val="0"/>
              </a:spcBef>
              <a:spcAft>
                <a:spcPts val="0"/>
              </a:spcAft>
              <a:buClrTx/>
              <a:buSzTx/>
              <a:buFontTx/>
              <a:buNone/>
            </a:pPr>
            <a:r>
              <a:rPr lang="en-US" dirty="0">
                <a:solidFill>
                  <a:srgbClr val="595959"/>
                </a:solidFill>
                <a:latin typeface="Segoe UI"/>
                <a:ea typeface="+mn-ea"/>
              </a:rPr>
              <a:t>Docker Container</a:t>
            </a:r>
          </a:p>
        </p:txBody>
      </p:sp>
      <p:sp>
        <p:nvSpPr>
          <p:cNvPr id="12" name="Geschweifte Klammer rechts 11"/>
          <p:cNvSpPr/>
          <p:nvPr/>
        </p:nvSpPr>
        <p:spPr>
          <a:xfrm>
            <a:off x="2731802" y="328622"/>
            <a:ext cx="227965" cy="1042978"/>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de-AT"/>
          </a:p>
        </p:txBody>
      </p:sp>
      <p:sp>
        <p:nvSpPr>
          <p:cNvPr id="15" name="Geschweifte Klammer rechts 14"/>
          <p:cNvSpPr/>
          <p:nvPr/>
        </p:nvSpPr>
        <p:spPr>
          <a:xfrm>
            <a:off x="2784465" y="2967794"/>
            <a:ext cx="122637" cy="391021"/>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de-AT"/>
          </a:p>
        </p:txBody>
      </p:sp>
    </p:spTree>
    <p:extLst>
      <p:ext uri="{BB962C8B-B14F-4D97-AF65-F5344CB8AC3E}">
        <p14:creationId xmlns:p14="http://schemas.microsoft.com/office/powerpoint/2010/main" val="3095502645"/>
      </p:ext>
    </p:extLst>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3" name="Textplatzhalter 2"/>
          <p:cNvSpPr>
            <a:spLocks noGrp="1"/>
          </p:cNvSpPr>
          <p:nvPr>
            <p:ph type="body" sz="quarter" idx="23"/>
          </p:nvPr>
        </p:nvSpPr>
        <p:spPr/>
        <p:txBody>
          <a:bodyPr/>
          <a:lstStyle/>
          <a:p>
            <a:r>
              <a:rPr lang="en-US" dirty="0"/>
              <a:t>Building Images from Containers</a:t>
            </a:r>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802918"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commit </a:t>
            </a: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-m="Demo image" --author="Rainer Stropek"</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29" name="Gruppieren 28"/>
          <p:cNvGrpSpPr/>
          <p:nvPr/>
        </p:nvGrpSpPr>
        <p:grpSpPr>
          <a:xfrm>
            <a:off x="2253749" y="1115290"/>
            <a:ext cx="2000423" cy="474716"/>
            <a:chOff x="3861990" y="1424245"/>
            <a:chExt cx="2000423" cy="474716"/>
          </a:xfrm>
        </p:grpSpPr>
        <p:cxnSp>
          <p:nvCxnSpPr>
            <p:cNvPr id="30" name="Gerader Verbinder 2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78439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Author of the image</a:t>
              </a:r>
            </a:p>
          </p:txBody>
        </p:sp>
      </p:grpSp>
      <p:grpSp>
        <p:nvGrpSpPr>
          <p:cNvPr id="34" name="Gruppieren 33"/>
          <p:cNvGrpSpPr/>
          <p:nvPr/>
        </p:nvGrpSpPr>
        <p:grpSpPr>
          <a:xfrm>
            <a:off x="456190" y="1115403"/>
            <a:ext cx="1094751" cy="479259"/>
            <a:chOff x="3861990" y="1341255"/>
            <a:chExt cx="1094751" cy="479259"/>
          </a:xfrm>
        </p:grpSpPr>
        <p:cxnSp>
          <p:nvCxnSpPr>
            <p:cNvPr id="35" name="Gerader Verbinder 34"/>
            <p:cNvCxnSpPr/>
            <p:nvPr/>
          </p:nvCxnSpPr>
          <p:spPr>
            <a:xfrm>
              <a:off x="3861990" y="1341255"/>
              <a:ext cx="0" cy="320714"/>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69960" y="1512737"/>
              <a:ext cx="886781"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Message</a:t>
              </a:r>
            </a:p>
          </p:txBody>
        </p:sp>
      </p:grpSp>
      <p:sp>
        <p:nvSpPr>
          <p:cNvPr id="39" name="Textfeld 38"/>
          <p:cNvSpPr txBox="1"/>
          <p:nvPr/>
        </p:nvSpPr>
        <p:spPr>
          <a:xfrm>
            <a:off x="112865" y="1878213"/>
            <a:ext cx="491031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templateContainer rstropek/ubuntu:withFile</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40" name="Gruppieren 39"/>
          <p:cNvGrpSpPr/>
          <p:nvPr/>
        </p:nvGrpSpPr>
        <p:grpSpPr>
          <a:xfrm>
            <a:off x="2361761" y="2136788"/>
            <a:ext cx="2043384" cy="369912"/>
            <a:chOff x="3861990" y="1529049"/>
            <a:chExt cx="2043384" cy="369912"/>
          </a:xfrm>
        </p:grpSpPr>
        <p:cxnSp>
          <p:nvCxnSpPr>
            <p:cNvPr id="41" name="Gerader Verbinder 40"/>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42" name="Gerader Verbinder 41"/>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43" name="Textfeld 42"/>
            <p:cNvSpPr txBox="1"/>
            <p:nvPr/>
          </p:nvSpPr>
          <p:spPr>
            <a:xfrm>
              <a:off x="4078014" y="1591184"/>
              <a:ext cx="182736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Target </a:t>
              </a:r>
              <a:r>
                <a:rPr lang="en-US" sz="1400" dirty="0" err="1">
                  <a:solidFill>
                    <a:srgbClr val="595959"/>
                  </a:solidFill>
                  <a:latin typeface="Segoe UI"/>
                  <a:ea typeface="+mn-ea"/>
                </a:rPr>
                <a:t>repository:tag</a:t>
              </a:r>
              <a:endParaRPr lang="en-US" sz="1400" dirty="0">
                <a:solidFill>
                  <a:srgbClr val="595959"/>
                </a:solidFill>
                <a:latin typeface="Segoe UI"/>
                <a:ea typeface="+mn-ea"/>
              </a:endParaRPr>
            </a:p>
          </p:txBody>
        </p:sp>
      </p:grpSp>
      <p:grpSp>
        <p:nvGrpSpPr>
          <p:cNvPr id="56" name="Gruppieren 55"/>
          <p:cNvGrpSpPr/>
          <p:nvPr/>
        </p:nvGrpSpPr>
        <p:grpSpPr>
          <a:xfrm>
            <a:off x="456190" y="2141059"/>
            <a:ext cx="2183166" cy="656964"/>
            <a:chOff x="3861990" y="1241997"/>
            <a:chExt cx="2183166" cy="656964"/>
          </a:xfrm>
        </p:grpSpPr>
        <p:cxnSp>
          <p:nvCxnSpPr>
            <p:cNvPr id="57" name="Gerader Verbinder 56"/>
            <p:cNvCxnSpPr/>
            <p:nvPr/>
          </p:nvCxnSpPr>
          <p:spPr>
            <a:xfrm>
              <a:off x="3861990" y="1241997"/>
              <a:ext cx="0" cy="503076"/>
            </a:xfrm>
            <a:prstGeom prst="line">
              <a:avLst/>
            </a:prstGeom>
          </p:spPr>
          <p:style>
            <a:lnRef idx="2">
              <a:schemeClr val="dk1"/>
            </a:lnRef>
            <a:fillRef idx="0">
              <a:schemeClr val="dk1"/>
            </a:fillRef>
            <a:effectRef idx="1">
              <a:schemeClr val="dk1"/>
            </a:effectRef>
            <a:fontRef idx="minor">
              <a:schemeClr val="tx1"/>
            </a:fontRef>
          </p:style>
        </p:cxnSp>
        <p:cxnSp>
          <p:nvCxnSpPr>
            <p:cNvPr id="58" name="Gerader Verbinder 5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59" name="Textfeld 58"/>
            <p:cNvSpPr txBox="1"/>
            <p:nvPr/>
          </p:nvSpPr>
          <p:spPr>
            <a:xfrm>
              <a:off x="4078014" y="1591184"/>
              <a:ext cx="196714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Name of the container</a:t>
              </a:r>
            </a:p>
          </p:txBody>
        </p:sp>
      </p:grpSp>
    </p:spTree>
    <p:extLst>
      <p:ext uri="{BB962C8B-B14F-4D97-AF65-F5344CB8AC3E}">
        <p14:creationId xmlns:p14="http://schemas.microsoft.com/office/powerpoint/2010/main" val="1726074569"/>
      </p:ext>
    </p:extLst>
  </p:cSld>
  <p:clrMapOvr>
    <a:masterClrMapping/>
  </p:clrMapOvr>
  <p:transition spd="slow">
    <p:push/>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p:txBody>
          <a:bodyPr/>
          <a:lstStyle/>
          <a:p>
            <a:r>
              <a:rPr lang="en-US" noProof="1"/>
              <a:t># Start interactive container</a:t>
            </a:r>
          </a:p>
          <a:p>
            <a:r>
              <a:rPr lang="en-US" noProof="1"/>
              <a:t>docker run -it ubuntu /bin/bash</a:t>
            </a:r>
          </a:p>
          <a:p>
            <a:pPr lvl="1"/>
            <a:r>
              <a:rPr lang="en-US" noProof="1"/>
              <a:t>echo "Hello Docker" &gt; helloWorld.txt</a:t>
            </a:r>
          </a:p>
          <a:p>
            <a:pPr lvl="1"/>
            <a:r>
              <a:rPr lang="en-US" noProof="1"/>
              <a:t>exit</a:t>
            </a:r>
          </a:p>
          <a:p>
            <a:endParaRPr lang="en-US" noProof="1"/>
          </a:p>
          <a:p>
            <a:endParaRPr lang="en-US" noProof="1"/>
          </a:p>
          <a:p>
            <a:endParaRPr lang="en-US" noProof="1"/>
          </a:p>
          <a:p>
            <a:r>
              <a:rPr lang="en-US" noProof="1"/>
              <a:t># Build image from container</a:t>
            </a:r>
          </a:p>
          <a:p>
            <a:r>
              <a:rPr lang="en-US" noProof="1"/>
              <a:t>docker commit … rainer:withFile</a:t>
            </a:r>
          </a:p>
          <a:p>
            <a:endParaRPr lang="en-US" noProof="1"/>
          </a:p>
          <a:p>
            <a:r>
              <a:rPr lang="en-US" noProof="1"/>
              <a:t># Remove container</a:t>
            </a:r>
          </a:p>
          <a:p>
            <a:r>
              <a:rPr lang="en-US" noProof="1"/>
              <a:t>docker rm -f …</a:t>
            </a:r>
          </a:p>
          <a:p>
            <a:endParaRPr lang="en-US" noProof="1"/>
          </a:p>
          <a:p>
            <a:r>
              <a:rPr lang="en-US" noProof="1"/>
              <a:t># Create new container from new image</a:t>
            </a:r>
          </a:p>
          <a:p>
            <a:r>
              <a:rPr lang="en-US" noProof="1"/>
              <a:t>docker run -it rainer:withFile /bin/bash</a:t>
            </a:r>
          </a:p>
          <a:p>
            <a:r>
              <a:rPr lang="en-US" noProof="1"/>
              <a:t># View history of image</a:t>
            </a:r>
          </a:p>
          <a:p>
            <a:r>
              <a:rPr lang="en-US" noProof="1"/>
              <a:t>Docker history rainer:withFile</a:t>
            </a:r>
          </a:p>
          <a:p>
            <a:endParaRPr lang="en-US" noProof="1"/>
          </a:p>
          <a:p>
            <a:r>
              <a:rPr lang="en-US" noProof="1"/>
              <a:t># Remove image</a:t>
            </a:r>
          </a:p>
          <a:p>
            <a:r>
              <a:rPr lang="en-US" noProof="1"/>
              <a:t>docker rmi rainer:withfile</a:t>
            </a:r>
          </a:p>
        </p:txBody>
      </p:sp>
      <p:sp>
        <p:nvSpPr>
          <p:cNvPr id="7" name="Textplatzhalter 6"/>
          <p:cNvSpPr>
            <a:spLocks noGrp="1"/>
          </p:cNvSpPr>
          <p:nvPr>
            <p:ph type="body" sz="quarter" idx="23"/>
          </p:nvPr>
        </p:nvSpPr>
        <p:spPr/>
        <p:txBody>
          <a:bodyPr/>
          <a:lstStyle/>
          <a:p>
            <a:r>
              <a:rPr lang="en-US" dirty="0"/>
              <a:t>Create Image</a:t>
            </a:r>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pic>
        <p:nvPicPr>
          <p:cNvPr id="2" name="Grafik 1"/>
          <p:cNvPicPr>
            <a:picLocks noChangeAspect="1"/>
          </p:cNvPicPr>
          <p:nvPr/>
        </p:nvPicPr>
        <p:blipFill>
          <a:blip r:embed="rId2"/>
          <a:stretch>
            <a:fillRect/>
          </a:stretch>
        </p:blipFill>
        <p:spPr>
          <a:xfrm>
            <a:off x="1064971" y="757323"/>
            <a:ext cx="3477452" cy="652660"/>
          </a:xfrm>
          <a:prstGeom prst="rect">
            <a:avLst/>
          </a:prstGeom>
        </p:spPr>
      </p:pic>
    </p:spTree>
    <p:extLst>
      <p:ext uri="{BB962C8B-B14F-4D97-AF65-F5344CB8AC3E}">
        <p14:creationId xmlns:p14="http://schemas.microsoft.com/office/powerpoint/2010/main" val="893490216"/>
      </p:ext>
    </p:extLst>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D5E0E22-47BC-4C22-B7FA-62C1632C15E9}"/>
              </a:ext>
            </a:extLst>
          </p:cNvPr>
          <p:cNvSpPr>
            <a:spLocks noGrp="1"/>
          </p:cNvSpPr>
          <p:nvPr>
            <p:ph type="title"/>
          </p:nvPr>
        </p:nvSpPr>
        <p:spPr/>
        <p:txBody>
          <a:bodyPr/>
          <a:lstStyle/>
          <a:p>
            <a:r>
              <a:rPr lang="de-AT" dirty="0"/>
              <a:t>Checklist for </a:t>
            </a:r>
            <a:r>
              <a:rPr lang="de-AT" dirty="0" err="1"/>
              <a:t>Dockerfiles</a:t>
            </a:r>
            <a:endParaRPr lang="de-AT" dirty="0"/>
          </a:p>
        </p:txBody>
      </p:sp>
      <p:sp>
        <p:nvSpPr>
          <p:cNvPr id="8" name="Content Placeholder 7">
            <a:extLst>
              <a:ext uri="{FF2B5EF4-FFF2-40B4-BE49-F238E27FC236}">
                <a16:creationId xmlns:a16="http://schemas.microsoft.com/office/drawing/2014/main" id="{2F77A696-ACF2-48A5-9D9C-0FB287ADF56A}"/>
              </a:ext>
            </a:extLst>
          </p:cNvPr>
          <p:cNvSpPr>
            <a:spLocks noGrp="1"/>
          </p:cNvSpPr>
          <p:nvPr>
            <p:ph sz="quarter" idx="12"/>
          </p:nvPr>
        </p:nvSpPr>
        <p:spPr/>
        <p:txBody>
          <a:bodyPr/>
          <a:lstStyle/>
          <a:p>
            <a:r>
              <a:rPr lang="de-AT" dirty="0"/>
              <a:t>Select </a:t>
            </a:r>
            <a:r>
              <a:rPr lang="de-AT" dirty="0" err="1"/>
              <a:t>approriate</a:t>
            </a:r>
            <a:r>
              <a:rPr lang="de-AT" dirty="0"/>
              <a:t> </a:t>
            </a:r>
            <a:r>
              <a:rPr lang="de-AT" dirty="0" err="1"/>
              <a:t>base</a:t>
            </a:r>
            <a:r>
              <a:rPr lang="de-AT" dirty="0"/>
              <a:t> </a:t>
            </a:r>
            <a:r>
              <a:rPr lang="de-AT" dirty="0" err="1"/>
              <a:t>image</a:t>
            </a:r>
            <a:endParaRPr lang="de-AT" dirty="0"/>
          </a:p>
          <a:p>
            <a:pPr lvl="1"/>
            <a:r>
              <a:rPr lang="de-AT" dirty="0" err="1"/>
              <a:t>Prefer</a:t>
            </a:r>
            <a:r>
              <a:rPr lang="de-AT" dirty="0"/>
              <a:t> </a:t>
            </a:r>
            <a:r>
              <a:rPr lang="de-AT" dirty="0" err="1"/>
              <a:t>existing</a:t>
            </a:r>
            <a:r>
              <a:rPr lang="de-AT" dirty="0"/>
              <a:t> (</a:t>
            </a:r>
            <a:r>
              <a:rPr lang="de-AT" dirty="0" err="1"/>
              <a:t>official</a:t>
            </a:r>
            <a:r>
              <a:rPr lang="de-AT" dirty="0"/>
              <a:t>) </a:t>
            </a:r>
            <a:r>
              <a:rPr lang="de-AT" dirty="0" err="1"/>
              <a:t>base</a:t>
            </a:r>
            <a:r>
              <a:rPr lang="de-AT" dirty="0"/>
              <a:t> </a:t>
            </a:r>
            <a:r>
              <a:rPr lang="de-AT" dirty="0" err="1"/>
              <a:t>images</a:t>
            </a:r>
            <a:endParaRPr lang="de-AT" dirty="0"/>
          </a:p>
          <a:p>
            <a:r>
              <a:rPr lang="de-AT" dirty="0"/>
              <a:t>Use </a:t>
            </a:r>
            <a:r>
              <a:rPr lang="de-AT" dirty="0" err="1"/>
              <a:t>multistage</a:t>
            </a:r>
            <a:r>
              <a:rPr lang="de-AT" dirty="0"/>
              <a:t> </a:t>
            </a:r>
            <a:r>
              <a:rPr lang="de-AT" dirty="0" err="1"/>
              <a:t>builds</a:t>
            </a:r>
            <a:endParaRPr lang="de-AT" dirty="0"/>
          </a:p>
          <a:p>
            <a:pPr lvl="1"/>
            <a:r>
              <a:rPr lang="de-AT" dirty="0"/>
              <a:t>Use </a:t>
            </a:r>
            <a:r>
              <a:rPr lang="de-AT" dirty="0" err="1"/>
              <a:t>image</a:t>
            </a:r>
            <a:r>
              <a:rPr lang="de-AT" dirty="0"/>
              <a:t> </a:t>
            </a:r>
            <a:r>
              <a:rPr lang="de-AT" dirty="0" err="1"/>
              <a:t>with</a:t>
            </a:r>
            <a:r>
              <a:rPr lang="de-AT" dirty="0"/>
              <a:t> SDK just for </a:t>
            </a:r>
            <a:r>
              <a:rPr lang="de-AT" dirty="0" err="1"/>
              <a:t>building</a:t>
            </a:r>
            <a:endParaRPr lang="de-AT" dirty="0"/>
          </a:p>
          <a:p>
            <a:pPr lvl="1"/>
            <a:r>
              <a:rPr lang="de-AT" dirty="0"/>
              <a:t>Use </a:t>
            </a:r>
            <a:r>
              <a:rPr lang="de-AT" dirty="0" err="1"/>
              <a:t>specialized</a:t>
            </a:r>
            <a:r>
              <a:rPr lang="de-AT" dirty="0"/>
              <a:t> </a:t>
            </a:r>
            <a:r>
              <a:rPr lang="de-AT" dirty="0" err="1"/>
              <a:t>runtime</a:t>
            </a:r>
            <a:r>
              <a:rPr lang="de-AT" dirty="0"/>
              <a:t> </a:t>
            </a:r>
            <a:r>
              <a:rPr lang="de-AT" dirty="0" err="1"/>
              <a:t>images</a:t>
            </a:r>
            <a:r>
              <a:rPr lang="de-AT" dirty="0"/>
              <a:t> for </a:t>
            </a:r>
            <a:r>
              <a:rPr lang="de-AT" dirty="0" err="1"/>
              <a:t>running</a:t>
            </a:r>
            <a:r>
              <a:rPr lang="de-AT" dirty="0"/>
              <a:t> </a:t>
            </a:r>
            <a:r>
              <a:rPr lang="de-AT" dirty="0" err="1"/>
              <a:t>containers</a:t>
            </a:r>
            <a:endParaRPr lang="de-AT" dirty="0"/>
          </a:p>
          <a:p>
            <a:r>
              <a:rPr lang="de-AT" dirty="0" err="1"/>
              <a:t>Consolidate</a:t>
            </a:r>
            <a:r>
              <a:rPr lang="de-AT" dirty="0"/>
              <a:t> </a:t>
            </a:r>
            <a:r>
              <a:rPr lang="de-AT" i="1" dirty="0"/>
              <a:t>RUN</a:t>
            </a:r>
            <a:r>
              <a:rPr lang="de-AT" dirty="0"/>
              <a:t> </a:t>
            </a:r>
            <a:r>
              <a:rPr lang="de-AT" dirty="0" err="1"/>
              <a:t>statements</a:t>
            </a:r>
            <a:endParaRPr lang="de-AT" dirty="0"/>
          </a:p>
          <a:p>
            <a:pPr lvl="1"/>
            <a:r>
              <a:rPr lang="en-US" dirty="0">
                <a:latin typeface="Courier New" panose="02070309020205020404" pitchFamily="49" charset="0"/>
                <a:cs typeface="Courier New" panose="02070309020205020404" pitchFamily="49" charset="0"/>
              </a:rPr>
              <a:t>RUN apt-get -y update &amp;&amp; apt-get install -y python</a:t>
            </a:r>
          </a:p>
          <a:p>
            <a:r>
              <a:rPr lang="de-AT" dirty="0"/>
              <a:t>Use tags </a:t>
            </a:r>
            <a:r>
              <a:rPr lang="de-AT" dirty="0" err="1"/>
              <a:t>to</a:t>
            </a:r>
            <a:r>
              <a:rPr lang="de-AT" dirty="0"/>
              <a:t> </a:t>
            </a:r>
            <a:r>
              <a:rPr lang="de-AT" dirty="0" err="1"/>
              <a:t>describe</a:t>
            </a:r>
            <a:r>
              <a:rPr lang="de-AT" dirty="0"/>
              <a:t> </a:t>
            </a:r>
            <a:r>
              <a:rPr lang="de-AT" dirty="0" err="1"/>
              <a:t>purpose</a:t>
            </a:r>
            <a:r>
              <a:rPr lang="de-AT" dirty="0"/>
              <a:t> </a:t>
            </a:r>
            <a:r>
              <a:rPr lang="de-AT" dirty="0" err="1"/>
              <a:t>of</a:t>
            </a:r>
            <a:r>
              <a:rPr lang="de-AT" dirty="0"/>
              <a:t> </a:t>
            </a:r>
            <a:r>
              <a:rPr lang="de-AT" dirty="0" err="1"/>
              <a:t>images</a:t>
            </a:r>
            <a:endParaRPr lang="de-AT" dirty="0"/>
          </a:p>
          <a:p>
            <a:pPr lvl="1"/>
            <a:r>
              <a:rPr lang="de-AT" dirty="0"/>
              <a:t>E.g. </a:t>
            </a:r>
            <a:r>
              <a:rPr lang="de-AT" dirty="0" err="1"/>
              <a:t>dev</a:t>
            </a:r>
            <a:r>
              <a:rPr lang="de-AT" dirty="0"/>
              <a:t>, </a:t>
            </a:r>
            <a:r>
              <a:rPr lang="de-AT" dirty="0" err="1"/>
              <a:t>prod</a:t>
            </a:r>
            <a:r>
              <a:rPr lang="de-AT" dirty="0"/>
              <a:t>, </a:t>
            </a:r>
            <a:r>
              <a:rPr lang="de-AT" dirty="0" err="1"/>
              <a:t>version</a:t>
            </a:r>
            <a:r>
              <a:rPr lang="de-AT" dirty="0"/>
              <a:t>, </a:t>
            </a:r>
            <a:r>
              <a:rPr lang="de-AT" dirty="0" err="1"/>
              <a:t>base</a:t>
            </a:r>
            <a:r>
              <a:rPr lang="de-AT" dirty="0"/>
              <a:t> (e.g. </a:t>
            </a:r>
            <a:r>
              <a:rPr lang="de-AT" i="1" dirty="0"/>
              <a:t>alpine</a:t>
            </a:r>
            <a:r>
              <a:rPr lang="de-AT" dirty="0"/>
              <a:t>)</a:t>
            </a:r>
          </a:p>
        </p:txBody>
      </p:sp>
      <p:sp>
        <p:nvSpPr>
          <p:cNvPr id="9" name="Text Placeholder 8">
            <a:extLst>
              <a:ext uri="{FF2B5EF4-FFF2-40B4-BE49-F238E27FC236}">
                <a16:creationId xmlns:a16="http://schemas.microsoft.com/office/drawing/2014/main" id="{8284E30A-D4C0-444E-B3DB-EE54742B262A}"/>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481754035"/>
      </p:ext>
    </p:extLst>
  </p:cSld>
  <p:clrMapOvr>
    <a:masterClrMapping/>
  </p:clrMapOvr>
  <p:transition spd="slow">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D5E0E22-47BC-4C22-B7FA-62C1632C15E9}"/>
              </a:ext>
            </a:extLst>
          </p:cNvPr>
          <p:cNvSpPr>
            <a:spLocks noGrp="1"/>
          </p:cNvSpPr>
          <p:nvPr>
            <p:ph type="title"/>
          </p:nvPr>
        </p:nvSpPr>
        <p:spPr/>
        <p:txBody>
          <a:bodyPr/>
          <a:lstStyle/>
          <a:p>
            <a:r>
              <a:rPr lang="de-AT" dirty="0"/>
              <a:t>Checklist for </a:t>
            </a:r>
            <a:r>
              <a:rPr lang="de-AT" dirty="0" err="1"/>
              <a:t>Dockerfiles</a:t>
            </a:r>
            <a:endParaRPr lang="de-AT" dirty="0"/>
          </a:p>
        </p:txBody>
      </p:sp>
      <p:sp>
        <p:nvSpPr>
          <p:cNvPr id="8" name="Content Placeholder 7">
            <a:extLst>
              <a:ext uri="{FF2B5EF4-FFF2-40B4-BE49-F238E27FC236}">
                <a16:creationId xmlns:a16="http://schemas.microsoft.com/office/drawing/2014/main" id="{2F77A696-ACF2-48A5-9D9C-0FB287ADF56A}"/>
              </a:ext>
            </a:extLst>
          </p:cNvPr>
          <p:cNvSpPr>
            <a:spLocks noGrp="1"/>
          </p:cNvSpPr>
          <p:nvPr>
            <p:ph sz="quarter" idx="12"/>
          </p:nvPr>
        </p:nvSpPr>
        <p:spPr/>
        <p:txBody>
          <a:bodyPr/>
          <a:lstStyle/>
          <a:p>
            <a:r>
              <a:rPr lang="de-AT" dirty="0"/>
              <a:t>Never </a:t>
            </a:r>
            <a:r>
              <a:rPr lang="de-AT" dirty="0" err="1"/>
              <a:t>store</a:t>
            </a:r>
            <a:r>
              <a:rPr lang="de-AT" dirty="0"/>
              <a:t> </a:t>
            </a:r>
            <a:r>
              <a:rPr lang="de-AT" dirty="0" err="1"/>
              <a:t>data</a:t>
            </a:r>
            <a:r>
              <a:rPr lang="de-AT" dirty="0"/>
              <a:t> in </a:t>
            </a:r>
            <a:r>
              <a:rPr lang="de-AT" dirty="0" err="1"/>
              <a:t>container‘s</a:t>
            </a:r>
            <a:r>
              <a:rPr lang="de-AT" dirty="0"/>
              <a:t> </a:t>
            </a:r>
            <a:r>
              <a:rPr lang="de-AT" dirty="0" err="1"/>
              <a:t>writable</a:t>
            </a:r>
            <a:r>
              <a:rPr lang="de-AT" dirty="0"/>
              <a:t> </a:t>
            </a:r>
            <a:r>
              <a:rPr lang="de-AT" dirty="0" err="1"/>
              <a:t>layer</a:t>
            </a:r>
            <a:endParaRPr lang="de-AT" dirty="0"/>
          </a:p>
          <a:p>
            <a:pPr lvl="1"/>
            <a:r>
              <a:rPr lang="de-AT" dirty="0"/>
              <a:t>Use </a:t>
            </a:r>
            <a:r>
              <a:rPr lang="de-AT" dirty="0" err="1"/>
              <a:t>volumes</a:t>
            </a:r>
            <a:r>
              <a:rPr lang="de-AT" dirty="0"/>
              <a:t> </a:t>
            </a:r>
            <a:r>
              <a:rPr lang="de-AT" dirty="0" err="1"/>
              <a:t>instead</a:t>
            </a:r>
            <a:endParaRPr lang="de-AT" dirty="0"/>
          </a:p>
          <a:p>
            <a:r>
              <a:rPr lang="de-AT" dirty="0"/>
              <a:t>Use </a:t>
            </a:r>
            <a:r>
              <a:rPr lang="de-AT" dirty="0" err="1"/>
              <a:t>automated</a:t>
            </a:r>
            <a:r>
              <a:rPr lang="de-AT" dirty="0"/>
              <a:t> CI/CD</a:t>
            </a:r>
          </a:p>
          <a:p>
            <a:pPr lvl="1"/>
            <a:r>
              <a:rPr lang="de-AT" dirty="0"/>
              <a:t>E.g. Azure </a:t>
            </a:r>
            <a:r>
              <a:rPr lang="de-AT" dirty="0" err="1"/>
              <a:t>DevOps</a:t>
            </a:r>
            <a:r>
              <a:rPr lang="de-AT" dirty="0"/>
              <a:t>, GitHub </a:t>
            </a:r>
            <a:r>
              <a:rPr lang="de-AT" dirty="0" err="1"/>
              <a:t>integration</a:t>
            </a:r>
            <a:endParaRPr lang="de-AT" dirty="0"/>
          </a:p>
        </p:txBody>
      </p:sp>
      <p:sp>
        <p:nvSpPr>
          <p:cNvPr id="9" name="Text Placeholder 8">
            <a:extLst>
              <a:ext uri="{FF2B5EF4-FFF2-40B4-BE49-F238E27FC236}">
                <a16:creationId xmlns:a16="http://schemas.microsoft.com/office/drawing/2014/main" id="{8284E30A-D4C0-444E-B3DB-EE54742B262A}"/>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4214348377"/>
      </p:ext>
    </p:extLst>
  </p:cSld>
  <p:clrMapOvr>
    <a:masterClrMapping/>
  </p:clrMapOvr>
  <p:transition spd="slow">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Dockerfiles</a:t>
            </a:r>
            <a:endParaRPr lang="en-US" dirty="0"/>
          </a:p>
        </p:txBody>
      </p:sp>
      <p:sp>
        <p:nvSpPr>
          <p:cNvPr id="3" name="Textplatzhalter 2"/>
          <p:cNvSpPr>
            <a:spLocks noGrp="1"/>
          </p:cNvSpPr>
          <p:nvPr>
            <p:ph type="body" sz="quarter" idx="25"/>
          </p:nvPr>
        </p:nvSpPr>
        <p:spPr/>
        <p:txBody>
          <a:bodyPr/>
          <a:lstStyle/>
          <a:p>
            <a:r>
              <a:rPr lang="en-US" dirty="0"/>
              <a:t>Creating images from source</a:t>
            </a:r>
          </a:p>
        </p:txBody>
      </p:sp>
    </p:spTree>
    <p:extLst>
      <p:ext uri="{BB962C8B-B14F-4D97-AF65-F5344CB8AC3E}">
        <p14:creationId xmlns:p14="http://schemas.microsoft.com/office/powerpoint/2010/main" val="264000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err="1"/>
              <a:t>Dockerfiles</a:t>
            </a:r>
            <a:endParaRPr lang="en-US" dirty="0"/>
          </a:p>
        </p:txBody>
      </p:sp>
      <p:sp>
        <p:nvSpPr>
          <p:cNvPr id="6" name="Inhaltsplatzhalter 5"/>
          <p:cNvSpPr>
            <a:spLocks noGrp="1"/>
          </p:cNvSpPr>
          <p:nvPr>
            <p:ph sz="quarter" idx="22"/>
          </p:nvPr>
        </p:nvSpPr>
        <p:spPr/>
        <p:txBody>
          <a:bodyPr/>
          <a:lstStyle/>
          <a:p>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nginx:alpine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LABEL </a:t>
            </a:r>
            <a:r>
              <a:rPr lang="en-US" dirty="0">
                <a:latin typeface="Courier New" panose="02070309020205020404" pitchFamily="49" charset="0"/>
                <a:cs typeface="Courier New" panose="02070309020205020404" pitchFamily="49" charset="0"/>
                <a:hlinkClick r:id="rId2"/>
              </a:rPr>
              <a:t>maintainer=rainer@timecockpit.com</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RUN apt-get -y update </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COPY app/ /</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/share/</a:t>
            </a:r>
            <a:r>
              <a:rPr lang="en-US" dirty="0" err="1">
                <a:latin typeface="Courier New" panose="02070309020205020404" pitchFamily="49" charset="0"/>
                <a:cs typeface="Courier New" panose="02070309020205020404" pitchFamily="49" charset="0"/>
              </a:rPr>
              <a:t>nginx</a:t>
            </a:r>
            <a:r>
              <a:rPr lang="en-US" dirty="0">
                <a:latin typeface="Courier New" panose="02070309020205020404" pitchFamily="49" charset="0"/>
                <a:cs typeface="Courier New" panose="02070309020205020404" pitchFamily="49" charset="0"/>
              </a:rPr>
              <a:t>/html/</a:t>
            </a:r>
          </a:p>
          <a:p>
            <a:endParaRPr lang="en-US" dirty="0">
              <a:latin typeface="Courier New" panose="02070309020205020404" pitchFamily="49" charset="0"/>
              <a:cs typeface="Courier New" panose="02070309020205020404" pitchFamily="49" charset="0"/>
            </a:endParaRPr>
          </a:p>
        </p:txBody>
      </p:sp>
      <p:sp>
        <p:nvSpPr>
          <p:cNvPr id="2" name="Textplatzhalter 1"/>
          <p:cNvSpPr>
            <a:spLocks noGrp="1"/>
          </p:cNvSpPr>
          <p:nvPr>
            <p:ph type="body" sz="quarter" idx="23"/>
          </p:nvPr>
        </p:nvSpPr>
        <p:spPr/>
        <p:txBody>
          <a:bodyPr/>
          <a:lstStyle/>
          <a:p>
            <a:endParaRPr lang="en-US"/>
          </a:p>
        </p:txBody>
      </p:sp>
      <p:sp>
        <p:nvSpPr>
          <p:cNvPr id="3" name="Textplatzhalter 2"/>
          <p:cNvSpPr>
            <a:spLocks noGrp="1"/>
          </p:cNvSpPr>
          <p:nvPr>
            <p:ph type="body" sz="quarter" idx="24"/>
          </p:nvPr>
        </p:nvSpPr>
        <p:spPr/>
        <p:txBody>
          <a:bodyPr/>
          <a:lstStyle/>
          <a:p>
            <a:r>
              <a:rPr lang="en-US" dirty="0"/>
              <a:t>Documentation</a:t>
            </a:r>
          </a:p>
          <a:p>
            <a:pPr lvl="1"/>
            <a:r>
              <a:rPr lang="en-US" sz="1100" dirty="0">
                <a:hlinkClick r:id="rId3"/>
              </a:rPr>
              <a:t>https://docs.docker.com/reference/builder/</a:t>
            </a:r>
          </a:p>
          <a:p>
            <a:pPr lvl="1"/>
            <a:r>
              <a:rPr lang="en-US" sz="1100" dirty="0">
                <a:hlinkClick r:id="rId3"/>
              </a:rPr>
              <a:t>https://registry.hub.docker.com/_/nginx/</a:t>
            </a:r>
          </a:p>
          <a:p>
            <a:pPr lvl="1"/>
            <a:endParaRPr lang="en-US" dirty="0"/>
          </a:p>
        </p:txBody>
      </p:sp>
      <p:sp>
        <p:nvSpPr>
          <p:cNvPr id="4" name="Textplatzhalter 3"/>
          <p:cNvSpPr>
            <a:spLocks noGrp="1"/>
          </p:cNvSpPr>
          <p:nvPr>
            <p:ph type="body" sz="quarter" idx="25"/>
          </p:nvPr>
        </p:nvSpPr>
        <p:spPr/>
        <p:txBody>
          <a:bodyPr/>
          <a:lstStyle/>
          <a:p>
            <a:endParaRPr lang="en-US"/>
          </a:p>
        </p:txBody>
      </p:sp>
      <p:grpSp>
        <p:nvGrpSpPr>
          <p:cNvPr id="7" name="Gruppieren 6"/>
          <p:cNvGrpSpPr/>
          <p:nvPr/>
        </p:nvGrpSpPr>
        <p:grpSpPr>
          <a:xfrm>
            <a:off x="539552" y="771955"/>
            <a:ext cx="4824593" cy="690159"/>
            <a:chOff x="3861990" y="1424245"/>
            <a:chExt cx="4824593" cy="690159"/>
          </a:xfrm>
        </p:grpSpPr>
        <p:cxnSp>
          <p:nvCxnSpPr>
            <p:cNvPr id="8" name="Gerader Verbinder 7"/>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9" name="Gerader Verbinder 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0" name="Textfeld 9"/>
            <p:cNvSpPr txBox="1"/>
            <p:nvPr/>
          </p:nvSpPr>
          <p:spPr>
            <a:xfrm>
              <a:off x="4078014" y="1591184"/>
              <a:ext cx="4608569"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Execute command in new layer on top of the image and</a:t>
              </a:r>
              <a:br>
                <a:rPr lang="en-US" sz="1400" dirty="0">
                  <a:solidFill>
                    <a:srgbClr val="595959"/>
                  </a:solidFill>
                  <a:latin typeface="Segoe UI"/>
                  <a:ea typeface="+mn-ea"/>
                </a:rPr>
              </a:br>
              <a:r>
                <a:rPr lang="en-US" sz="1400" dirty="0">
                  <a:solidFill>
                    <a:srgbClr val="595959"/>
                  </a:solidFill>
                  <a:latin typeface="Segoe UI"/>
                  <a:ea typeface="+mn-ea"/>
                </a:rPr>
                <a:t>commit the result</a:t>
              </a:r>
            </a:p>
          </p:txBody>
        </p:sp>
      </p:grpSp>
      <p:grpSp>
        <p:nvGrpSpPr>
          <p:cNvPr id="11" name="Gruppieren 10"/>
          <p:cNvGrpSpPr/>
          <p:nvPr/>
        </p:nvGrpSpPr>
        <p:grpSpPr>
          <a:xfrm>
            <a:off x="539552" y="2053852"/>
            <a:ext cx="3837849" cy="474716"/>
            <a:chOff x="3861990" y="1424245"/>
            <a:chExt cx="3837849" cy="474716"/>
          </a:xfrm>
        </p:grpSpPr>
        <p:cxnSp>
          <p:nvCxnSpPr>
            <p:cNvPr id="12" name="Gerader Verbinder 11"/>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362182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Copy files to the </a:t>
              </a:r>
              <a:r>
                <a:rPr lang="en-US" sz="1400" dirty="0" err="1">
                  <a:solidFill>
                    <a:srgbClr val="595959"/>
                  </a:solidFill>
                  <a:latin typeface="Segoe UI"/>
                  <a:ea typeface="+mn-ea"/>
                </a:rPr>
                <a:t>filesystem</a:t>
              </a:r>
              <a:r>
                <a:rPr lang="en-US" sz="1400" dirty="0">
                  <a:solidFill>
                    <a:srgbClr val="595959"/>
                  </a:solidFill>
                  <a:latin typeface="Segoe UI"/>
                  <a:ea typeface="+mn-ea"/>
                </a:rPr>
                <a:t> of the container</a:t>
              </a:r>
            </a:p>
          </p:txBody>
        </p:sp>
      </p:grpSp>
      <p:sp>
        <p:nvSpPr>
          <p:cNvPr id="15" name="Textfeld 14"/>
          <p:cNvSpPr txBox="1"/>
          <p:nvPr/>
        </p:nvSpPr>
        <p:spPr>
          <a:xfrm>
            <a:off x="395536" y="3274012"/>
            <a:ext cx="308449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build -t staticweb .</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16" name="Gruppieren 15"/>
          <p:cNvGrpSpPr/>
          <p:nvPr/>
        </p:nvGrpSpPr>
        <p:grpSpPr>
          <a:xfrm>
            <a:off x="3275856" y="3530768"/>
            <a:ext cx="1433217" cy="474716"/>
            <a:chOff x="3861990" y="1424245"/>
            <a:chExt cx="1433217" cy="474716"/>
          </a:xfrm>
        </p:grpSpPr>
        <p:cxnSp>
          <p:nvCxnSpPr>
            <p:cNvPr id="17" name="Gerader Verbinder 16"/>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8" name="Gerader Verbinder 1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9" name="Textfeld 18"/>
            <p:cNvSpPr txBox="1"/>
            <p:nvPr/>
          </p:nvSpPr>
          <p:spPr>
            <a:xfrm>
              <a:off x="4078014" y="1591184"/>
              <a:ext cx="1217193"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Build context</a:t>
              </a:r>
            </a:p>
          </p:txBody>
        </p:sp>
      </p:grpSp>
      <p:grpSp>
        <p:nvGrpSpPr>
          <p:cNvPr id="20" name="Gruppieren 19"/>
          <p:cNvGrpSpPr/>
          <p:nvPr/>
        </p:nvGrpSpPr>
        <p:grpSpPr>
          <a:xfrm>
            <a:off x="1937785" y="3581789"/>
            <a:ext cx="1784235" cy="745444"/>
            <a:chOff x="3861990" y="1075070"/>
            <a:chExt cx="1784235" cy="745444"/>
          </a:xfrm>
        </p:grpSpPr>
        <p:cxnSp>
          <p:nvCxnSpPr>
            <p:cNvPr id="21" name="Gerader Verbinder 20"/>
            <p:cNvCxnSpPr>
              <a:stCxn id="15" idx="2"/>
            </p:cNvCxnSpPr>
            <p:nvPr/>
          </p:nvCxnSpPr>
          <p:spPr>
            <a:xfrm flipH="1">
              <a:off x="3861990" y="1075070"/>
              <a:ext cx="1" cy="586899"/>
            </a:xfrm>
            <a:prstGeom prst="line">
              <a:avLst/>
            </a:prstGeom>
          </p:spPr>
          <p:style>
            <a:lnRef idx="2">
              <a:schemeClr val="dk1"/>
            </a:lnRef>
            <a:fillRef idx="0">
              <a:schemeClr val="dk1"/>
            </a:fillRef>
            <a:effectRef idx="1">
              <a:schemeClr val="dk1"/>
            </a:effectRef>
            <a:fontRef idx="minor">
              <a:schemeClr val="tx1"/>
            </a:fontRef>
          </p:style>
        </p:cxnSp>
        <p:cxnSp>
          <p:nvCxnSpPr>
            <p:cNvPr id="22" name="Gerader Verbinder 21"/>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23" name="Textfeld 22"/>
            <p:cNvSpPr txBox="1"/>
            <p:nvPr/>
          </p:nvSpPr>
          <p:spPr>
            <a:xfrm>
              <a:off x="4069960" y="1512737"/>
              <a:ext cx="157626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Tag for the image</a:t>
              </a:r>
            </a:p>
          </p:txBody>
        </p:sp>
      </p:grpSp>
    </p:spTree>
    <p:extLst>
      <p:ext uri="{BB962C8B-B14F-4D97-AF65-F5344CB8AC3E}">
        <p14:creationId xmlns:p14="http://schemas.microsoft.com/office/powerpoint/2010/main" val="1011502575"/>
      </p:ext>
    </p:extLst>
  </p:cSld>
  <p:clrMapOvr>
    <a:masterClrMapping/>
  </p:clrMapOvr>
  <p:transition spd="slow">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err="1"/>
              <a:t>Dockerfiles</a:t>
            </a:r>
            <a:endParaRPr lang="en-US" dirty="0"/>
          </a:p>
        </p:txBody>
      </p:sp>
      <p:sp>
        <p:nvSpPr>
          <p:cNvPr id="6" name="Inhaltsplatzhalter 5"/>
          <p:cNvSpPr>
            <a:spLocks noGrp="1"/>
          </p:cNvSpPr>
          <p:nvPr>
            <p:ph sz="quarter" idx="22"/>
          </p:nvPr>
        </p:nvSpPr>
        <p:spPr/>
        <p:txBody>
          <a:bodyPr/>
          <a:lstStyle/>
          <a:p>
            <a:r>
              <a:rPr lang="de-AT" dirty="0"/>
              <a:t>FROM </a:t>
            </a:r>
            <a:r>
              <a:rPr lang="de-AT" dirty="0" err="1"/>
              <a:t>node</a:t>
            </a:r>
            <a:r>
              <a:rPr lang="de-AT" dirty="0"/>
              <a:t> </a:t>
            </a:r>
            <a:r>
              <a:rPr lang="de-AT" dirty="0" err="1"/>
              <a:t>as</a:t>
            </a:r>
            <a:r>
              <a:rPr lang="de-AT" dirty="0"/>
              <a:t> </a:t>
            </a:r>
            <a:r>
              <a:rPr lang="de-AT" dirty="0" err="1"/>
              <a:t>build</a:t>
            </a:r>
            <a:endParaRPr lang="de-AT" dirty="0"/>
          </a:p>
          <a:p>
            <a:r>
              <a:rPr lang="de-AT" dirty="0"/>
              <a:t>ENV </a:t>
            </a:r>
            <a:r>
              <a:rPr lang="de-AT" dirty="0" err="1"/>
              <a:t>approot</a:t>
            </a:r>
            <a:r>
              <a:rPr lang="de-AT" dirty="0"/>
              <a:t> /</a:t>
            </a:r>
            <a:r>
              <a:rPr lang="de-AT" dirty="0" err="1"/>
              <a:t>app</a:t>
            </a:r>
            <a:endParaRPr lang="de-AT" dirty="0"/>
          </a:p>
          <a:p>
            <a:r>
              <a:rPr lang="de-AT" dirty="0"/>
              <a:t>COPY ./</a:t>
            </a:r>
            <a:r>
              <a:rPr lang="de-AT" dirty="0" err="1"/>
              <a:t>app</a:t>
            </a:r>
            <a:r>
              <a:rPr lang="de-AT" dirty="0"/>
              <a:t> ${</a:t>
            </a:r>
            <a:r>
              <a:rPr lang="de-AT" dirty="0" err="1"/>
              <a:t>approot</a:t>
            </a:r>
            <a:r>
              <a:rPr lang="de-AT" dirty="0"/>
              <a:t>}</a:t>
            </a:r>
          </a:p>
          <a:p>
            <a:r>
              <a:rPr lang="de-AT" dirty="0"/>
              <a:t>WORKDIR ${</a:t>
            </a:r>
            <a:r>
              <a:rPr lang="de-AT" dirty="0" err="1"/>
              <a:t>approot</a:t>
            </a:r>
            <a:r>
              <a:rPr lang="de-AT" dirty="0"/>
              <a:t>}</a:t>
            </a:r>
          </a:p>
          <a:p>
            <a:r>
              <a:rPr lang="de-AT" dirty="0"/>
              <a:t>RUN </a:t>
            </a:r>
            <a:r>
              <a:rPr lang="de-AT" dirty="0" err="1"/>
              <a:t>rm</a:t>
            </a:r>
            <a:r>
              <a:rPr lang="de-AT" dirty="0"/>
              <a:t> -</a:t>
            </a:r>
            <a:r>
              <a:rPr lang="de-AT" dirty="0" err="1"/>
              <a:t>rf</a:t>
            </a:r>
            <a:r>
              <a:rPr lang="de-AT" dirty="0"/>
              <a:t> ./</a:t>
            </a:r>
            <a:r>
              <a:rPr lang="de-AT" dirty="0" err="1"/>
              <a:t>dist</a:t>
            </a:r>
            <a:r>
              <a:rPr lang="de-AT" dirty="0"/>
              <a:t> &amp;&amp; </a:t>
            </a:r>
            <a:r>
              <a:rPr lang="de-AT" dirty="0" err="1"/>
              <a:t>rm</a:t>
            </a:r>
            <a:r>
              <a:rPr lang="de-AT" dirty="0"/>
              <a:t> -</a:t>
            </a:r>
            <a:r>
              <a:rPr lang="de-AT" dirty="0" err="1"/>
              <a:t>rf</a:t>
            </a:r>
            <a:r>
              <a:rPr lang="de-AT" dirty="0"/>
              <a:t> ./</a:t>
            </a:r>
            <a:r>
              <a:rPr lang="de-AT" dirty="0" err="1"/>
              <a:t>node_modules</a:t>
            </a:r>
            <a:r>
              <a:rPr lang="de-AT" dirty="0"/>
              <a:t> &amp;&amp; </a:t>
            </a:r>
            <a:r>
              <a:rPr lang="de-AT" dirty="0" err="1"/>
              <a:t>npm</a:t>
            </a:r>
            <a:r>
              <a:rPr lang="de-AT" dirty="0"/>
              <a:t> </a:t>
            </a:r>
            <a:r>
              <a:rPr lang="de-AT" dirty="0" err="1"/>
              <a:t>install</a:t>
            </a:r>
            <a:r>
              <a:rPr lang="de-AT" dirty="0"/>
              <a:t> &amp;&amp; </a:t>
            </a:r>
            <a:r>
              <a:rPr lang="de-AT" dirty="0" err="1"/>
              <a:t>npm</a:t>
            </a:r>
            <a:r>
              <a:rPr lang="de-AT" dirty="0"/>
              <a:t> </a:t>
            </a:r>
            <a:r>
              <a:rPr lang="de-AT" dirty="0" err="1"/>
              <a:t>run</a:t>
            </a:r>
            <a:r>
              <a:rPr lang="de-AT" dirty="0"/>
              <a:t> </a:t>
            </a:r>
            <a:r>
              <a:rPr lang="de-AT" dirty="0" err="1"/>
              <a:t>build</a:t>
            </a:r>
            <a:endParaRPr lang="de-AT" dirty="0"/>
          </a:p>
          <a:p>
            <a:br>
              <a:rPr lang="de-AT" dirty="0"/>
            </a:br>
            <a:r>
              <a:rPr lang="de-AT" dirty="0"/>
              <a:t>FROM </a:t>
            </a:r>
            <a:r>
              <a:rPr lang="de-AT" dirty="0" err="1"/>
              <a:t>nginx:alpine</a:t>
            </a:r>
            <a:endParaRPr lang="de-AT" dirty="0"/>
          </a:p>
          <a:p>
            <a:r>
              <a:rPr lang="de-AT" dirty="0"/>
              <a:t>COPY --from=</a:t>
            </a:r>
            <a:r>
              <a:rPr lang="de-AT" dirty="0" err="1"/>
              <a:t>build</a:t>
            </a:r>
            <a:r>
              <a:rPr lang="de-AT" dirty="0"/>
              <a:t> /</a:t>
            </a:r>
            <a:r>
              <a:rPr lang="de-AT" dirty="0" err="1"/>
              <a:t>app</a:t>
            </a:r>
            <a:r>
              <a:rPr lang="de-AT" dirty="0"/>
              <a:t>/</a:t>
            </a:r>
            <a:r>
              <a:rPr lang="de-AT" dirty="0" err="1"/>
              <a:t>dist</a:t>
            </a:r>
            <a:r>
              <a:rPr lang="de-AT" dirty="0"/>
              <a:t>/ /</a:t>
            </a:r>
            <a:r>
              <a:rPr lang="de-AT" dirty="0" err="1"/>
              <a:t>usr</a:t>
            </a:r>
            <a:r>
              <a:rPr lang="de-AT" dirty="0"/>
              <a:t>/</a:t>
            </a:r>
            <a:r>
              <a:rPr lang="de-AT" dirty="0" err="1"/>
              <a:t>share</a:t>
            </a:r>
            <a:r>
              <a:rPr lang="de-AT" dirty="0"/>
              <a:t>/</a:t>
            </a:r>
            <a:r>
              <a:rPr lang="de-AT" dirty="0" err="1"/>
              <a:t>nginx</a:t>
            </a:r>
            <a:r>
              <a:rPr lang="de-AT" dirty="0"/>
              <a:t>/</a:t>
            </a:r>
            <a:r>
              <a:rPr lang="de-AT" dirty="0" err="1"/>
              <a:t>html</a:t>
            </a:r>
            <a:r>
              <a:rPr lang="de-AT" dirty="0"/>
              <a:t>/</a:t>
            </a:r>
          </a:p>
          <a:p>
            <a:br>
              <a:rPr lang="de-AT" dirty="0"/>
            </a:br>
            <a:endParaRPr lang="de-AT" dirty="0"/>
          </a:p>
          <a:p>
            <a:endParaRPr lang="en-US" dirty="0">
              <a:latin typeface="Courier New" panose="02070309020205020404" pitchFamily="49" charset="0"/>
              <a:cs typeface="Courier New" panose="02070309020205020404" pitchFamily="49" charset="0"/>
            </a:endParaRPr>
          </a:p>
        </p:txBody>
      </p:sp>
      <p:sp>
        <p:nvSpPr>
          <p:cNvPr id="2" name="Textplatzhalter 1"/>
          <p:cNvSpPr>
            <a:spLocks noGrp="1"/>
          </p:cNvSpPr>
          <p:nvPr>
            <p:ph type="body" sz="quarter" idx="23"/>
          </p:nvPr>
        </p:nvSpPr>
        <p:spPr/>
        <p:txBody>
          <a:bodyPr/>
          <a:lstStyle/>
          <a:p>
            <a:endParaRPr lang="en-US"/>
          </a:p>
        </p:txBody>
      </p:sp>
      <p:sp>
        <p:nvSpPr>
          <p:cNvPr id="3" name="Textplatzhalter 2"/>
          <p:cNvSpPr>
            <a:spLocks noGrp="1"/>
          </p:cNvSpPr>
          <p:nvPr>
            <p:ph type="body" sz="quarter" idx="24"/>
          </p:nvPr>
        </p:nvSpPr>
        <p:spPr/>
        <p:txBody>
          <a:bodyPr/>
          <a:lstStyle/>
          <a:p>
            <a:r>
              <a:rPr lang="en-US" dirty="0"/>
              <a:t>Multistep Build</a:t>
            </a:r>
          </a:p>
        </p:txBody>
      </p:sp>
      <p:sp>
        <p:nvSpPr>
          <p:cNvPr id="4" name="Textplatzhalter 3"/>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1181738589"/>
      </p:ext>
    </p:extLst>
  </p:cSld>
  <p:clrMapOvr>
    <a:masterClrMapping/>
  </p:clrMapOvr>
  <p:transition spd="slow">
    <p:push/>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3" name="Textplatzhalter 2"/>
          <p:cNvSpPr>
            <a:spLocks noGrp="1"/>
          </p:cNvSpPr>
          <p:nvPr>
            <p:ph type="body" sz="quarter" idx="23"/>
          </p:nvPr>
        </p:nvSpPr>
        <p:spPr/>
        <p:txBody>
          <a:bodyPr/>
          <a:lstStyle/>
          <a:p>
            <a:r>
              <a:rPr lang="en-US" dirty="0"/>
              <a:t>Exposing ports</a:t>
            </a:r>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265911"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--name staticwebcontainer \</a:t>
            </a: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-d -p 80:80 staticweb</a:t>
            </a:r>
          </a:p>
        </p:txBody>
      </p:sp>
      <p:grpSp>
        <p:nvGrpSpPr>
          <p:cNvPr id="29" name="Gruppieren 28"/>
          <p:cNvGrpSpPr/>
          <p:nvPr/>
        </p:nvGrpSpPr>
        <p:grpSpPr>
          <a:xfrm>
            <a:off x="755576" y="1115290"/>
            <a:ext cx="1588900" cy="474716"/>
            <a:chOff x="3861990" y="1424245"/>
            <a:chExt cx="1588900" cy="474716"/>
          </a:xfrm>
        </p:grpSpPr>
        <p:cxnSp>
          <p:nvCxnSpPr>
            <p:cNvPr id="30" name="Gerader Verbinder 2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372876"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Expose port 80</a:t>
              </a:r>
            </a:p>
          </p:txBody>
        </p:sp>
      </p:grpSp>
      <p:grpSp>
        <p:nvGrpSpPr>
          <p:cNvPr id="34" name="Gruppieren 33"/>
          <p:cNvGrpSpPr/>
          <p:nvPr/>
        </p:nvGrpSpPr>
        <p:grpSpPr>
          <a:xfrm>
            <a:off x="467544" y="1115290"/>
            <a:ext cx="1729540" cy="925246"/>
            <a:chOff x="3861990" y="895268"/>
            <a:chExt cx="1729540" cy="925246"/>
          </a:xfrm>
        </p:grpSpPr>
        <p:cxnSp>
          <p:nvCxnSpPr>
            <p:cNvPr id="35" name="Gerader Verbinder 34"/>
            <p:cNvCxnSpPr/>
            <p:nvPr/>
          </p:nvCxnSpPr>
          <p:spPr>
            <a:xfrm>
              <a:off x="3861990" y="895268"/>
              <a:ext cx="0" cy="766701"/>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69960" y="1512737"/>
              <a:ext cx="152157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Run </a:t>
              </a:r>
              <a:r>
                <a:rPr lang="en-US" sz="1400" dirty="0" err="1">
                  <a:solidFill>
                    <a:srgbClr val="595959"/>
                  </a:solidFill>
                  <a:latin typeface="Segoe UI"/>
                  <a:ea typeface="+mn-ea"/>
                </a:rPr>
                <a:t>daemonized</a:t>
              </a:r>
              <a:endParaRPr lang="en-US" sz="1400" dirty="0">
                <a:solidFill>
                  <a:srgbClr val="595959"/>
                </a:solidFill>
                <a:latin typeface="Segoe UI"/>
                <a:ea typeface="+mn-ea"/>
              </a:endParaRPr>
            </a:p>
          </p:txBody>
        </p:sp>
      </p:grpSp>
      <p:pic>
        <p:nvPicPr>
          <p:cNvPr id="4" name="Grafik 3"/>
          <p:cNvPicPr>
            <a:picLocks noChangeAspect="1"/>
          </p:cNvPicPr>
          <p:nvPr/>
        </p:nvPicPr>
        <p:blipFill>
          <a:blip r:embed="rId2"/>
          <a:stretch>
            <a:fillRect/>
          </a:stretch>
        </p:blipFill>
        <p:spPr>
          <a:xfrm>
            <a:off x="2617396" y="2075686"/>
            <a:ext cx="3280981" cy="2459329"/>
          </a:xfrm>
          <a:prstGeom prst="rect">
            <a:avLst/>
          </a:prstGeom>
        </p:spPr>
      </p:pic>
    </p:spTree>
    <p:extLst>
      <p:ext uri="{BB962C8B-B14F-4D97-AF65-F5344CB8AC3E}">
        <p14:creationId xmlns:p14="http://schemas.microsoft.com/office/powerpoint/2010/main" val="2250127512"/>
      </p:ext>
    </p:extLst>
  </p:cSld>
  <p:clrMapOvr>
    <a:masterClrMapping/>
  </p:clrMapOvr>
  <p:transition spd="slow">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AC9D4B6-A95C-63CA-AD3A-CE2A916F0767}"/>
              </a:ext>
            </a:extLst>
          </p:cNvPr>
          <p:cNvSpPr>
            <a:spLocks noGrp="1"/>
          </p:cNvSpPr>
          <p:nvPr>
            <p:ph type="title"/>
          </p:nvPr>
        </p:nvSpPr>
        <p:spPr/>
        <p:txBody>
          <a:bodyPr/>
          <a:lstStyle/>
          <a:p>
            <a:r>
              <a:rPr lang="en-US" dirty="0"/>
              <a:t>Build Context</a:t>
            </a:r>
            <a:endParaRPr lang="en-AT" dirty="0"/>
          </a:p>
        </p:txBody>
      </p:sp>
      <p:sp>
        <p:nvSpPr>
          <p:cNvPr id="7" name="Content Placeholder 6">
            <a:extLst>
              <a:ext uri="{FF2B5EF4-FFF2-40B4-BE49-F238E27FC236}">
                <a16:creationId xmlns:a16="http://schemas.microsoft.com/office/drawing/2014/main" id="{A8DCBA27-DE23-B6CE-F875-7529064EDD45}"/>
              </a:ext>
            </a:extLst>
          </p:cNvPr>
          <p:cNvSpPr>
            <a:spLocks noGrp="1"/>
          </p:cNvSpPr>
          <p:nvPr>
            <p:ph sz="quarter" idx="12"/>
          </p:nvPr>
        </p:nvSpPr>
        <p:spPr/>
        <p:txBody>
          <a:bodyPr/>
          <a:lstStyle/>
          <a:p>
            <a:r>
              <a:rPr lang="en-US" dirty="0"/>
              <a:t>In Dockerfile: COPY and ADD to copy files from build context</a:t>
            </a:r>
          </a:p>
          <a:p>
            <a:pPr lvl="1"/>
            <a:r>
              <a:rPr lang="en-US" dirty="0"/>
              <a:t>Made available to build steps</a:t>
            </a:r>
          </a:p>
          <a:p>
            <a:pPr lvl="1"/>
            <a:r>
              <a:rPr lang="en-US" dirty="0"/>
              <a:t>Try to keep context small (note </a:t>
            </a:r>
            <a:r>
              <a:rPr lang="en-US" dirty="0">
                <a:hlinkClick r:id="rId2"/>
              </a:rPr>
              <a:t>.</a:t>
            </a:r>
            <a:r>
              <a:rPr lang="en-US" dirty="0" err="1">
                <a:hlinkClick r:id="rId2"/>
              </a:rPr>
              <a:t>dockerignore</a:t>
            </a:r>
            <a:r>
              <a:rPr lang="en-US" dirty="0"/>
              <a:t>)</a:t>
            </a:r>
          </a:p>
          <a:p>
            <a:r>
              <a:rPr lang="en-US" dirty="0"/>
              <a:t>Recent enhancement (Dockerfile 1.4): Multiple build contexts</a:t>
            </a:r>
          </a:p>
          <a:p>
            <a:pPr lvl="1"/>
            <a:r>
              <a:rPr lang="en-US" dirty="0"/>
              <a:t>Define additional build contexts with </a:t>
            </a:r>
            <a:r>
              <a:rPr lang="en-US" dirty="0">
                <a:latin typeface="Consolas" panose="020B0609020204030204" pitchFamily="49" charset="0"/>
              </a:rPr>
              <a:t>--build-context [name]=[value]</a:t>
            </a:r>
          </a:p>
          <a:p>
            <a:pPr lvl="1"/>
            <a:r>
              <a:rPr lang="en-US" i="1" dirty="0"/>
              <a:t>Override</a:t>
            </a:r>
            <a:r>
              <a:rPr lang="en-US" dirty="0"/>
              <a:t> source in Dockerfile</a:t>
            </a:r>
          </a:p>
          <a:p>
            <a:pPr lvl="1"/>
            <a:r>
              <a:rPr lang="en-US" dirty="0"/>
              <a:t>Supported sources: Local folders, Git repos, </a:t>
            </a:r>
            <a:r>
              <a:rPr lang="en-US" dirty="0" err="1"/>
              <a:t>tarballs</a:t>
            </a:r>
            <a:r>
              <a:rPr lang="en-US" dirty="0"/>
              <a:t>, Docker images</a:t>
            </a:r>
          </a:p>
          <a:p>
            <a:pPr lvl="1"/>
            <a:r>
              <a:rPr lang="en-US" dirty="0">
                <a:hlinkClick r:id="rId3"/>
              </a:rPr>
              <a:t>Blog with intro</a:t>
            </a:r>
            <a:endParaRPr lang="en-AT" dirty="0"/>
          </a:p>
        </p:txBody>
      </p:sp>
      <p:sp>
        <p:nvSpPr>
          <p:cNvPr id="8" name="Text Placeholder 7">
            <a:extLst>
              <a:ext uri="{FF2B5EF4-FFF2-40B4-BE49-F238E27FC236}">
                <a16:creationId xmlns:a16="http://schemas.microsoft.com/office/drawing/2014/main" id="{01066EB3-2176-6953-8D9E-F1EBEFC38379}"/>
              </a:ext>
            </a:extLst>
          </p:cNvPr>
          <p:cNvSpPr>
            <a:spLocks noGrp="1"/>
          </p:cNvSpPr>
          <p:nvPr>
            <p:ph type="body" sz="quarter" idx="23"/>
          </p:nvPr>
        </p:nvSpPr>
        <p:spPr/>
        <p:txBody>
          <a:bodyPr/>
          <a:lstStyle/>
          <a:p>
            <a:endParaRPr lang="en-AT"/>
          </a:p>
        </p:txBody>
      </p:sp>
    </p:spTree>
    <p:extLst>
      <p:ext uri="{BB962C8B-B14F-4D97-AF65-F5344CB8AC3E}">
        <p14:creationId xmlns:p14="http://schemas.microsoft.com/office/powerpoint/2010/main" val="1428441104"/>
      </p:ext>
    </p:extLst>
  </p:cSld>
  <p:clrMapOvr>
    <a:masterClrMapping/>
  </p:clrMapOvr>
  <p:transition spd="slow">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B92EF4F-483F-451D-2FA2-415130BBE506}"/>
              </a:ext>
            </a:extLst>
          </p:cNvPr>
          <p:cNvSpPr>
            <a:spLocks noGrp="1"/>
          </p:cNvSpPr>
          <p:nvPr>
            <p:ph type="title"/>
          </p:nvPr>
        </p:nvSpPr>
        <p:spPr/>
        <p:txBody>
          <a:bodyPr/>
          <a:lstStyle/>
          <a:p>
            <a:r>
              <a:rPr lang="en-US" dirty="0"/>
              <a:t>Docker </a:t>
            </a:r>
            <a:r>
              <a:rPr lang="en-US" dirty="0" err="1"/>
              <a:t>Buildx</a:t>
            </a:r>
            <a:endParaRPr lang="en-AT" dirty="0"/>
          </a:p>
        </p:txBody>
      </p:sp>
      <p:sp>
        <p:nvSpPr>
          <p:cNvPr id="7" name="Content Placeholder 6">
            <a:extLst>
              <a:ext uri="{FF2B5EF4-FFF2-40B4-BE49-F238E27FC236}">
                <a16:creationId xmlns:a16="http://schemas.microsoft.com/office/drawing/2014/main" id="{F3306381-4F39-B3CC-3A05-5584361E36FE}"/>
              </a:ext>
            </a:extLst>
          </p:cNvPr>
          <p:cNvSpPr>
            <a:spLocks noGrp="1"/>
          </p:cNvSpPr>
          <p:nvPr>
            <p:ph sz="quarter" idx="12"/>
          </p:nvPr>
        </p:nvSpPr>
        <p:spPr/>
        <p:txBody>
          <a:bodyPr/>
          <a:lstStyle/>
          <a:p>
            <a:r>
              <a:rPr lang="en-US" dirty="0"/>
              <a:t>CLI plugin, extends the docker </a:t>
            </a:r>
            <a:r>
              <a:rPr lang="en-US" i="1" dirty="0"/>
              <a:t>build</a:t>
            </a:r>
            <a:r>
              <a:rPr lang="en-US" dirty="0"/>
              <a:t> command </a:t>
            </a:r>
          </a:p>
          <a:p>
            <a:pPr lvl="1"/>
            <a:r>
              <a:rPr lang="en-US" dirty="0"/>
              <a:t>Features provided by </a:t>
            </a:r>
            <a:r>
              <a:rPr lang="en-US" dirty="0">
                <a:hlinkClick r:id="rId2"/>
              </a:rPr>
              <a:t>Moby </a:t>
            </a:r>
            <a:r>
              <a:rPr lang="en-US" dirty="0" err="1">
                <a:hlinkClick r:id="rId2"/>
              </a:rPr>
              <a:t>BuildKit</a:t>
            </a:r>
            <a:r>
              <a:rPr lang="en-US" dirty="0"/>
              <a:t> builder toolkit</a:t>
            </a:r>
          </a:p>
          <a:p>
            <a:pPr lvl="1"/>
            <a:r>
              <a:rPr lang="en-US" dirty="0"/>
              <a:t>Enable with </a:t>
            </a:r>
            <a:r>
              <a:rPr lang="en-US" dirty="0">
                <a:latin typeface="Consolas" panose="020B0609020204030204" pitchFamily="49" charset="0"/>
              </a:rPr>
              <a:t>export DOCKER_BUILDKIT=1</a:t>
            </a:r>
            <a:r>
              <a:rPr lang="en-US" dirty="0"/>
              <a:t> or by using </a:t>
            </a:r>
            <a:r>
              <a:rPr lang="en-US" i="1" dirty="0"/>
              <a:t>docker </a:t>
            </a:r>
            <a:r>
              <a:rPr lang="en-US" i="1" dirty="0" err="1"/>
              <a:t>buildx</a:t>
            </a:r>
            <a:endParaRPr lang="en-US" i="1" dirty="0"/>
          </a:p>
          <a:p>
            <a:pPr lvl="1"/>
            <a:r>
              <a:rPr lang="en-US" dirty="0">
                <a:hlinkClick r:id="rId3"/>
              </a:rPr>
              <a:t>Docs</a:t>
            </a:r>
            <a:r>
              <a:rPr lang="en-US" dirty="0"/>
              <a:t>, </a:t>
            </a:r>
            <a:r>
              <a:rPr lang="en-US" dirty="0">
                <a:hlinkClick r:id="rId4"/>
              </a:rPr>
              <a:t>CLI reference</a:t>
            </a:r>
            <a:endParaRPr lang="en-US" dirty="0"/>
          </a:p>
          <a:p>
            <a:r>
              <a:rPr lang="en-US" dirty="0"/>
              <a:t>Build for multiple platforms</a:t>
            </a:r>
          </a:p>
          <a:p>
            <a:pPr lvl="1"/>
            <a:r>
              <a:rPr lang="en-US" dirty="0"/>
              <a:t>Not only for the architecture and OS where build has been invoked</a:t>
            </a:r>
          </a:p>
          <a:p>
            <a:r>
              <a:rPr lang="en-US" dirty="0"/>
              <a:t>Build multiple images concurrently</a:t>
            </a:r>
          </a:p>
          <a:p>
            <a:pPr lvl="1"/>
            <a:r>
              <a:rPr lang="en-US" dirty="0"/>
              <a:t>Defined in compose files</a:t>
            </a:r>
          </a:p>
          <a:p>
            <a:pPr lvl="1"/>
            <a:r>
              <a:rPr lang="en-US" dirty="0">
                <a:latin typeface="Consolas" panose="020B0609020204030204" pitchFamily="49" charset="0"/>
              </a:rPr>
              <a:t>docker </a:t>
            </a:r>
            <a:r>
              <a:rPr lang="en-US" dirty="0" err="1">
                <a:latin typeface="Consolas" panose="020B0609020204030204" pitchFamily="49" charset="0"/>
              </a:rPr>
              <a:t>buildx</a:t>
            </a:r>
            <a:r>
              <a:rPr lang="en-US" dirty="0">
                <a:latin typeface="Consolas" panose="020B0609020204030204" pitchFamily="49" charset="0"/>
              </a:rPr>
              <a:t> bake</a:t>
            </a:r>
          </a:p>
          <a:p>
            <a:pPr lvl="1"/>
            <a:r>
              <a:rPr lang="en-US" dirty="0">
                <a:hlinkClick r:id="rId5"/>
              </a:rPr>
              <a:t>Docs</a:t>
            </a:r>
            <a:endParaRPr lang="en-US" dirty="0"/>
          </a:p>
          <a:p>
            <a:pPr lvl="1"/>
            <a:endParaRPr lang="en-AT" dirty="0"/>
          </a:p>
        </p:txBody>
      </p:sp>
      <p:sp>
        <p:nvSpPr>
          <p:cNvPr id="8" name="Text Placeholder 7">
            <a:extLst>
              <a:ext uri="{FF2B5EF4-FFF2-40B4-BE49-F238E27FC236}">
                <a16:creationId xmlns:a16="http://schemas.microsoft.com/office/drawing/2014/main" id="{399D8DEE-EBB5-0372-18A7-FC62849CAA2B}"/>
              </a:ext>
            </a:extLst>
          </p:cNvPr>
          <p:cNvSpPr>
            <a:spLocks noGrp="1"/>
          </p:cNvSpPr>
          <p:nvPr>
            <p:ph type="body" sz="quarter" idx="23"/>
          </p:nvPr>
        </p:nvSpPr>
        <p:spPr/>
        <p:txBody>
          <a:bodyPr/>
          <a:lstStyle/>
          <a:p>
            <a:endParaRPr lang="en-AT"/>
          </a:p>
        </p:txBody>
      </p:sp>
    </p:spTree>
    <p:extLst>
      <p:ext uri="{BB962C8B-B14F-4D97-AF65-F5344CB8AC3E}">
        <p14:creationId xmlns:p14="http://schemas.microsoft.com/office/powerpoint/2010/main" val="114595337"/>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What’s Docker?</a:t>
            </a:r>
          </a:p>
        </p:txBody>
      </p:sp>
      <p:sp>
        <p:nvSpPr>
          <p:cNvPr id="3" name="Inhaltsplatzhalter 2"/>
          <p:cNvSpPr>
            <a:spLocks noGrp="1"/>
          </p:cNvSpPr>
          <p:nvPr>
            <p:ph sz="quarter" idx="12"/>
          </p:nvPr>
        </p:nvSpPr>
        <p:spPr/>
        <p:txBody>
          <a:bodyPr/>
          <a:lstStyle/>
          <a:p>
            <a:r>
              <a:rPr lang="en-US" dirty="0"/>
              <a:t>Container virtualization</a:t>
            </a:r>
          </a:p>
          <a:p>
            <a:pPr lvl="1"/>
            <a:r>
              <a:rPr lang="en-US" dirty="0"/>
              <a:t>Container run in user space and use kernel of host</a:t>
            </a:r>
          </a:p>
          <a:p>
            <a:pPr lvl="1"/>
            <a:r>
              <a:rPr lang="en-US" dirty="0"/>
              <a:t>Has been existing in Linux for quite a while</a:t>
            </a:r>
          </a:p>
          <a:p>
            <a:pPr lvl="1"/>
            <a:r>
              <a:rPr lang="en-US" dirty="0"/>
              <a:t>Docker builds on Linux Containers (LXC) and makes it easy to use and consume</a:t>
            </a:r>
          </a:p>
          <a:p>
            <a:r>
              <a:rPr lang="en-US" dirty="0"/>
              <a:t>Advantages?</a:t>
            </a:r>
          </a:p>
          <a:p>
            <a:pPr lvl="1"/>
            <a:r>
              <a:rPr lang="en-US" dirty="0"/>
              <a:t>Fast (boot time), small, and agile (e.g., Docker in Docker)</a:t>
            </a:r>
          </a:p>
          <a:p>
            <a:pPr lvl="1"/>
            <a:r>
              <a:rPr lang="en-US" dirty="0"/>
              <a:t>Portable</a:t>
            </a:r>
          </a:p>
          <a:p>
            <a:pPr lvl="1"/>
            <a:r>
              <a:rPr lang="en-US" dirty="0"/>
              <a:t>Immutable</a:t>
            </a:r>
          </a:p>
          <a:p>
            <a:r>
              <a:rPr lang="en-US" dirty="0"/>
              <a:t>Disadvantages?</a:t>
            </a:r>
          </a:p>
          <a:p>
            <a:pPr lvl="1"/>
            <a:r>
              <a:rPr lang="en-US" dirty="0"/>
              <a:t>Linux on Linux and Windows on Windows, no mix (consider </a:t>
            </a:r>
            <a:r>
              <a:rPr lang="en-US" dirty="0">
                <a:hlinkClick r:id="rId2"/>
              </a:rPr>
              <a:t>WSL2</a:t>
            </a:r>
            <a:r>
              <a:rPr lang="en-US" dirty="0"/>
              <a:t>)</a:t>
            </a:r>
          </a:p>
          <a:p>
            <a:pPr lvl="1"/>
            <a:r>
              <a:rPr lang="en-US" dirty="0"/>
              <a:t>Security (less isolated)</a:t>
            </a:r>
          </a:p>
        </p:txBody>
      </p:sp>
      <p:sp>
        <p:nvSpPr>
          <p:cNvPr id="4" name="Textplatzhalter 3"/>
          <p:cNvSpPr>
            <a:spLocks noGrp="1"/>
          </p:cNvSpPr>
          <p:nvPr>
            <p:ph type="body" sz="quarter" idx="23"/>
          </p:nvPr>
        </p:nvSpPr>
        <p:spPr/>
        <p:txBody>
          <a:bodyPr/>
          <a:lstStyle/>
          <a:p>
            <a:endParaRPr lang="en-US" dirty="0"/>
          </a:p>
        </p:txBody>
      </p:sp>
      <p:pic>
        <p:nvPicPr>
          <p:cNvPr id="5" name="Grafik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00690" y="2212347"/>
            <a:ext cx="2876660" cy="2566474"/>
          </a:xfrm>
          <a:prstGeom prst="rect">
            <a:avLst/>
          </a:prstGeom>
        </p:spPr>
      </p:pic>
    </p:spTree>
    <p:extLst>
      <p:ext uri="{BB962C8B-B14F-4D97-AF65-F5344CB8AC3E}">
        <p14:creationId xmlns:p14="http://schemas.microsoft.com/office/powerpoint/2010/main" val="1202846377"/>
      </p:ext>
    </p:extLst>
  </p:cSld>
  <p:clrMapOvr>
    <a:masterClrMapping/>
  </p:clrMapOvr>
  <p:transition spd="slow">
    <p:pu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B92EF4F-483F-451D-2FA2-415130BBE506}"/>
              </a:ext>
            </a:extLst>
          </p:cNvPr>
          <p:cNvSpPr>
            <a:spLocks noGrp="1"/>
          </p:cNvSpPr>
          <p:nvPr>
            <p:ph type="title"/>
          </p:nvPr>
        </p:nvSpPr>
        <p:spPr/>
        <p:txBody>
          <a:bodyPr/>
          <a:lstStyle/>
          <a:p>
            <a:r>
              <a:rPr lang="en-US" dirty="0"/>
              <a:t>Docker </a:t>
            </a:r>
            <a:r>
              <a:rPr lang="en-US" dirty="0" err="1"/>
              <a:t>Buildx</a:t>
            </a:r>
            <a:endParaRPr lang="en-AT" dirty="0"/>
          </a:p>
        </p:txBody>
      </p:sp>
      <p:sp>
        <p:nvSpPr>
          <p:cNvPr id="7" name="Content Placeholder 6">
            <a:extLst>
              <a:ext uri="{FF2B5EF4-FFF2-40B4-BE49-F238E27FC236}">
                <a16:creationId xmlns:a16="http://schemas.microsoft.com/office/drawing/2014/main" id="{F3306381-4F39-B3CC-3A05-5584361E36FE}"/>
              </a:ext>
            </a:extLst>
          </p:cNvPr>
          <p:cNvSpPr>
            <a:spLocks noGrp="1"/>
          </p:cNvSpPr>
          <p:nvPr>
            <p:ph sz="quarter" idx="12"/>
          </p:nvPr>
        </p:nvSpPr>
        <p:spPr/>
        <p:txBody>
          <a:bodyPr/>
          <a:lstStyle/>
          <a:p>
            <a:r>
              <a:rPr lang="en-US" dirty="0" err="1"/>
              <a:t>BuildKit</a:t>
            </a:r>
            <a:r>
              <a:rPr lang="en-US" dirty="0"/>
              <a:t> frontends</a:t>
            </a:r>
          </a:p>
          <a:p>
            <a:pPr lvl="1"/>
            <a:r>
              <a:rPr lang="en-US" dirty="0"/>
              <a:t>Human-readable specification of image build</a:t>
            </a:r>
          </a:p>
          <a:p>
            <a:pPr lvl="1"/>
            <a:r>
              <a:rPr lang="en-US" dirty="0"/>
              <a:t>Mostly </a:t>
            </a:r>
            <a:r>
              <a:rPr lang="en-US" dirty="0" err="1"/>
              <a:t>Dockerfiles</a:t>
            </a:r>
            <a:r>
              <a:rPr lang="en-US" dirty="0"/>
              <a:t>, but other frontends available, too</a:t>
            </a:r>
          </a:p>
          <a:p>
            <a:pPr lvl="1"/>
            <a:r>
              <a:rPr lang="en-US" dirty="0"/>
              <a:t>Frontends are read from container images (</a:t>
            </a:r>
            <a:r>
              <a:rPr lang="en-US" dirty="0">
                <a:hlinkClick r:id="rId2"/>
              </a:rPr>
              <a:t>repository</a:t>
            </a:r>
            <a:r>
              <a:rPr lang="en-US" dirty="0"/>
              <a:t>)</a:t>
            </a:r>
          </a:p>
          <a:p>
            <a:r>
              <a:rPr lang="en-US" dirty="0"/>
              <a:t>Specify Dockerfile version to use external frontend</a:t>
            </a:r>
          </a:p>
          <a:p>
            <a:pPr lvl="1"/>
            <a:r>
              <a:rPr lang="en-US" dirty="0"/>
              <a:t>First line of your Dockerfile needs to be </a:t>
            </a:r>
            <a:r>
              <a:rPr lang="en-US" dirty="0">
                <a:latin typeface="Consolas" panose="020B0609020204030204" pitchFamily="49" charset="0"/>
              </a:rPr>
              <a:t>#syntax=docker/dockerfile:…</a:t>
            </a:r>
          </a:p>
          <a:p>
            <a:pPr lvl="1"/>
            <a:r>
              <a:rPr lang="en-US" dirty="0"/>
              <a:t>Lates version at time of writing: 1.4.1</a:t>
            </a:r>
            <a:endParaRPr lang="en-AT" dirty="0"/>
          </a:p>
        </p:txBody>
      </p:sp>
      <p:sp>
        <p:nvSpPr>
          <p:cNvPr id="8" name="Text Placeholder 7">
            <a:extLst>
              <a:ext uri="{FF2B5EF4-FFF2-40B4-BE49-F238E27FC236}">
                <a16:creationId xmlns:a16="http://schemas.microsoft.com/office/drawing/2014/main" id="{399D8DEE-EBB5-0372-18A7-FC62849CAA2B}"/>
              </a:ext>
            </a:extLst>
          </p:cNvPr>
          <p:cNvSpPr>
            <a:spLocks noGrp="1"/>
          </p:cNvSpPr>
          <p:nvPr>
            <p:ph type="body" sz="quarter" idx="23"/>
          </p:nvPr>
        </p:nvSpPr>
        <p:spPr/>
        <p:txBody>
          <a:bodyPr/>
          <a:lstStyle/>
          <a:p>
            <a:endParaRPr lang="en-AT"/>
          </a:p>
        </p:txBody>
      </p:sp>
    </p:spTree>
    <p:extLst>
      <p:ext uri="{BB962C8B-B14F-4D97-AF65-F5344CB8AC3E}">
        <p14:creationId xmlns:p14="http://schemas.microsoft.com/office/powerpoint/2010/main" val="3320405823"/>
      </p:ext>
    </p:extLst>
  </p:cSld>
  <p:clrMapOvr>
    <a:masterClrMapping/>
  </p:clrMapOvr>
  <p:transition spd="slow">
    <p:push/>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Demo</a:t>
            </a:r>
          </a:p>
        </p:txBody>
      </p:sp>
      <p:sp>
        <p:nvSpPr>
          <p:cNvPr id="6" name="Inhaltsplatzhalter 5"/>
          <p:cNvSpPr>
            <a:spLocks noGrp="1"/>
          </p:cNvSpPr>
          <p:nvPr>
            <p:ph sz="quarter" idx="22"/>
          </p:nvPr>
        </p:nvSpPr>
        <p:spPr/>
        <p:txBody>
          <a:bodyPr/>
          <a:lstStyle/>
          <a:p>
            <a:r>
              <a:rPr lang="en-US" dirty="0"/>
              <a:t># Get sample code from GitHub</a:t>
            </a:r>
          </a:p>
          <a:p>
            <a:r>
              <a:rPr lang="en-US" dirty="0" err="1"/>
              <a:t>git</a:t>
            </a:r>
            <a:r>
              <a:rPr lang="en-US" dirty="0"/>
              <a:t> clone https://github.com/rstropek/DockerVS2015Intro.git</a:t>
            </a:r>
          </a:p>
          <a:p>
            <a:endParaRPr lang="en-US" dirty="0"/>
          </a:p>
          <a:p>
            <a:r>
              <a:rPr lang="en-US" dirty="0"/>
              <a:t># Build website</a:t>
            </a:r>
          </a:p>
          <a:p>
            <a:r>
              <a:rPr lang="en-US" dirty="0"/>
              <a:t>cd </a:t>
            </a:r>
            <a:r>
              <a:rPr lang="en-US" dirty="0" err="1"/>
              <a:t>dockerDemos</a:t>
            </a:r>
            <a:r>
              <a:rPr lang="en-US" dirty="0"/>
              <a:t>/01-staticWeb/app</a:t>
            </a:r>
          </a:p>
          <a:p>
            <a:r>
              <a:rPr lang="en-US" dirty="0" err="1"/>
              <a:t>npm</a:t>
            </a:r>
            <a:r>
              <a:rPr lang="en-US" dirty="0"/>
              <a:t> install</a:t>
            </a:r>
          </a:p>
          <a:p>
            <a:r>
              <a:rPr lang="en-US" dirty="0" err="1"/>
              <a:t>npm</a:t>
            </a:r>
            <a:r>
              <a:rPr lang="en-US" dirty="0"/>
              <a:t> run build</a:t>
            </a:r>
          </a:p>
          <a:p>
            <a:r>
              <a:rPr lang="en-US" dirty="0"/>
              <a:t>cd ..</a:t>
            </a:r>
          </a:p>
          <a:p>
            <a:endParaRPr lang="en-US" dirty="0"/>
          </a:p>
          <a:p>
            <a:r>
              <a:rPr lang="en-US" dirty="0"/>
              <a:t># Build image from Dockerfile</a:t>
            </a:r>
          </a:p>
          <a:p>
            <a:r>
              <a:rPr lang="en-US" dirty="0" err="1"/>
              <a:t>docker</a:t>
            </a:r>
            <a:r>
              <a:rPr lang="en-US" dirty="0"/>
              <a:t> build -t </a:t>
            </a:r>
            <a:r>
              <a:rPr lang="en-US" dirty="0" err="1"/>
              <a:t>staticweb</a:t>
            </a:r>
            <a:r>
              <a:rPr lang="en-US" dirty="0"/>
              <a:t> .</a:t>
            </a:r>
          </a:p>
          <a:p>
            <a:r>
              <a:rPr lang="en-US" dirty="0" err="1"/>
              <a:t>docker</a:t>
            </a:r>
            <a:r>
              <a:rPr lang="en-US" dirty="0"/>
              <a:t> run -d -p 80:80 </a:t>
            </a:r>
            <a:r>
              <a:rPr lang="en-US" dirty="0" err="1"/>
              <a:t>staticweb</a:t>
            </a:r>
            <a:endParaRPr lang="en-US" dirty="0"/>
          </a:p>
          <a:p>
            <a:endParaRPr lang="en-US" dirty="0"/>
          </a:p>
          <a:p>
            <a:r>
              <a:rPr lang="en-US" dirty="0"/>
              <a:t># Change website content and rebuild container</a:t>
            </a:r>
          </a:p>
          <a:p>
            <a:endParaRPr lang="en-US" dirty="0"/>
          </a:p>
          <a:p>
            <a:r>
              <a:rPr lang="en-US" dirty="0"/>
              <a:t># Run a second container, run a third container (linked)</a:t>
            </a:r>
          </a:p>
          <a:p>
            <a:r>
              <a:rPr lang="en-US" dirty="0" err="1"/>
              <a:t>docker</a:t>
            </a:r>
            <a:r>
              <a:rPr lang="en-US" dirty="0"/>
              <a:t> run -</a:t>
            </a:r>
            <a:r>
              <a:rPr lang="en-US" dirty="0" err="1"/>
              <a:t>i</a:t>
            </a:r>
            <a:r>
              <a:rPr lang="en-US" dirty="0"/>
              <a:t> -t --link &lt;cont1&gt;:sweb1 --link &lt;cont2&gt;:sweb2 </a:t>
            </a:r>
            <a:r>
              <a:rPr lang="en-US" dirty="0" err="1"/>
              <a:t>ubuntu</a:t>
            </a:r>
            <a:r>
              <a:rPr lang="en-US" dirty="0"/>
              <a:t> /bin/bash</a:t>
            </a:r>
          </a:p>
          <a:p>
            <a:r>
              <a:rPr lang="en-US" dirty="0"/>
              <a:t>	apt-get install curl</a:t>
            </a:r>
          </a:p>
          <a:p>
            <a:r>
              <a:rPr lang="en-US" dirty="0"/>
              <a:t>	curl http://sweb1</a:t>
            </a:r>
          </a:p>
          <a:p>
            <a:endParaRPr lang="en-US" dirty="0"/>
          </a:p>
        </p:txBody>
      </p:sp>
      <p:sp>
        <p:nvSpPr>
          <p:cNvPr id="2" name="Textplatzhalter 1"/>
          <p:cNvSpPr>
            <a:spLocks noGrp="1"/>
          </p:cNvSpPr>
          <p:nvPr>
            <p:ph type="body" sz="quarter" idx="23"/>
          </p:nvPr>
        </p:nvSpPr>
        <p:spPr/>
        <p:txBody>
          <a:bodyPr/>
          <a:lstStyle/>
          <a:p>
            <a:r>
              <a:rPr lang="en-US" dirty="0"/>
              <a:t>Dockerfile</a:t>
            </a:r>
          </a:p>
        </p:txBody>
      </p:sp>
      <p:sp>
        <p:nvSpPr>
          <p:cNvPr id="3" name="Textplatzhalter 2"/>
          <p:cNvSpPr>
            <a:spLocks noGrp="1"/>
          </p:cNvSpPr>
          <p:nvPr>
            <p:ph type="body" sz="quarter" idx="24"/>
          </p:nvPr>
        </p:nvSpPr>
        <p:spPr/>
        <p:txBody>
          <a:bodyPr/>
          <a:lstStyle/>
          <a:p>
            <a:endParaRPr lang="en-US" dirty="0"/>
          </a:p>
        </p:txBody>
      </p:sp>
      <p:sp>
        <p:nvSpPr>
          <p:cNvPr id="4" name="Textplatzhalter 3"/>
          <p:cNvSpPr>
            <a:spLocks noGrp="1"/>
          </p:cNvSpPr>
          <p:nvPr>
            <p:ph type="body" sz="quarter" idx="25"/>
          </p:nvPr>
        </p:nvSpPr>
        <p:spPr/>
        <p:txBody>
          <a:bodyPr/>
          <a:lstStyle/>
          <a:p>
            <a:r>
              <a:rPr lang="en-US" dirty="0"/>
              <a:t>Sample files see </a:t>
            </a:r>
            <a:r>
              <a:rPr lang="en-US" dirty="0">
                <a:hlinkClick r:id="rId2"/>
              </a:rPr>
              <a:t>https://github.com/rstropek/DockerVS2015Intro/tree/master/dockerDemos/01-staticWeb</a:t>
            </a:r>
            <a:r>
              <a:rPr lang="en-US" dirty="0"/>
              <a:t> </a:t>
            </a:r>
          </a:p>
        </p:txBody>
      </p:sp>
    </p:spTree>
    <p:extLst>
      <p:ext uri="{BB962C8B-B14F-4D97-AF65-F5344CB8AC3E}">
        <p14:creationId xmlns:p14="http://schemas.microsoft.com/office/powerpoint/2010/main" val="1157928134"/>
      </p:ext>
    </p:extLst>
  </p:cSld>
  <p:clrMapOvr>
    <a:masterClrMapping/>
  </p:clrMapOvr>
  <p:transition spd="slow">
    <p:push/>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a:xfrm>
            <a:off x="467544" y="183178"/>
            <a:ext cx="5328592" cy="4721065"/>
          </a:xfrm>
        </p:spPr>
        <p:txBody>
          <a:bodyPr/>
          <a:lstStyle/>
          <a:p>
            <a:r>
              <a:rPr lang="en-US" dirty="0"/>
              <a:t># Run webpack inside a docker container</a:t>
            </a:r>
          </a:p>
          <a:p>
            <a:r>
              <a:rPr lang="en-US" dirty="0"/>
              <a:t>docker run -t --rm -v C:\...\dockerDemos\01-staticWeb\app:/app -w /app node </a:t>
            </a:r>
            <a:r>
              <a:rPr lang="en-US" dirty="0" err="1"/>
              <a:t>npm</a:t>
            </a:r>
            <a:r>
              <a:rPr lang="en-US" dirty="0"/>
              <a:t> run build</a:t>
            </a:r>
          </a:p>
          <a:p>
            <a:endParaRPr lang="en-US" dirty="0"/>
          </a:p>
          <a:p>
            <a:endParaRPr lang="en-US" dirty="0"/>
          </a:p>
          <a:p>
            <a:r>
              <a:rPr lang="en-US" dirty="0"/>
              <a:t># Run webpack inside a docker container (watch mode)</a:t>
            </a:r>
          </a:p>
          <a:p>
            <a:r>
              <a:rPr lang="en-US" dirty="0"/>
              <a:t>docker run -t --rm -v C:\...\dockerDemos\01-staticWeb\app:/app -w /app node bash -c "</a:t>
            </a:r>
            <a:r>
              <a:rPr lang="en-US" dirty="0" err="1"/>
              <a:t>npm</a:t>
            </a:r>
            <a:r>
              <a:rPr lang="en-US" dirty="0"/>
              <a:t> run watch -- --watch-poll 1000"</a:t>
            </a:r>
          </a:p>
          <a:p>
            <a:endParaRPr lang="en-US" dirty="0"/>
          </a:p>
          <a:p>
            <a:endParaRPr lang="en-US" dirty="0"/>
          </a:p>
          <a:p>
            <a:r>
              <a:rPr lang="en-US" dirty="0"/>
              <a:t># Run </a:t>
            </a:r>
            <a:r>
              <a:rPr lang="en-US" dirty="0" err="1"/>
              <a:t>nginx</a:t>
            </a:r>
            <a:r>
              <a:rPr lang="en-US" dirty="0"/>
              <a:t> webserver inside container</a:t>
            </a:r>
          </a:p>
          <a:p>
            <a:r>
              <a:rPr lang="sv-SE" dirty="0"/>
              <a:t>docker run --rm -t -p 8081:80 -v C:\...\dockerDemos\01-staticWeb\app\dist:/usr/share/nginx/html/ nginx:alpine</a:t>
            </a:r>
          </a:p>
          <a:p>
            <a:endParaRPr lang="en-US" dirty="0"/>
          </a:p>
          <a:p>
            <a:endParaRPr lang="en-US" dirty="0"/>
          </a:p>
        </p:txBody>
      </p:sp>
      <p:sp>
        <p:nvSpPr>
          <p:cNvPr id="2" name="Textplatzhalter 1"/>
          <p:cNvSpPr>
            <a:spLocks noGrp="1"/>
          </p:cNvSpPr>
          <p:nvPr>
            <p:ph type="body" sz="quarter" idx="23"/>
          </p:nvPr>
        </p:nvSpPr>
        <p:spPr/>
        <p:txBody>
          <a:bodyPr/>
          <a:lstStyle/>
          <a:p>
            <a:r>
              <a:rPr lang="en-US" dirty="0"/>
              <a:t>Automated build</a:t>
            </a:r>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4073918096"/>
      </p:ext>
    </p:extLst>
  </p:cSld>
  <p:clrMapOvr>
    <a:masterClrMapping/>
  </p:clrMapOvr>
  <p:transition spd="slow">
    <p:push/>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Demo</a:t>
            </a:r>
          </a:p>
        </p:txBody>
      </p:sp>
      <p:sp>
        <p:nvSpPr>
          <p:cNvPr id="6" name="Inhaltsplatzhalter 5"/>
          <p:cNvSpPr>
            <a:spLocks noGrp="1"/>
          </p:cNvSpPr>
          <p:nvPr>
            <p:ph sz="quarter" idx="22"/>
          </p:nvPr>
        </p:nvSpPr>
        <p:spPr>
          <a:xfrm>
            <a:off x="467543" y="178629"/>
            <a:ext cx="5570399" cy="4721065"/>
          </a:xfrm>
        </p:spPr>
        <p:txBody>
          <a:bodyPr/>
          <a:lstStyle/>
          <a:p>
            <a:r>
              <a:rPr lang="en-US" dirty="0">
                <a:latin typeface="Courier New" panose="02070309020205020404" pitchFamily="49" charset="0"/>
                <a:cs typeface="Courier New" panose="02070309020205020404" pitchFamily="49" charset="0"/>
              </a:rPr>
              <a:t># Run grunt inside a </a:t>
            </a:r>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container</a:t>
            </a:r>
          </a:p>
          <a:p>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run --</a:t>
            </a:r>
            <a:r>
              <a:rPr lang="en-US" dirty="0" err="1">
                <a:latin typeface="Courier New" panose="02070309020205020404" pitchFamily="49" charset="0"/>
                <a:cs typeface="Courier New" panose="02070309020205020404" pitchFamily="49" charset="0"/>
              </a:rPr>
              <a:t>rm</a:t>
            </a:r>
            <a:r>
              <a:rPr lang="en-US" dirty="0">
                <a:latin typeface="Courier New" panose="02070309020205020404" pitchFamily="49" charset="0"/>
                <a:cs typeface="Courier New" panose="02070309020205020404" pitchFamily="49" charset="0"/>
              </a:rPr>
              <a:t> </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-v ~/</a:t>
            </a:r>
            <a:r>
              <a:rPr lang="en-US" dirty="0" err="1">
                <a:latin typeface="Courier New" panose="02070309020205020404" pitchFamily="49" charset="0"/>
                <a:cs typeface="Courier New" panose="02070309020205020404" pitchFamily="49" charset="0"/>
              </a:rPr>
              <a:t>dockerDemos</a:t>
            </a:r>
            <a:r>
              <a:rPr lang="en-US" dirty="0">
                <a:latin typeface="Courier New" panose="02070309020205020404" pitchFamily="49" charset="0"/>
                <a:cs typeface="Courier New" panose="02070309020205020404" pitchFamily="49" charset="0"/>
              </a:rPr>
              <a:t>/01-staticWeb/app/</a:t>
            </a:r>
            <a:r>
              <a:rPr lang="en-US" dirty="0" err="1">
                <a:latin typeface="Courier New" panose="02070309020205020404" pitchFamily="49" charset="0"/>
                <a:cs typeface="Courier New" panose="02070309020205020404" pitchFamily="49" charset="0"/>
              </a:rPr>
              <a:t>dist</a:t>
            </a:r>
            <a:r>
              <a:rPr lang="en-US" dirty="0">
                <a:latin typeface="Courier New" panose="02070309020205020404" pitchFamily="49" charset="0"/>
                <a:cs typeface="Courier New" panose="02070309020205020404" pitchFamily="49" charset="0"/>
              </a:rPr>
              <a:t>:/app </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node</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npm</a:t>
            </a:r>
            <a:r>
              <a:rPr lang="en-US" dirty="0">
                <a:latin typeface="Courier New" panose="02070309020205020404" pitchFamily="49" charset="0"/>
                <a:cs typeface="Courier New" panose="02070309020205020404" pitchFamily="49" charset="0"/>
              </a:rPr>
              <a:t> run build</a:t>
            </a:r>
          </a:p>
        </p:txBody>
      </p:sp>
      <p:sp>
        <p:nvSpPr>
          <p:cNvPr id="2" name="Textplatzhalter 1"/>
          <p:cNvSpPr>
            <a:spLocks noGrp="1"/>
          </p:cNvSpPr>
          <p:nvPr>
            <p:ph type="body" sz="quarter" idx="23"/>
          </p:nvPr>
        </p:nvSpPr>
        <p:spPr/>
        <p:txBody>
          <a:bodyPr/>
          <a:lstStyle/>
          <a:p>
            <a:r>
              <a:rPr lang="en-US" dirty="0"/>
              <a:t>Run Grunt (build) in Container</a:t>
            </a:r>
          </a:p>
        </p:txBody>
      </p:sp>
      <p:sp>
        <p:nvSpPr>
          <p:cNvPr id="3" name="Textplatzhalter 2"/>
          <p:cNvSpPr>
            <a:spLocks noGrp="1"/>
          </p:cNvSpPr>
          <p:nvPr>
            <p:ph type="body" sz="quarter" idx="24"/>
          </p:nvPr>
        </p:nvSpPr>
        <p:spPr/>
        <p:txBody>
          <a:bodyPr/>
          <a:lstStyle/>
          <a:p>
            <a:endParaRPr lang="en-US" dirty="0"/>
          </a:p>
        </p:txBody>
      </p:sp>
      <p:sp>
        <p:nvSpPr>
          <p:cNvPr id="4" name="Textplatzhalter 3"/>
          <p:cNvSpPr>
            <a:spLocks noGrp="1"/>
          </p:cNvSpPr>
          <p:nvPr>
            <p:ph type="body" sz="quarter" idx="25"/>
          </p:nvPr>
        </p:nvSpPr>
        <p:spPr/>
        <p:txBody>
          <a:bodyPr/>
          <a:lstStyle/>
          <a:p>
            <a:endParaRPr lang="en-US"/>
          </a:p>
        </p:txBody>
      </p:sp>
      <p:grpSp>
        <p:nvGrpSpPr>
          <p:cNvPr id="7" name="Gruppieren 6"/>
          <p:cNvGrpSpPr/>
          <p:nvPr/>
        </p:nvGrpSpPr>
        <p:grpSpPr>
          <a:xfrm>
            <a:off x="1511972" y="535601"/>
            <a:ext cx="3251214" cy="474716"/>
            <a:chOff x="3861990" y="1424245"/>
            <a:chExt cx="3251214" cy="474716"/>
          </a:xfrm>
        </p:grpSpPr>
        <p:cxnSp>
          <p:nvCxnSpPr>
            <p:cNvPr id="8" name="Gerader Verbinder 7"/>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9" name="Gerader Verbinder 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0" name="Textfeld 9"/>
            <p:cNvSpPr txBox="1"/>
            <p:nvPr/>
          </p:nvSpPr>
          <p:spPr>
            <a:xfrm>
              <a:off x="4078014" y="1591184"/>
              <a:ext cx="303519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Remove the container when it exists</a:t>
              </a:r>
            </a:p>
          </p:txBody>
        </p:sp>
      </p:grpSp>
      <p:grpSp>
        <p:nvGrpSpPr>
          <p:cNvPr id="11" name="Gruppieren 10"/>
          <p:cNvGrpSpPr/>
          <p:nvPr/>
        </p:nvGrpSpPr>
        <p:grpSpPr>
          <a:xfrm>
            <a:off x="971600" y="1309012"/>
            <a:ext cx="3621700" cy="474716"/>
            <a:chOff x="3861990" y="1424245"/>
            <a:chExt cx="3621700" cy="474716"/>
          </a:xfrm>
        </p:grpSpPr>
        <p:cxnSp>
          <p:nvCxnSpPr>
            <p:cNvPr id="12" name="Gerader Verbinder 11"/>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3405676"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Mount host volume (</a:t>
              </a:r>
              <a:r>
                <a:rPr lang="en-US" sz="1400" dirty="0" err="1">
                  <a:solidFill>
                    <a:srgbClr val="595959"/>
                  </a:solidFill>
                  <a:latin typeface="Courier New" panose="02070309020205020404" pitchFamily="49" charset="0"/>
                  <a:ea typeface="+mn-ea"/>
                  <a:cs typeface="Courier New" panose="02070309020205020404" pitchFamily="49" charset="0"/>
                </a:rPr>
                <a:t>host:container</a:t>
              </a:r>
              <a:r>
                <a:rPr lang="en-US" sz="1400" dirty="0">
                  <a:solidFill>
                    <a:srgbClr val="595959"/>
                  </a:solidFill>
                  <a:latin typeface="Segoe UI"/>
                  <a:ea typeface="+mn-ea"/>
                </a:rPr>
                <a:t>)</a:t>
              </a:r>
            </a:p>
          </p:txBody>
        </p:sp>
      </p:grpSp>
      <p:grpSp>
        <p:nvGrpSpPr>
          <p:cNvPr id="15" name="Gruppieren 14"/>
          <p:cNvGrpSpPr/>
          <p:nvPr/>
        </p:nvGrpSpPr>
        <p:grpSpPr>
          <a:xfrm>
            <a:off x="674242" y="2127823"/>
            <a:ext cx="1891483" cy="474716"/>
            <a:chOff x="3861990" y="1424245"/>
            <a:chExt cx="1891483" cy="474716"/>
          </a:xfrm>
        </p:grpSpPr>
        <p:cxnSp>
          <p:nvCxnSpPr>
            <p:cNvPr id="16" name="Gerader Verbinder 15"/>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7" name="Gerader Verbinder 16"/>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8" name="Textfeld 17"/>
            <p:cNvSpPr txBox="1"/>
            <p:nvPr/>
          </p:nvSpPr>
          <p:spPr>
            <a:xfrm>
              <a:off x="4078014" y="1591184"/>
              <a:ext cx="167545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Use existing image</a:t>
              </a:r>
            </a:p>
          </p:txBody>
        </p:sp>
      </p:grpSp>
      <p:grpSp>
        <p:nvGrpSpPr>
          <p:cNvPr id="19" name="Gruppieren 18"/>
          <p:cNvGrpSpPr/>
          <p:nvPr/>
        </p:nvGrpSpPr>
        <p:grpSpPr>
          <a:xfrm>
            <a:off x="674242" y="2792744"/>
            <a:ext cx="1511571" cy="474716"/>
            <a:chOff x="3861990" y="1424245"/>
            <a:chExt cx="1511571" cy="474716"/>
          </a:xfrm>
        </p:grpSpPr>
        <p:cxnSp>
          <p:nvCxnSpPr>
            <p:cNvPr id="20" name="Gerader Verbinder 1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129554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Run </a:t>
              </a:r>
              <a:r>
                <a:rPr lang="en-US" sz="1400" dirty="0">
                  <a:solidFill>
                    <a:srgbClr val="595959"/>
                  </a:solidFill>
                  <a:latin typeface="Courier New" panose="02070309020205020404" pitchFamily="49" charset="0"/>
                  <a:ea typeface="+mn-ea"/>
                  <a:cs typeface="Courier New" panose="02070309020205020404" pitchFamily="49" charset="0"/>
                </a:rPr>
                <a:t>webpack</a:t>
              </a:r>
            </a:p>
          </p:txBody>
        </p:sp>
      </p:grpSp>
    </p:spTree>
    <p:extLst>
      <p:ext uri="{BB962C8B-B14F-4D97-AF65-F5344CB8AC3E}">
        <p14:creationId xmlns:p14="http://schemas.microsoft.com/office/powerpoint/2010/main" val="2720399512"/>
      </p:ext>
    </p:extLst>
  </p:cSld>
  <p:clrMapOvr>
    <a:masterClrMapping/>
  </p:clrMapOvr>
  <p:transition spd="slow">
    <p:push/>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Docker Compose</a:t>
            </a:r>
          </a:p>
        </p:txBody>
      </p:sp>
      <p:sp>
        <p:nvSpPr>
          <p:cNvPr id="3" name="Textplatzhalter 2"/>
          <p:cNvSpPr>
            <a:spLocks noGrp="1"/>
          </p:cNvSpPr>
          <p:nvPr>
            <p:ph type="body" sz="quarter" idx="25"/>
          </p:nvPr>
        </p:nvSpPr>
        <p:spPr/>
        <p:txBody>
          <a:bodyPr/>
          <a:lstStyle/>
          <a:p>
            <a:r>
              <a:rPr lang="en-US" dirty="0"/>
              <a:t>Tool for running multi-container applications</a:t>
            </a:r>
          </a:p>
        </p:txBody>
      </p:sp>
    </p:spTree>
    <p:extLst>
      <p:ext uri="{BB962C8B-B14F-4D97-AF65-F5344CB8AC3E}">
        <p14:creationId xmlns:p14="http://schemas.microsoft.com/office/powerpoint/2010/main" val="587113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7CD70C-1AA1-455D-A5BB-B71D260C5B2D}"/>
              </a:ext>
            </a:extLst>
          </p:cNvPr>
          <p:cNvSpPr>
            <a:spLocks noGrp="1"/>
          </p:cNvSpPr>
          <p:nvPr>
            <p:ph type="title"/>
          </p:nvPr>
        </p:nvSpPr>
        <p:spPr/>
        <p:txBody>
          <a:bodyPr/>
          <a:lstStyle/>
          <a:p>
            <a:r>
              <a:rPr lang="en-US" dirty="0"/>
              <a:t>Docker Compose</a:t>
            </a:r>
            <a:endParaRPr lang="en-AT" dirty="0"/>
          </a:p>
        </p:txBody>
      </p:sp>
      <p:sp>
        <p:nvSpPr>
          <p:cNvPr id="5" name="Content Placeholder 4">
            <a:extLst>
              <a:ext uri="{FF2B5EF4-FFF2-40B4-BE49-F238E27FC236}">
                <a16:creationId xmlns:a16="http://schemas.microsoft.com/office/drawing/2014/main" id="{00A1E159-67EE-480D-BDF6-EC737C89A531}"/>
              </a:ext>
            </a:extLst>
          </p:cNvPr>
          <p:cNvSpPr>
            <a:spLocks noGrp="1"/>
          </p:cNvSpPr>
          <p:nvPr>
            <p:ph sz="quarter" idx="12"/>
          </p:nvPr>
        </p:nvSpPr>
        <p:spPr/>
        <p:txBody>
          <a:bodyPr/>
          <a:lstStyle/>
          <a:p>
            <a:r>
              <a:rPr lang="en-US" dirty="0"/>
              <a:t>Docker Compose 2.0</a:t>
            </a:r>
          </a:p>
          <a:p>
            <a:pPr lvl="1"/>
            <a:r>
              <a:rPr lang="en-US" dirty="0"/>
              <a:t>Completely rewritten in Go (previously Python)</a:t>
            </a:r>
          </a:p>
          <a:p>
            <a:pPr lvl="1"/>
            <a:r>
              <a:rPr lang="en-US" dirty="0"/>
              <a:t>Part of Docker Desktop (since end 2021)</a:t>
            </a:r>
          </a:p>
          <a:p>
            <a:r>
              <a:rPr lang="en-US" i="1" dirty="0"/>
              <a:t>awesome-compose</a:t>
            </a:r>
            <a:r>
              <a:rPr lang="en-US" dirty="0"/>
              <a:t> is a great way to get started</a:t>
            </a:r>
          </a:p>
          <a:p>
            <a:pPr lvl="1"/>
            <a:r>
              <a:rPr lang="en-US" dirty="0">
                <a:hlinkClick r:id="rId2"/>
              </a:rPr>
              <a:t>https://github.com/docker/awesome-compose</a:t>
            </a:r>
            <a:endParaRPr lang="en-US" dirty="0"/>
          </a:p>
          <a:p>
            <a:endParaRPr lang="en-AT" dirty="0"/>
          </a:p>
        </p:txBody>
      </p:sp>
      <p:sp>
        <p:nvSpPr>
          <p:cNvPr id="6" name="Text Placeholder 5">
            <a:extLst>
              <a:ext uri="{FF2B5EF4-FFF2-40B4-BE49-F238E27FC236}">
                <a16:creationId xmlns:a16="http://schemas.microsoft.com/office/drawing/2014/main" id="{C13A3FAF-4975-4754-BA16-28650A7CB134}"/>
              </a:ext>
            </a:extLst>
          </p:cNvPr>
          <p:cNvSpPr>
            <a:spLocks noGrp="1"/>
          </p:cNvSpPr>
          <p:nvPr>
            <p:ph type="body" sz="quarter" idx="23"/>
          </p:nvPr>
        </p:nvSpPr>
        <p:spPr/>
        <p:txBody>
          <a:bodyPr/>
          <a:lstStyle/>
          <a:p>
            <a:r>
              <a:rPr lang="en-US" dirty="0">
                <a:solidFill>
                  <a:schemeClr val="accent1"/>
                </a:solidFill>
              </a:rPr>
              <a:t>See also </a:t>
            </a:r>
            <a:r>
              <a:rPr lang="en-US" dirty="0">
                <a:solidFill>
                  <a:schemeClr val="accent1"/>
                </a:solidFill>
                <a:hlinkClick r:id="rId3">
                  <a:extLst>
                    <a:ext uri="{A12FA001-AC4F-418D-AE19-62706E023703}">
                      <ahyp:hlinkClr xmlns:ahyp="http://schemas.microsoft.com/office/drawing/2018/hyperlinkcolor" val="tx"/>
                    </a:ext>
                  </a:extLst>
                </a:hlinkClick>
              </a:rPr>
              <a:t>https://docs.docker.com/compose/cli-command/</a:t>
            </a:r>
            <a:r>
              <a:rPr lang="en-US" dirty="0">
                <a:solidFill>
                  <a:schemeClr val="accent1"/>
                </a:solidFill>
              </a:rPr>
              <a:t> </a:t>
            </a:r>
            <a:endParaRPr lang="en-AT" dirty="0">
              <a:solidFill>
                <a:schemeClr val="accent1"/>
              </a:solidFill>
            </a:endParaRPr>
          </a:p>
        </p:txBody>
      </p:sp>
    </p:spTree>
    <p:extLst>
      <p:ext uri="{BB962C8B-B14F-4D97-AF65-F5344CB8AC3E}">
        <p14:creationId xmlns:p14="http://schemas.microsoft.com/office/powerpoint/2010/main" val="2153011403"/>
      </p:ext>
    </p:extLst>
  </p:cSld>
  <p:clrMapOvr>
    <a:masterClrMapping/>
  </p:clrMapOvr>
  <p:transition spd="slow">
    <p:pu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Demo</a:t>
            </a:r>
            <a:endParaRPr lang="de-AT" dirty="0"/>
          </a:p>
        </p:txBody>
      </p:sp>
      <p:sp>
        <p:nvSpPr>
          <p:cNvPr id="5" name="Inhaltsplatzhalter 4"/>
          <p:cNvSpPr>
            <a:spLocks noGrp="1"/>
          </p:cNvSpPr>
          <p:nvPr>
            <p:ph sz="quarter" idx="22"/>
          </p:nvPr>
        </p:nvSpPr>
        <p:spPr/>
        <p:txBody>
          <a:bodyPr/>
          <a:lstStyle/>
          <a:p>
            <a:r>
              <a:rPr lang="de-AT" dirty="0" err="1"/>
              <a:t>printer</a:t>
            </a:r>
            <a:r>
              <a:rPr lang="de-AT" dirty="0"/>
              <a:t>:</a:t>
            </a:r>
          </a:p>
          <a:p>
            <a:r>
              <a:rPr lang="de-AT" dirty="0"/>
              <a:t>  </a:t>
            </a:r>
            <a:r>
              <a:rPr lang="de-AT" dirty="0" err="1"/>
              <a:t>build</a:t>
            </a:r>
            <a:r>
              <a:rPr lang="de-AT" dirty="0"/>
              <a:t>: .</a:t>
            </a:r>
          </a:p>
          <a:p>
            <a:endParaRPr lang="en-US" dirty="0"/>
          </a:p>
          <a:p>
            <a:endParaRPr lang="en-US" dirty="0"/>
          </a:p>
          <a:p>
            <a:endParaRPr lang="de-AT" dirty="0"/>
          </a:p>
          <a:p>
            <a:r>
              <a:rPr lang="de-AT" dirty="0"/>
              <a:t>  links:</a:t>
            </a:r>
          </a:p>
          <a:p>
            <a:r>
              <a:rPr lang="de-AT" dirty="0"/>
              <a:t>   - </a:t>
            </a:r>
            <a:r>
              <a:rPr lang="de-AT" dirty="0" err="1"/>
              <a:t>dependent</a:t>
            </a:r>
            <a:r>
              <a:rPr lang="de-AT" dirty="0"/>
              <a:t>-service</a:t>
            </a:r>
          </a:p>
          <a:p>
            <a:endParaRPr lang="en-US" dirty="0"/>
          </a:p>
          <a:p>
            <a:endParaRPr lang="en-US" dirty="0"/>
          </a:p>
          <a:p>
            <a:endParaRPr lang="de-AT" dirty="0"/>
          </a:p>
          <a:p>
            <a:r>
              <a:rPr lang="de-AT" dirty="0" err="1"/>
              <a:t>dependent</a:t>
            </a:r>
            <a:r>
              <a:rPr lang="de-AT" dirty="0"/>
              <a:t>-service:</a:t>
            </a:r>
          </a:p>
          <a:p>
            <a:r>
              <a:rPr lang="de-AT" dirty="0"/>
              <a:t>  </a:t>
            </a:r>
            <a:r>
              <a:rPr lang="de-AT" dirty="0" err="1"/>
              <a:t>image</a:t>
            </a:r>
            <a:r>
              <a:rPr lang="de-AT" dirty="0"/>
              <a:t>: </a:t>
            </a:r>
            <a:r>
              <a:rPr lang="de-AT" dirty="0" err="1"/>
              <a:t>dependent</a:t>
            </a:r>
            <a:r>
              <a:rPr lang="de-AT" dirty="0"/>
              <a:t>-service</a:t>
            </a:r>
          </a:p>
          <a:p>
            <a:endParaRPr lang="de-AT" dirty="0"/>
          </a:p>
        </p:txBody>
      </p:sp>
      <p:sp>
        <p:nvSpPr>
          <p:cNvPr id="6" name="Textplatzhalter 5"/>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en-US" dirty="0"/>
              <a:t>For more info visit </a:t>
            </a:r>
            <a:r>
              <a:rPr lang="en-US" dirty="0">
                <a:hlinkClick r:id="rId2"/>
              </a:rPr>
              <a:t>https://docs.docker.com/compose/</a:t>
            </a:r>
            <a:endParaRPr lang="en-US" dirty="0"/>
          </a:p>
          <a:p>
            <a:endParaRPr lang="de-AT" dirty="0"/>
          </a:p>
        </p:txBody>
      </p:sp>
      <p:sp>
        <p:nvSpPr>
          <p:cNvPr id="8" name="Textplatzhalter 7"/>
          <p:cNvSpPr>
            <a:spLocks noGrp="1"/>
          </p:cNvSpPr>
          <p:nvPr>
            <p:ph type="body" sz="quarter" idx="25"/>
          </p:nvPr>
        </p:nvSpPr>
        <p:spPr/>
        <p:txBody>
          <a:bodyPr/>
          <a:lstStyle/>
          <a:p>
            <a:endParaRPr lang="de-AT"/>
          </a:p>
        </p:txBody>
      </p:sp>
      <p:grpSp>
        <p:nvGrpSpPr>
          <p:cNvPr id="9" name="Gruppieren 8"/>
          <p:cNvGrpSpPr/>
          <p:nvPr/>
        </p:nvGrpSpPr>
        <p:grpSpPr>
          <a:xfrm>
            <a:off x="1264465" y="535601"/>
            <a:ext cx="2062812" cy="474716"/>
            <a:chOff x="3861990" y="1424245"/>
            <a:chExt cx="2062812" cy="474716"/>
          </a:xfrm>
        </p:grpSpPr>
        <p:cxnSp>
          <p:nvCxnSpPr>
            <p:cNvPr id="10" name="Gerader Verbinder 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1" name="Gerader Verbinder 1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2" name="Textfeld 11"/>
            <p:cNvSpPr txBox="1"/>
            <p:nvPr/>
          </p:nvSpPr>
          <p:spPr>
            <a:xfrm>
              <a:off x="4078014" y="1591184"/>
              <a:ext cx="184678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Build local </a:t>
              </a:r>
              <a:r>
                <a:rPr lang="en-US" sz="1400" dirty="0" err="1">
                  <a:solidFill>
                    <a:srgbClr val="595959"/>
                  </a:solidFill>
                  <a:latin typeface="Segoe UI"/>
                  <a:ea typeface="+mn-ea"/>
                </a:rPr>
                <a:t>Dockerfile</a:t>
              </a:r>
              <a:endParaRPr lang="en-US" sz="1400" dirty="0">
                <a:solidFill>
                  <a:srgbClr val="595959"/>
                </a:solidFill>
                <a:latin typeface="Segoe UI"/>
                <a:ea typeface="+mn-ea"/>
              </a:endParaRPr>
            </a:p>
          </p:txBody>
        </p:sp>
      </p:grpSp>
      <p:grpSp>
        <p:nvGrpSpPr>
          <p:cNvPr id="13" name="Gruppieren 12"/>
          <p:cNvGrpSpPr/>
          <p:nvPr/>
        </p:nvGrpSpPr>
        <p:grpSpPr>
          <a:xfrm>
            <a:off x="914977" y="1450759"/>
            <a:ext cx="4087212" cy="474716"/>
            <a:chOff x="3861990" y="1424245"/>
            <a:chExt cx="4087212" cy="474716"/>
          </a:xfrm>
        </p:grpSpPr>
        <p:cxnSp>
          <p:nvCxnSpPr>
            <p:cNvPr id="14" name="Gerader Verbinder 13"/>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5" name="Gerader Verbinder 14"/>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6" name="Textfeld 15"/>
            <p:cNvSpPr txBox="1"/>
            <p:nvPr/>
          </p:nvSpPr>
          <p:spPr>
            <a:xfrm>
              <a:off x="4078014" y="1591184"/>
              <a:ext cx="387118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Link to other containers (e.g. </a:t>
              </a:r>
              <a:r>
                <a:rPr lang="en-US" sz="1400" dirty="0" err="1">
                  <a:solidFill>
                    <a:srgbClr val="595959"/>
                  </a:solidFill>
                  <a:latin typeface="Segoe UI"/>
                  <a:ea typeface="+mn-ea"/>
                </a:rPr>
                <a:t>Redis</a:t>
              </a:r>
              <a:r>
                <a:rPr lang="en-US" sz="1400" dirty="0">
                  <a:solidFill>
                    <a:srgbClr val="595959"/>
                  </a:solidFill>
                  <a:latin typeface="Segoe UI"/>
                  <a:ea typeface="+mn-ea"/>
                </a:rPr>
                <a:t>, MongoDB)</a:t>
              </a:r>
            </a:p>
          </p:txBody>
        </p:sp>
      </p:grpSp>
      <p:grpSp>
        <p:nvGrpSpPr>
          <p:cNvPr id="17" name="Gruppieren 16"/>
          <p:cNvGrpSpPr/>
          <p:nvPr/>
        </p:nvGrpSpPr>
        <p:grpSpPr>
          <a:xfrm>
            <a:off x="1264465" y="2378968"/>
            <a:ext cx="3871192" cy="690159"/>
            <a:chOff x="3861990" y="1424245"/>
            <a:chExt cx="3871192" cy="690159"/>
          </a:xfrm>
        </p:grpSpPr>
        <p:cxnSp>
          <p:nvCxnSpPr>
            <p:cNvPr id="18" name="Gerader Verbinder 17"/>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9" name="Gerader Verbinder 1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0" name="Textfeld 19"/>
            <p:cNvSpPr txBox="1"/>
            <p:nvPr/>
          </p:nvSpPr>
          <p:spPr>
            <a:xfrm>
              <a:off x="4078014" y="1591184"/>
              <a:ext cx="3655168"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Run service container depends on based on</a:t>
              </a:r>
              <a:br>
                <a:rPr lang="en-US" sz="1400" dirty="0">
                  <a:solidFill>
                    <a:srgbClr val="595959"/>
                  </a:solidFill>
                  <a:latin typeface="Segoe UI"/>
                  <a:ea typeface="+mn-ea"/>
                </a:rPr>
              </a:br>
              <a:r>
                <a:rPr lang="en-US" sz="1400" dirty="0">
                  <a:solidFill>
                    <a:srgbClr val="595959"/>
                  </a:solidFill>
                  <a:latin typeface="Segoe UI"/>
                  <a:ea typeface="+mn-ea"/>
                </a:rPr>
                <a:t>an existing image</a:t>
              </a:r>
            </a:p>
          </p:txBody>
        </p:sp>
      </p:grpSp>
    </p:spTree>
    <p:extLst>
      <p:ext uri="{BB962C8B-B14F-4D97-AF65-F5344CB8AC3E}">
        <p14:creationId xmlns:p14="http://schemas.microsoft.com/office/powerpoint/2010/main" val="766905178"/>
      </p:ext>
    </p:extLst>
  </p:cSld>
  <p:clrMapOvr>
    <a:masterClrMapping/>
  </p:clrMapOvr>
  <p:transition spd="slow">
    <p:push/>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p:txBody>
          <a:bodyPr/>
          <a:lstStyle/>
          <a:p>
            <a:r>
              <a:rPr lang="en-US" dirty="0"/>
              <a:t># Build dependent service</a:t>
            </a:r>
          </a:p>
          <a:p>
            <a:r>
              <a:rPr lang="en-US" dirty="0"/>
              <a:t># directory: </a:t>
            </a:r>
            <a:r>
              <a:rPr lang="en-US" sz="1000" dirty="0"/>
              <a:t>~/DockerVS2015Intro/</a:t>
            </a:r>
            <a:r>
              <a:rPr lang="en-US" sz="1000" dirty="0" err="1"/>
              <a:t>dockerDemos</a:t>
            </a:r>
            <a:r>
              <a:rPr lang="en-US" sz="1000" dirty="0"/>
              <a:t>/02-compose/</a:t>
            </a:r>
            <a:r>
              <a:rPr lang="en-US" sz="1000" dirty="0" err="1"/>
              <a:t>dependentService</a:t>
            </a:r>
            <a:endParaRPr lang="en-US" dirty="0"/>
          </a:p>
          <a:p>
            <a:r>
              <a:rPr lang="en-US" dirty="0" err="1"/>
              <a:t>npm</a:t>
            </a:r>
            <a:r>
              <a:rPr lang="en-US" dirty="0"/>
              <a:t> install</a:t>
            </a:r>
          </a:p>
          <a:p>
            <a:r>
              <a:rPr lang="en-US" dirty="0" err="1"/>
              <a:t>docker</a:t>
            </a:r>
            <a:r>
              <a:rPr lang="en-US" dirty="0"/>
              <a:t> build –t dependent-service .</a:t>
            </a:r>
          </a:p>
          <a:p>
            <a:endParaRPr lang="en-US" dirty="0"/>
          </a:p>
          <a:p>
            <a:r>
              <a:rPr lang="en-US" dirty="0"/>
              <a:t># Run container using dependent service</a:t>
            </a:r>
          </a:p>
          <a:p>
            <a:r>
              <a:rPr lang="en-US" dirty="0"/>
              <a:t># directory: ~/DockerVS2015Intro/</a:t>
            </a:r>
            <a:r>
              <a:rPr lang="en-US" dirty="0" err="1"/>
              <a:t>dockerDemos</a:t>
            </a:r>
            <a:r>
              <a:rPr lang="en-US" dirty="0"/>
              <a:t>/02-compose</a:t>
            </a:r>
          </a:p>
          <a:p>
            <a:r>
              <a:rPr lang="en-US" dirty="0" err="1"/>
              <a:t>npm</a:t>
            </a:r>
            <a:r>
              <a:rPr lang="en-US" dirty="0"/>
              <a:t> install</a:t>
            </a:r>
          </a:p>
          <a:p>
            <a:r>
              <a:rPr lang="en-US" dirty="0" err="1"/>
              <a:t>docker</a:t>
            </a:r>
            <a:r>
              <a:rPr lang="en-US" dirty="0"/>
              <a:t>-compose run printer</a:t>
            </a:r>
          </a:p>
        </p:txBody>
      </p:sp>
      <p:sp>
        <p:nvSpPr>
          <p:cNvPr id="2" name="Textplatzhalter 1"/>
          <p:cNvSpPr>
            <a:spLocks noGrp="1"/>
          </p:cNvSpPr>
          <p:nvPr>
            <p:ph type="body" sz="quarter" idx="23"/>
          </p:nvPr>
        </p:nvSpPr>
        <p:spPr/>
        <p:txBody>
          <a:bodyPr/>
          <a:lstStyle/>
          <a:p>
            <a:r>
              <a:rPr lang="en-US" dirty="0"/>
              <a:t>Automated build</a:t>
            </a:r>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r>
              <a:rPr lang="en-US" dirty="0"/>
              <a:t>Sample files see </a:t>
            </a:r>
            <a:r>
              <a:rPr lang="en-US" dirty="0">
                <a:hlinkClick r:id="rId2"/>
              </a:rPr>
              <a:t>https://github.com/rstropek/DockerVS2015Intro/tree/master/dockerDemos/02-compose</a:t>
            </a:r>
            <a:r>
              <a:rPr lang="en-US" dirty="0"/>
              <a:t> </a:t>
            </a:r>
          </a:p>
        </p:txBody>
      </p:sp>
    </p:spTree>
    <p:extLst>
      <p:ext uri="{BB962C8B-B14F-4D97-AF65-F5344CB8AC3E}">
        <p14:creationId xmlns:p14="http://schemas.microsoft.com/office/powerpoint/2010/main" val="209221256"/>
      </p:ext>
    </p:extLst>
  </p:cSld>
  <p:clrMapOvr>
    <a:masterClrMapping/>
  </p:clrMapOvr>
  <p:transition spd="slow">
    <p:push/>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ASP.NET in Docker</a:t>
            </a:r>
          </a:p>
        </p:txBody>
      </p:sp>
      <p:sp>
        <p:nvSpPr>
          <p:cNvPr id="3" name="Textplatzhalter 2"/>
          <p:cNvSpPr>
            <a:spLocks noGrp="1"/>
          </p:cNvSpPr>
          <p:nvPr>
            <p:ph type="body" sz="quarter" idx="25"/>
          </p:nvPr>
        </p:nvSpPr>
        <p:spPr/>
        <p:txBody>
          <a:bodyPr/>
          <a:lstStyle/>
          <a:p>
            <a:r>
              <a:rPr lang="en-US" dirty="0"/>
              <a:t>Running ASP.NET in Docker (</a:t>
            </a:r>
            <a:r>
              <a:rPr lang="en-US" i="1" dirty="0"/>
              <a:t>Docker-and-dot-net.pptx</a:t>
            </a:r>
            <a:r>
              <a:rPr lang="en-US" dirty="0"/>
              <a:t>)</a:t>
            </a:r>
          </a:p>
        </p:txBody>
      </p:sp>
    </p:spTree>
    <p:extLst>
      <p:ext uri="{BB962C8B-B14F-4D97-AF65-F5344CB8AC3E}">
        <p14:creationId xmlns:p14="http://schemas.microsoft.com/office/powerpoint/2010/main" val="28604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Application Scenarios</a:t>
            </a:r>
          </a:p>
        </p:txBody>
      </p:sp>
      <p:sp>
        <p:nvSpPr>
          <p:cNvPr id="8" name="Inhaltsplatzhalter 7"/>
          <p:cNvSpPr>
            <a:spLocks noGrp="1"/>
          </p:cNvSpPr>
          <p:nvPr>
            <p:ph sz="quarter" idx="12"/>
          </p:nvPr>
        </p:nvSpPr>
        <p:spPr/>
        <p:txBody>
          <a:bodyPr/>
          <a:lstStyle/>
          <a:p>
            <a:r>
              <a:rPr lang="en-US" dirty="0"/>
              <a:t>Running continuous integration in containers</a:t>
            </a:r>
          </a:p>
          <a:p>
            <a:r>
              <a:rPr lang="en-US" dirty="0"/>
              <a:t>Rebuild complex runtime environment on my laptop</a:t>
            </a:r>
          </a:p>
          <a:p>
            <a:pPr lvl="1"/>
            <a:r>
              <a:rPr lang="en-US" dirty="0"/>
              <a:t>Identical environment for </a:t>
            </a:r>
            <a:r>
              <a:rPr lang="en-US" dirty="0" err="1"/>
              <a:t>dev</a:t>
            </a:r>
            <a:r>
              <a:rPr lang="en-US" dirty="0"/>
              <a:t>, test, and prod</a:t>
            </a:r>
          </a:p>
          <a:p>
            <a:r>
              <a:rPr lang="en-US" dirty="0"/>
              <a:t>Cost reduction in the cloud</a:t>
            </a:r>
          </a:p>
          <a:p>
            <a:pPr lvl="1"/>
            <a:r>
              <a:rPr lang="en-US" dirty="0"/>
              <a:t>High density hosting (e.g. multiple versions)</a:t>
            </a:r>
          </a:p>
          <a:p>
            <a:r>
              <a:rPr lang="en-US" dirty="0"/>
              <a:t>Split software into multiple, independent services</a:t>
            </a:r>
          </a:p>
          <a:p>
            <a:pPr lvl="1"/>
            <a:r>
              <a:rPr lang="en-US" dirty="0"/>
              <a:t>Micro-services, see Manfred’s session tomorrow</a:t>
            </a:r>
          </a:p>
          <a:p>
            <a:pPr lvl="1"/>
            <a:endParaRPr lang="en-US" dirty="0"/>
          </a:p>
        </p:txBody>
      </p:sp>
      <p:sp>
        <p:nvSpPr>
          <p:cNvPr id="9" name="Textplatzhalter 8"/>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028152066"/>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Strengths and Limits</a:t>
            </a:r>
          </a:p>
        </p:txBody>
      </p:sp>
      <p:sp>
        <p:nvSpPr>
          <p:cNvPr id="6" name="Text Placeholder 5"/>
          <p:cNvSpPr>
            <a:spLocks noGrp="1"/>
          </p:cNvSpPr>
          <p:nvPr>
            <p:ph type="body" sz="quarter" idx="23"/>
          </p:nvPr>
        </p:nvSpPr>
        <p:spPr/>
        <p:txBody>
          <a:bodyPr/>
          <a:lstStyle/>
          <a:p>
            <a:endParaRPr lang="en-US" dirty="0"/>
          </a:p>
        </p:txBody>
      </p:sp>
      <p:sp>
        <p:nvSpPr>
          <p:cNvPr id="7" name="Text Placeholder 6"/>
          <p:cNvSpPr>
            <a:spLocks noGrp="1"/>
          </p:cNvSpPr>
          <p:nvPr>
            <p:ph type="body" sz="quarter" idx="24"/>
          </p:nvPr>
        </p:nvSpPr>
        <p:spPr/>
        <p:txBody>
          <a:bodyPr/>
          <a:lstStyle/>
          <a:p>
            <a:r>
              <a:rPr lang="en-US" dirty="0"/>
              <a:t>Windows Server vs. </a:t>
            </a:r>
            <a:br>
              <a:rPr lang="en-US" dirty="0"/>
            </a:br>
            <a:r>
              <a:rPr lang="en-US" dirty="0"/>
              <a:t>Hyper-V Containers</a:t>
            </a:r>
          </a:p>
          <a:p>
            <a:pPr lvl="1"/>
            <a:r>
              <a:rPr lang="en-US" dirty="0"/>
              <a:t>Managed almost identically (Docker and PowerShell)</a:t>
            </a:r>
          </a:p>
          <a:p>
            <a:pPr lvl="1"/>
            <a:r>
              <a:rPr lang="en-US" dirty="0"/>
              <a:t>Difference: Isolation level</a:t>
            </a:r>
          </a:p>
          <a:p>
            <a:pPr lvl="1"/>
            <a:r>
              <a:rPr lang="en-US" dirty="0"/>
              <a:t>More details in </a:t>
            </a:r>
            <a:r>
              <a:rPr lang="en-US" dirty="0">
                <a:hlinkClick r:id="rId2"/>
              </a:rPr>
              <a:t>Microsoft Docs</a:t>
            </a:r>
            <a:endParaRPr lang="en-US" dirty="0"/>
          </a:p>
        </p:txBody>
      </p:sp>
      <p:sp>
        <p:nvSpPr>
          <p:cNvPr id="8" name="Text Placeholder 7"/>
          <p:cNvSpPr>
            <a:spLocks noGrp="1"/>
          </p:cNvSpPr>
          <p:nvPr>
            <p:ph type="body" sz="quarter" idx="25"/>
          </p:nvPr>
        </p:nvSpPr>
        <p:spPr/>
        <p:txBody>
          <a:bodyPr/>
          <a:lstStyle/>
          <a:p>
            <a:r>
              <a:rPr lang="en-US" dirty="0"/>
              <a:t>Source: Mark </a:t>
            </a:r>
            <a:r>
              <a:rPr lang="en-US" dirty="0" err="1"/>
              <a:t>Fussel</a:t>
            </a:r>
            <a:r>
              <a:rPr lang="en-US" dirty="0"/>
              <a:t> (Microsoft), Azure Service Fabric - </a:t>
            </a:r>
            <a:br>
              <a:rPr lang="en-US" dirty="0"/>
            </a:br>
            <a:r>
              <a:rPr lang="en-US" dirty="0"/>
              <a:t>Build always-on, hyper-scalable, </a:t>
            </a:r>
            <a:r>
              <a:rPr lang="en-US" dirty="0" err="1"/>
              <a:t>microservice</a:t>
            </a:r>
            <a:r>
              <a:rPr lang="en-US" dirty="0"/>
              <a:t>-based cloud applications</a:t>
            </a:r>
          </a:p>
        </p:txBody>
      </p:sp>
      <p:sp>
        <p:nvSpPr>
          <p:cNvPr id="26" name="Rectangle 25"/>
          <p:cNvSpPr/>
          <p:nvPr/>
        </p:nvSpPr>
        <p:spPr>
          <a:xfrm>
            <a:off x="263185" y="1386785"/>
            <a:ext cx="5439162" cy="100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7" name="Rectangle 26"/>
          <p:cNvSpPr/>
          <p:nvPr/>
        </p:nvSpPr>
        <p:spPr>
          <a:xfrm>
            <a:off x="263185" y="2595300"/>
            <a:ext cx="5439162" cy="100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 name="TextBox 27"/>
          <p:cNvSpPr txBox="1"/>
          <p:nvPr/>
        </p:nvSpPr>
        <p:spPr>
          <a:xfrm rot="16200000">
            <a:off x="175501" y="1751035"/>
            <a:ext cx="550151" cy="276999"/>
          </a:xfrm>
          <a:prstGeom prst="rect">
            <a:avLst/>
          </a:prstGeom>
          <a:noFill/>
        </p:spPr>
        <p:txBody>
          <a:bodyPr wrap="none" rtlCol="0">
            <a:spAutoFit/>
          </a:bodyPr>
          <a:lstStyle/>
          <a:p>
            <a:pPr algn="ctr"/>
            <a:r>
              <a:rPr lang="en-US" sz="1200" dirty="0">
                <a:solidFill>
                  <a:schemeClr val="tx1"/>
                </a:solidFill>
              </a:rPr>
              <a:t>Linux</a:t>
            </a:r>
          </a:p>
        </p:txBody>
      </p:sp>
      <p:sp>
        <p:nvSpPr>
          <p:cNvPr id="29" name="TextBox 28"/>
          <p:cNvSpPr txBox="1"/>
          <p:nvPr/>
        </p:nvSpPr>
        <p:spPr>
          <a:xfrm rot="16200000">
            <a:off x="44535" y="2959551"/>
            <a:ext cx="806631" cy="276999"/>
          </a:xfrm>
          <a:prstGeom prst="rect">
            <a:avLst/>
          </a:prstGeom>
          <a:noFill/>
        </p:spPr>
        <p:txBody>
          <a:bodyPr wrap="none" rtlCol="0">
            <a:spAutoFit/>
          </a:bodyPr>
          <a:lstStyle/>
          <a:p>
            <a:pPr algn="ctr"/>
            <a:r>
              <a:rPr lang="en-US" sz="1200" dirty="0">
                <a:solidFill>
                  <a:schemeClr val="tx1"/>
                </a:solidFill>
              </a:rPr>
              <a:t>Windows</a:t>
            </a:r>
          </a:p>
        </p:txBody>
      </p:sp>
      <p:sp>
        <p:nvSpPr>
          <p:cNvPr id="32" name="Rectangle 31"/>
          <p:cNvSpPr/>
          <p:nvPr/>
        </p:nvSpPr>
        <p:spPr>
          <a:xfrm>
            <a:off x="705201"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Process</a:t>
            </a:r>
          </a:p>
        </p:txBody>
      </p:sp>
      <p:sp>
        <p:nvSpPr>
          <p:cNvPr id="33" name="Rectangle 32"/>
          <p:cNvSpPr/>
          <p:nvPr/>
        </p:nvSpPr>
        <p:spPr>
          <a:xfrm>
            <a:off x="1967702"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Linux Container</a:t>
            </a:r>
          </a:p>
        </p:txBody>
      </p:sp>
      <p:sp>
        <p:nvSpPr>
          <p:cNvPr id="34" name="Rectangle 33"/>
          <p:cNvSpPr/>
          <p:nvPr/>
        </p:nvSpPr>
        <p:spPr>
          <a:xfrm>
            <a:off x="4451653"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Virtual Machines</a:t>
            </a:r>
          </a:p>
        </p:txBody>
      </p:sp>
      <p:sp>
        <p:nvSpPr>
          <p:cNvPr id="35" name="Rectangle 34"/>
          <p:cNvSpPr/>
          <p:nvPr/>
        </p:nvSpPr>
        <p:spPr>
          <a:xfrm>
            <a:off x="705201"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Process</a:t>
            </a:r>
          </a:p>
        </p:txBody>
      </p:sp>
      <p:sp>
        <p:nvSpPr>
          <p:cNvPr id="36" name="Rectangle 35"/>
          <p:cNvSpPr/>
          <p:nvPr/>
        </p:nvSpPr>
        <p:spPr>
          <a:xfrm>
            <a:off x="1967702"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Windows Server Container</a:t>
            </a:r>
          </a:p>
        </p:txBody>
      </p:sp>
      <p:sp>
        <p:nvSpPr>
          <p:cNvPr id="37" name="Rectangle 36"/>
          <p:cNvSpPr/>
          <p:nvPr/>
        </p:nvSpPr>
        <p:spPr>
          <a:xfrm>
            <a:off x="4451653"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Hyper-V VMs</a:t>
            </a:r>
          </a:p>
        </p:txBody>
      </p:sp>
      <p:sp>
        <p:nvSpPr>
          <p:cNvPr id="38" name="Rectangle 37"/>
          <p:cNvSpPr/>
          <p:nvPr/>
        </p:nvSpPr>
        <p:spPr>
          <a:xfrm>
            <a:off x="3230203" y="269364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Hyper-V Container</a:t>
            </a:r>
          </a:p>
        </p:txBody>
      </p:sp>
      <p:cxnSp>
        <p:nvCxnSpPr>
          <p:cNvPr id="40" name="Straight Connector 39"/>
          <p:cNvCxnSpPr/>
          <p:nvPr/>
        </p:nvCxnSpPr>
        <p:spPr>
          <a:xfrm flipH="1">
            <a:off x="1832174" y="1179980"/>
            <a:ext cx="20245" cy="2558601"/>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943080" y="918987"/>
            <a:ext cx="1798432" cy="276999"/>
          </a:xfrm>
          <a:prstGeom prst="rect">
            <a:avLst/>
          </a:prstGeom>
          <a:noFill/>
        </p:spPr>
        <p:txBody>
          <a:bodyPr wrap="square" rtlCol="0">
            <a:spAutoFit/>
          </a:bodyPr>
          <a:lstStyle/>
          <a:p>
            <a:pPr algn="ctr"/>
            <a:r>
              <a:rPr lang="en-US" sz="1200" dirty="0">
                <a:solidFill>
                  <a:schemeClr val="tx1"/>
                </a:solidFill>
              </a:rPr>
              <a:t>Quotas, Limits</a:t>
            </a:r>
          </a:p>
        </p:txBody>
      </p:sp>
      <p:cxnSp>
        <p:nvCxnSpPr>
          <p:cNvPr id="42" name="Straight Connector 41"/>
          <p:cNvCxnSpPr/>
          <p:nvPr/>
        </p:nvCxnSpPr>
        <p:spPr>
          <a:xfrm flipH="1">
            <a:off x="3132352" y="1179980"/>
            <a:ext cx="25114" cy="3068101"/>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2248126" y="918987"/>
            <a:ext cx="1798432" cy="276999"/>
          </a:xfrm>
          <a:prstGeom prst="rect">
            <a:avLst/>
          </a:prstGeom>
          <a:noFill/>
        </p:spPr>
        <p:txBody>
          <a:bodyPr wrap="square" rtlCol="0">
            <a:spAutoFit/>
          </a:bodyPr>
          <a:lstStyle/>
          <a:p>
            <a:pPr algn="ctr"/>
            <a:r>
              <a:rPr lang="en-US" sz="1200" dirty="0">
                <a:solidFill>
                  <a:schemeClr val="tx1"/>
                </a:solidFill>
              </a:rPr>
              <a:t>Added Isolation</a:t>
            </a:r>
          </a:p>
        </p:txBody>
      </p:sp>
      <p:sp>
        <p:nvSpPr>
          <p:cNvPr id="44" name="Rectangle 43"/>
          <p:cNvSpPr/>
          <p:nvPr/>
        </p:nvSpPr>
        <p:spPr>
          <a:xfrm>
            <a:off x="704359" y="2144365"/>
            <a:ext cx="2312710" cy="1826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solidFill>
                  <a:schemeClr val="tx1"/>
                </a:solidFill>
              </a:rPr>
              <a:t>Kernel</a:t>
            </a:r>
          </a:p>
        </p:txBody>
      </p:sp>
      <p:sp>
        <p:nvSpPr>
          <p:cNvPr id="45" name="Rectangle 44"/>
          <p:cNvSpPr/>
          <p:nvPr/>
        </p:nvSpPr>
        <p:spPr>
          <a:xfrm>
            <a:off x="705201" y="3352553"/>
            <a:ext cx="2312710" cy="1826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solidFill>
                  <a:schemeClr val="tx1"/>
                </a:solidFill>
              </a:rPr>
              <a:t>Kernel</a:t>
            </a:r>
          </a:p>
        </p:txBody>
      </p:sp>
      <p:sp>
        <p:nvSpPr>
          <p:cNvPr id="46" name="Left Arrow 45"/>
          <p:cNvSpPr/>
          <p:nvPr/>
        </p:nvSpPr>
        <p:spPr>
          <a:xfrm>
            <a:off x="707733" y="3803815"/>
            <a:ext cx="2432861" cy="414852"/>
          </a:xfrm>
          <a:prstGeom prst="leftArrow">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Faster, more efficient</a:t>
            </a:r>
          </a:p>
        </p:txBody>
      </p:sp>
      <p:sp>
        <p:nvSpPr>
          <p:cNvPr id="48" name="Right Arrow 47"/>
          <p:cNvSpPr/>
          <p:nvPr/>
        </p:nvSpPr>
        <p:spPr>
          <a:xfrm>
            <a:off x="3137220" y="3803816"/>
            <a:ext cx="2531385" cy="414852"/>
          </a:xfrm>
          <a:prstGeom prst="rightArrow">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dk1"/>
                </a:solidFill>
              </a:rPr>
              <a:t>More isolated, more secure</a:t>
            </a:r>
          </a:p>
        </p:txBody>
      </p:sp>
    </p:spTree>
    <p:extLst>
      <p:ext uri="{BB962C8B-B14F-4D97-AF65-F5344CB8AC3E}">
        <p14:creationId xmlns:p14="http://schemas.microsoft.com/office/powerpoint/2010/main" val="3887228703"/>
      </p:ext>
    </p:extLst>
  </p:cSld>
  <p:clrMapOvr>
    <a:masterClrMapping/>
  </p:clrMapOvr>
  <p:transition spd="slow">
    <p:push/>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a:t>Workshop</a:t>
            </a:r>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en-US" dirty="0"/>
              <a:t>Q&amp;A</a:t>
            </a:r>
          </a:p>
        </p:txBody>
      </p:sp>
      <p:sp>
        <p:nvSpPr>
          <p:cNvPr id="14" name="Text Placeholder 13"/>
          <p:cNvSpPr>
            <a:spLocks noGrp="1"/>
          </p:cNvSpPr>
          <p:nvPr>
            <p:ph type="body" sz="quarter" idx="12"/>
          </p:nvPr>
        </p:nvSpPr>
        <p:spPr/>
        <p:txBody>
          <a:bodyPr/>
          <a:lstStyle/>
          <a:p>
            <a:r>
              <a:rPr lang="en-US" dirty="0"/>
              <a:t>Rainer Stropek</a:t>
            </a:r>
          </a:p>
        </p:txBody>
      </p:sp>
      <p:sp>
        <p:nvSpPr>
          <p:cNvPr id="31" name="Text Placeholder 30"/>
          <p:cNvSpPr>
            <a:spLocks noGrp="1"/>
          </p:cNvSpPr>
          <p:nvPr>
            <p:ph type="body" sz="quarter" idx="13"/>
          </p:nvPr>
        </p:nvSpPr>
        <p:spPr/>
        <p:txBody>
          <a:bodyPr/>
          <a:lstStyle/>
          <a:p>
            <a:r>
              <a:rPr lang="en-US" dirty="0"/>
              <a:t>software architects </a:t>
            </a:r>
            <a:r>
              <a:rPr lang="en-US" dirty="0" err="1"/>
              <a:t>gmbh</a:t>
            </a:r>
            <a:endParaRPr lang="en-US" dirty="0"/>
          </a:p>
        </p:txBody>
      </p:sp>
      <p:sp>
        <p:nvSpPr>
          <p:cNvPr id="16" name="Text Placeholder 15"/>
          <p:cNvSpPr>
            <a:spLocks noGrp="1"/>
          </p:cNvSpPr>
          <p:nvPr>
            <p:ph type="body" sz="quarter" idx="15"/>
          </p:nvPr>
        </p:nvSpPr>
        <p:spPr/>
        <p:txBody>
          <a:bodyPr/>
          <a:lstStyle/>
          <a:p>
            <a:r>
              <a:rPr lang="en-US" dirty="0">
                <a:hlinkClick r:id="rId3"/>
              </a:rPr>
              <a:t>http://www.timecockpit.com</a:t>
            </a:r>
            <a:endParaRPr lang="en-US" dirty="0"/>
          </a:p>
          <a:p>
            <a:r>
              <a:rPr lang="en-US" dirty="0">
                <a:hlinkClick r:id="rId4"/>
              </a:rPr>
              <a:t>rainer@timecockpit.com</a:t>
            </a:r>
            <a:endParaRPr lang="en-US" dirty="0"/>
          </a:p>
          <a:p>
            <a:r>
              <a:rPr lang="en-US" dirty="0"/>
              <a:t>@</a:t>
            </a:r>
            <a:r>
              <a:rPr lang="en-US" dirty="0" err="1"/>
              <a:t>rstropek</a:t>
            </a:r>
            <a:endParaRPr lang="en-US" dirty="0"/>
          </a:p>
        </p:txBody>
      </p:sp>
      <p:sp>
        <p:nvSpPr>
          <p:cNvPr id="19" name="Text Placeholder 18"/>
          <p:cNvSpPr>
            <a:spLocks noGrp="1"/>
          </p:cNvSpPr>
          <p:nvPr>
            <p:ph type="body" sz="quarter" idx="25"/>
          </p:nvPr>
        </p:nvSpPr>
        <p:spPr/>
        <p:txBody>
          <a:bodyPr/>
          <a:lstStyle/>
          <a:p>
            <a:r>
              <a:rPr lang="en-US" dirty="0"/>
              <a:t>Thank you for attending!</a:t>
            </a:r>
          </a:p>
        </p:txBody>
      </p:sp>
      <p:sp>
        <p:nvSpPr>
          <p:cNvPr id="20" name="Text Placeholder 19"/>
          <p:cNvSpPr>
            <a:spLocks noGrp="1"/>
          </p:cNvSpPr>
          <p:nvPr>
            <p:ph type="body" sz="quarter" idx="26"/>
          </p:nvPr>
        </p:nvSpPr>
        <p:spPr/>
        <p:txBody>
          <a:bodyPr/>
          <a:lstStyle/>
          <a:p>
            <a:r>
              <a:rPr lang="en-US" dirty="0"/>
              <a:t>Web</a:t>
            </a:r>
          </a:p>
          <a:p>
            <a:r>
              <a:rPr lang="en-US" dirty="0"/>
              <a:t>Mail</a:t>
            </a:r>
          </a:p>
          <a:p>
            <a:r>
              <a:rPr lang="en-US" dirty="0"/>
              <a:t>Twitter</a:t>
            </a:r>
          </a:p>
        </p:txBody>
      </p:sp>
    </p:spTree>
    <p:extLst>
      <p:ext uri="{BB962C8B-B14F-4D97-AF65-F5344CB8AC3E}">
        <p14:creationId xmlns:p14="http://schemas.microsoft.com/office/powerpoint/2010/main" val="410336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Docker‘s Technical Components</a:t>
            </a:r>
          </a:p>
        </p:txBody>
      </p:sp>
      <p:sp>
        <p:nvSpPr>
          <p:cNvPr id="3" name="Content Placeholder 2"/>
          <p:cNvSpPr>
            <a:spLocks noGrp="1"/>
          </p:cNvSpPr>
          <p:nvPr>
            <p:ph sz="quarter" idx="12"/>
          </p:nvPr>
        </p:nvSpPr>
        <p:spPr/>
        <p:txBody>
          <a:bodyPr/>
          <a:lstStyle/>
          <a:p>
            <a:r>
              <a:rPr lang="en-US" dirty="0"/>
              <a:t>Linux container format (</a:t>
            </a:r>
            <a:r>
              <a:rPr lang="en-US" dirty="0" err="1">
                <a:latin typeface="Courier New" panose="02070309020205020404" pitchFamily="49" charset="0"/>
                <a:cs typeface="Courier New" panose="02070309020205020404" pitchFamily="49" charset="0"/>
                <a:hlinkClick r:id="rId2"/>
              </a:rPr>
              <a:t>libcontainer</a:t>
            </a:r>
            <a:r>
              <a:rPr lang="en-US" dirty="0">
                <a:hlinkClick r:id="rId2"/>
              </a:rPr>
              <a:t> API</a:t>
            </a:r>
            <a:r>
              <a:rPr lang="en-US" dirty="0"/>
              <a:t>)</a:t>
            </a:r>
          </a:p>
          <a:p>
            <a:r>
              <a:rPr lang="en-US" dirty="0"/>
              <a:t>Isolation layers</a:t>
            </a:r>
          </a:p>
          <a:p>
            <a:pPr lvl="1"/>
            <a:r>
              <a:rPr lang="en-US" dirty="0"/>
              <a:t>Filesystem – each container has its own filesystem (layered, copy-on-write)</a:t>
            </a:r>
          </a:p>
          <a:p>
            <a:pPr lvl="1"/>
            <a:r>
              <a:rPr lang="en-US" dirty="0"/>
              <a:t>Processes – each container has its own process environment</a:t>
            </a:r>
          </a:p>
          <a:p>
            <a:pPr lvl="1"/>
            <a:r>
              <a:rPr lang="en-US" dirty="0"/>
              <a:t>Network – separate virtual network interfaces</a:t>
            </a:r>
          </a:p>
          <a:p>
            <a:pPr lvl="1"/>
            <a:r>
              <a:rPr lang="en-US" dirty="0"/>
              <a:t>Resources – individually allocated CPUs, memory</a:t>
            </a:r>
          </a:p>
          <a:p>
            <a:r>
              <a:rPr lang="en-US" dirty="0"/>
              <a:t>Logging</a:t>
            </a:r>
          </a:p>
          <a:p>
            <a:pPr lvl="1"/>
            <a:r>
              <a:rPr lang="en-US" dirty="0"/>
              <a:t>STDOUT, STDERR, STDIN are logged for analysis purposes</a:t>
            </a:r>
          </a:p>
          <a:p>
            <a:r>
              <a:rPr lang="en-US" dirty="0"/>
              <a:t>Interactive shell</a:t>
            </a:r>
          </a:p>
          <a:p>
            <a:pPr lvl="1"/>
            <a:r>
              <a:rPr lang="en-US" dirty="0"/>
              <a:t>Pseudo-</a:t>
            </a:r>
            <a:r>
              <a:rPr lang="en-US" dirty="0" err="1"/>
              <a:t>tty</a:t>
            </a:r>
            <a:r>
              <a:rPr lang="en-US" dirty="0"/>
              <a:t> attached to STDIN</a:t>
            </a:r>
          </a:p>
        </p:txBody>
      </p:sp>
      <p:sp>
        <p:nvSpPr>
          <p:cNvPr id="4" name="Text Placehold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697929488"/>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BBB4266-8805-4A7B-8350-4FFF8E711331}"/>
              </a:ext>
            </a:extLst>
          </p:cNvPr>
          <p:cNvSpPr>
            <a:spLocks noGrp="1"/>
          </p:cNvSpPr>
          <p:nvPr>
            <p:ph type="body" sz="quarter" idx="23"/>
          </p:nvPr>
        </p:nvSpPr>
        <p:spPr/>
        <p:txBody>
          <a:bodyPr/>
          <a:lstStyle/>
          <a:p>
            <a:endParaRPr lang="de-AT"/>
          </a:p>
        </p:txBody>
      </p:sp>
      <p:sp>
        <p:nvSpPr>
          <p:cNvPr id="4" name="Title 3">
            <a:extLst>
              <a:ext uri="{FF2B5EF4-FFF2-40B4-BE49-F238E27FC236}">
                <a16:creationId xmlns:a16="http://schemas.microsoft.com/office/drawing/2014/main" id="{E8EFAD18-2CA2-4892-BC4C-8E374352DAE3}"/>
              </a:ext>
            </a:extLst>
          </p:cNvPr>
          <p:cNvSpPr>
            <a:spLocks noGrp="1"/>
          </p:cNvSpPr>
          <p:nvPr>
            <p:ph type="title"/>
          </p:nvPr>
        </p:nvSpPr>
        <p:spPr/>
        <p:txBody>
          <a:bodyPr/>
          <a:lstStyle/>
          <a:p>
            <a:r>
              <a:rPr lang="de-AT" dirty="0" err="1"/>
              <a:t>What‘s</a:t>
            </a:r>
            <a:r>
              <a:rPr lang="de-AT" dirty="0"/>
              <a:t> Docker?</a:t>
            </a:r>
          </a:p>
        </p:txBody>
      </p:sp>
      <p:sp>
        <p:nvSpPr>
          <p:cNvPr id="5" name="Text Placeholder 4">
            <a:extLst>
              <a:ext uri="{FF2B5EF4-FFF2-40B4-BE49-F238E27FC236}">
                <a16:creationId xmlns:a16="http://schemas.microsoft.com/office/drawing/2014/main" id="{CDC091C2-0B59-4EDA-9D1F-667534B56EF6}"/>
              </a:ext>
            </a:extLst>
          </p:cNvPr>
          <p:cNvSpPr>
            <a:spLocks noGrp="1"/>
          </p:cNvSpPr>
          <p:nvPr>
            <p:ph type="body" sz="quarter" idx="25"/>
          </p:nvPr>
        </p:nvSpPr>
        <p:spPr/>
        <p:txBody>
          <a:bodyPr/>
          <a:lstStyle/>
          <a:p>
            <a:r>
              <a:rPr lang="de-AT" dirty="0"/>
              <a:t>Image Source: </a:t>
            </a:r>
            <a:r>
              <a:rPr lang="de-AT" dirty="0">
                <a:hlinkClick r:id="rId2"/>
              </a:rPr>
              <a:t>https://docs.docker.com/engine/docker-overview/#docker-architecture</a:t>
            </a:r>
            <a:endParaRPr lang="de-AT" dirty="0"/>
          </a:p>
        </p:txBody>
      </p:sp>
      <p:pic>
        <p:nvPicPr>
          <p:cNvPr id="2050" name="Picture 2" descr="Docker Engine Components Flow">
            <a:extLst>
              <a:ext uri="{FF2B5EF4-FFF2-40B4-BE49-F238E27FC236}">
                <a16:creationId xmlns:a16="http://schemas.microsoft.com/office/drawing/2014/main" id="{7297F9CF-0C42-4844-AEF1-17A3744BAC16}"/>
              </a:ext>
            </a:extLst>
          </p:cNvPr>
          <p:cNvPicPr>
            <a:picLocks noGrp="1" noChangeAspect="1" noChangeArrowheads="1"/>
          </p:cNvPicPr>
          <p:nvPr>
            <p:ph sz="quarter" idx="22"/>
          </p:nvPr>
        </p:nvPicPr>
        <p:blipFill>
          <a:blip r:embed="rId3" cstate="email">
            <a:extLst>
              <a:ext uri="{28A0092B-C50C-407E-A947-70E740481C1C}">
                <a14:useLocalDpi xmlns:a14="http://schemas.microsoft.com/office/drawing/2010/main" val="0"/>
              </a:ext>
            </a:extLst>
          </a:blip>
          <a:srcRect/>
          <a:stretch>
            <a:fillRect/>
          </a:stretch>
        </p:blipFill>
        <p:spPr bwMode="auto">
          <a:xfrm>
            <a:off x="0" y="556446"/>
            <a:ext cx="3746807" cy="29319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C39EA6CB-4A27-463A-894C-344B3F3852F5}"/>
              </a:ext>
            </a:extLst>
          </p:cNvPr>
          <p:cNvPicPr>
            <a:picLocks noChangeAspect="1"/>
          </p:cNvPicPr>
          <p:nvPr/>
        </p:nvPicPr>
        <p:blipFill rotWithShape="1">
          <a:blip r:embed="rId4"/>
          <a:srcRect l="1077" r="-624"/>
          <a:stretch/>
        </p:blipFill>
        <p:spPr>
          <a:xfrm>
            <a:off x="3746806" y="556446"/>
            <a:ext cx="5397193" cy="2931953"/>
          </a:xfrm>
          <a:prstGeom prst="rect">
            <a:avLst/>
          </a:prstGeom>
          <a:solidFill>
            <a:schemeClr val="bg1"/>
          </a:solidFill>
          <a:ln>
            <a:solidFill>
              <a:schemeClr val="bg1"/>
            </a:solidFill>
          </a:ln>
        </p:spPr>
      </p:pic>
    </p:spTree>
    <p:extLst>
      <p:ext uri="{BB962C8B-B14F-4D97-AF65-F5344CB8AC3E}">
        <p14:creationId xmlns:p14="http://schemas.microsoft.com/office/powerpoint/2010/main" val="343137933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What’s Docker?</a:t>
            </a:r>
          </a:p>
        </p:txBody>
      </p:sp>
      <p:sp>
        <p:nvSpPr>
          <p:cNvPr id="3" name="Inhaltsplatzhalter 2"/>
          <p:cNvSpPr>
            <a:spLocks noGrp="1"/>
          </p:cNvSpPr>
          <p:nvPr>
            <p:ph sz="quarter" idx="12"/>
          </p:nvPr>
        </p:nvSpPr>
        <p:spPr/>
        <p:txBody>
          <a:bodyPr/>
          <a:lstStyle/>
          <a:p>
            <a:r>
              <a:rPr lang="en-US" sz="2000" dirty="0"/>
              <a:t>Docker Daemon</a:t>
            </a:r>
          </a:p>
          <a:p>
            <a:pPr lvl="1"/>
            <a:r>
              <a:rPr lang="en-US" sz="1400" dirty="0"/>
              <a:t>“Server”</a:t>
            </a:r>
          </a:p>
          <a:p>
            <a:pPr lvl="1"/>
            <a:r>
              <a:rPr lang="en-US" sz="1400" dirty="0"/>
              <a:t>Note: </a:t>
            </a:r>
            <a:r>
              <a:rPr lang="en-US" sz="1400" dirty="0" err="1"/>
              <a:t>Damonless</a:t>
            </a:r>
            <a:r>
              <a:rPr lang="en-US" sz="1400" dirty="0"/>
              <a:t> </a:t>
            </a:r>
            <a:r>
              <a:rPr lang="en-US" sz="1400" dirty="0" err="1"/>
              <a:t>alaternatives</a:t>
            </a:r>
            <a:r>
              <a:rPr lang="en-US" sz="1400" dirty="0"/>
              <a:t> to Docker like </a:t>
            </a:r>
            <a:r>
              <a:rPr lang="en-US" sz="1400" i="1" dirty="0" err="1">
                <a:hlinkClick r:id="rId2"/>
              </a:rPr>
              <a:t>podman</a:t>
            </a:r>
            <a:endParaRPr lang="en-US" sz="1400" i="1" dirty="0"/>
          </a:p>
          <a:p>
            <a:pPr>
              <a:spcBef>
                <a:spcPts val="1200"/>
              </a:spcBef>
            </a:pPr>
            <a:r>
              <a:rPr lang="en-US" sz="2000" dirty="0"/>
              <a:t>Command line tool, REST services</a:t>
            </a:r>
          </a:p>
          <a:p>
            <a:pPr lvl="1"/>
            <a:r>
              <a:rPr lang="en-US" sz="1400" dirty="0"/>
              <a:t>Docker client can manage remote Docker daemon</a:t>
            </a:r>
          </a:p>
          <a:p>
            <a:pPr>
              <a:spcBef>
                <a:spcPts val="1200"/>
              </a:spcBef>
            </a:pPr>
            <a:r>
              <a:rPr lang="en-US" sz="2000" dirty="0"/>
              <a:t>Container packaging format</a:t>
            </a:r>
          </a:p>
          <a:p>
            <a:pPr>
              <a:spcBef>
                <a:spcPts val="1200"/>
              </a:spcBef>
            </a:pPr>
            <a:r>
              <a:rPr lang="en-US" sz="2000" dirty="0" err="1">
                <a:hlinkClick r:id="rId3"/>
              </a:rPr>
              <a:t>Dockerfiles</a:t>
            </a:r>
            <a:r>
              <a:rPr lang="en-US" sz="2000" dirty="0"/>
              <a:t> for image creation from source code</a:t>
            </a:r>
          </a:p>
          <a:p>
            <a:pPr>
              <a:spcBef>
                <a:spcPts val="1200"/>
              </a:spcBef>
            </a:pPr>
            <a:r>
              <a:rPr lang="en-US" sz="2000" dirty="0"/>
              <a:t>Version management for images</a:t>
            </a:r>
          </a:p>
          <a:p>
            <a:pPr lvl="1"/>
            <a:r>
              <a:rPr lang="en-US" sz="1400" dirty="0"/>
              <a:t>Images can be based on images</a:t>
            </a:r>
          </a:p>
          <a:p>
            <a:pPr>
              <a:spcBef>
                <a:spcPts val="1200"/>
              </a:spcBef>
            </a:pPr>
            <a:r>
              <a:rPr lang="en-US" sz="2000" dirty="0"/>
              <a:t>Docker Hub: Platform to exchange images and </a:t>
            </a:r>
            <a:r>
              <a:rPr lang="en-US" sz="2000" dirty="0" err="1"/>
              <a:t>Dockerfiles</a:t>
            </a:r>
            <a:endParaRPr lang="en-US" sz="2000" dirty="0"/>
          </a:p>
          <a:p>
            <a:pPr lvl="1"/>
            <a:r>
              <a:rPr lang="en-US" sz="1400" dirty="0"/>
              <a:t>Publishing on Docker Hub is not in scope of this talk</a:t>
            </a:r>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612317688"/>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Techorama powerpoint template 2015</Template>
  <TotalTime>0</TotalTime>
  <Words>3508</Words>
  <Application>Microsoft Office PowerPoint</Application>
  <PresentationFormat>On-screen Show (16:9)</PresentationFormat>
  <Paragraphs>666</Paragraphs>
  <Slides>60</Slides>
  <Notes>1</Notes>
  <HiddenSlides>10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60</vt:i4>
      </vt:variant>
    </vt:vector>
  </HeadingPairs>
  <TitlesOfParts>
    <vt:vector size="72" baseType="lpstr">
      <vt:lpstr>Arial</vt:lpstr>
      <vt:lpstr>Calibri</vt:lpstr>
      <vt:lpstr>Consolas</vt:lpstr>
      <vt:lpstr>Courier New</vt:lpstr>
      <vt:lpstr>Lucida Console</vt:lpstr>
      <vt:lpstr>Segoe UI</vt:lpstr>
      <vt:lpstr>Segoe UI Light</vt:lpstr>
      <vt:lpstr>Segoe UI Semilight</vt:lpstr>
      <vt:lpstr>Times New Roman</vt:lpstr>
      <vt:lpstr>Wingdings 3</vt:lpstr>
      <vt:lpstr>Larissa-Design</vt:lpstr>
      <vt:lpstr>1_Larissa-Design</vt:lpstr>
      <vt:lpstr>Docker</vt:lpstr>
      <vt:lpstr>Your Host</vt:lpstr>
      <vt:lpstr>What is Docker?</vt:lpstr>
      <vt:lpstr>What is Docker?</vt:lpstr>
      <vt:lpstr>What’s Docker?</vt:lpstr>
      <vt:lpstr>Strengths and Limits</vt:lpstr>
      <vt:lpstr>Docker‘s Technical Components</vt:lpstr>
      <vt:lpstr>What‘s Docker?</vt:lpstr>
      <vt:lpstr>What’s Docker?</vt:lpstr>
      <vt:lpstr>What to Use Docker For?</vt:lpstr>
      <vt:lpstr>Docker Tools</vt:lpstr>
      <vt:lpstr>Docker and Microsoft</vt:lpstr>
      <vt:lpstr>Docker Desktop</vt:lpstr>
      <vt:lpstr>Visual Studio DevOps Tooling</vt:lpstr>
      <vt:lpstr>Docker Cluster Solutions</vt:lpstr>
      <vt:lpstr>Access Docker Remotely</vt:lpstr>
      <vt:lpstr>Remote Docker</vt:lpstr>
      <vt:lpstr>Container</vt:lpstr>
      <vt:lpstr>Containers</vt:lpstr>
      <vt:lpstr>Docker CLI</vt:lpstr>
      <vt:lpstr>Docker CLI</vt:lpstr>
      <vt:lpstr>Demo</vt:lpstr>
      <vt:lpstr>Demo</vt:lpstr>
      <vt:lpstr>Docker Events</vt:lpstr>
      <vt:lpstr>Networking</vt:lpstr>
      <vt:lpstr>Networks</vt:lpstr>
      <vt:lpstr>Networks</vt:lpstr>
      <vt:lpstr>DNS</vt:lpstr>
      <vt:lpstr>Binding container  ports to host</vt:lpstr>
      <vt:lpstr>Data Volumes</vt:lpstr>
      <vt:lpstr>Mount Host</vt:lpstr>
      <vt:lpstr>Mount Host</vt:lpstr>
      <vt:lpstr>Data Volume Container</vt:lpstr>
      <vt:lpstr>Docker Volumes on Azure Files</vt:lpstr>
      <vt:lpstr>Azure Files Volume</vt:lpstr>
      <vt:lpstr>Images</vt:lpstr>
      <vt:lpstr>File System Layers</vt:lpstr>
      <vt:lpstr>Images</vt:lpstr>
      <vt:lpstr>Docker CLI</vt:lpstr>
      <vt:lpstr>Docker CLI</vt:lpstr>
      <vt:lpstr>Demo</vt:lpstr>
      <vt:lpstr>Checklist for Dockerfiles</vt:lpstr>
      <vt:lpstr>Checklist for Dockerfiles</vt:lpstr>
      <vt:lpstr>Dockerfiles</vt:lpstr>
      <vt:lpstr>Dockerfiles</vt:lpstr>
      <vt:lpstr>Dockerfiles</vt:lpstr>
      <vt:lpstr>Docker CLI</vt:lpstr>
      <vt:lpstr>Build Context</vt:lpstr>
      <vt:lpstr>Docker Buildx</vt:lpstr>
      <vt:lpstr>Docker Buildx</vt:lpstr>
      <vt:lpstr>Demo</vt:lpstr>
      <vt:lpstr>Demo</vt:lpstr>
      <vt:lpstr>Demo</vt:lpstr>
      <vt:lpstr>Docker Compose</vt:lpstr>
      <vt:lpstr>Docker Compose</vt:lpstr>
      <vt:lpstr>Demo</vt:lpstr>
      <vt:lpstr>Demo</vt:lpstr>
      <vt:lpstr>ASP.NET in Docker</vt:lpstr>
      <vt:lpstr>Application Scenarios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 why it is relevant for developers</dc:title>
  <dc:creator>Rainer Stropek</dc:creator>
  <cp:lastModifiedBy>Rainer Stropek</cp:lastModifiedBy>
  <cp:revision>128</cp:revision>
  <dcterms:created xsi:type="dcterms:W3CDTF">2015-05-11T14:39:12Z</dcterms:created>
  <dcterms:modified xsi:type="dcterms:W3CDTF">2022-05-03T06:56:14Z</dcterms:modified>
</cp:coreProperties>
</file>