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377" r:id="rId5"/>
    <p:sldId id="397" r:id="rId6"/>
    <p:sldId id="404" r:id="rId7"/>
    <p:sldId id="381" r:id="rId8"/>
    <p:sldId id="383" r:id="rId9"/>
    <p:sldId id="401" r:id="rId10"/>
    <p:sldId id="402" r:id="rId11"/>
    <p:sldId id="403" r:id="rId12"/>
    <p:sldId id="405" r:id="rId13"/>
    <p:sldId id="384" r:id="rId14"/>
    <p:sldId id="396" r:id="rId15"/>
    <p:sldId id="362"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20000"/>
    <a:srgbClr val="62983A"/>
    <a:srgbClr val="FFFFFF"/>
    <a:srgbClr val="72BF44"/>
    <a:srgbClr val="0071BC"/>
    <a:srgbClr val="FF8B8B"/>
    <a:srgbClr val="8FAAE5"/>
    <a:srgbClr val="82BE55"/>
    <a:srgbClr val="264D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99" d="100"/>
          <a:sy n="99" d="100"/>
        </p:scale>
        <p:origin x="926"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05.12.2018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05.12.2018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bit.ly/doc-muc-acr" TargetMode="External"/><Relationship Id="rId2" Type="http://schemas.openxmlformats.org/officeDocument/2006/relationships/hyperlink" Target="http://bit.ly/acr-doc-muc-slide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authentic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webhook" TargetMode="External"/><Relationship Id="rId2" Type="http://schemas.openxmlformats.org/officeDocument/2006/relationships/hyperlink" Target="https://docs.microsoft.com/en-us/azure/container-registry/container-registry-content-trust"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registr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container-registry/" TargetMode="External"/><Relationship Id="rId2" Type="http://schemas.openxmlformats.org/officeDocument/2006/relationships/hyperlink" Target="https://docs.microsoft.com/en-us/azure/container-registry/container-registry-sku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zure/container-registry/container-registry-tutorial-build-task#create-a-build-tas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bit.ly/doc-muc-ac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Azure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Azure ARC</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Azure Container Registry</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 name="Picture 2" descr="https://azurecomcdn.azureedge.net/cvt-24785e47728636324a1dff85ae88874c1e17999e0f66965132e5c5ad37455466/images/page/services/container-service/01-create.png">
            <a:extLst>
              <a:ext uri="{FF2B5EF4-FFF2-40B4-BE49-F238E27FC236}">
                <a16:creationId xmlns:a16="http://schemas.microsoft.com/office/drawing/2014/main" id="{D66A58D2-30D6-4F01-84BD-FBAA67202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152661"/>
            <a:ext cx="25717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Azure Web App from ACR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pic>
        <p:nvPicPr>
          <p:cNvPr id="1028" name="Picture 4" descr="C:\Users\R22F9~1.STR\AppData\Local\Temp\SNAGHTML8b31443.PNG">
            <a:extLst>
              <a:ext uri="{FF2B5EF4-FFF2-40B4-BE49-F238E27FC236}">
                <a16:creationId xmlns:a16="http://schemas.microsoft.com/office/drawing/2014/main" id="{26EE3410-B9AB-4BEC-9756-B0551402A374}"/>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251520" y="245631"/>
            <a:ext cx="4896544" cy="23676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4DE015-47F7-46FA-BF42-27693D8A8C21}"/>
              </a:ext>
            </a:extLst>
          </p:cNvPr>
          <p:cNvPicPr>
            <a:picLocks noChangeAspect="1"/>
          </p:cNvPicPr>
          <p:nvPr/>
        </p:nvPicPr>
        <p:blipFill>
          <a:blip r:embed="rId4"/>
          <a:stretch>
            <a:fillRect/>
          </a:stretch>
        </p:blipFill>
        <p:spPr>
          <a:xfrm>
            <a:off x="1907704" y="2780686"/>
            <a:ext cx="3884371" cy="2117183"/>
          </a:xfrm>
          <a:prstGeom prst="rect">
            <a:avLst/>
          </a:prstGeom>
        </p:spPr>
      </p:pic>
    </p:spTree>
    <p:extLst>
      <p:ext uri="{BB962C8B-B14F-4D97-AF65-F5344CB8AC3E}">
        <p14:creationId xmlns:p14="http://schemas.microsoft.com/office/powerpoint/2010/main" val="134669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30F-8556-428B-A2B7-C109FE506607}"/>
              </a:ext>
            </a:extLst>
          </p:cNvPr>
          <p:cNvSpPr>
            <a:spLocks noGrp="1"/>
          </p:cNvSpPr>
          <p:nvPr>
            <p:ph type="title"/>
          </p:nvPr>
        </p:nvSpPr>
        <p:spPr/>
        <p:txBody>
          <a:bodyPr/>
          <a:lstStyle/>
          <a:p>
            <a:r>
              <a:rPr lang="de-AT" dirty="0"/>
              <a:t>Summary</a:t>
            </a:r>
          </a:p>
        </p:txBody>
      </p:sp>
      <p:sp>
        <p:nvSpPr>
          <p:cNvPr id="4" name="Content Placeholder 3">
            <a:extLst>
              <a:ext uri="{FF2B5EF4-FFF2-40B4-BE49-F238E27FC236}">
                <a16:creationId xmlns:a16="http://schemas.microsoft.com/office/drawing/2014/main" id="{9FF512B7-396F-4C4E-9712-66932D994EE3}"/>
              </a:ext>
            </a:extLst>
          </p:cNvPr>
          <p:cNvSpPr>
            <a:spLocks noGrp="1"/>
          </p:cNvSpPr>
          <p:nvPr>
            <p:ph sz="quarter" idx="12"/>
          </p:nvPr>
        </p:nvSpPr>
        <p:spPr/>
        <p:txBody>
          <a:bodyPr/>
          <a:lstStyle/>
          <a:p>
            <a:r>
              <a:rPr lang="de-AT" dirty="0"/>
              <a:t>Azure          Docker</a:t>
            </a:r>
          </a:p>
          <a:p>
            <a:r>
              <a:rPr lang="de-AT" dirty="0"/>
              <a:t>Use PaaS and </a:t>
            </a:r>
            <a:r>
              <a:rPr lang="de-AT" dirty="0" err="1"/>
              <a:t>Serverless</a:t>
            </a:r>
            <a:r>
              <a:rPr lang="de-AT" dirty="0"/>
              <a:t>…</a:t>
            </a:r>
          </a:p>
          <a:p>
            <a:pPr lvl="1"/>
            <a:r>
              <a:rPr lang="de-AT" dirty="0"/>
              <a:t>…</a:t>
            </a:r>
            <a:r>
              <a:rPr lang="de-AT" dirty="0" err="1"/>
              <a:t>to</a:t>
            </a:r>
            <a:r>
              <a:rPr lang="de-AT" dirty="0"/>
              <a:t> </a:t>
            </a:r>
            <a:r>
              <a:rPr lang="de-AT" dirty="0" err="1"/>
              <a:t>get</a:t>
            </a:r>
            <a:r>
              <a:rPr lang="de-AT" dirty="0"/>
              <a:t> </a:t>
            </a:r>
            <a:r>
              <a:rPr lang="de-AT" dirty="0" err="1"/>
              <a:t>the</a:t>
            </a:r>
            <a:r>
              <a:rPr lang="de-AT" dirty="0"/>
              <a:t> </a:t>
            </a:r>
            <a:r>
              <a:rPr lang="de-AT" dirty="0" err="1"/>
              <a:t>most</a:t>
            </a:r>
            <a:r>
              <a:rPr lang="de-AT" dirty="0"/>
              <a:t> out </a:t>
            </a:r>
            <a:r>
              <a:rPr lang="de-AT" dirty="0" err="1"/>
              <a:t>of</a:t>
            </a:r>
            <a:r>
              <a:rPr lang="de-AT" dirty="0"/>
              <a:t> </a:t>
            </a:r>
            <a:r>
              <a:rPr lang="de-AT" dirty="0" err="1"/>
              <a:t>your</a:t>
            </a:r>
            <a:r>
              <a:rPr lang="de-AT" dirty="0"/>
              <a:t> </a:t>
            </a:r>
            <a:r>
              <a:rPr lang="de-AT" dirty="0" err="1"/>
              <a:t>cloud</a:t>
            </a:r>
            <a:r>
              <a:rPr lang="de-AT" dirty="0"/>
              <a:t> </a:t>
            </a:r>
            <a:r>
              <a:rPr lang="de-AT" dirty="0" err="1"/>
              <a:t>investments</a:t>
            </a:r>
            <a:endParaRPr lang="de-AT" dirty="0"/>
          </a:p>
          <a:p>
            <a:r>
              <a:rPr lang="de-AT" dirty="0"/>
              <a:t>Azure PaaS and </a:t>
            </a:r>
            <a:r>
              <a:rPr lang="de-AT" dirty="0" err="1"/>
              <a:t>Serverless</a:t>
            </a:r>
            <a:r>
              <a:rPr lang="de-AT" dirty="0"/>
              <a:t> </a:t>
            </a:r>
            <a:r>
              <a:rPr lang="de-AT" dirty="0" err="1"/>
              <a:t>offerings</a:t>
            </a:r>
            <a:endParaRPr lang="de-AT" dirty="0"/>
          </a:p>
          <a:p>
            <a:pPr lvl="1"/>
            <a:r>
              <a:rPr lang="de-AT" dirty="0">
                <a:solidFill>
                  <a:schemeClr val="accent2"/>
                </a:solidFill>
              </a:rPr>
              <a:t>Azure Container Registry </a:t>
            </a:r>
            <a:r>
              <a:rPr lang="de-AT" dirty="0"/>
              <a:t>(ACR) – </a:t>
            </a:r>
            <a:r>
              <a:rPr lang="de-AT" dirty="0" err="1"/>
              <a:t>store</a:t>
            </a:r>
            <a:r>
              <a:rPr lang="de-AT" dirty="0"/>
              <a:t> </a:t>
            </a:r>
            <a:r>
              <a:rPr lang="de-AT" dirty="0" err="1"/>
              <a:t>your</a:t>
            </a:r>
            <a:r>
              <a:rPr lang="de-AT" dirty="0"/>
              <a:t> </a:t>
            </a:r>
            <a:r>
              <a:rPr lang="de-AT" dirty="0" err="1"/>
              <a:t>images</a:t>
            </a:r>
            <a:r>
              <a:rPr lang="de-AT" dirty="0"/>
              <a:t> in Azure</a:t>
            </a:r>
          </a:p>
          <a:p>
            <a:pPr lvl="1"/>
            <a:r>
              <a:rPr lang="de-AT" dirty="0">
                <a:solidFill>
                  <a:schemeClr val="accent2"/>
                </a:solidFill>
              </a:rPr>
              <a:t>Azure Container </a:t>
            </a:r>
            <a:r>
              <a:rPr lang="de-AT" dirty="0" err="1">
                <a:solidFill>
                  <a:schemeClr val="accent2"/>
                </a:solidFill>
              </a:rPr>
              <a:t>Instances</a:t>
            </a:r>
            <a:r>
              <a:rPr lang="de-AT" dirty="0"/>
              <a:t> (ACI) – </a:t>
            </a:r>
            <a:r>
              <a:rPr lang="de-AT" i="1" dirty="0" err="1"/>
              <a:t>Serverless</a:t>
            </a:r>
            <a:r>
              <a:rPr lang="de-AT" i="1" dirty="0"/>
              <a:t> </a:t>
            </a:r>
            <a:r>
              <a:rPr lang="de-AT" dirty="0"/>
              <a:t>Docker Containers</a:t>
            </a:r>
          </a:p>
          <a:p>
            <a:pPr lvl="1"/>
            <a:r>
              <a:rPr lang="de-AT" dirty="0">
                <a:solidFill>
                  <a:schemeClr val="accent2"/>
                </a:solidFill>
              </a:rPr>
              <a:t>Azure Container Services </a:t>
            </a:r>
            <a:r>
              <a:rPr lang="de-AT" dirty="0"/>
              <a:t>(AKS) – </a:t>
            </a:r>
            <a:r>
              <a:rPr lang="de-AT" dirty="0" err="1"/>
              <a:t>Kubernetes</a:t>
            </a:r>
            <a:r>
              <a:rPr lang="de-AT" dirty="0"/>
              <a:t> </a:t>
            </a:r>
            <a:r>
              <a:rPr lang="de-AT" dirty="0" err="1"/>
              <a:t>as</a:t>
            </a:r>
            <a:r>
              <a:rPr lang="de-AT" dirty="0"/>
              <a:t> a Service</a:t>
            </a:r>
          </a:p>
          <a:p>
            <a:pPr lvl="1"/>
            <a:r>
              <a:rPr lang="de-AT" dirty="0">
                <a:solidFill>
                  <a:schemeClr val="accent2"/>
                </a:solidFill>
              </a:rPr>
              <a:t>Azure App Service</a:t>
            </a:r>
            <a:r>
              <a:rPr lang="de-AT" dirty="0"/>
              <a:t> – Web </a:t>
            </a:r>
            <a:r>
              <a:rPr lang="de-AT" dirty="0" err="1"/>
              <a:t>devs</a:t>
            </a:r>
            <a:r>
              <a:rPr lang="de-AT" dirty="0"/>
              <a:t> will </a:t>
            </a:r>
            <a:r>
              <a:rPr lang="de-AT" dirty="0" err="1"/>
              <a:t>love</a:t>
            </a:r>
            <a:r>
              <a:rPr lang="de-AT" dirty="0"/>
              <a:t> </a:t>
            </a:r>
            <a:r>
              <a:rPr lang="de-AT" dirty="0" err="1"/>
              <a:t>it</a:t>
            </a:r>
            <a:endParaRPr lang="de-AT" dirty="0"/>
          </a:p>
          <a:p>
            <a:r>
              <a:rPr lang="de-AT" dirty="0" err="1"/>
              <a:t>Have</a:t>
            </a:r>
            <a:r>
              <a:rPr lang="de-AT" dirty="0"/>
              <a:t> </a:t>
            </a:r>
            <a:r>
              <a:rPr lang="de-AT" dirty="0" err="1"/>
              <a:t>fun</a:t>
            </a:r>
            <a:r>
              <a:rPr lang="de-AT" dirty="0"/>
              <a:t> </a:t>
            </a:r>
            <a:r>
              <a:rPr lang="de-AT" dirty="0" err="1"/>
              <a:t>with</a:t>
            </a:r>
            <a:r>
              <a:rPr lang="de-AT" dirty="0"/>
              <a:t> Docker on Azure</a:t>
            </a:r>
          </a:p>
        </p:txBody>
      </p:sp>
      <p:sp>
        <p:nvSpPr>
          <p:cNvPr id="5" name="Text Placeholder 4">
            <a:extLst>
              <a:ext uri="{FF2B5EF4-FFF2-40B4-BE49-F238E27FC236}">
                <a16:creationId xmlns:a16="http://schemas.microsoft.com/office/drawing/2014/main" id="{CC8D767B-8692-4F64-B0FE-432A969B1730}"/>
              </a:ext>
            </a:extLst>
          </p:cNvPr>
          <p:cNvSpPr>
            <a:spLocks noGrp="1"/>
          </p:cNvSpPr>
          <p:nvPr>
            <p:ph type="body" sz="quarter" idx="23"/>
          </p:nvPr>
        </p:nvSpPr>
        <p:spPr/>
        <p:txBody>
          <a:bodyPr/>
          <a:lstStyle/>
          <a:p>
            <a:endParaRPr lang="de-AT"/>
          </a:p>
        </p:txBody>
      </p:sp>
      <p:pic>
        <p:nvPicPr>
          <p:cNvPr id="6" name="Picture 6" descr="Heart, Shape, Red, Love, Heart Shape, Day, Holiday">
            <a:extLst>
              <a:ext uri="{FF2B5EF4-FFF2-40B4-BE49-F238E27FC236}">
                <a16:creationId xmlns:a16="http://schemas.microsoft.com/office/drawing/2014/main" id="{23970E87-5BBE-44E3-B3E8-9015608AA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059582"/>
            <a:ext cx="643723" cy="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9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Azure</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F14C-A39A-4FEF-AFAB-CF4901F60E05}"/>
              </a:ext>
            </a:extLst>
          </p:cNvPr>
          <p:cNvSpPr>
            <a:spLocks noGrp="1"/>
          </p:cNvSpPr>
          <p:nvPr>
            <p:ph type="title"/>
          </p:nvPr>
        </p:nvSpPr>
        <p:spPr/>
        <p:txBody>
          <a:bodyPr/>
          <a:lstStyle/>
          <a:p>
            <a:r>
              <a:rPr lang="de-AT" dirty="0"/>
              <a:t>Agenda</a:t>
            </a:r>
          </a:p>
        </p:txBody>
      </p:sp>
      <p:sp>
        <p:nvSpPr>
          <p:cNvPr id="7" name="Content Placeholder 6">
            <a:extLst>
              <a:ext uri="{FF2B5EF4-FFF2-40B4-BE49-F238E27FC236}">
                <a16:creationId xmlns:a16="http://schemas.microsoft.com/office/drawing/2014/main" id="{601DE1F4-75C2-444B-B79F-E4FB67CE0F91}"/>
              </a:ext>
            </a:extLst>
          </p:cNvPr>
          <p:cNvSpPr>
            <a:spLocks noGrp="1"/>
          </p:cNvSpPr>
          <p:nvPr>
            <p:ph sz="quarter" idx="12"/>
          </p:nvPr>
        </p:nvSpPr>
        <p:spPr/>
        <p:txBody>
          <a:bodyPr/>
          <a:lstStyle/>
          <a:p>
            <a:r>
              <a:rPr lang="de-AT" dirty="0"/>
              <a:t>Intro and </a:t>
            </a:r>
            <a:r>
              <a:rPr lang="de-AT" dirty="0" err="1"/>
              <a:t>Overview</a:t>
            </a:r>
            <a:r>
              <a:rPr lang="de-AT" dirty="0"/>
              <a:t> </a:t>
            </a:r>
            <a:r>
              <a:rPr lang="de-AT" dirty="0" err="1"/>
              <a:t>with</a:t>
            </a:r>
            <a:r>
              <a:rPr lang="de-AT" dirty="0"/>
              <a:t> a </a:t>
            </a:r>
            <a:r>
              <a:rPr lang="de-AT" dirty="0" err="1"/>
              <a:t>few</a:t>
            </a:r>
            <a:r>
              <a:rPr lang="de-AT" dirty="0"/>
              <a:t> </a:t>
            </a:r>
            <a:r>
              <a:rPr lang="de-AT" dirty="0" err="1"/>
              <a:t>Slides</a:t>
            </a:r>
            <a:endParaRPr lang="de-AT" dirty="0"/>
          </a:p>
          <a:p>
            <a:r>
              <a:rPr lang="de-AT" dirty="0"/>
              <a:t>Demos, Demos, Demos</a:t>
            </a:r>
          </a:p>
          <a:p>
            <a:r>
              <a:rPr lang="de-AT" dirty="0" err="1"/>
              <a:t>Get</a:t>
            </a:r>
            <a:r>
              <a:rPr lang="de-AT" dirty="0"/>
              <a:t> </a:t>
            </a:r>
            <a:r>
              <a:rPr lang="de-AT" dirty="0" err="1"/>
              <a:t>slides</a:t>
            </a:r>
            <a:r>
              <a:rPr lang="de-AT" dirty="0"/>
              <a:t> on </a:t>
            </a:r>
            <a:r>
              <a:rPr lang="de-AT" dirty="0" err="1"/>
              <a:t>Speakerdeck</a:t>
            </a:r>
            <a:endParaRPr lang="de-AT" dirty="0"/>
          </a:p>
          <a:p>
            <a:pPr lvl="1"/>
            <a:r>
              <a:rPr lang="de-AT" dirty="0">
                <a:hlinkClick r:id="rId2"/>
              </a:rPr>
              <a:t>http://bit.ly/acr-doc-muc-slides</a:t>
            </a:r>
            <a:endParaRPr lang="de-AT" dirty="0"/>
          </a:p>
          <a:p>
            <a:r>
              <a:rPr lang="de-AT" dirty="0" err="1"/>
              <a:t>Get</a:t>
            </a:r>
            <a:r>
              <a:rPr lang="de-AT" dirty="0"/>
              <a:t> sample </a:t>
            </a:r>
            <a:r>
              <a:rPr lang="de-AT" dirty="0" err="1"/>
              <a:t>script</a:t>
            </a:r>
            <a:r>
              <a:rPr lang="de-AT" dirty="0"/>
              <a:t> from GitHub</a:t>
            </a:r>
          </a:p>
          <a:p>
            <a:pPr lvl="1"/>
            <a:r>
              <a:rPr lang="de-AT" dirty="0">
                <a:hlinkClick r:id="rId3"/>
              </a:rPr>
              <a:t>http://bit.ly/doc-muc-acr</a:t>
            </a:r>
            <a:endParaRPr lang="de-AT" dirty="0"/>
          </a:p>
          <a:p>
            <a:pPr lvl="1"/>
            <a:endParaRPr lang="de-AT" dirty="0"/>
          </a:p>
        </p:txBody>
      </p:sp>
      <p:sp>
        <p:nvSpPr>
          <p:cNvPr id="8" name="Text Placeholder 7">
            <a:extLst>
              <a:ext uri="{FF2B5EF4-FFF2-40B4-BE49-F238E27FC236}">
                <a16:creationId xmlns:a16="http://schemas.microsoft.com/office/drawing/2014/main" id="{05FA88BF-D23B-423F-B5EF-79F233340221}"/>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8581640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dirty="0"/>
              <a:t>Basics</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Store and manage Docker-compatible container images</a:t>
            </a:r>
          </a:p>
          <a:p>
            <a:pPr lvl="1"/>
            <a:r>
              <a:rPr lang="en-US" dirty="0"/>
              <a:t>Windows and Linux (5 TB storage limit)</a:t>
            </a:r>
          </a:p>
          <a:p>
            <a:pPr lvl="1"/>
            <a:r>
              <a:rPr lang="en-US" dirty="0"/>
              <a:t>Support for storing Helm charts (not covered here)</a:t>
            </a:r>
          </a:p>
          <a:p>
            <a:pPr lvl="1"/>
            <a:r>
              <a:rPr lang="en-US" dirty="0"/>
              <a:t>Encrypted-at-rest</a:t>
            </a:r>
          </a:p>
          <a:p>
            <a:pPr>
              <a:spcBef>
                <a:spcPts val="1200"/>
              </a:spcBef>
            </a:pPr>
            <a:r>
              <a:rPr lang="en-US" dirty="0"/>
              <a:t>Managed service</a:t>
            </a:r>
          </a:p>
          <a:p>
            <a:pPr lvl="1"/>
            <a:r>
              <a:rPr lang="en-US" dirty="0"/>
              <a:t>Based on OSS Docker Registry 2.0</a:t>
            </a:r>
          </a:p>
          <a:p>
            <a:pPr lvl="1"/>
            <a:r>
              <a:rPr lang="en-US" dirty="0"/>
              <a:t>Use standard docker commands to interact with ACR</a:t>
            </a:r>
          </a:p>
          <a:p>
            <a:pPr>
              <a:spcBef>
                <a:spcPts val="1200"/>
              </a:spcBef>
            </a:pPr>
            <a:r>
              <a:rPr lang="en-US" dirty="0"/>
              <a:t>Controlled access with Azure AD</a:t>
            </a:r>
          </a:p>
          <a:p>
            <a:pPr lvl="1"/>
            <a:r>
              <a:rPr lang="en-US" dirty="0"/>
              <a:t>Individual identity (MS Account, AAD) for access by developers</a:t>
            </a:r>
          </a:p>
          <a:p>
            <a:pPr lvl="1"/>
            <a:r>
              <a:rPr lang="en-US" dirty="0"/>
              <a:t>Azure AD-backed service principals</a:t>
            </a:r>
          </a:p>
          <a:p>
            <a:pPr lvl="1"/>
            <a:r>
              <a:rPr lang="en-US" dirty="0"/>
              <a:t>Admin account</a:t>
            </a:r>
          </a:p>
          <a:p>
            <a:pPr lvl="1"/>
            <a:r>
              <a:rPr lang="en-US" dirty="0">
                <a:hlinkClick r:id="rId2"/>
              </a:rPr>
              <a:t>Read more…</a:t>
            </a:r>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9826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Multilevel namespaces for repositories</a:t>
            </a:r>
          </a:p>
          <a:p>
            <a:pPr lvl="1"/>
            <a:r>
              <a:rPr lang="en-US" dirty="0"/>
              <a:t>E.g. myregistry.azurecr.io/</a:t>
            </a:r>
            <a:r>
              <a:rPr lang="en-US" dirty="0" err="1"/>
              <a:t>hrdept</a:t>
            </a:r>
            <a:r>
              <a:rPr lang="en-US" dirty="0"/>
              <a:t>/web:3.0.1</a:t>
            </a:r>
          </a:p>
          <a:p>
            <a:r>
              <a:rPr lang="en-US" dirty="0"/>
              <a:t>Content Trust in Preview</a:t>
            </a:r>
          </a:p>
          <a:p>
            <a:pPr lvl="1"/>
            <a:r>
              <a:rPr lang="en-US" dirty="0"/>
              <a:t>Signed images</a:t>
            </a:r>
          </a:p>
          <a:p>
            <a:pPr lvl="1"/>
            <a:r>
              <a:rPr lang="en-US" dirty="0">
                <a:hlinkClick r:id="rId2"/>
              </a:rPr>
              <a:t>Read more</a:t>
            </a:r>
            <a:endParaRPr lang="en-US" dirty="0"/>
          </a:p>
          <a:p>
            <a:r>
              <a:rPr lang="en-US" dirty="0"/>
              <a:t>Support for </a:t>
            </a:r>
            <a:r>
              <a:rPr lang="en-US" dirty="0">
                <a:hlinkClick r:id="rId3"/>
              </a:rPr>
              <a:t>Webhooks</a:t>
            </a:r>
            <a:endParaRPr lang="en-US" dirty="0"/>
          </a:p>
          <a:p>
            <a:pPr lvl="1"/>
            <a:r>
              <a:rPr lang="en-US" dirty="0"/>
              <a:t>Push, delete</a:t>
            </a:r>
          </a:p>
          <a:p>
            <a:r>
              <a:rPr lang="en-US" dirty="0"/>
              <a:t>Process integration</a:t>
            </a:r>
          </a:p>
          <a:p>
            <a:pPr lvl="1"/>
            <a:r>
              <a:rPr lang="en-US" dirty="0"/>
              <a:t>Webhook integration</a:t>
            </a:r>
          </a:p>
          <a:p>
            <a:pPr lvl="1"/>
            <a:r>
              <a:rPr lang="en-US" dirty="0"/>
              <a:t>Integration in Azure </a:t>
            </a:r>
            <a:r>
              <a:rPr lang="en-US" i="1" dirty="0" err="1"/>
              <a:t>EventGrid</a:t>
            </a:r>
            <a:endParaRPr lang="en-US" i="1" dirty="0"/>
          </a:p>
          <a:p>
            <a:pPr lvl="1"/>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4"/>
              </a:rPr>
              <a:t>https://azure.microsoft.com/en-us/services/container-registry/</a:t>
            </a:r>
            <a:endParaRPr lang="en-US"/>
          </a:p>
        </p:txBody>
      </p:sp>
    </p:spTree>
    <p:extLst>
      <p:ext uri="{BB962C8B-B14F-4D97-AF65-F5344CB8AC3E}">
        <p14:creationId xmlns:p14="http://schemas.microsoft.com/office/powerpoint/2010/main" val="249262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61C2-E7B0-4B8D-8B8D-31CE6A3BC2DE}"/>
              </a:ext>
            </a:extLst>
          </p:cNvPr>
          <p:cNvSpPr>
            <a:spLocks noGrp="1"/>
          </p:cNvSpPr>
          <p:nvPr>
            <p:ph type="title"/>
          </p:nvPr>
        </p:nvSpPr>
        <p:spPr/>
        <p:txBody>
          <a:bodyPr/>
          <a:lstStyle/>
          <a:p>
            <a:r>
              <a:rPr lang="de-AT" dirty="0" err="1"/>
              <a:t>Registries</a:t>
            </a:r>
            <a:endParaRPr lang="de-AT" dirty="0"/>
          </a:p>
        </p:txBody>
      </p:sp>
      <p:sp>
        <p:nvSpPr>
          <p:cNvPr id="3" name="Content Placeholder 2">
            <a:extLst>
              <a:ext uri="{FF2B5EF4-FFF2-40B4-BE49-F238E27FC236}">
                <a16:creationId xmlns:a16="http://schemas.microsoft.com/office/drawing/2014/main" id="{7564DF4B-7EC4-413E-8472-7C89EDB79F55}"/>
              </a:ext>
            </a:extLst>
          </p:cNvPr>
          <p:cNvSpPr>
            <a:spLocks noGrp="1"/>
          </p:cNvSpPr>
          <p:nvPr>
            <p:ph sz="quarter" idx="12"/>
          </p:nvPr>
        </p:nvSpPr>
        <p:spPr/>
        <p:txBody>
          <a:bodyPr/>
          <a:lstStyle/>
          <a:p>
            <a:r>
              <a:rPr lang="de-AT" dirty="0"/>
              <a:t>Create </a:t>
            </a:r>
            <a:r>
              <a:rPr lang="de-AT" dirty="0" err="1"/>
              <a:t>one</a:t>
            </a:r>
            <a:r>
              <a:rPr lang="de-AT" dirty="0"/>
              <a:t> </a:t>
            </a:r>
            <a:r>
              <a:rPr lang="de-AT" dirty="0" err="1"/>
              <a:t>or</a:t>
            </a:r>
            <a:r>
              <a:rPr lang="de-AT" dirty="0"/>
              <a:t> </a:t>
            </a:r>
            <a:r>
              <a:rPr lang="de-AT" dirty="0" err="1"/>
              <a:t>more</a:t>
            </a:r>
            <a:r>
              <a:rPr lang="de-AT" dirty="0"/>
              <a:t> </a:t>
            </a:r>
            <a:r>
              <a:rPr lang="de-AT" dirty="0" err="1"/>
              <a:t>registries</a:t>
            </a:r>
            <a:r>
              <a:rPr lang="de-AT" dirty="0"/>
              <a:t> in Azure </a:t>
            </a:r>
            <a:r>
              <a:rPr lang="de-AT" dirty="0" err="1"/>
              <a:t>subscription</a:t>
            </a:r>
            <a:endParaRPr lang="de-AT" dirty="0"/>
          </a:p>
          <a:p>
            <a:pPr lvl="1"/>
            <a:r>
              <a:rPr lang="de-AT" i="1" dirty="0"/>
              <a:t>myregistry.azurecr.io</a:t>
            </a:r>
          </a:p>
          <a:p>
            <a:pPr lvl="1"/>
            <a:r>
              <a:rPr lang="de-AT" dirty="0" err="1"/>
              <a:t>Registries</a:t>
            </a:r>
            <a:r>
              <a:rPr lang="de-AT" dirty="0"/>
              <a:t> network-</a:t>
            </a:r>
            <a:r>
              <a:rPr lang="de-AT" dirty="0" err="1"/>
              <a:t>close</a:t>
            </a:r>
            <a:r>
              <a:rPr lang="de-AT" dirty="0"/>
              <a:t> </a:t>
            </a:r>
            <a:r>
              <a:rPr lang="de-AT" dirty="0" err="1"/>
              <a:t>to</a:t>
            </a:r>
            <a:r>
              <a:rPr lang="de-AT" dirty="0"/>
              <a:t> </a:t>
            </a:r>
            <a:r>
              <a:rPr lang="de-AT" dirty="0" err="1"/>
              <a:t>deployments</a:t>
            </a:r>
            <a:endParaRPr lang="de-AT" dirty="0"/>
          </a:p>
          <a:p>
            <a:pPr lvl="1"/>
            <a:r>
              <a:rPr lang="de-AT" dirty="0" err="1"/>
              <a:t>Consider</a:t>
            </a:r>
            <a:r>
              <a:rPr lang="de-AT" dirty="0"/>
              <a:t> Premium SKU </a:t>
            </a:r>
            <a:r>
              <a:rPr lang="de-AT" dirty="0" err="1"/>
              <a:t>to</a:t>
            </a:r>
            <a:r>
              <a:rPr lang="de-AT" dirty="0"/>
              <a:t> geo-</a:t>
            </a:r>
            <a:r>
              <a:rPr lang="de-AT" dirty="0" err="1"/>
              <a:t>replicate</a:t>
            </a:r>
            <a:endParaRPr lang="de-AT" dirty="0"/>
          </a:p>
          <a:p>
            <a:r>
              <a:rPr lang="de-AT" dirty="0" err="1"/>
              <a:t>Three</a:t>
            </a:r>
            <a:r>
              <a:rPr lang="de-AT" dirty="0"/>
              <a:t> SKUs</a:t>
            </a:r>
          </a:p>
          <a:p>
            <a:pPr lvl="1"/>
            <a:r>
              <a:rPr lang="de-AT" dirty="0"/>
              <a:t>Basic, Standard, Premium</a:t>
            </a:r>
          </a:p>
          <a:p>
            <a:pPr lvl="1"/>
            <a:r>
              <a:rPr lang="de-AT" dirty="0">
                <a:hlinkClick r:id="rId2"/>
              </a:rPr>
              <a:t>Features</a:t>
            </a:r>
            <a:endParaRPr lang="de-AT" dirty="0"/>
          </a:p>
          <a:p>
            <a:pPr lvl="1"/>
            <a:r>
              <a:rPr lang="de-AT" dirty="0" err="1">
                <a:hlinkClick r:id="rId3"/>
              </a:rPr>
              <a:t>Pricing</a:t>
            </a:r>
            <a:endParaRPr lang="de-AT" dirty="0"/>
          </a:p>
        </p:txBody>
      </p:sp>
      <p:sp>
        <p:nvSpPr>
          <p:cNvPr id="4" name="Text Placeholder 3">
            <a:extLst>
              <a:ext uri="{FF2B5EF4-FFF2-40B4-BE49-F238E27FC236}">
                <a16:creationId xmlns:a16="http://schemas.microsoft.com/office/drawing/2014/main" id="{9E636D99-0410-4CA5-B862-09D5D7827F1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8482121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61C2-E7B0-4B8D-8B8D-31CE6A3BC2DE}"/>
              </a:ext>
            </a:extLst>
          </p:cNvPr>
          <p:cNvSpPr>
            <a:spLocks noGrp="1"/>
          </p:cNvSpPr>
          <p:nvPr>
            <p:ph type="title"/>
          </p:nvPr>
        </p:nvSpPr>
        <p:spPr/>
        <p:txBody>
          <a:bodyPr/>
          <a:lstStyle/>
          <a:p>
            <a:r>
              <a:rPr lang="de-AT" dirty="0" err="1"/>
              <a:t>Repositories</a:t>
            </a:r>
            <a:endParaRPr lang="de-AT" dirty="0"/>
          </a:p>
        </p:txBody>
      </p:sp>
      <p:sp>
        <p:nvSpPr>
          <p:cNvPr id="3" name="Content Placeholder 2">
            <a:extLst>
              <a:ext uri="{FF2B5EF4-FFF2-40B4-BE49-F238E27FC236}">
                <a16:creationId xmlns:a16="http://schemas.microsoft.com/office/drawing/2014/main" id="{7564DF4B-7EC4-413E-8472-7C89EDB79F55}"/>
              </a:ext>
            </a:extLst>
          </p:cNvPr>
          <p:cNvSpPr>
            <a:spLocks noGrp="1"/>
          </p:cNvSpPr>
          <p:nvPr>
            <p:ph sz="quarter" idx="12"/>
          </p:nvPr>
        </p:nvSpPr>
        <p:spPr/>
        <p:txBody>
          <a:bodyPr/>
          <a:lstStyle/>
          <a:p>
            <a:r>
              <a:rPr lang="de-AT" dirty="0"/>
              <a:t>Registry </a:t>
            </a:r>
            <a:r>
              <a:rPr lang="de-AT" dirty="0" err="1"/>
              <a:t>contains</a:t>
            </a:r>
            <a:r>
              <a:rPr lang="de-AT" dirty="0"/>
              <a:t> </a:t>
            </a:r>
            <a:r>
              <a:rPr lang="de-AT" dirty="0" err="1"/>
              <a:t>one</a:t>
            </a:r>
            <a:r>
              <a:rPr lang="de-AT" dirty="0"/>
              <a:t> </a:t>
            </a:r>
            <a:r>
              <a:rPr lang="de-AT" dirty="0" err="1"/>
              <a:t>or</a:t>
            </a:r>
            <a:r>
              <a:rPr lang="de-AT" dirty="0"/>
              <a:t> </a:t>
            </a:r>
            <a:r>
              <a:rPr lang="de-AT" dirty="0" err="1"/>
              <a:t>more</a:t>
            </a:r>
            <a:r>
              <a:rPr lang="de-AT" dirty="0"/>
              <a:t> </a:t>
            </a:r>
            <a:r>
              <a:rPr lang="de-AT" dirty="0" err="1"/>
              <a:t>repositories</a:t>
            </a:r>
            <a:endParaRPr lang="de-AT" dirty="0"/>
          </a:p>
          <a:p>
            <a:r>
              <a:rPr lang="de-AT" dirty="0" err="1"/>
              <a:t>Hierarchical</a:t>
            </a:r>
            <a:r>
              <a:rPr lang="de-AT" dirty="0"/>
              <a:t> </a:t>
            </a:r>
            <a:r>
              <a:rPr lang="de-AT" dirty="0" err="1"/>
              <a:t>namespace</a:t>
            </a:r>
            <a:endParaRPr lang="de-AT" dirty="0"/>
          </a:p>
          <a:p>
            <a:pPr lvl="1"/>
            <a:r>
              <a:rPr lang="de-AT" i="1" dirty="0"/>
              <a:t>myregistry.azurecr.io/</a:t>
            </a:r>
            <a:r>
              <a:rPr lang="de-AT" i="1" dirty="0" err="1"/>
              <a:t>nginx:alpine</a:t>
            </a:r>
            <a:endParaRPr lang="de-AT" i="1" dirty="0"/>
          </a:p>
          <a:p>
            <a:pPr lvl="1"/>
            <a:r>
              <a:rPr lang="de-AT" i="1" dirty="0"/>
              <a:t>myregistry.azurecr.io/</a:t>
            </a:r>
            <a:r>
              <a:rPr lang="de-AT" i="1" dirty="0" err="1"/>
              <a:t>accounting</a:t>
            </a:r>
            <a:r>
              <a:rPr lang="de-AT" i="1" dirty="0"/>
              <a:t>/</a:t>
            </a:r>
            <a:r>
              <a:rPr lang="de-AT" i="1" dirty="0" err="1"/>
              <a:t>probooks:latest</a:t>
            </a:r>
            <a:endParaRPr lang="de-AT" i="1" dirty="0"/>
          </a:p>
          <a:p>
            <a:pPr lvl="1"/>
            <a:r>
              <a:rPr lang="de-AT" i="1" dirty="0"/>
              <a:t>myregistry.azurecr.io/</a:t>
            </a:r>
            <a:r>
              <a:rPr lang="de-AT" i="1" dirty="0" err="1"/>
              <a:t>marketing</a:t>
            </a:r>
            <a:r>
              <a:rPr lang="de-AT" i="1" dirty="0"/>
              <a:t>/</a:t>
            </a:r>
            <a:r>
              <a:rPr lang="de-AT" i="1" dirty="0" err="1"/>
              <a:t>launchcampaign</a:t>
            </a:r>
            <a:r>
              <a:rPr lang="de-AT" i="1" dirty="0"/>
              <a:t>/webui:3</a:t>
            </a:r>
          </a:p>
          <a:p>
            <a:endParaRPr lang="de-AT" dirty="0"/>
          </a:p>
        </p:txBody>
      </p:sp>
      <p:sp>
        <p:nvSpPr>
          <p:cNvPr id="4" name="Text Placeholder 3">
            <a:extLst>
              <a:ext uri="{FF2B5EF4-FFF2-40B4-BE49-F238E27FC236}">
                <a16:creationId xmlns:a16="http://schemas.microsoft.com/office/drawing/2014/main" id="{9E636D99-0410-4CA5-B862-09D5D7827F1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5001368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1D71-3F24-4DAD-8317-29F24DB27717}"/>
              </a:ext>
            </a:extLst>
          </p:cNvPr>
          <p:cNvSpPr>
            <a:spLocks noGrp="1"/>
          </p:cNvSpPr>
          <p:nvPr>
            <p:ph type="title"/>
          </p:nvPr>
        </p:nvSpPr>
        <p:spPr/>
        <p:txBody>
          <a:bodyPr/>
          <a:lstStyle/>
          <a:p>
            <a:r>
              <a:rPr lang="de-AT" dirty="0"/>
              <a:t>ACR Tasks</a:t>
            </a:r>
          </a:p>
        </p:txBody>
      </p:sp>
      <p:sp>
        <p:nvSpPr>
          <p:cNvPr id="3" name="Content Placeholder 2">
            <a:extLst>
              <a:ext uri="{FF2B5EF4-FFF2-40B4-BE49-F238E27FC236}">
                <a16:creationId xmlns:a16="http://schemas.microsoft.com/office/drawing/2014/main" id="{447AACDD-B40C-4CFD-99AD-C1CB1EFE44BC}"/>
              </a:ext>
            </a:extLst>
          </p:cNvPr>
          <p:cNvSpPr>
            <a:spLocks noGrp="1"/>
          </p:cNvSpPr>
          <p:nvPr>
            <p:ph sz="quarter" idx="12"/>
          </p:nvPr>
        </p:nvSpPr>
        <p:spPr/>
        <p:txBody>
          <a:bodyPr/>
          <a:lstStyle/>
          <a:p>
            <a:r>
              <a:rPr lang="de-AT" dirty="0" err="1"/>
              <a:t>Offload</a:t>
            </a:r>
            <a:r>
              <a:rPr lang="de-AT" dirty="0"/>
              <a:t> </a:t>
            </a:r>
            <a:r>
              <a:rPr lang="de-AT" i="1" dirty="0" err="1"/>
              <a:t>docker</a:t>
            </a:r>
            <a:r>
              <a:rPr lang="de-AT" i="1" dirty="0"/>
              <a:t> </a:t>
            </a:r>
            <a:r>
              <a:rPr lang="de-AT" i="1" dirty="0" err="1"/>
              <a:t>build</a:t>
            </a:r>
            <a:r>
              <a:rPr lang="de-AT" dirty="0"/>
              <a:t> </a:t>
            </a:r>
            <a:r>
              <a:rPr lang="de-AT" dirty="0" err="1"/>
              <a:t>to</a:t>
            </a:r>
            <a:r>
              <a:rPr lang="de-AT" dirty="0"/>
              <a:t> Azure</a:t>
            </a:r>
          </a:p>
          <a:p>
            <a:pPr lvl="1"/>
            <a:r>
              <a:rPr lang="de-AT" dirty="0"/>
              <a:t>Pay per CPU-</a:t>
            </a:r>
            <a:r>
              <a:rPr lang="de-AT" dirty="0" err="1"/>
              <a:t>second</a:t>
            </a:r>
            <a:endParaRPr lang="de-AT" dirty="0"/>
          </a:p>
          <a:p>
            <a:r>
              <a:rPr lang="de-AT" dirty="0"/>
              <a:t>Registry Tasks</a:t>
            </a:r>
          </a:p>
          <a:p>
            <a:pPr lvl="1"/>
            <a:r>
              <a:rPr lang="de-AT" dirty="0" err="1"/>
              <a:t>Build</a:t>
            </a:r>
            <a:r>
              <a:rPr lang="de-AT" dirty="0"/>
              <a:t> </a:t>
            </a:r>
            <a:r>
              <a:rPr lang="de-AT" dirty="0" err="1"/>
              <a:t>images</a:t>
            </a:r>
            <a:r>
              <a:rPr lang="de-AT" dirty="0"/>
              <a:t> on </a:t>
            </a:r>
            <a:r>
              <a:rPr lang="de-AT" dirty="0" err="1"/>
              <a:t>demand</a:t>
            </a:r>
            <a:r>
              <a:rPr lang="de-AT" dirty="0"/>
              <a:t> </a:t>
            </a:r>
          </a:p>
          <a:p>
            <a:pPr lvl="1"/>
            <a:r>
              <a:rPr lang="de-AT" dirty="0" err="1"/>
              <a:t>Build</a:t>
            </a:r>
            <a:r>
              <a:rPr lang="de-AT" dirty="0"/>
              <a:t> </a:t>
            </a:r>
            <a:r>
              <a:rPr lang="de-AT" dirty="0" err="1"/>
              <a:t>image</a:t>
            </a:r>
            <a:r>
              <a:rPr lang="de-AT" dirty="0"/>
              <a:t> after </a:t>
            </a:r>
            <a:r>
              <a:rPr lang="de-AT" dirty="0" err="1"/>
              <a:t>checking</a:t>
            </a:r>
            <a:r>
              <a:rPr lang="de-AT" dirty="0"/>
              <a:t> in code (</a:t>
            </a:r>
            <a:r>
              <a:rPr lang="de-AT" dirty="0" err="1">
                <a:hlinkClick r:id="rId2"/>
              </a:rPr>
              <a:t>example</a:t>
            </a:r>
            <a:r>
              <a:rPr lang="de-AT" dirty="0"/>
              <a:t>)</a:t>
            </a:r>
          </a:p>
          <a:p>
            <a:pPr lvl="1"/>
            <a:r>
              <a:rPr lang="de-AT" dirty="0" err="1"/>
              <a:t>Build</a:t>
            </a:r>
            <a:r>
              <a:rPr lang="de-AT" dirty="0"/>
              <a:t> </a:t>
            </a:r>
            <a:r>
              <a:rPr lang="de-AT" dirty="0" err="1"/>
              <a:t>image</a:t>
            </a:r>
            <a:r>
              <a:rPr lang="de-AT" dirty="0"/>
              <a:t> after </a:t>
            </a:r>
            <a:r>
              <a:rPr lang="de-AT" dirty="0" err="1"/>
              <a:t>base</a:t>
            </a:r>
            <a:r>
              <a:rPr lang="de-AT" dirty="0"/>
              <a:t> </a:t>
            </a:r>
            <a:r>
              <a:rPr lang="de-AT" dirty="0" err="1"/>
              <a:t>image</a:t>
            </a:r>
            <a:r>
              <a:rPr lang="de-AT" dirty="0"/>
              <a:t> </a:t>
            </a:r>
            <a:r>
              <a:rPr lang="de-AT" dirty="0" err="1"/>
              <a:t>refresh</a:t>
            </a:r>
            <a:endParaRPr lang="de-AT" dirty="0"/>
          </a:p>
          <a:p>
            <a:pPr lvl="1"/>
            <a:r>
              <a:rPr lang="de-AT" dirty="0"/>
              <a:t>Use Webhooks </a:t>
            </a:r>
            <a:r>
              <a:rPr lang="de-AT" dirty="0" err="1"/>
              <a:t>or</a:t>
            </a:r>
            <a:r>
              <a:rPr lang="de-AT" dirty="0"/>
              <a:t> </a:t>
            </a:r>
            <a:r>
              <a:rPr lang="de-AT" dirty="0" err="1"/>
              <a:t>events</a:t>
            </a:r>
            <a:r>
              <a:rPr lang="de-AT" dirty="0"/>
              <a:t> </a:t>
            </a:r>
            <a:r>
              <a:rPr lang="de-AT" dirty="0" err="1"/>
              <a:t>to</a:t>
            </a:r>
            <a:r>
              <a:rPr lang="de-AT" dirty="0"/>
              <a:t> update </a:t>
            </a:r>
            <a:r>
              <a:rPr lang="de-AT" dirty="0" err="1"/>
              <a:t>containers</a:t>
            </a:r>
            <a:endParaRPr lang="de-AT" dirty="0"/>
          </a:p>
          <a:p>
            <a:r>
              <a:rPr lang="de-AT" dirty="0"/>
              <a:t>Preview: Multi-</a:t>
            </a:r>
            <a:r>
              <a:rPr lang="de-AT" dirty="0" err="1"/>
              <a:t>Step</a:t>
            </a:r>
            <a:r>
              <a:rPr lang="de-AT" dirty="0"/>
              <a:t> Tasks</a:t>
            </a:r>
          </a:p>
          <a:p>
            <a:pPr lvl="1"/>
            <a:r>
              <a:rPr lang="de-AT" dirty="0" err="1"/>
              <a:t>Step-based</a:t>
            </a:r>
            <a:r>
              <a:rPr lang="de-AT" dirty="0"/>
              <a:t> </a:t>
            </a:r>
            <a:r>
              <a:rPr lang="de-AT" dirty="0" err="1"/>
              <a:t>task</a:t>
            </a:r>
            <a:r>
              <a:rPr lang="de-AT" dirty="0"/>
              <a:t> </a:t>
            </a:r>
            <a:r>
              <a:rPr lang="de-AT" dirty="0" err="1"/>
              <a:t>definition</a:t>
            </a:r>
            <a:endParaRPr lang="de-AT" dirty="0"/>
          </a:p>
          <a:p>
            <a:pPr lvl="1"/>
            <a:r>
              <a:rPr lang="de-AT" dirty="0" err="1"/>
              <a:t>Build</a:t>
            </a:r>
            <a:r>
              <a:rPr lang="de-AT" dirty="0"/>
              <a:t>, push, </a:t>
            </a:r>
            <a:r>
              <a:rPr lang="de-AT" dirty="0" err="1"/>
              <a:t>test</a:t>
            </a:r>
            <a:r>
              <a:rPr lang="de-AT" dirty="0"/>
              <a:t>, </a:t>
            </a:r>
            <a:r>
              <a:rPr lang="de-AT" dirty="0" err="1"/>
              <a:t>execute</a:t>
            </a:r>
            <a:r>
              <a:rPr lang="de-AT" dirty="0"/>
              <a:t> </a:t>
            </a:r>
            <a:r>
              <a:rPr lang="de-AT" dirty="0" err="1"/>
              <a:t>containers</a:t>
            </a:r>
            <a:endParaRPr lang="de-AT" dirty="0"/>
          </a:p>
          <a:p>
            <a:pPr lvl="1"/>
            <a:r>
              <a:rPr lang="de-AT" dirty="0" err="1"/>
              <a:t>Example</a:t>
            </a:r>
            <a:endParaRPr lang="de-AT" dirty="0"/>
          </a:p>
          <a:p>
            <a:pPr lvl="1"/>
            <a:endParaRPr lang="de-AT" dirty="0"/>
          </a:p>
        </p:txBody>
      </p:sp>
      <p:sp>
        <p:nvSpPr>
          <p:cNvPr id="4" name="Text Placeholder 3">
            <a:extLst>
              <a:ext uri="{FF2B5EF4-FFF2-40B4-BE49-F238E27FC236}">
                <a16:creationId xmlns:a16="http://schemas.microsoft.com/office/drawing/2014/main" id="{220BC155-3A65-4E9A-9C0F-C37A762B896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85428514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B53CC1E-6B40-49DB-8119-09E38B59A4B5}"/>
              </a:ext>
            </a:extLst>
          </p:cNvPr>
          <p:cNvSpPr>
            <a:spLocks noGrp="1"/>
          </p:cNvSpPr>
          <p:nvPr>
            <p:ph type="body" sz="quarter" idx="16"/>
          </p:nvPr>
        </p:nvSpPr>
        <p:spPr/>
        <p:txBody>
          <a:bodyPr/>
          <a:lstStyle/>
          <a:p>
            <a:r>
              <a:rPr lang="de-AT" dirty="0"/>
              <a:t>Demo</a:t>
            </a:r>
          </a:p>
        </p:txBody>
      </p:sp>
      <p:sp>
        <p:nvSpPr>
          <p:cNvPr id="6" name="Text Placeholder 5">
            <a:extLst>
              <a:ext uri="{FF2B5EF4-FFF2-40B4-BE49-F238E27FC236}">
                <a16:creationId xmlns:a16="http://schemas.microsoft.com/office/drawing/2014/main" id="{0AB94787-A366-45E5-87A7-9D1888F0BCDC}"/>
              </a:ext>
            </a:extLst>
          </p:cNvPr>
          <p:cNvSpPr>
            <a:spLocks noGrp="1"/>
          </p:cNvSpPr>
          <p:nvPr>
            <p:ph type="body" sz="quarter" idx="24"/>
          </p:nvPr>
        </p:nvSpPr>
        <p:spPr/>
        <p:txBody>
          <a:bodyPr/>
          <a:lstStyle/>
          <a:p>
            <a:r>
              <a:rPr lang="de-AT" dirty="0" err="1"/>
              <a:t>Get</a:t>
            </a:r>
            <a:r>
              <a:rPr lang="de-AT" dirty="0"/>
              <a:t> sample </a:t>
            </a:r>
            <a:r>
              <a:rPr lang="de-AT" dirty="0" err="1"/>
              <a:t>script</a:t>
            </a:r>
            <a:r>
              <a:rPr lang="de-AT" dirty="0"/>
              <a:t> from GitHub</a:t>
            </a:r>
          </a:p>
          <a:p>
            <a:pPr lvl="1"/>
            <a:r>
              <a:rPr lang="de-AT" dirty="0">
                <a:hlinkClick r:id="rId2"/>
              </a:rPr>
              <a:t>http://bit.ly/doc-muc-acr</a:t>
            </a:r>
            <a:endParaRPr lang="de-AT" dirty="0"/>
          </a:p>
          <a:p>
            <a:endParaRPr lang="de-AT" dirty="0"/>
          </a:p>
        </p:txBody>
      </p:sp>
      <p:sp>
        <p:nvSpPr>
          <p:cNvPr id="7" name="Text Placeholder 6">
            <a:extLst>
              <a:ext uri="{FF2B5EF4-FFF2-40B4-BE49-F238E27FC236}">
                <a16:creationId xmlns:a16="http://schemas.microsoft.com/office/drawing/2014/main" id="{46B6531B-A806-458C-83F3-CD84DC8B90B7}"/>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72D23844-CAD0-4CA2-A6B4-689F2CF74435}"/>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275540845"/>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D43D4A-F5F8-47F6-A4EC-521F433C91BF}">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www.w3.org/XML/1998/namespace"/>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978F6DD-25A2-48DB-A93B-386E9DA01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104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Segoe UI Semilight</vt:lpstr>
      <vt:lpstr>Wingdings 3</vt:lpstr>
      <vt:lpstr>Larissa-Design</vt:lpstr>
      <vt:lpstr>Azure ARC</vt:lpstr>
      <vt:lpstr>Your Host</vt:lpstr>
      <vt:lpstr>Agenda</vt:lpstr>
      <vt:lpstr>Basics</vt:lpstr>
      <vt:lpstr>Azure Container Registry</vt:lpstr>
      <vt:lpstr>Registries</vt:lpstr>
      <vt:lpstr>Repositories</vt:lpstr>
      <vt:lpstr>ACR Tasks</vt:lpstr>
      <vt:lpstr>PowerPoint Presentation</vt:lpstr>
      <vt:lpstr>Demo</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Container-as-a-Service</dc:title>
  <dc:subject/>
  <dc:creator>Rainer Stropek</dc:creator>
  <cp:keywords/>
  <dc:description/>
  <cp:lastModifiedBy>Rainer Stropek</cp:lastModifiedBy>
  <cp:revision>592</cp:revision>
  <dcterms:created xsi:type="dcterms:W3CDTF">2008-12-21T08:14:37Z</dcterms:created>
  <dcterms:modified xsi:type="dcterms:W3CDTF">2018-12-05T13:27:18Z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