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6" r:id="rId1"/>
    <p:sldMasterId id="2147483842" r:id="rId2"/>
  </p:sldMasterIdLst>
  <p:sldIdLst>
    <p:sldId id="297" r:id="rId3"/>
    <p:sldId id="266" r:id="rId4"/>
    <p:sldId id="323" r:id="rId5"/>
    <p:sldId id="327" r:id="rId6"/>
    <p:sldId id="325" r:id="rId7"/>
    <p:sldId id="346" r:id="rId8"/>
    <p:sldId id="345" r:id="rId9"/>
    <p:sldId id="326" r:id="rId10"/>
    <p:sldId id="355" r:id="rId11"/>
    <p:sldId id="356" r:id="rId12"/>
    <p:sldId id="359" r:id="rId13"/>
    <p:sldId id="328" r:id="rId14"/>
    <p:sldId id="352" r:id="rId15"/>
    <p:sldId id="353" r:id="rId16"/>
    <p:sldId id="329" r:id="rId17"/>
    <p:sldId id="330" r:id="rId18"/>
    <p:sldId id="334" r:id="rId19"/>
    <p:sldId id="336" r:id="rId20"/>
    <p:sldId id="358" r:id="rId21"/>
    <p:sldId id="332" r:id="rId22"/>
    <p:sldId id="333" r:id="rId23"/>
    <p:sldId id="337" r:id="rId24"/>
    <p:sldId id="338" r:id="rId25"/>
    <p:sldId id="354" r:id="rId26"/>
    <p:sldId id="357" r:id="rId27"/>
    <p:sldId id="350" r:id="rId28"/>
    <p:sldId id="339" r:id="rId29"/>
    <p:sldId id="340" r:id="rId30"/>
    <p:sldId id="341" r:id="rId31"/>
    <p:sldId id="342" r:id="rId32"/>
    <p:sldId id="363" r:id="rId33"/>
    <p:sldId id="364" r:id="rId34"/>
    <p:sldId id="360" r:id="rId35"/>
    <p:sldId id="365" r:id="rId36"/>
    <p:sldId id="361" r:id="rId37"/>
    <p:sldId id="362" r:id="rId38"/>
    <p:sldId id="347" r:id="rId39"/>
    <p:sldId id="348" r:id="rId40"/>
    <p:sldId id="349" r:id="rId41"/>
    <p:sldId id="343" r:id="rId42"/>
    <p:sldId id="344" r:id="rId43"/>
    <p:sldId id="322" r:id="rId44"/>
  </p:sldIdLst>
  <p:sldSz cx="9144000" cy="5143500" type="screen16x9"/>
  <p:notesSz cx="6858000" cy="9144000"/>
  <p:defaultTextStyle>
    <a:defPPr>
      <a:defRPr lang="en-GB"/>
    </a:defPPr>
    <a:lvl1pPr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602855" indent="-231867"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927469"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298457"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1669445"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1854939" algn="l" defTabSz="741975" rtl="0" eaLnBrk="1" latinLnBrk="0" hangingPunct="1">
      <a:defRPr kern="1200">
        <a:solidFill>
          <a:schemeClr val="bg1"/>
        </a:solidFill>
        <a:latin typeface="Arial" pitchFamily="34" charset="0"/>
        <a:ea typeface="SimSun" pitchFamily="2" charset="-122"/>
        <a:cs typeface="+mn-cs"/>
      </a:defRPr>
    </a:lvl6pPr>
    <a:lvl7pPr marL="2225927" algn="l" defTabSz="741975" rtl="0" eaLnBrk="1" latinLnBrk="0" hangingPunct="1">
      <a:defRPr kern="1200">
        <a:solidFill>
          <a:schemeClr val="bg1"/>
        </a:solidFill>
        <a:latin typeface="Arial" pitchFamily="34" charset="0"/>
        <a:ea typeface="SimSun" pitchFamily="2" charset="-122"/>
        <a:cs typeface="+mn-cs"/>
      </a:defRPr>
    </a:lvl7pPr>
    <a:lvl8pPr marL="2596914" algn="l" defTabSz="741975" rtl="0" eaLnBrk="1" latinLnBrk="0" hangingPunct="1">
      <a:defRPr kern="1200">
        <a:solidFill>
          <a:schemeClr val="bg1"/>
        </a:solidFill>
        <a:latin typeface="Arial" pitchFamily="34" charset="0"/>
        <a:ea typeface="SimSun" pitchFamily="2" charset="-122"/>
        <a:cs typeface="+mn-cs"/>
      </a:defRPr>
    </a:lvl8pPr>
    <a:lvl9pPr marL="2967902" algn="l" defTabSz="741975" rtl="0" eaLnBrk="1" latinLnBrk="0" hangingPunct="1">
      <a:defRPr kern="1200">
        <a:solidFill>
          <a:schemeClr val="bg1"/>
        </a:solidFill>
        <a:latin typeface="Arial" pitchFamily="34" charset="0"/>
        <a:ea typeface="SimSun" pitchFamily="2" charset="-122"/>
        <a:cs typeface="+mn-cs"/>
      </a:defRPr>
    </a:lvl9pPr>
  </p:defaultTextStyle>
  <p:extLst>
    <p:ext uri="{521415D9-36F7-43E2-AB2F-B90AF26B5E84}">
      <p14:sectionLst xmlns:p14="http://schemas.microsoft.com/office/powerpoint/2010/main">
        <p14:section name="Intro" id="{C559E0A4-AA95-41FE-A6E4-919DE0265B61}">
          <p14:sldIdLst>
            <p14:sldId id="297"/>
            <p14:sldId id="266"/>
            <p14:sldId id="323"/>
          </p14:sldIdLst>
        </p14:section>
        <p14:section name="Overview" id="{25CFC70C-139B-4091-A53A-663017A2E8F0}">
          <p14:sldIdLst>
            <p14:sldId id="327"/>
            <p14:sldId id="325"/>
            <p14:sldId id="346"/>
            <p14:sldId id="345"/>
            <p14:sldId id="326"/>
            <p14:sldId id="355"/>
            <p14:sldId id="356"/>
            <p14:sldId id="359"/>
            <p14:sldId id="328"/>
            <p14:sldId id="352"/>
            <p14:sldId id="353"/>
          </p14:sldIdLst>
        </p14:section>
        <p14:section name="Linux on Windows" id="{A559C975-F723-4435-8D71-0067758FBC61}">
          <p14:sldIdLst>
            <p14:sldId id="329"/>
            <p14:sldId id="330"/>
            <p14:sldId id="334"/>
            <p14:sldId id="336"/>
            <p14:sldId id="358"/>
          </p14:sldIdLst>
        </p14:section>
        <p14:section name="Windows on Windows" id="{D5F7E770-A59A-4D3E-885C-098426A7C44A}">
          <p14:sldIdLst>
            <p14:sldId id="332"/>
            <p14:sldId id="333"/>
            <p14:sldId id="337"/>
            <p14:sldId id="338"/>
            <p14:sldId id="354"/>
            <p14:sldId id="357"/>
            <p14:sldId id="350"/>
          </p14:sldIdLst>
        </p14:section>
        <p14:section name="Docker on Azure" id="{DBE68348-546D-4F8F-B4F9-FF618E6AA11D}">
          <p14:sldIdLst>
            <p14:sldId id="339"/>
            <p14:sldId id="340"/>
            <p14:sldId id="341"/>
            <p14:sldId id="342"/>
            <p14:sldId id="363"/>
            <p14:sldId id="364"/>
            <p14:sldId id="360"/>
            <p14:sldId id="365"/>
            <p14:sldId id="361"/>
            <p14:sldId id="362"/>
          </p14:sldIdLst>
        </p14:section>
        <p14:section name="Developer Tools" id="{8D3E26B5-4DF3-4CD5-BC29-40777AC2A022}">
          <p14:sldIdLst>
            <p14:sldId id="347"/>
            <p14:sldId id="348"/>
            <p14:sldId id="349"/>
          </p14:sldIdLst>
        </p14:section>
        <p14:section name="Closing" id="{4761B1E4-8EE2-40CB-A150-1A6C59B51778}">
          <p14:sldIdLst>
            <p14:sldId id="343"/>
            <p14:sldId id="344"/>
            <p14:sldId id="3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AA3"/>
    <a:srgbClr val="A8C1A3"/>
    <a:srgbClr val="F0EBDB"/>
    <a:srgbClr val="5F8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9" autoAdjust="0"/>
    <p:restoredTop sz="90435" autoAdjust="0"/>
  </p:normalViewPr>
  <p:slideViewPr>
    <p:cSldViewPr snapToGrid="0" snapToObjects="1">
      <p:cViewPr varScale="1">
        <p:scale>
          <a:sx n="104" d="100"/>
          <a:sy n="104" d="100"/>
        </p:scale>
        <p:origin x="749"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a:solidFill>
                  <a:srgbClr val="0071BC"/>
                </a:solidFill>
                <a:latin typeface="Segoe UI"/>
                <a:ea typeface="+mn-ea"/>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34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248002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28641567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3808502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663774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656185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1349202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28193606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11842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3629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483850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2241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AT"/>
          </a:p>
        </p:txBody>
      </p:sp>
    </p:spTree>
    <p:extLst>
      <p:ext uri="{BB962C8B-B14F-4D97-AF65-F5344CB8AC3E}">
        <p14:creationId xmlns:p14="http://schemas.microsoft.com/office/powerpoint/2010/main" val="2964146507"/>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a:t>Textmasterformate durch Klicken bearbeiten</a:t>
            </a:r>
          </a:p>
          <a:p>
            <a:pPr marL="358775" lvl="1" indent="-176213">
              <a:tabLst/>
            </a:pPr>
            <a:r>
              <a:rPr lang="de-DE" dirty="0"/>
              <a:t>Zweite Ebene</a:t>
            </a:r>
          </a:p>
          <a:p>
            <a:pPr marL="541338" lvl="2" indent="-182563">
              <a:tabLst>
                <a:tab pos="358775" algn="l"/>
              </a:tabLst>
            </a:pPr>
            <a:r>
              <a:rPr lang="de-DE" dirty="0"/>
              <a:t>Dritte Ebene</a:t>
            </a:r>
          </a:p>
          <a:p>
            <a:pPr marL="715963" lvl="3" indent="-174625">
              <a:tabLst>
                <a:tab pos="358775" algn="l"/>
              </a:tabLst>
            </a:pPr>
            <a:r>
              <a:rPr lang="de-DE" dirty="0"/>
              <a:t>Vierte Ebene</a:t>
            </a:r>
          </a:p>
          <a:p>
            <a:pPr marL="898525" lvl="4" indent="-182563">
              <a:tabLst>
                <a:tab pos="358775" algn="l"/>
              </a:tabLst>
            </a:pPr>
            <a:r>
              <a:rPr lang="de-DE" dirty="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345058091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356677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270735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18024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1BC"/>
                </a:solidFill>
                <a:effectLst/>
                <a:uLnTx/>
                <a:uFillTx/>
                <a:latin typeface="Segoe UI"/>
                <a:ea typeface="+mn-ea"/>
                <a:cs typeface="+mn-cs"/>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800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1350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62565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091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20921861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6454118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455478"/>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2134847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8870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2398158"/>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9715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64127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6757923"/>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1363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53355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982091656"/>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04166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454318219"/>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3138577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4902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7925498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732230"/>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592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de-DE"/>
              <a:t>Textmasterformat bearbeiten</a:t>
            </a:r>
          </a:p>
        </p:txBody>
      </p:sp>
    </p:spTree>
    <p:extLst>
      <p:ext uri="{BB962C8B-B14F-4D97-AF65-F5344CB8AC3E}">
        <p14:creationId xmlns:p14="http://schemas.microsoft.com/office/powerpoint/2010/main" val="26660047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35546"/>
            <a:ext cx="7772400" cy="578904"/>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685800" y="1485900"/>
            <a:ext cx="7772400" cy="3429000"/>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262062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53877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37839875"/>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1983666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2712239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75197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219581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406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5" r:id="rId17"/>
    <p:sldLayoutId id="2147483818" r:id="rId18"/>
    <p:sldLayoutId id="2147483827" r:id="rId19"/>
    <p:sldLayoutId id="2147483828" r:id="rId20"/>
    <p:sldLayoutId id="2147483829" r:id="rId21"/>
    <p:sldLayoutId id="2147483830" r:id="rId22"/>
    <p:sldLayoutId id="2147483831" r:id="rId23"/>
    <p:sldLayoutId id="2147483832"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206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1" r:id="rId18"/>
    <p:sldLayoutId id="2147483863" r:id="rId19"/>
    <p:sldLayoutId id="2147483891" r:id="rId20"/>
    <p:sldLayoutId id="2147483892" r:id="rId21"/>
    <p:sldLayoutId id="2147483903" r:id="rId22"/>
    <p:sldLayoutId id="2147483904" r:id="rId23"/>
    <p:sldLayoutId id="2147483905"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25.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blogs.msdn.microsoft.com/webdev/2016/11/16/new-docker-tools-for-visual-studio/" TargetMode="External"/><Relationship Id="rId2" Type="http://schemas.openxmlformats.org/officeDocument/2006/relationships/hyperlink" Target="https://visualstudiogallery.msdn.microsoft.com/0f5b2caa-ea00-41c8-b8a2-058c7da0b3e4" TargetMode="External"/><Relationship Id="rId1" Type="http://schemas.openxmlformats.org/officeDocument/2006/relationships/slideLayout" Target="../slideLayouts/slideLayout3.xml"/><Relationship Id="rId5" Type="http://schemas.openxmlformats.org/officeDocument/2006/relationships/hyperlink" Target="https://github.com/Microsoft/vscode-docker" TargetMode="External"/><Relationship Id="rId4" Type="http://schemas.openxmlformats.org/officeDocument/2006/relationships/hyperlink" Target="https://github.com/Microsoft/VSTS-Docker-Preview"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docs.microsoft.com/en-us/virtualization/windowscontainers/manage-containers/hyperv-container" TargetMode="Externa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beta.docker.com/docs/windows/getting-started/"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msdn.microsoft.com/en-us/virtualization/windowscontainers/docker/manage_windows_dockerfile" TargetMode="Externa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rstropek/DockerVS2015Intro/blob/master/dockerDemos/07-win-container-nano-server/Dockerfile"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virtualization/windowscontainers/manage-docker/manage-windows-dockerfile" TargetMode="External"/><Relationship Id="rId2" Type="http://schemas.openxmlformats.org/officeDocument/2006/relationships/hyperlink" Target="https://docs.microsoft.com/en-us/virtualization/windowscontainers/manage-docker/configure-docker-daemon" TargetMode="External"/><Relationship Id="rId1" Type="http://schemas.openxmlformats.org/officeDocument/2006/relationships/slideLayout" Target="../slideLayouts/slideLayout3.xml"/><Relationship Id="rId4" Type="http://schemas.openxmlformats.org/officeDocument/2006/relationships/hyperlink" Target="https://docs.microsoft.com/en-us/virtualization/windowscontainers/manage-containers/container-network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Azure/azure-quickstart-templates" TargetMode="External"/><Relationship Id="rId7" Type="http://schemas.openxmlformats.org/officeDocument/2006/relationships/hyperlink" Target="https://github.com/Azure/azurefile-dockervolumedriver" TargetMode="External"/><Relationship Id="rId2" Type="http://schemas.openxmlformats.org/officeDocument/2006/relationships/hyperlink" Target="https://azure.microsoft.com/en-us/documentation/articles/virtual-machines-linux-dockerextension/" TargetMode="External"/><Relationship Id="rId1" Type="http://schemas.openxmlformats.org/officeDocument/2006/relationships/slideLayout" Target="../slideLayouts/slideLayout3.xml"/><Relationship Id="rId6" Type="http://schemas.openxmlformats.org/officeDocument/2006/relationships/hyperlink" Target="https://azure.microsoft.com/en-us/services/container-service/" TargetMode="External"/><Relationship Id="rId5" Type="http://schemas.openxmlformats.org/officeDocument/2006/relationships/hyperlink" Target="https://docs.docker.com/machine/drivers/azure/" TargetMode="External"/><Relationship Id="rId4" Type="http://schemas.openxmlformats.org/officeDocument/2006/relationships/hyperlink" Target="https://github.com/Azure/azure-quickstart-templates/tree/master/docker-simple-on-ubuntu"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marketplace.visualstudio.com/items?itemName=MicrosoftCloudExplorer.VisualStudioToolsforDocker-Preview" TargetMode="External"/><Relationship Id="rId2" Type="http://schemas.openxmlformats.org/officeDocument/2006/relationships/image" Target="../media/image8.png"/><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marketplace.visualstudio.com/search?term=docker&amp;target=vsts&amp;category=Build%20and%20release&amp;sortBy=Relevance" TargetMode="Externa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msdn.microsoft.com/en-us/commandline/wsl/about"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docker/docker/blob/master/contrib/completion/bash/docker"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docs.docker.com/docker-for-windows/" TargetMode="External"/><Relationship Id="rId2" Type="http://schemas.openxmlformats.org/officeDocument/2006/relationships/hyperlink" Target="https://msdn.microsoft.com/en-us/commandline/wsl/about" TargetMode="External"/><Relationship Id="rId1" Type="http://schemas.openxmlformats.org/officeDocument/2006/relationships/slideLayout" Target="../slideLayouts/slideLayout3.xml"/><Relationship Id="rId6" Type="http://schemas.openxmlformats.org/officeDocument/2006/relationships/hyperlink" Target="https://docs.microsoft.com/en-us/virtualization/windowscontainers/quick-start/quick-start-windows-10" TargetMode="External"/><Relationship Id="rId5" Type="http://schemas.openxmlformats.org/officeDocument/2006/relationships/hyperlink" Target="https://docs.microsoft.com/en-us/virtualization/windowscontainers/manage-containers/hyperv-container" TargetMode="External"/><Relationship Id="rId4" Type="http://schemas.openxmlformats.org/officeDocument/2006/relationships/hyperlink" Target="https://docs.microsoft.com/en-us/virtualization/windowscontainers/about/index"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azure.microsoft.com/en-us/services/?filter=containers" TargetMode="External"/><Relationship Id="rId13" Type="http://schemas.openxmlformats.org/officeDocument/2006/relationships/hyperlink" Target="https://azure.microsoft.com/en-us/services/app-service/" TargetMode="External"/><Relationship Id="rId3" Type="http://schemas.openxmlformats.org/officeDocument/2006/relationships/hyperlink" Target="https://hub.docker.com/r/microsoft/azure-cli/" TargetMode="External"/><Relationship Id="rId7" Type="http://schemas.openxmlformats.org/officeDocument/2006/relationships/hyperlink" Target="https://hub.docker.com/r/microsoft/mssql-server-linux/" TargetMode="External"/><Relationship Id="rId12" Type="http://schemas.openxmlformats.org/officeDocument/2006/relationships/hyperlink" Target="https://azure.microsoft.com/en-us/services/container-instances/" TargetMode="External"/><Relationship Id="rId17" Type="http://schemas.openxmlformats.org/officeDocument/2006/relationships/hyperlink" Target="https://azure.microsoft.com/en-us/services/batch/" TargetMode="External"/><Relationship Id="rId2" Type="http://schemas.openxmlformats.org/officeDocument/2006/relationships/hyperlink" Target="https://hub.docker.com/search/?isAutomated=0&amp;isOfficial=0&amp;page=1&amp;pullCount=0&amp;q=microsoft&amp;starCount=0" TargetMode="External"/><Relationship Id="rId16" Type="http://schemas.openxmlformats.org/officeDocument/2006/relationships/hyperlink" Target="https://azure.microsoft.com/en-us/services/service-fabric/" TargetMode="External"/><Relationship Id="rId1" Type="http://schemas.openxmlformats.org/officeDocument/2006/relationships/slideLayout" Target="../slideLayouts/slideLayout3.xml"/><Relationship Id="rId6" Type="http://schemas.openxmlformats.org/officeDocument/2006/relationships/hyperlink" Target="https://hub.docker.com/r/microsoft/iis/" TargetMode="External"/><Relationship Id="rId11" Type="http://schemas.openxmlformats.org/officeDocument/2006/relationships/hyperlink" Target="https://docs.docker.com/machine/drivers/azure/" TargetMode="External"/><Relationship Id="rId5" Type="http://schemas.openxmlformats.org/officeDocument/2006/relationships/hyperlink" Target="https://hub.docker.com/r/microsoft/powershell/" TargetMode="External"/><Relationship Id="rId15" Type="http://schemas.openxmlformats.org/officeDocument/2006/relationships/hyperlink" Target="https://azure.microsoft.com/en-us/services/container-registry/" TargetMode="External"/><Relationship Id="rId10" Type="http://schemas.openxmlformats.org/officeDocument/2006/relationships/hyperlink" Target="https://docs.docker.com/machine/overview/" TargetMode="External"/><Relationship Id="rId4" Type="http://schemas.openxmlformats.org/officeDocument/2006/relationships/hyperlink" Target="https://hub.docker.com/r/microsoft/dotnet/" TargetMode="External"/><Relationship Id="rId9" Type="http://schemas.openxmlformats.org/officeDocument/2006/relationships/hyperlink" Target="https://github.com/Azure/azure-quickstart-templates/tree/master/docker-simple-on-ubuntu" TargetMode="External"/><Relationship Id="rId14" Type="http://schemas.openxmlformats.org/officeDocument/2006/relationships/hyperlink" Target="https://azure.microsoft.com/en-us/services/container-servic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Container</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in the Microsoft Universe</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SQL Server</a:t>
            </a:r>
          </a:p>
        </p:txBody>
      </p:sp>
      <p:sp>
        <p:nvSpPr>
          <p:cNvPr id="7" name="Content Placeholder 6"/>
          <p:cNvSpPr>
            <a:spLocks noGrp="1"/>
          </p:cNvSpPr>
          <p:nvPr>
            <p:ph sz="quarter" idx="22"/>
          </p:nvPr>
        </p:nvSpPr>
        <p:spPr/>
        <p:txBody>
          <a:bodyPr/>
          <a:lstStyle/>
          <a:p>
            <a:r>
              <a:rPr lang="de-AT" dirty="0"/>
              <a:t># Linux </a:t>
            </a:r>
          </a:p>
          <a:p>
            <a:r>
              <a:rPr lang="de-AT" dirty="0" err="1"/>
              <a:t>docker</a:t>
            </a:r>
            <a:r>
              <a:rPr lang="de-AT" dirty="0"/>
              <a:t> </a:t>
            </a:r>
            <a:r>
              <a:rPr lang="de-AT" dirty="0" err="1"/>
              <a:t>run</a:t>
            </a:r>
            <a:r>
              <a:rPr lang="de-AT" dirty="0"/>
              <a:t> -e ACCEPT_EULA=Y -e SA_PASSWORD=P@ssw0rd!123 -m 4096MB -p 1433:1433 </a:t>
            </a:r>
            <a:r>
              <a:rPr lang="de-AT" dirty="0" err="1"/>
              <a:t>microsoft</a:t>
            </a:r>
            <a:r>
              <a:rPr lang="de-AT" dirty="0"/>
              <a:t>/</a:t>
            </a:r>
            <a:r>
              <a:rPr lang="de-AT" dirty="0" err="1"/>
              <a:t>mssql</a:t>
            </a:r>
            <a:r>
              <a:rPr lang="de-AT" dirty="0"/>
              <a:t>-server-linux</a:t>
            </a:r>
          </a:p>
          <a:p>
            <a:endParaRPr lang="de-AT" dirty="0"/>
          </a:p>
          <a:p>
            <a:r>
              <a:rPr lang="de-AT" dirty="0"/>
              <a:t># Windows</a:t>
            </a:r>
          </a:p>
          <a:p>
            <a:r>
              <a:rPr lang="de-AT" dirty="0" err="1"/>
              <a:t>docker</a:t>
            </a:r>
            <a:r>
              <a:rPr lang="de-AT" dirty="0"/>
              <a:t> </a:t>
            </a:r>
            <a:r>
              <a:rPr lang="de-AT" dirty="0" err="1"/>
              <a:t>run</a:t>
            </a:r>
            <a:r>
              <a:rPr lang="de-AT" dirty="0"/>
              <a:t> -p 1433:1433 -e </a:t>
            </a:r>
            <a:r>
              <a:rPr lang="de-AT" dirty="0" err="1"/>
              <a:t>sa_password</a:t>
            </a:r>
            <a:r>
              <a:rPr lang="de-AT" dirty="0"/>
              <a:t>=P@ssw0rd!123 -e ACCEPT_EULA=Y </a:t>
            </a:r>
            <a:r>
              <a:rPr lang="de-AT" dirty="0" err="1"/>
              <a:t>microsoft</a:t>
            </a:r>
            <a:r>
              <a:rPr lang="de-AT" dirty="0"/>
              <a:t>/</a:t>
            </a:r>
            <a:r>
              <a:rPr lang="de-AT" dirty="0" err="1"/>
              <a:t>mssql</a:t>
            </a:r>
            <a:r>
              <a:rPr lang="de-AT" dirty="0"/>
              <a:t>-server-windows-</a:t>
            </a:r>
            <a:r>
              <a:rPr lang="de-AT" dirty="0" err="1"/>
              <a:t>developer</a:t>
            </a:r>
            <a:endParaRPr lang="de-AT" dirty="0"/>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endParaRPr lang="de-AT"/>
          </a:p>
        </p:txBody>
      </p:sp>
      <p:sp>
        <p:nvSpPr>
          <p:cNvPr id="10" name="Text Placeholder 9"/>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555695290"/>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Microsoft </a:t>
            </a:r>
            <a:r>
              <a:rPr lang="en-US" dirty="0">
                <a:sym typeface="Webdings" panose="05030102010509060703" pitchFamily="18" charset="2"/>
              </a:rPr>
              <a:t> Containers</a:t>
            </a:r>
            <a:endParaRPr lang="en-US" dirty="0"/>
          </a:p>
        </p:txBody>
      </p:sp>
      <p:sp>
        <p:nvSpPr>
          <p:cNvPr id="8" name="Content Placeholder 7"/>
          <p:cNvSpPr>
            <a:spLocks noGrp="1"/>
          </p:cNvSpPr>
          <p:nvPr>
            <p:ph sz="quarter" idx="12"/>
          </p:nvPr>
        </p:nvSpPr>
        <p:spPr/>
        <p:txBody>
          <a:bodyPr/>
          <a:lstStyle/>
          <a:p>
            <a:r>
              <a:rPr lang="en-US" dirty="0"/>
              <a:t>Visual Studio Support</a:t>
            </a:r>
          </a:p>
          <a:p>
            <a:pPr lvl="1"/>
            <a:r>
              <a:rPr lang="en-US" dirty="0">
                <a:hlinkClick r:id="rId2"/>
              </a:rPr>
              <a:t>Visual Studio Tools for Docker</a:t>
            </a:r>
            <a:r>
              <a:rPr lang="en-US" dirty="0"/>
              <a:t> (</a:t>
            </a:r>
            <a:r>
              <a:rPr lang="en-US" dirty="0">
                <a:hlinkClick r:id="rId3"/>
              </a:rPr>
              <a:t>VS2017</a:t>
            </a:r>
            <a:r>
              <a:rPr lang="en-US" dirty="0"/>
              <a:t>)</a:t>
            </a:r>
          </a:p>
          <a:p>
            <a:pPr lvl="1"/>
            <a:r>
              <a:rPr lang="en-US" dirty="0">
                <a:hlinkClick r:id="rId4"/>
              </a:rPr>
              <a:t>VSTS Docker Extension</a:t>
            </a:r>
            <a:endParaRPr lang="en-US" dirty="0"/>
          </a:p>
          <a:p>
            <a:pPr lvl="1"/>
            <a:r>
              <a:rPr lang="en-US" dirty="0">
                <a:hlinkClick r:id="rId5"/>
              </a:rPr>
              <a:t>Docker Support for Visual Studio Code</a:t>
            </a:r>
            <a:endParaRPr lang="en-US" dirty="0"/>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377685487"/>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Strengths and Limits</a:t>
            </a:r>
          </a:p>
        </p:txBody>
      </p:sp>
      <p:sp>
        <p:nvSpPr>
          <p:cNvPr id="6" name="Text Placeholder 5"/>
          <p:cNvSpPr>
            <a:spLocks noGrp="1"/>
          </p:cNvSpPr>
          <p:nvPr>
            <p:ph type="body" sz="quarter" idx="23"/>
          </p:nvPr>
        </p:nvSpPr>
        <p:spPr/>
        <p:txBody>
          <a:bodyPr/>
          <a:lstStyle/>
          <a:p>
            <a:endParaRPr lang="en-US" dirty="0"/>
          </a:p>
        </p:txBody>
      </p:sp>
      <p:sp>
        <p:nvSpPr>
          <p:cNvPr id="7" name="Text Placeholder 6"/>
          <p:cNvSpPr>
            <a:spLocks noGrp="1"/>
          </p:cNvSpPr>
          <p:nvPr>
            <p:ph type="body" sz="quarter" idx="24"/>
          </p:nvPr>
        </p:nvSpPr>
        <p:spPr/>
        <p:txBody>
          <a:bodyPr/>
          <a:lstStyle/>
          <a:p>
            <a:r>
              <a:rPr lang="en-US" dirty="0"/>
              <a:t>Windows Server vs. </a:t>
            </a:r>
            <a:br>
              <a:rPr lang="en-US" dirty="0"/>
            </a:br>
            <a:r>
              <a:rPr lang="en-US" dirty="0"/>
              <a:t>Hyper-V Containers</a:t>
            </a:r>
          </a:p>
          <a:p>
            <a:pPr lvl="1"/>
            <a:r>
              <a:rPr lang="en-US" dirty="0"/>
              <a:t>Managed almost identically (Docker and PowerShell)</a:t>
            </a:r>
          </a:p>
          <a:p>
            <a:pPr lvl="1"/>
            <a:r>
              <a:rPr lang="en-US" dirty="0"/>
              <a:t>Difference: Isolation level</a:t>
            </a:r>
          </a:p>
          <a:p>
            <a:pPr lvl="1"/>
            <a:r>
              <a:rPr lang="en-US" dirty="0"/>
              <a:t>More details in </a:t>
            </a:r>
            <a:r>
              <a:rPr lang="en-US" dirty="0">
                <a:hlinkClick r:id="rId2"/>
              </a:rPr>
              <a:t>docs</a:t>
            </a:r>
            <a:endParaRPr lang="en-US" dirty="0"/>
          </a:p>
          <a:p>
            <a:r>
              <a:rPr lang="en-US" dirty="0"/>
              <a:t>Version Compatibility</a:t>
            </a:r>
          </a:p>
          <a:p>
            <a:pPr lvl="1"/>
            <a:r>
              <a:rPr lang="en-US" dirty="0"/>
              <a:t>Server Containers: Must match</a:t>
            </a:r>
          </a:p>
          <a:p>
            <a:pPr lvl="1"/>
            <a:r>
              <a:rPr lang="en-US" dirty="0"/>
              <a:t>Hyper-V Containers: Need not match</a:t>
            </a:r>
          </a:p>
        </p:txBody>
      </p:sp>
      <p:sp>
        <p:nvSpPr>
          <p:cNvPr id="8" name="Text Placeholder 7"/>
          <p:cNvSpPr>
            <a:spLocks noGrp="1"/>
          </p:cNvSpPr>
          <p:nvPr>
            <p:ph type="body" sz="quarter" idx="25"/>
          </p:nvPr>
        </p:nvSpPr>
        <p:spPr/>
        <p:txBody>
          <a:bodyPr/>
          <a:lstStyle/>
          <a:p>
            <a:r>
              <a:rPr lang="en-US" dirty="0"/>
              <a:t>Source: Mark </a:t>
            </a:r>
            <a:r>
              <a:rPr lang="en-US" dirty="0" err="1"/>
              <a:t>Fussel</a:t>
            </a:r>
            <a:r>
              <a:rPr lang="en-US" dirty="0"/>
              <a:t> (Microsoft), Azure Service Fabric - </a:t>
            </a:r>
            <a:br>
              <a:rPr lang="en-US" dirty="0"/>
            </a:br>
            <a:r>
              <a:rPr lang="en-US" dirty="0"/>
              <a:t>Build always-on, hyper-scalable, </a:t>
            </a:r>
            <a:r>
              <a:rPr lang="en-US" dirty="0" err="1"/>
              <a:t>microservice</a:t>
            </a:r>
            <a:r>
              <a:rPr lang="en-US" dirty="0"/>
              <a:t>-based cloud applications</a:t>
            </a:r>
          </a:p>
        </p:txBody>
      </p:sp>
      <p:sp>
        <p:nvSpPr>
          <p:cNvPr id="26" name="Rectangle 25"/>
          <p:cNvSpPr/>
          <p:nvPr/>
        </p:nvSpPr>
        <p:spPr>
          <a:xfrm>
            <a:off x="263185" y="1386785"/>
            <a:ext cx="5439162" cy="100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Rectangle 26"/>
          <p:cNvSpPr/>
          <p:nvPr/>
        </p:nvSpPr>
        <p:spPr>
          <a:xfrm>
            <a:off x="263185" y="2595300"/>
            <a:ext cx="5439162" cy="100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TextBox 27"/>
          <p:cNvSpPr txBox="1"/>
          <p:nvPr/>
        </p:nvSpPr>
        <p:spPr>
          <a:xfrm rot="16200000">
            <a:off x="175501" y="1751035"/>
            <a:ext cx="550151" cy="276999"/>
          </a:xfrm>
          <a:prstGeom prst="rect">
            <a:avLst/>
          </a:prstGeom>
          <a:noFill/>
        </p:spPr>
        <p:txBody>
          <a:bodyPr wrap="none" rtlCol="0">
            <a:spAutoFit/>
          </a:bodyPr>
          <a:lstStyle/>
          <a:p>
            <a:pPr algn="ctr"/>
            <a:r>
              <a:rPr lang="en-US" sz="1200" dirty="0">
                <a:solidFill>
                  <a:schemeClr val="tx1"/>
                </a:solidFill>
              </a:rPr>
              <a:t>Linux</a:t>
            </a:r>
          </a:p>
        </p:txBody>
      </p:sp>
      <p:sp>
        <p:nvSpPr>
          <p:cNvPr id="29" name="TextBox 28"/>
          <p:cNvSpPr txBox="1"/>
          <p:nvPr/>
        </p:nvSpPr>
        <p:spPr>
          <a:xfrm rot="16200000">
            <a:off x="44535" y="2959551"/>
            <a:ext cx="806631" cy="276999"/>
          </a:xfrm>
          <a:prstGeom prst="rect">
            <a:avLst/>
          </a:prstGeom>
          <a:noFill/>
        </p:spPr>
        <p:txBody>
          <a:bodyPr wrap="none" rtlCol="0">
            <a:spAutoFit/>
          </a:bodyPr>
          <a:lstStyle/>
          <a:p>
            <a:pPr algn="ctr"/>
            <a:r>
              <a:rPr lang="en-US" sz="1200" dirty="0">
                <a:solidFill>
                  <a:schemeClr val="tx1"/>
                </a:solidFill>
              </a:rPr>
              <a:t>Windows</a:t>
            </a:r>
          </a:p>
        </p:txBody>
      </p:sp>
      <p:sp>
        <p:nvSpPr>
          <p:cNvPr id="32" name="Rectangle 31"/>
          <p:cNvSpPr/>
          <p:nvPr/>
        </p:nvSpPr>
        <p:spPr>
          <a:xfrm>
            <a:off x="705201"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Process</a:t>
            </a:r>
          </a:p>
        </p:txBody>
      </p:sp>
      <p:sp>
        <p:nvSpPr>
          <p:cNvPr id="33" name="Rectangle 32"/>
          <p:cNvSpPr/>
          <p:nvPr/>
        </p:nvSpPr>
        <p:spPr>
          <a:xfrm>
            <a:off x="1967702"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Linux Container</a:t>
            </a:r>
          </a:p>
        </p:txBody>
      </p:sp>
      <p:sp>
        <p:nvSpPr>
          <p:cNvPr id="34" name="Rectangle 33"/>
          <p:cNvSpPr/>
          <p:nvPr/>
        </p:nvSpPr>
        <p:spPr>
          <a:xfrm>
            <a:off x="4451653"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Virtual Machines</a:t>
            </a:r>
          </a:p>
        </p:txBody>
      </p:sp>
      <p:sp>
        <p:nvSpPr>
          <p:cNvPr id="35" name="Rectangle 34"/>
          <p:cNvSpPr/>
          <p:nvPr/>
        </p:nvSpPr>
        <p:spPr>
          <a:xfrm>
            <a:off x="705201"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Process</a:t>
            </a:r>
          </a:p>
        </p:txBody>
      </p:sp>
      <p:sp>
        <p:nvSpPr>
          <p:cNvPr id="36" name="Rectangle 35"/>
          <p:cNvSpPr/>
          <p:nvPr/>
        </p:nvSpPr>
        <p:spPr>
          <a:xfrm>
            <a:off x="1967702"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Windows Server Container</a:t>
            </a:r>
          </a:p>
        </p:txBody>
      </p:sp>
      <p:sp>
        <p:nvSpPr>
          <p:cNvPr id="37" name="Rectangle 36"/>
          <p:cNvSpPr/>
          <p:nvPr/>
        </p:nvSpPr>
        <p:spPr>
          <a:xfrm>
            <a:off x="4451653"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Hyper-V VMs</a:t>
            </a:r>
          </a:p>
        </p:txBody>
      </p:sp>
      <p:sp>
        <p:nvSpPr>
          <p:cNvPr id="38" name="Rectangle 37"/>
          <p:cNvSpPr/>
          <p:nvPr/>
        </p:nvSpPr>
        <p:spPr>
          <a:xfrm>
            <a:off x="3230203" y="269364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Hyper-V Container</a:t>
            </a:r>
          </a:p>
        </p:txBody>
      </p:sp>
      <p:cxnSp>
        <p:nvCxnSpPr>
          <p:cNvPr id="40" name="Straight Connector 39"/>
          <p:cNvCxnSpPr/>
          <p:nvPr/>
        </p:nvCxnSpPr>
        <p:spPr>
          <a:xfrm flipH="1">
            <a:off x="1832174" y="1179980"/>
            <a:ext cx="20245" cy="2558601"/>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943080" y="918987"/>
            <a:ext cx="1798432" cy="276999"/>
          </a:xfrm>
          <a:prstGeom prst="rect">
            <a:avLst/>
          </a:prstGeom>
          <a:noFill/>
        </p:spPr>
        <p:txBody>
          <a:bodyPr wrap="square" rtlCol="0">
            <a:spAutoFit/>
          </a:bodyPr>
          <a:lstStyle/>
          <a:p>
            <a:pPr algn="ctr"/>
            <a:r>
              <a:rPr lang="en-US" sz="1200" dirty="0">
                <a:solidFill>
                  <a:schemeClr val="tx1"/>
                </a:solidFill>
              </a:rPr>
              <a:t>Quotas, Limits</a:t>
            </a:r>
          </a:p>
        </p:txBody>
      </p:sp>
      <p:cxnSp>
        <p:nvCxnSpPr>
          <p:cNvPr id="42" name="Straight Connector 41"/>
          <p:cNvCxnSpPr/>
          <p:nvPr/>
        </p:nvCxnSpPr>
        <p:spPr>
          <a:xfrm flipH="1">
            <a:off x="3132352" y="1179980"/>
            <a:ext cx="25114" cy="3068101"/>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2248126" y="918987"/>
            <a:ext cx="1798432" cy="276999"/>
          </a:xfrm>
          <a:prstGeom prst="rect">
            <a:avLst/>
          </a:prstGeom>
          <a:noFill/>
        </p:spPr>
        <p:txBody>
          <a:bodyPr wrap="square" rtlCol="0">
            <a:spAutoFit/>
          </a:bodyPr>
          <a:lstStyle/>
          <a:p>
            <a:pPr algn="ctr"/>
            <a:r>
              <a:rPr lang="en-US" sz="1200" dirty="0">
                <a:solidFill>
                  <a:schemeClr val="tx1"/>
                </a:solidFill>
              </a:rPr>
              <a:t>Added Isolation</a:t>
            </a:r>
          </a:p>
        </p:txBody>
      </p:sp>
      <p:sp>
        <p:nvSpPr>
          <p:cNvPr id="44" name="Rectangle 43"/>
          <p:cNvSpPr/>
          <p:nvPr/>
        </p:nvSpPr>
        <p:spPr>
          <a:xfrm>
            <a:off x="704359" y="2144365"/>
            <a:ext cx="2312710" cy="182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solidFill>
                  <a:schemeClr val="tx1"/>
                </a:solidFill>
              </a:rPr>
              <a:t>Kernel</a:t>
            </a:r>
          </a:p>
        </p:txBody>
      </p:sp>
      <p:sp>
        <p:nvSpPr>
          <p:cNvPr id="45" name="Rectangle 44"/>
          <p:cNvSpPr/>
          <p:nvPr/>
        </p:nvSpPr>
        <p:spPr>
          <a:xfrm>
            <a:off x="705201" y="3352553"/>
            <a:ext cx="2312710" cy="182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solidFill>
                  <a:schemeClr val="tx1"/>
                </a:solidFill>
              </a:rPr>
              <a:t>Kernel</a:t>
            </a:r>
          </a:p>
        </p:txBody>
      </p:sp>
      <p:sp>
        <p:nvSpPr>
          <p:cNvPr id="46" name="Left Arrow 45"/>
          <p:cNvSpPr/>
          <p:nvPr/>
        </p:nvSpPr>
        <p:spPr>
          <a:xfrm>
            <a:off x="707733" y="3803815"/>
            <a:ext cx="2432861" cy="414852"/>
          </a:xfrm>
          <a:prstGeom prst="lef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Faster, more efficient</a:t>
            </a:r>
          </a:p>
        </p:txBody>
      </p:sp>
      <p:sp>
        <p:nvSpPr>
          <p:cNvPr id="48" name="Right Arrow 47"/>
          <p:cNvSpPr/>
          <p:nvPr/>
        </p:nvSpPr>
        <p:spPr>
          <a:xfrm>
            <a:off x="3137220" y="3803816"/>
            <a:ext cx="2531385" cy="414852"/>
          </a:xfrm>
          <a:prstGeom prst="righ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dk1"/>
                </a:solidFill>
              </a:rPr>
              <a:t>More isolated, more secure</a:t>
            </a:r>
          </a:p>
        </p:txBody>
      </p:sp>
    </p:spTree>
    <p:extLst>
      <p:ext uri="{BB962C8B-B14F-4D97-AF65-F5344CB8AC3E}">
        <p14:creationId xmlns:p14="http://schemas.microsoft.com/office/powerpoint/2010/main" val="2182578633"/>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p:txBody>
          <a:bodyPr/>
          <a:lstStyle/>
          <a:p>
            <a:r>
              <a:rPr lang="en-US"/>
              <a:t>Isoluation</a:t>
            </a:r>
          </a:p>
        </p:txBody>
      </p:sp>
      <p:sp>
        <p:nvSpPr>
          <p:cNvPr id="7" name="Text Placeholder 6"/>
          <p:cNvSpPr>
            <a:spLocks noGrp="1"/>
          </p:cNvSpPr>
          <p:nvPr>
            <p:ph type="body" sz="quarter" idx="24"/>
          </p:nvPr>
        </p:nvSpPr>
        <p:spPr/>
        <p:txBody>
          <a:bodyPr/>
          <a:lstStyle/>
          <a:p>
            <a:endParaRPr lang="en-US"/>
          </a:p>
        </p:txBody>
      </p:sp>
      <p:sp>
        <p:nvSpPr>
          <p:cNvPr id="8" name="Text Placeholder 7"/>
          <p:cNvSpPr>
            <a:spLocks noGrp="1"/>
          </p:cNvSpPr>
          <p:nvPr>
            <p:ph type="body" sz="quarter" idx="25"/>
          </p:nvPr>
        </p:nvSpPr>
        <p:spPr/>
        <p:txBody>
          <a:bodyPr/>
          <a:lstStyle/>
          <a:p>
            <a:r>
              <a:rPr lang="en-US"/>
              <a:t>Windows Hyper-V Containers</a:t>
            </a:r>
          </a:p>
        </p:txBody>
      </p:sp>
      <p:sp>
        <p:nvSpPr>
          <p:cNvPr id="9" name="Text Placeholder 8"/>
          <p:cNvSpPr>
            <a:spLocks noGrp="1"/>
          </p:cNvSpPr>
          <p:nvPr>
            <p:ph type="body" sz="quarter" idx="26"/>
          </p:nvPr>
        </p:nvSpPr>
        <p:spPr/>
        <p:txBody>
          <a:bodyPr/>
          <a:lstStyle/>
          <a:p>
            <a:endParaRPr lang="en-US"/>
          </a:p>
        </p:txBody>
      </p:sp>
    </p:spTree>
    <p:extLst>
      <p:ext uri="{BB962C8B-B14F-4D97-AF65-F5344CB8AC3E}">
        <p14:creationId xmlns:p14="http://schemas.microsoft.com/office/powerpoint/2010/main" val="792884403"/>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Isoluation</a:t>
            </a:r>
            <a:endParaRPr lang="en-US" dirty="0"/>
          </a:p>
        </p:txBody>
      </p:sp>
      <p:sp>
        <p:nvSpPr>
          <p:cNvPr id="7" name="Content Placeholder 6"/>
          <p:cNvSpPr>
            <a:spLocks noGrp="1"/>
          </p:cNvSpPr>
          <p:nvPr>
            <p:ph sz="quarter" idx="22"/>
          </p:nvPr>
        </p:nvSpPr>
        <p:spPr/>
        <p:txBody>
          <a:bodyPr/>
          <a:lstStyle/>
          <a:p>
            <a:r>
              <a:rPr lang="en-US" noProof="1"/>
              <a:t># Run Hyper-V container</a:t>
            </a:r>
          </a:p>
          <a:p>
            <a:r>
              <a:rPr lang="en-US" noProof="1"/>
              <a:t>docker run -it --rm --isolation=hyperv microsoft/nanoserver cmd /c ping localhost –t</a:t>
            </a:r>
          </a:p>
          <a:p>
            <a:endParaRPr lang="en-US" noProof="1"/>
          </a:p>
          <a:p>
            <a:r>
              <a:rPr lang="en-US" noProof="1"/>
              <a:t># Show vmwp.exe process on host -&gt; virtual machine</a:t>
            </a:r>
          </a:p>
          <a:p>
            <a:endParaRPr lang="en-US" noProof="1"/>
          </a:p>
          <a:p>
            <a:endParaRPr lang="en-US" noProof="1"/>
          </a:p>
          <a:p>
            <a:r>
              <a:rPr lang="en-US" noProof="1"/>
              <a:t># Run Windows Server container</a:t>
            </a:r>
          </a:p>
          <a:p>
            <a:r>
              <a:rPr lang="en-US" noProof="1"/>
              <a:t>docker run -it --rm microsoft/nanoserver cmd /c ping localhost –t</a:t>
            </a:r>
          </a:p>
          <a:p>
            <a:endParaRPr lang="en-US" noProof="1"/>
          </a:p>
          <a:p>
            <a:r>
              <a:rPr lang="en-US" noProof="1"/>
              <a:t># Show ping process on host -&gt; kernel reuse</a:t>
            </a:r>
          </a:p>
        </p:txBody>
      </p:sp>
      <p:sp>
        <p:nvSpPr>
          <p:cNvPr id="8" name="Text Placeholder 7"/>
          <p:cNvSpPr>
            <a:spLocks noGrp="1"/>
          </p:cNvSpPr>
          <p:nvPr>
            <p:ph type="body" sz="quarter" idx="23"/>
          </p:nvPr>
        </p:nvSpPr>
        <p:spPr/>
        <p:txBody>
          <a:bodyPr/>
          <a:lstStyle/>
          <a:p>
            <a:r>
              <a:rPr lang="en-US"/>
              <a:t>Windows Hyper-V Containers</a:t>
            </a:r>
            <a:endParaRPr lang="en-US" dirty="0"/>
          </a:p>
        </p:txBody>
      </p:sp>
      <p:sp>
        <p:nvSpPr>
          <p:cNvPr id="9" name="Text Placeholder 8"/>
          <p:cNvSpPr>
            <a:spLocks noGrp="1"/>
          </p:cNvSpPr>
          <p:nvPr>
            <p:ph type="body" sz="quarter" idx="24"/>
          </p:nvPr>
        </p:nvSpPr>
        <p:spPr/>
        <p:txBody>
          <a:bodyPr/>
          <a:lstStyle/>
          <a:p>
            <a:endParaRPr lang="en-US" dirty="0"/>
          </a:p>
        </p:txBody>
      </p:sp>
      <p:sp>
        <p:nvSpPr>
          <p:cNvPr id="10" name="Text Placeholder 9"/>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686931475"/>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on Windows</a:t>
            </a:r>
          </a:p>
        </p:txBody>
      </p:sp>
      <p:sp>
        <p:nvSpPr>
          <p:cNvPr id="3" name="Text Placeholder 2"/>
          <p:cNvSpPr>
            <a:spLocks noGrp="1"/>
          </p:cNvSpPr>
          <p:nvPr>
            <p:ph type="body" sz="quarter" idx="25"/>
          </p:nvPr>
        </p:nvSpPr>
        <p:spPr/>
        <p:txBody>
          <a:bodyPr/>
          <a:lstStyle/>
          <a:p>
            <a:r>
              <a:rPr lang="en-US" dirty="0"/>
              <a:t>Running Linux containers on Windows</a:t>
            </a:r>
          </a:p>
        </p:txBody>
      </p:sp>
    </p:spTree>
    <p:extLst>
      <p:ext uri="{BB962C8B-B14F-4D97-AF65-F5344CB8AC3E}">
        <p14:creationId xmlns:p14="http://schemas.microsoft.com/office/powerpoint/2010/main" val="284506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Linux on Windows</a:t>
            </a:r>
          </a:p>
        </p:txBody>
      </p:sp>
      <p:sp>
        <p:nvSpPr>
          <p:cNvPr id="5" name="Content Placeholder 4"/>
          <p:cNvSpPr>
            <a:spLocks noGrp="1"/>
          </p:cNvSpPr>
          <p:nvPr>
            <p:ph sz="quarter" idx="12"/>
          </p:nvPr>
        </p:nvSpPr>
        <p:spPr/>
        <p:txBody>
          <a:bodyPr/>
          <a:lstStyle/>
          <a:p>
            <a:r>
              <a:rPr lang="en-US" dirty="0"/>
              <a:t>Use </a:t>
            </a:r>
            <a:r>
              <a:rPr lang="en-US" dirty="0">
                <a:hlinkClick r:id="rId2"/>
              </a:rPr>
              <a:t>Docker for Windows</a:t>
            </a:r>
            <a:endParaRPr lang="en-US" dirty="0"/>
          </a:p>
          <a:p>
            <a:pPr lvl="1"/>
            <a:r>
              <a:rPr lang="en-US" dirty="0"/>
              <a:t>Uses Hyper-V to run Linux with Docker</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Run Docker client on Windows or Linux</a:t>
            </a:r>
          </a:p>
        </p:txBody>
      </p:sp>
      <p:sp>
        <p:nvSpPr>
          <p:cNvPr id="6" name="Text Placeholder 5"/>
          <p:cNvSpPr>
            <a:spLocks noGrp="1"/>
          </p:cNvSpPr>
          <p:nvPr>
            <p:ph type="body" sz="quarter" idx="23"/>
          </p:nvPr>
        </p:nvSpPr>
        <p:spPr/>
        <p:txBody>
          <a:bodyPr/>
          <a:lstStyle/>
          <a:p>
            <a:endParaRPr lang="en-US" dirty="0"/>
          </a:p>
        </p:txBody>
      </p:sp>
      <p:pic>
        <p:nvPicPr>
          <p:cNvPr id="2" name="Picture 1"/>
          <p:cNvPicPr>
            <a:picLocks noChangeAspect="1"/>
          </p:cNvPicPr>
          <p:nvPr/>
        </p:nvPicPr>
        <p:blipFill>
          <a:blip r:embed="rId3"/>
          <a:stretch>
            <a:fillRect/>
          </a:stretch>
        </p:blipFill>
        <p:spPr>
          <a:xfrm>
            <a:off x="876300" y="1817264"/>
            <a:ext cx="4658375" cy="1552792"/>
          </a:xfrm>
          <a:prstGeom prst="rect">
            <a:avLst/>
          </a:prstGeom>
        </p:spPr>
      </p:pic>
    </p:spTree>
    <p:extLst>
      <p:ext uri="{BB962C8B-B14F-4D97-AF65-F5344CB8AC3E}">
        <p14:creationId xmlns:p14="http://schemas.microsoft.com/office/powerpoint/2010/main" val="1085669086"/>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a:t>Docker for Windows</a:t>
            </a:r>
          </a:p>
        </p:txBody>
      </p:sp>
      <p:sp>
        <p:nvSpPr>
          <p:cNvPr id="6" name="Text Placeholder 5"/>
          <p:cNvSpPr>
            <a:spLocks noGrp="1"/>
          </p:cNvSpPr>
          <p:nvPr>
            <p:ph type="body" sz="quarter" idx="24"/>
          </p:nvPr>
        </p:nvSpPr>
        <p:spPr/>
        <p:txBody>
          <a:bodyPr/>
          <a:lstStyle/>
          <a:p>
            <a:r>
              <a:rPr lang="en-US" dirty="0"/>
              <a:t>Docker for Windows UI</a:t>
            </a:r>
          </a:p>
          <a:p>
            <a:pPr lvl="1"/>
            <a:r>
              <a:rPr lang="en-US" dirty="0"/>
              <a:t>Settings</a:t>
            </a:r>
          </a:p>
          <a:p>
            <a:pPr lvl="1"/>
            <a:r>
              <a:rPr lang="en-US" dirty="0"/>
              <a:t>VM in Hyper-V</a:t>
            </a:r>
          </a:p>
          <a:p>
            <a:r>
              <a:rPr lang="en-US" dirty="0"/>
              <a:t>Container scenarios </a:t>
            </a:r>
          </a:p>
          <a:p>
            <a:pPr lvl="1"/>
            <a:r>
              <a:rPr lang="en-US" dirty="0"/>
              <a:t>Interactive container</a:t>
            </a:r>
          </a:p>
          <a:p>
            <a:pPr lvl="1"/>
            <a:r>
              <a:rPr lang="en-US" dirty="0"/>
              <a:t>Volume mapping</a:t>
            </a:r>
          </a:p>
          <a:p>
            <a:pPr lvl="1"/>
            <a:r>
              <a:rPr lang="en-US" dirty="0"/>
              <a:t>Port mapping</a:t>
            </a:r>
          </a:p>
          <a:p>
            <a:r>
              <a:rPr lang="en-US" dirty="0"/>
              <a:t>Microsoft-provide image</a:t>
            </a:r>
          </a:p>
          <a:p>
            <a:pPr lvl="1"/>
            <a:r>
              <a:rPr lang="en-US" dirty="0"/>
              <a:t>.NET on Linux</a:t>
            </a:r>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1350612400"/>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Demo</a:t>
            </a:r>
          </a:p>
        </p:txBody>
      </p:sp>
      <p:sp>
        <p:nvSpPr>
          <p:cNvPr id="7" name="Content Placeholder 6"/>
          <p:cNvSpPr>
            <a:spLocks noGrp="1"/>
          </p:cNvSpPr>
          <p:nvPr>
            <p:ph sz="quarter" idx="22"/>
          </p:nvPr>
        </p:nvSpPr>
        <p:spPr/>
        <p:txBody>
          <a:bodyPr/>
          <a:lstStyle/>
          <a:p>
            <a:r>
              <a:rPr lang="en-US" i="1" noProof="1"/>
              <a:t># Run interactive ubuntu container</a:t>
            </a:r>
          </a:p>
          <a:p>
            <a:r>
              <a:rPr lang="en-US" noProof="1"/>
              <a:t>docker run -it --rm ubuntu /bin/bash</a:t>
            </a:r>
          </a:p>
          <a:p>
            <a:endParaRPr lang="en-US" noProof="1"/>
          </a:p>
          <a:p>
            <a:r>
              <a:rPr lang="en-US" i="1" noProof="1"/>
              <a:t># Run postgres with </a:t>
            </a:r>
            <a:r>
              <a:rPr lang="en-US" b="1" i="1" noProof="1"/>
              <a:t>volume mapping</a:t>
            </a:r>
          </a:p>
          <a:p>
            <a:r>
              <a:rPr lang="en-US" noProof="1"/>
              <a:t>docker run –d --name postgres -v c:\temp\data:/dbdata -e POSTGRES_PASSWORD=P@ssw0rd! -e PGDATA=/dbdata postgres</a:t>
            </a:r>
          </a:p>
          <a:p>
            <a:r>
              <a:rPr lang="en-US" i="1" noProof="1"/>
              <a:t># Show content of mapped volume on Windows</a:t>
            </a:r>
          </a:p>
          <a:p>
            <a:endParaRPr lang="en-US" noProof="1"/>
          </a:p>
          <a:p>
            <a:r>
              <a:rPr lang="en-US" i="1" noProof="1"/>
              <a:t># Run mongo with </a:t>
            </a:r>
            <a:r>
              <a:rPr lang="en-US" b="1" i="1" noProof="1"/>
              <a:t>port mapping</a:t>
            </a:r>
          </a:p>
          <a:p>
            <a:r>
              <a:rPr lang="en-US" noProof="1"/>
              <a:t>docker run -d --name mongo -p 27017:27017 mongo</a:t>
            </a:r>
          </a:p>
          <a:p>
            <a:r>
              <a:rPr lang="en-US" i="1" noProof="1"/>
              <a:t># Use mongo client under Windows to access mongo in container</a:t>
            </a:r>
          </a:p>
          <a:p>
            <a:endParaRPr lang="en-US" noProof="1"/>
          </a:p>
          <a:p>
            <a:r>
              <a:rPr lang="en-US" noProof="1"/>
              <a:t># Run .NET Core on Linux</a:t>
            </a:r>
          </a:p>
          <a:p>
            <a:r>
              <a:rPr lang="en-US" noProof="1"/>
              <a:t>docker run -it --rm microsoft/dotnet /bin/bash</a:t>
            </a:r>
          </a:p>
          <a:p>
            <a:r>
              <a:rPr lang="en-US" noProof="1"/>
              <a:t>mkdir /demo</a:t>
            </a:r>
          </a:p>
          <a:p>
            <a:r>
              <a:rPr lang="en-US" noProof="1"/>
              <a:t>cd /demo</a:t>
            </a:r>
          </a:p>
          <a:p>
            <a:r>
              <a:rPr lang="en-US" noProof="1"/>
              <a:t>dotnet new console --framework netcoreapp1.1</a:t>
            </a:r>
          </a:p>
          <a:p>
            <a:r>
              <a:rPr lang="en-US" noProof="1"/>
              <a:t>ls –la</a:t>
            </a:r>
          </a:p>
          <a:p>
            <a:r>
              <a:rPr lang="en-US" noProof="1"/>
              <a:t>dotnet restore</a:t>
            </a:r>
          </a:p>
          <a:p>
            <a:r>
              <a:rPr lang="en-US" noProof="1"/>
              <a:t>dotnet run</a:t>
            </a:r>
          </a:p>
          <a:p>
            <a:endParaRPr lang="en-US" noProof="1"/>
          </a:p>
          <a:p>
            <a:r>
              <a:rPr lang="en-US" noProof="1"/>
              <a:t># Option: Show .NET Core with VSCode and </a:t>
            </a:r>
          </a:p>
          <a:p>
            <a:r>
              <a:rPr lang="en-US" noProof="1"/>
              <a:t>#         Volume mapping</a:t>
            </a:r>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r>
              <a:rPr lang="en-US" dirty="0"/>
              <a:t>Prerequisites</a:t>
            </a:r>
          </a:p>
          <a:p>
            <a:pPr lvl="1"/>
            <a:r>
              <a:rPr lang="en-US" dirty="0"/>
              <a:t>Docker for Windows installed and configured</a:t>
            </a:r>
          </a:p>
          <a:p>
            <a:pPr lvl="1"/>
            <a:r>
              <a:rPr lang="en-US" dirty="0"/>
              <a:t>Don‘t forget to share drive in Docker for Windows settings!</a:t>
            </a:r>
          </a:p>
        </p:txBody>
      </p:sp>
      <p:sp>
        <p:nvSpPr>
          <p:cNvPr id="10" name="Text Placeholder 9"/>
          <p:cNvSpPr>
            <a:spLocks noGrp="1"/>
          </p:cNvSpPr>
          <p:nvPr>
            <p:ph type="body" sz="quarter" idx="25"/>
          </p:nvPr>
        </p:nvSpPr>
        <p:spPr/>
        <p:txBody>
          <a:bodyPr/>
          <a:lstStyle/>
          <a:p>
            <a:endParaRPr lang="de-AT" dirty="0"/>
          </a:p>
        </p:txBody>
      </p:sp>
      <p:pic>
        <p:nvPicPr>
          <p:cNvPr id="11" name="Picture 10"/>
          <p:cNvPicPr>
            <a:picLocks noChangeAspect="1"/>
          </p:cNvPicPr>
          <p:nvPr/>
        </p:nvPicPr>
        <p:blipFill>
          <a:blip r:embed="rId2"/>
          <a:stretch>
            <a:fillRect/>
          </a:stretch>
        </p:blipFill>
        <p:spPr>
          <a:xfrm>
            <a:off x="4790121" y="2479962"/>
            <a:ext cx="4102359" cy="2507673"/>
          </a:xfrm>
          <a:prstGeom prst="rect">
            <a:avLst/>
          </a:prstGeom>
        </p:spPr>
      </p:pic>
    </p:spTree>
    <p:extLst>
      <p:ext uri="{BB962C8B-B14F-4D97-AF65-F5344CB8AC3E}">
        <p14:creationId xmlns:p14="http://schemas.microsoft.com/office/powerpoint/2010/main" val="1794983895"/>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Demo</a:t>
            </a:r>
          </a:p>
        </p:txBody>
      </p:sp>
      <p:sp>
        <p:nvSpPr>
          <p:cNvPr id="3" name="Content Placeholder 2"/>
          <p:cNvSpPr>
            <a:spLocks noGrp="1"/>
          </p:cNvSpPr>
          <p:nvPr>
            <p:ph sz="quarter" idx="22"/>
          </p:nvPr>
        </p:nvSpPr>
        <p:spPr/>
        <p:txBody>
          <a:bodyPr/>
          <a:lstStyle/>
          <a:p>
            <a:r>
              <a:rPr lang="de-AT" dirty="0"/>
              <a:t># </a:t>
            </a:r>
            <a:r>
              <a:rPr lang="de-AT" dirty="0" err="1"/>
              <a:t>nginx.conf</a:t>
            </a:r>
            <a:endParaRPr lang="de-AT" dirty="0"/>
          </a:p>
          <a:p>
            <a:r>
              <a:rPr lang="de-AT" dirty="0" err="1"/>
              <a:t>events</a:t>
            </a:r>
            <a:r>
              <a:rPr lang="de-AT" dirty="0"/>
              <a:t> {</a:t>
            </a:r>
          </a:p>
          <a:p>
            <a:r>
              <a:rPr lang="de-AT" dirty="0"/>
              <a:t>	</a:t>
            </a:r>
            <a:r>
              <a:rPr lang="de-AT" dirty="0" err="1"/>
              <a:t>worker_connections</a:t>
            </a:r>
            <a:r>
              <a:rPr lang="de-AT" dirty="0"/>
              <a:t> 4096; ## Default: 1024</a:t>
            </a:r>
          </a:p>
          <a:p>
            <a:r>
              <a:rPr lang="de-AT" dirty="0"/>
              <a:t>}</a:t>
            </a:r>
          </a:p>
          <a:p>
            <a:br>
              <a:rPr lang="de-AT" dirty="0"/>
            </a:br>
            <a:r>
              <a:rPr lang="de-AT" dirty="0"/>
              <a:t>http {</a:t>
            </a:r>
          </a:p>
          <a:p>
            <a:r>
              <a:rPr lang="de-AT" dirty="0"/>
              <a:t>	</a:t>
            </a:r>
            <a:r>
              <a:rPr lang="de-AT" dirty="0" err="1"/>
              <a:t>server</a:t>
            </a:r>
            <a:r>
              <a:rPr lang="de-AT" dirty="0"/>
              <a:t> {</a:t>
            </a:r>
          </a:p>
          <a:p>
            <a:r>
              <a:rPr lang="de-AT" dirty="0"/>
              <a:t>		listen 80;</a:t>
            </a:r>
          </a:p>
          <a:p>
            <a:r>
              <a:rPr lang="de-AT" dirty="0"/>
              <a:t>		</a:t>
            </a:r>
            <a:r>
              <a:rPr lang="de-AT" dirty="0" err="1"/>
              <a:t>location</a:t>
            </a:r>
            <a:r>
              <a:rPr lang="de-AT" dirty="0"/>
              <a:t> /global-azure-bootcamp-2017/ {</a:t>
            </a:r>
          </a:p>
          <a:p>
            <a:r>
              <a:rPr lang="de-AT" dirty="0"/>
              <a:t>			</a:t>
            </a:r>
            <a:r>
              <a:rPr lang="de-AT" dirty="0" err="1"/>
              <a:t>root</a:t>
            </a:r>
            <a:r>
              <a:rPr lang="de-AT" dirty="0"/>
              <a:t> /</a:t>
            </a:r>
            <a:r>
              <a:rPr lang="de-AT" dirty="0" err="1"/>
              <a:t>usr</a:t>
            </a:r>
            <a:r>
              <a:rPr lang="de-AT" dirty="0"/>
              <a:t>/</a:t>
            </a:r>
            <a:r>
              <a:rPr lang="de-AT" dirty="0" err="1"/>
              <a:t>share</a:t>
            </a:r>
            <a:r>
              <a:rPr lang="de-AT" dirty="0"/>
              <a:t>/web;</a:t>
            </a:r>
          </a:p>
          <a:p>
            <a:r>
              <a:rPr lang="de-AT" dirty="0"/>
              <a:t>		}</a:t>
            </a:r>
          </a:p>
          <a:p>
            <a:r>
              <a:rPr lang="de-AT" dirty="0"/>
              <a:t>		</a:t>
            </a:r>
            <a:r>
              <a:rPr lang="de-AT" dirty="0" err="1"/>
              <a:t>location</a:t>
            </a:r>
            <a:r>
              <a:rPr lang="de-AT" dirty="0"/>
              <a:t> / {</a:t>
            </a:r>
          </a:p>
          <a:p>
            <a:r>
              <a:rPr lang="de-AT" dirty="0"/>
              <a:t>			</a:t>
            </a:r>
            <a:r>
              <a:rPr lang="de-AT" dirty="0" err="1"/>
              <a:t>return</a:t>
            </a:r>
            <a:r>
              <a:rPr lang="de-AT" dirty="0"/>
              <a:t> 301 /global-azure-bootcamp-2017/;</a:t>
            </a:r>
          </a:p>
          <a:p>
            <a:r>
              <a:rPr lang="de-AT" dirty="0"/>
              <a:t>		}</a:t>
            </a:r>
          </a:p>
          <a:p>
            <a:r>
              <a:rPr lang="de-AT" dirty="0"/>
              <a:t>	}</a:t>
            </a:r>
          </a:p>
          <a:p>
            <a:r>
              <a:rPr lang="de-AT" dirty="0"/>
              <a:t>}</a:t>
            </a:r>
          </a:p>
          <a:p>
            <a:endParaRPr lang="de-AT" dirty="0"/>
          </a:p>
          <a:p>
            <a:r>
              <a:rPr lang="de-AT" dirty="0"/>
              <a:t># </a:t>
            </a:r>
            <a:r>
              <a:rPr lang="de-AT" dirty="0" err="1"/>
              <a:t>Dockerfile</a:t>
            </a:r>
            <a:endParaRPr lang="de-AT" dirty="0"/>
          </a:p>
          <a:p>
            <a:r>
              <a:rPr lang="de-AT" dirty="0"/>
              <a:t>FROM </a:t>
            </a:r>
            <a:r>
              <a:rPr lang="de-AT" dirty="0" err="1"/>
              <a:t>nginx:alpine</a:t>
            </a:r>
            <a:endParaRPr lang="de-AT" dirty="0"/>
          </a:p>
          <a:p>
            <a:r>
              <a:rPr lang="de-AT" dirty="0"/>
              <a:t>COPY . /</a:t>
            </a:r>
            <a:r>
              <a:rPr lang="de-AT" dirty="0" err="1"/>
              <a:t>usr</a:t>
            </a:r>
            <a:r>
              <a:rPr lang="de-AT" dirty="0"/>
              <a:t>/</a:t>
            </a:r>
            <a:r>
              <a:rPr lang="de-AT" dirty="0" err="1"/>
              <a:t>share</a:t>
            </a:r>
            <a:r>
              <a:rPr lang="de-AT" dirty="0"/>
              <a:t>/web/global-azure-bootcamp-2017</a:t>
            </a:r>
          </a:p>
          <a:p>
            <a:r>
              <a:rPr lang="de-AT" dirty="0"/>
              <a:t>COPY </a:t>
            </a:r>
            <a:r>
              <a:rPr lang="de-AT" dirty="0" err="1"/>
              <a:t>nginx.conf</a:t>
            </a:r>
            <a:r>
              <a:rPr lang="de-AT" dirty="0"/>
              <a:t> /</a:t>
            </a:r>
            <a:r>
              <a:rPr lang="de-AT" dirty="0" err="1"/>
              <a:t>etc</a:t>
            </a:r>
            <a:r>
              <a:rPr lang="de-AT" dirty="0"/>
              <a:t>/</a:t>
            </a:r>
            <a:r>
              <a:rPr lang="de-AT" dirty="0" err="1"/>
              <a:t>nginx</a:t>
            </a:r>
            <a:r>
              <a:rPr lang="de-AT" dirty="0"/>
              <a:t>/</a:t>
            </a:r>
            <a:r>
              <a:rPr lang="de-AT" dirty="0" err="1"/>
              <a:t>nginx.conf</a:t>
            </a:r>
            <a:endParaRPr lang="de-AT" dirty="0"/>
          </a:p>
          <a:p>
            <a:endParaRPr lang="de-AT" dirty="0"/>
          </a:p>
        </p:txBody>
      </p:sp>
      <p:sp>
        <p:nvSpPr>
          <p:cNvPr id="4" name="Text Placeholder 3"/>
          <p:cNvSpPr>
            <a:spLocks noGrp="1"/>
          </p:cNvSpPr>
          <p:nvPr>
            <p:ph type="body" sz="quarter" idx="23"/>
          </p:nvPr>
        </p:nvSpPr>
        <p:spPr/>
        <p:txBody>
          <a:bodyPr/>
          <a:lstStyle/>
          <a:p>
            <a:endParaRPr lang="de-AT"/>
          </a:p>
        </p:txBody>
      </p:sp>
      <p:sp>
        <p:nvSpPr>
          <p:cNvPr id="5" name="Text Placeholder 4"/>
          <p:cNvSpPr>
            <a:spLocks noGrp="1"/>
          </p:cNvSpPr>
          <p:nvPr>
            <p:ph type="body" sz="quarter" idx="24"/>
          </p:nvPr>
        </p:nvSpPr>
        <p:spPr/>
        <p:txBody>
          <a:bodyPr/>
          <a:lstStyle/>
          <a:p>
            <a:r>
              <a:rPr lang="de-AT" dirty="0"/>
              <a:t>Jekyll</a:t>
            </a:r>
          </a:p>
        </p:txBody>
      </p:sp>
      <p:sp>
        <p:nvSpPr>
          <p:cNvPr id="6" name="Text Placeholder 5"/>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613314620"/>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MVP Microsoft Azure</a:t>
            </a:r>
          </a:p>
          <a:p>
            <a:pPr lvl="1"/>
            <a:r>
              <a:rPr lang="en-US" dirty="0"/>
              <a:t>MVP Development Technologies</a:t>
            </a:r>
          </a:p>
          <a:p>
            <a:pPr lvl="1"/>
            <a:r>
              <a:rPr lang="en-US" dirty="0"/>
              <a:t>MS Regional Director</a:t>
            </a:r>
          </a:p>
          <a:p>
            <a:pPr lvl="1"/>
            <a:r>
              <a:rPr lang="en-US" dirty="0"/>
              <a:t>Senior Consultant 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on Windows</a:t>
            </a:r>
          </a:p>
        </p:txBody>
      </p:sp>
      <p:sp>
        <p:nvSpPr>
          <p:cNvPr id="3" name="Text Placeholder 2"/>
          <p:cNvSpPr>
            <a:spLocks noGrp="1"/>
          </p:cNvSpPr>
          <p:nvPr>
            <p:ph type="body" sz="quarter" idx="25"/>
          </p:nvPr>
        </p:nvSpPr>
        <p:spPr/>
        <p:txBody>
          <a:bodyPr/>
          <a:lstStyle/>
          <a:p>
            <a:r>
              <a:rPr lang="en-US" dirty="0"/>
              <a:t>Running Windows containers on Windows</a:t>
            </a:r>
          </a:p>
        </p:txBody>
      </p:sp>
    </p:spTree>
    <p:extLst>
      <p:ext uri="{BB962C8B-B14F-4D97-AF65-F5344CB8AC3E}">
        <p14:creationId xmlns:p14="http://schemas.microsoft.com/office/powerpoint/2010/main" val="59123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Windows on Windows</a:t>
            </a:r>
          </a:p>
        </p:txBody>
      </p:sp>
      <p:sp>
        <p:nvSpPr>
          <p:cNvPr id="5" name="Content Placeholder 4"/>
          <p:cNvSpPr>
            <a:spLocks noGrp="1"/>
          </p:cNvSpPr>
          <p:nvPr>
            <p:ph sz="quarter" idx="12"/>
          </p:nvPr>
        </p:nvSpPr>
        <p:spPr/>
        <p:txBody>
          <a:bodyPr/>
          <a:lstStyle/>
          <a:p>
            <a:r>
              <a:rPr lang="en-US" dirty="0"/>
              <a:t>OS Support</a:t>
            </a:r>
          </a:p>
          <a:p>
            <a:pPr lvl="1"/>
            <a:r>
              <a:rPr lang="en-US" dirty="0"/>
              <a:t>Windows Server 2016</a:t>
            </a:r>
          </a:p>
          <a:p>
            <a:pPr lvl="1"/>
            <a:r>
              <a:rPr lang="en-US" dirty="0"/>
              <a:t>Windows 10 (Hyper-V Container)</a:t>
            </a:r>
          </a:p>
          <a:p>
            <a:pPr lvl="1"/>
            <a:r>
              <a:rPr lang="en-US" dirty="0"/>
              <a:t>Nice integration with Docker for Windows on Windows 10</a:t>
            </a:r>
          </a:p>
          <a:p>
            <a:r>
              <a:rPr lang="en-US" dirty="0"/>
              <a:t>Windows Server Container</a:t>
            </a:r>
          </a:p>
          <a:p>
            <a:r>
              <a:rPr lang="en-US" dirty="0"/>
              <a:t>Hyper-V Container</a:t>
            </a:r>
          </a:p>
          <a:p>
            <a:pPr lvl="1"/>
            <a:r>
              <a:rPr lang="en-US" dirty="0"/>
              <a:t>Additional isolation layer</a:t>
            </a:r>
          </a:p>
          <a:p>
            <a:pPr lvl="1"/>
            <a:r>
              <a:rPr lang="en-US" dirty="0"/>
              <a:t>Runs inside of Windows Nano Server VM</a:t>
            </a:r>
          </a:p>
          <a:p>
            <a:pPr lvl="1"/>
            <a:r>
              <a:rPr lang="en-US" sz="1400" noProof="1">
                <a:latin typeface="Lucida Console" panose="020B0609040504020204" pitchFamily="49" charset="0"/>
              </a:rPr>
              <a:t>docker run -it --rm </a:t>
            </a:r>
            <a:r>
              <a:rPr lang="en-US" sz="1400" noProof="1">
                <a:solidFill>
                  <a:srgbClr val="FF0000"/>
                </a:solidFill>
                <a:latin typeface="Lucida Console" panose="020B0609040504020204" pitchFamily="49" charset="0"/>
              </a:rPr>
              <a:t>--isolation=hyperv</a:t>
            </a:r>
            <a:r>
              <a:rPr lang="en-US" sz="1400" noProof="1">
                <a:latin typeface="Lucida Console" panose="020B0609040504020204" pitchFamily="49" charset="0"/>
              </a:rPr>
              <a:t> microsoft/nanoserver</a:t>
            </a:r>
          </a:p>
        </p:txBody>
      </p:sp>
      <p:sp>
        <p:nvSpPr>
          <p:cNvPr id="6" name="Text Placeholder 5"/>
          <p:cNvSpPr>
            <a:spLocks noGrp="1"/>
          </p:cNvSpPr>
          <p:nvPr>
            <p:ph type="body" sz="quarter" idx="23"/>
          </p:nvPr>
        </p:nvSpPr>
        <p:spPr/>
        <p:txBody>
          <a:bodyPr/>
          <a:lstStyle/>
          <a:p>
            <a:endParaRPr lang="en-US" dirty="0"/>
          </a:p>
        </p:txBody>
      </p:sp>
      <p:pic>
        <p:nvPicPr>
          <p:cNvPr id="1030" name="Picture 6" descr="C:\Users\R22F9~1.STR\AppData\Local\Temp\SNAGHTML4fed7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6193" y="781050"/>
            <a:ext cx="2381250"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82434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30"/>
                                        </p:tgtEl>
                                        <p:attrNameLst>
                                          <p:attrName>style.visibility</p:attrName>
                                        </p:attrNameLst>
                                      </p:cBhvr>
                                      <p:to>
                                        <p:strVal val="visible"/>
                                      </p:to>
                                    </p:set>
                                    <p:animEffect transition="in" filter="fade">
                                      <p:cBhvr>
                                        <p:cTn id="19" dur="500"/>
                                        <p:tgtEl>
                                          <p:spTgt spid="103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500"/>
                                        <p:tgtEl>
                                          <p:spTgt spid="5">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fade">
                                      <p:cBhvr>
                                        <p:cTn id="35" dur="500"/>
                                        <p:tgtEl>
                                          <p:spTgt spid="5">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xEl>
                                              <p:pRg st="8" end="8"/>
                                            </p:txEl>
                                          </p:spTgt>
                                        </p:tgtEl>
                                        <p:attrNameLst>
                                          <p:attrName>style.visibility</p:attrName>
                                        </p:attrNameLst>
                                      </p:cBhvr>
                                      <p:to>
                                        <p:strVal val="visible"/>
                                      </p:to>
                                    </p:set>
                                    <p:animEffect transition="in" filter="fade">
                                      <p:cBhvr>
                                        <p:cTn id="3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a:t>Windows Container</a:t>
            </a:r>
          </a:p>
        </p:txBody>
      </p:sp>
      <p:sp>
        <p:nvSpPr>
          <p:cNvPr id="6" name="Text Placeholder 5"/>
          <p:cNvSpPr>
            <a:spLocks noGrp="1"/>
          </p:cNvSpPr>
          <p:nvPr>
            <p:ph type="body" sz="quarter" idx="24"/>
          </p:nvPr>
        </p:nvSpPr>
        <p:spPr/>
        <p:txBody>
          <a:bodyPr/>
          <a:lstStyle/>
          <a:p>
            <a:r>
              <a:rPr lang="en-US" dirty="0"/>
              <a:t>Docker on Windows 10</a:t>
            </a:r>
          </a:p>
          <a:p>
            <a:pPr lvl="1"/>
            <a:r>
              <a:rPr lang="en-US" dirty="0"/>
              <a:t>Nano Server</a:t>
            </a:r>
          </a:p>
          <a:p>
            <a:r>
              <a:rPr lang="en-US" dirty="0"/>
              <a:t>Docker on Windows </a:t>
            </a:r>
            <a:br>
              <a:rPr lang="en-US" dirty="0"/>
            </a:br>
            <a:r>
              <a:rPr lang="en-US" dirty="0"/>
              <a:t>Server 2016</a:t>
            </a:r>
          </a:p>
          <a:p>
            <a:pPr lvl="1"/>
            <a:r>
              <a:rPr lang="en-US" dirty="0"/>
              <a:t>Full Server</a:t>
            </a:r>
          </a:p>
          <a:p>
            <a:pPr lvl="1"/>
            <a:r>
              <a:rPr lang="en-US" dirty="0"/>
              <a:t>Nano Server</a:t>
            </a:r>
          </a:p>
          <a:p>
            <a:pPr lvl="1"/>
            <a:r>
              <a:rPr lang="en-US" dirty="0"/>
              <a:t>Remote Docker (Linux and Windows) client</a:t>
            </a:r>
          </a:p>
          <a:p>
            <a:r>
              <a:rPr lang="en-US" dirty="0"/>
              <a:t>Container scenarios</a:t>
            </a:r>
          </a:p>
          <a:p>
            <a:pPr lvl="1"/>
            <a:r>
              <a:rPr lang="en-US" dirty="0"/>
              <a:t>Interactive container</a:t>
            </a:r>
          </a:p>
          <a:p>
            <a:pPr lvl="1"/>
            <a:r>
              <a:rPr lang="en-US" dirty="0" err="1">
                <a:hlinkClick r:id="rId2"/>
              </a:rPr>
              <a:t>Dockerfiles</a:t>
            </a:r>
            <a:r>
              <a:rPr lang="en-US" dirty="0">
                <a:hlinkClick r:id="rId2"/>
              </a:rPr>
              <a:t> on Windows</a:t>
            </a:r>
            <a:endParaRPr lang="en-US" dirty="0"/>
          </a:p>
          <a:p>
            <a:pPr lvl="1"/>
            <a:r>
              <a:rPr lang="en-US" dirty="0"/>
              <a:t>Volume mapping</a:t>
            </a:r>
          </a:p>
          <a:p>
            <a:pPr lvl="1"/>
            <a:r>
              <a:rPr lang="en-US" dirty="0"/>
              <a:t>Ready-made container (.NET)</a:t>
            </a:r>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1144713619"/>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Demo</a:t>
            </a:r>
          </a:p>
        </p:txBody>
      </p:sp>
      <p:sp>
        <p:nvSpPr>
          <p:cNvPr id="7" name="Content Placeholder 6"/>
          <p:cNvSpPr>
            <a:spLocks noGrp="1"/>
          </p:cNvSpPr>
          <p:nvPr>
            <p:ph sz="quarter" idx="22"/>
          </p:nvPr>
        </p:nvSpPr>
        <p:spPr/>
        <p:txBody>
          <a:bodyPr/>
          <a:lstStyle/>
          <a:p>
            <a:r>
              <a:rPr lang="en-US" i="1" noProof="1"/>
              <a:t># Ping Docker host on Windows Server</a:t>
            </a:r>
          </a:p>
          <a:p>
            <a:r>
              <a:rPr lang="en-US" noProof="1"/>
              <a:t>docker -H tcp://1.2.3.4:2375 info</a:t>
            </a:r>
          </a:p>
          <a:p>
            <a:r>
              <a:rPr lang="en-US" noProof="1"/>
              <a:t>set DOCKER_HOST=tcp://1.2.3.4:2375</a:t>
            </a:r>
          </a:p>
          <a:p>
            <a:r>
              <a:rPr lang="en-US" noProof="1"/>
              <a:t>docker info</a:t>
            </a:r>
          </a:p>
          <a:p>
            <a:r>
              <a:rPr lang="en-US" noProof="1"/>
              <a:t>docker ps -a</a:t>
            </a:r>
          </a:p>
          <a:p>
            <a:r>
              <a:rPr lang="en-US" noProof="1"/>
              <a:t>docker images</a:t>
            </a:r>
          </a:p>
          <a:p>
            <a:endParaRPr lang="en-US" noProof="1"/>
          </a:p>
          <a:p>
            <a:r>
              <a:rPr lang="en-US" i="1" noProof="1"/>
              <a:t># Run ’dir’ inside a short-lived Nano Server container</a:t>
            </a:r>
          </a:p>
          <a:p>
            <a:r>
              <a:rPr lang="en-US" noProof="1"/>
              <a:t>docker run --rm microsoft/nanoserver cmd /C dir</a:t>
            </a:r>
          </a:p>
          <a:p>
            <a:endParaRPr lang="en-US" noProof="1"/>
          </a:p>
          <a:p>
            <a:r>
              <a:rPr lang="en-US" i="1" noProof="1"/>
              <a:t># Run existing IIS image (source: Microsoft)</a:t>
            </a:r>
          </a:p>
          <a:p>
            <a:r>
              <a:rPr lang="en-US" noProof="1"/>
              <a:t>docker run -d -p 80:80 microsoft/iis</a:t>
            </a:r>
          </a:p>
          <a:p>
            <a:endParaRPr lang="en-US" noProof="1"/>
          </a:p>
          <a:p>
            <a:r>
              <a:rPr lang="en-US" i="1" noProof="1"/>
              <a:t># Volume mapping</a:t>
            </a:r>
          </a:p>
          <a:p>
            <a:r>
              <a:rPr lang="en-US" noProof="1"/>
              <a:t>echo Hello &gt; c:\temp\greeting.txt</a:t>
            </a:r>
          </a:p>
          <a:p>
            <a:r>
              <a:rPr lang="en-US" noProof="1"/>
              <a:t>docker run --rm -v c:\temp:c:\somedir microsoft/nanoserver cmd /C type \somedir\greeting.txt </a:t>
            </a:r>
          </a:p>
          <a:p>
            <a:endParaRPr lang="en-US" noProof="1"/>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r>
              <a:rPr lang="en-US" dirty="0"/>
              <a:t>Prerequisites</a:t>
            </a:r>
          </a:p>
          <a:p>
            <a:pPr lvl="1"/>
            <a:r>
              <a:rPr lang="en-US" dirty="0"/>
              <a:t>Windows Server with </a:t>
            </a:r>
            <a:br>
              <a:rPr lang="en-US" dirty="0"/>
            </a:br>
            <a:r>
              <a:rPr lang="en-US" dirty="0"/>
              <a:t>Container support</a:t>
            </a:r>
          </a:p>
        </p:txBody>
      </p:sp>
      <p:sp>
        <p:nvSpPr>
          <p:cNvPr id="10" name="Text Placeholder 9"/>
          <p:cNvSpPr>
            <a:spLocks noGrp="1"/>
          </p:cNvSpPr>
          <p:nvPr>
            <p:ph type="body" sz="quarter" idx="25"/>
          </p:nvPr>
        </p:nvSpPr>
        <p:spPr/>
        <p:txBody>
          <a:bodyPr/>
          <a:lstStyle/>
          <a:p>
            <a:r>
              <a:rPr lang="de-AT" dirty="0"/>
              <a:t>See also sample </a:t>
            </a:r>
            <a:r>
              <a:rPr lang="de-AT" dirty="0" err="1"/>
              <a:t>Dockerfile</a:t>
            </a:r>
            <a:r>
              <a:rPr lang="de-AT" dirty="0"/>
              <a:t> </a:t>
            </a:r>
            <a:r>
              <a:rPr lang="de-AT" dirty="0">
                <a:hlinkClick r:id="rId2"/>
              </a:rPr>
              <a:t>https://github.com/rstropek/DockerVS2015Intro/blob/master/dockerDemos/07-win-container-nano-server/Dockerfile</a:t>
            </a:r>
            <a:endParaRPr lang="de-AT" dirty="0"/>
          </a:p>
        </p:txBody>
      </p:sp>
    </p:spTree>
    <p:extLst>
      <p:ext uri="{BB962C8B-B14F-4D97-AF65-F5344CB8AC3E}">
        <p14:creationId xmlns:p14="http://schemas.microsoft.com/office/powerpoint/2010/main" val="3026475013"/>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a:t>Dockerfile</a:t>
            </a:r>
            <a:endParaRPr lang="de-AT" dirty="0"/>
          </a:p>
        </p:txBody>
      </p:sp>
      <p:sp>
        <p:nvSpPr>
          <p:cNvPr id="3" name="Content Placeholder 2"/>
          <p:cNvSpPr>
            <a:spLocks noGrp="1"/>
          </p:cNvSpPr>
          <p:nvPr>
            <p:ph sz="quarter" idx="22"/>
          </p:nvPr>
        </p:nvSpPr>
        <p:spPr/>
        <p:txBody>
          <a:bodyPr/>
          <a:lstStyle/>
          <a:p>
            <a:r>
              <a:rPr lang="en-US" dirty="0"/>
              <a:t>FROM </a:t>
            </a:r>
            <a:r>
              <a:rPr lang="en-US" dirty="0" err="1"/>
              <a:t>microsoft</a:t>
            </a:r>
            <a:r>
              <a:rPr lang="en-US" dirty="0"/>
              <a:t>/</a:t>
            </a:r>
            <a:r>
              <a:rPr lang="en-US" dirty="0" err="1"/>
              <a:t>windowsservercore</a:t>
            </a:r>
            <a:endParaRPr lang="en-US" dirty="0"/>
          </a:p>
          <a:p>
            <a:r>
              <a:rPr lang="en-US" dirty="0"/>
              <a:t>MAINTAINER rainer@timecockpit.com</a:t>
            </a:r>
          </a:p>
          <a:p>
            <a:endParaRPr lang="en-US" dirty="0"/>
          </a:p>
          <a:p>
            <a:r>
              <a:rPr lang="en-US" dirty="0"/>
              <a:t>RUN dism.exe /online /enable-feature /all /</a:t>
            </a:r>
            <a:r>
              <a:rPr lang="en-US" dirty="0" err="1"/>
              <a:t>featurename:iis-webserver</a:t>
            </a:r>
            <a:r>
              <a:rPr lang="en-US" dirty="0"/>
              <a:t> /</a:t>
            </a:r>
            <a:r>
              <a:rPr lang="en-US" dirty="0" err="1"/>
              <a:t>NoRestart</a:t>
            </a:r>
            <a:endParaRPr lang="en-US" dirty="0"/>
          </a:p>
          <a:p>
            <a:endParaRPr lang="en-US" dirty="0"/>
          </a:p>
          <a:p>
            <a:r>
              <a:rPr lang="en-US" dirty="0"/>
              <a:t>RUN echo "Hello World - </a:t>
            </a:r>
            <a:r>
              <a:rPr lang="en-US" dirty="0" err="1"/>
              <a:t>Dockerfile</a:t>
            </a:r>
            <a:r>
              <a:rPr lang="en-US" dirty="0"/>
              <a:t>" &gt; c:\inetpub\wwwroot\index.html</a:t>
            </a:r>
          </a:p>
          <a:p>
            <a:endParaRPr lang="en-US" dirty="0"/>
          </a:p>
          <a:p>
            <a:r>
              <a:rPr lang="en-US" dirty="0"/>
              <a:t>CMD [ "ping", "-t", "127.0.0.1" ]</a:t>
            </a:r>
            <a:endParaRPr lang="de-AT" dirty="0"/>
          </a:p>
        </p:txBody>
      </p:sp>
      <p:sp>
        <p:nvSpPr>
          <p:cNvPr id="4" name="Text Placeholder 3"/>
          <p:cNvSpPr>
            <a:spLocks noGrp="1"/>
          </p:cNvSpPr>
          <p:nvPr>
            <p:ph type="body" sz="quarter" idx="23"/>
          </p:nvPr>
        </p:nvSpPr>
        <p:spPr/>
        <p:txBody>
          <a:bodyPr/>
          <a:lstStyle/>
          <a:p>
            <a:endParaRPr lang="de-AT"/>
          </a:p>
        </p:txBody>
      </p:sp>
      <p:sp>
        <p:nvSpPr>
          <p:cNvPr id="5" name="Text Placeholder 4"/>
          <p:cNvSpPr>
            <a:spLocks noGrp="1"/>
          </p:cNvSpPr>
          <p:nvPr>
            <p:ph type="body" sz="quarter" idx="24"/>
          </p:nvPr>
        </p:nvSpPr>
        <p:spPr/>
        <p:txBody>
          <a:bodyPr/>
          <a:lstStyle/>
          <a:p>
            <a:endParaRPr lang="de-AT"/>
          </a:p>
        </p:txBody>
      </p:sp>
      <p:sp>
        <p:nvSpPr>
          <p:cNvPr id="6" name="Text Placeholder 5"/>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53577150"/>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a:t>Dockerfile</a:t>
            </a:r>
            <a:endParaRPr lang="de-AT" dirty="0"/>
          </a:p>
        </p:txBody>
      </p:sp>
      <p:sp>
        <p:nvSpPr>
          <p:cNvPr id="3" name="Content Placeholder 2"/>
          <p:cNvSpPr>
            <a:spLocks noGrp="1"/>
          </p:cNvSpPr>
          <p:nvPr>
            <p:ph sz="quarter" idx="22"/>
          </p:nvPr>
        </p:nvSpPr>
        <p:spPr/>
        <p:txBody>
          <a:bodyPr/>
          <a:lstStyle/>
          <a:p>
            <a:r>
              <a:rPr lang="en-US" dirty="0"/>
              <a:t>FROM </a:t>
            </a:r>
            <a:r>
              <a:rPr lang="en-US" dirty="0" err="1"/>
              <a:t>microsoft</a:t>
            </a:r>
            <a:r>
              <a:rPr lang="en-US" dirty="0"/>
              <a:t>/</a:t>
            </a:r>
            <a:r>
              <a:rPr lang="en-US" dirty="0" err="1"/>
              <a:t>aspnet</a:t>
            </a:r>
            <a:endParaRPr lang="en-US" dirty="0"/>
          </a:p>
          <a:p>
            <a:r>
              <a:rPr lang="en-US" dirty="0"/>
              <a:t>COPY . /</a:t>
            </a:r>
            <a:r>
              <a:rPr lang="en-US" dirty="0" err="1"/>
              <a:t>inetpub</a:t>
            </a:r>
            <a:r>
              <a:rPr lang="en-US" dirty="0"/>
              <a:t>/</a:t>
            </a:r>
            <a:r>
              <a:rPr lang="en-US" dirty="0" err="1"/>
              <a:t>wwwroot</a:t>
            </a:r>
            <a:endParaRPr lang="en-US" dirty="0"/>
          </a:p>
        </p:txBody>
      </p:sp>
      <p:sp>
        <p:nvSpPr>
          <p:cNvPr id="4" name="Text Placeholder 3"/>
          <p:cNvSpPr>
            <a:spLocks noGrp="1"/>
          </p:cNvSpPr>
          <p:nvPr>
            <p:ph type="body" sz="quarter" idx="23"/>
          </p:nvPr>
        </p:nvSpPr>
        <p:spPr/>
        <p:txBody>
          <a:bodyPr/>
          <a:lstStyle/>
          <a:p>
            <a:r>
              <a:rPr lang="de-AT" dirty="0"/>
              <a:t>ASP.NET 4.6</a:t>
            </a:r>
          </a:p>
        </p:txBody>
      </p:sp>
      <p:sp>
        <p:nvSpPr>
          <p:cNvPr id="5" name="Text Placeholder 4"/>
          <p:cNvSpPr>
            <a:spLocks noGrp="1"/>
          </p:cNvSpPr>
          <p:nvPr>
            <p:ph type="body" sz="quarter" idx="24"/>
          </p:nvPr>
        </p:nvSpPr>
        <p:spPr/>
        <p:txBody>
          <a:bodyPr/>
          <a:lstStyle/>
          <a:p>
            <a:endParaRPr lang="de-AT"/>
          </a:p>
        </p:txBody>
      </p:sp>
      <p:sp>
        <p:nvSpPr>
          <p:cNvPr id="6" name="Text Placeholder 5"/>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4256518809"/>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 on Windows</a:t>
            </a:r>
          </a:p>
        </p:txBody>
      </p:sp>
      <p:sp>
        <p:nvSpPr>
          <p:cNvPr id="3" name="Content Placeholder 2"/>
          <p:cNvSpPr>
            <a:spLocks noGrp="1"/>
          </p:cNvSpPr>
          <p:nvPr>
            <p:ph sz="quarter" idx="12"/>
          </p:nvPr>
        </p:nvSpPr>
        <p:spPr/>
        <p:txBody>
          <a:bodyPr/>
          <a:lstStyle/>
          <a:p>
            <a:r>
              <a:rPr lang="en-US" dirty="0"/>
              <a:t>Configuration via </a:t>
            </a:r>
            <a:r>
              <a:rPr lang="en-US" i="1" dirty="0" err="1"/>
              <a:t>daemon.json</a:t>
            </a:r>
            <a:endParaRPr lang="en-US" i="1" dirty="0"/>
          </a:p>
          <a:p>
            <a:pPr lvl="1"/>
            <a:r>
              <a:rPr lang="en-US" dirty="0"/>
              <a:t>Details see </a:t>
            </a:r>
            <a:r>
              <a:rPr lang="en-US" dirty="0">
                <a:hlinkClick r:id="rId2"/>
              </a:rPr>
              <a:t>Microsoft docs</a:t>
            </a:r>
            <a:endParaRPr lang="en-US" dirty="0"/>
          </a:p>
          <a:p>
            <a:pPr>
              <a:spcBef>
                <a:spcPts val="600"/>
              </a:spcBef>
            </a:pPr>
            <a:r>
              <a:rPr lang="en-US" dirty="0"/>
              <a:t>Support for </a:t>
            </a:r>
            <a:r>
              <a:rPr lang="en-US" dirty="0" err="1"/>
              <a:t>Dockerfiles</a:t>
            </a:r>
            <a:endParaRPr lang="en-US" dirty="0"/>
          </a:p>
          <a:p>
            <a:pPr lvl="1"/>
            <a:r>
              <a:rPr lang="en-US" dirty="0"/>
              <a:t>Windows shell</a:t>
            </a:r>
          </a:p>
          <a:p>
            <a:pPr lvl="1"/>
            <a:r>
              <a:rPr lang="en-US" dirty="0" err="1"/>
              <a:t>Powershell</a:t>
            </a:r>
            <a:r>
              <a:rPr lang="en-US" dirty="0"/>
              <a:t> support</a:t>
            </a:r>
          </a:p>
          <a:p>
            <a:pPr lvl="1"/>
            <a:r>
              <a:rPr lang="en-US" dirty="0"/>
              <a:t>Details see </a:t>
            </a:r>
            <a:r>
              <a:rPr lang="en-US" dirty="0">
                <a:hlinkClick r:id="rId3"/>
              </a:rPr>
              <a:t>Microsoft docs</a:t>
            </a:r>
            <a:endParaRPr lang="en-US" dirty="0"/>
          </a:p>
          <a:p>
            <a:pPr>
              <a:spcBef>
                <a:spcPts val="600"/>
              </a:spcBef>
            </a:pPr>
            <a:r>
              <a:rPr lang="en-US" dirty="0"/>
              <a:t>Swarm-support</a:t>
            </a:r>
          </a:p>
          <a:p>
            <a:pPr lvl="1"/>
            <a:r>
              <a:rPr lang="en-US" dirty="0"/>
              <a:t>Details see </a:t>
            </a:r>
            <a:r>
              <a:rPr lang="en-US" dirty="0">
                <a:hlinkClick r:id="rId4"/>
              </a:rPr>
              <a:t>blog post</a:t>
            </a:r>
            <a:endParaRPr lang="en-US" dirty="0"/>
          </a:p>
        </p:txBody>
      </p:sp>
      <p:sp>
        <p:nvSpPr>
          <p:cNvPr id="4" name="Text Placehold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328424072"/>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on Azure</a:t>
            </a:r>
          </a:p>
        </p:txBody>
      </p:sp>
      <p:sp>
        <p:nvSpPr>
          <p:cNvPr id="3" name="Text Placeholder 2"/>
          <p:cNvSpPr>
            <a:spLocks noGrp="1"/>
          </p:cNvSpPr>
          <p:nvPr>
            <p:ph type="body" sz="quarter" idx="25"/>
          </p:nvPr>
        </p:nvSpPr>
        <p:spPr/>
        <p:txBody>
          <a:bodyPr/>
          <a:lstStyle/>
          <a:p>
            <a:r>
              <a:rPr lang="en-US" dirty="0"/>
              <a:t>Running containers in Azure</a:t>
            </a:r>
          </a:p>
        </p:txBody>
      </p:sp>
    </p:spTree>
    <p:extLst>
      <p:ext uri="{BB962C8B-B14F-4D97-AF65-F5344CB8AC3E}">
        <p14:creationId xmlns:p14="http://schemas.microsoft.com/office/powerpoint/2010/main" val="275309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Docker on Azure</a:t>
            </a:r>
          </a:p>
        </p:txBody>
      </p:sp>
      <p:sp>
        <p:nvSpPr>
          <p:cNvPr id="5" name="Content Placeholder 4"/>
          <p:cNvSpPr>
            <a:spLocks noGrp="1"/>
          </p:cNvSpPr>
          <p:nvPr>
            <p:ph sz="quarter" idx="12"/>
          </p:nvPr>
        </p:nvSpPr>
        <p:spPr/>
        <p:txBody>
          <a:bodyPr/>
          <a:lstStyle/>
          <a:p>
            <a:r>
              <a:rPr lang="en-US" dirty="0"/>
              <a:t>Docker support in </a:t>
            </a:r>
            <a:r>
              <a:rPr lang="en-US" i="1" dirty="0"/>
              <a:t>Azure Resource Manager</a:t>
            </a:r>
            <a:r>
              <a:rPr lang="en-US" dirty="0"/>
              <a:t> (ARM)</a:t>
            </a:r>
            <a:endParaRPr lang="en-US" dirty="0">
              <a:hlinkClick r:id="rId2"/>
            </a:endParaRPr>
          </a:p>
          <a:p>
            <a:pPr lvl="1"/>
            <a:r>
              <a:rPr lang="en-US" dirty="0">
                <a:hlinkClick r:id="rId2"/>
              </a:rPr>
              <a:t>Extension for Docker on Linux</a:t>
            </a:r>
            <a:endParaRPr lang="en-US" dirty="0"/>
          </a:p>
          <a:p>
            <a:pPr lvl="1"/>
            <a:r>
              <a:rPr lang="en-US" dirty="0">
                <a:hlinkClick r:id="rId3"/>
              </a:rPr>
              <a:t>Ready-made ARM-templates</a:t>
            </a:r>
            <a:r>
              <a:rPr lang="en-US" dirty="0"/>
              <a:t> (e.g. </a:t>
            </a:r>
            <a:r>
              <a:rPr lang="en-US" dirty="0">
                <a:hlinkClick r:id="rId4"/>
              </a:rPr>
              <a:t>Docker on Ubuntu</a:t>
            </a:r>
            <a:r>
              <a:rPr lang="en-US" dirty="0"/>
              <a:t>)</a:t>
            </a:r>
          </a:p>
          <a:p>
            <a:pPr marL="13800"/>
            <a:r>
              <a:rPr lang="en-US" dirty="0">
                <a:hlinkClick r:id="rId5"/>
              </a:rPr>
              <a:t>Azure driver</a:t>
            </a:r>
            <a:r>
              <a:rPr lang="en-US" dirty="0"/>
              <a:t> for </a:t>
            </a:r>
            <a:r>
              <a:rPr lang="en-US" i="1" dirty="0"/>
              <a:t>Docker Machine</a:t>
            </a:r>
          </a:p>
          <a:p>
            <a:r>
              <a:rPr lang="en-US" dirty="0">
                <a:hlinkClick r:id="rId6"/>
              </a:rPr>
              <a:t>Azure Container Services (AKS)</a:t>
            </a:r>
            <a:endParaRPr lang="en-US" dirty="0"/>
          </a:p>
          <a:p>
            <a:r>
              <a:rPr lang="en-US" dirty="0"/>
              <a:t>Storage</a:t>
            </a:r>
            <a:endParaRPr lang="en-US" dirty="0">
              <a:hlinkClick r:id="rId7"/>
            </a:endParaRPr>
          </a:p>
          <a:p>
            <a:pPr lvl="1"/>
            <a:r>
              <a:rPr lang="en-US" dirty="0">
                <a:hlinkClick r:id="rId7"/>
              </a:rPr>
              <a:t>Docker Volume Driver for Azure File Storage</a:t>
            </a:r>
            <a:endParaRPr lang="en-US" dirty="0"/>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067379427"/>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a:t>Containers in Azure</a:t>
            </a:r>
          </a:p>
        </p:txBody>
      </p:sp>
      <p:sp>
        <p:nvSpPr>
          <p:cNvPr id="6" name="Text Placeholder 5"/>
          <p:cNvSpPr>
            <a:spLocks noGrp="1"/>
          </p:cNvSpPr>
          <p:nvPr>
            <p:ph type="body" sz="quarter" idx="24"/>
          </p:nvPr>
        </p:nvSpPr>
        <p:spPr/>
        <p:txBody>
          <a:bodyPr/>
          <a:lstStyle/>
          <a:p>
            <a:r>
              <a:rPr lang="en-US" dirty="0"/>
              <a:t>Docker Machine</a:t>
            </a:r>
          </a:p>
          <a:p>
            <a:pPr lvl="1"/>
            <a:r>
              <a:rPr lang="en-US" dirty="0"/>
              <a:t>Azure Driver</a:t>
            </a:r>
          </a:p>
          <a:p>
            <a:r>
              <a:rPr lang="en-US" dirty="0"/>
              <a:t>ARM with Docker</a:t>
            </a:r>
          </a:p>
          <a:p>
            <a:pPr lvl="1"/>
            <a:r>
              <a:rPr lang="en-US" dirty="0"/>
              <a:t>Using </a:t>
            </a:r>
            <a:r>
              <a:rPr lang="en-US" dirty="0" err="1"/>
              <a:t>Quickstart</a:t>
            </a:r>
            <a:r>
              <a:rPr lang="en-US" dirty="0"/>
              <a:t> Template</a:t>
            </a:r>
          </a:p>
          <a:p>
            <a:r>
              <a:rPr lang="en-US" dirty="0"/>
              <a:t>Volume driver for Files</a:t>
            </a:r>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2339745574"/>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Questions for this Session</a:t>
            </a:r>
          </a:p>
        </p:txBody>
      </p:sp>
      <p:sp>
        <p:nvSpPr>
          <p:cNvPr id="8" name="Content Placeholder 7"/>
          <p:cNvSpPr>
            <a:spLocks noGrp="1"/>
          </p:cNvSpPr>
          <p:nvPr>
            <p:ph sz="quarter" idx="12"/>
          </p:nvPr>
        </p:nvSpPr>
        <p:spPr/>
        <p:txBody>
          <a:bodyPr/>
          <a:lstStyle/>
          <a:p>
            <a:r>
              <a:rPr lang="en-US" dirty="0"/>
              <a:t>Why?</a:t>
            </a:r>
          </a:p>
          <a:p>
            <a:pPr lvl="1"/>
            <a:r>
              <a:rPr lang="en-US" dirty="0"/>
              <a:t>Do Linux containers matter for Microsoft?</a:t>
            </a:r>
          </a:p>
          <a:p>
            <a:pPr lvl="1"/>
            <a:r>
              <a:rPr lang="en-US" dirty="0"/>
              <a:t>Docker is great on Linux, why do we need it on Windows?</a:t>
            </a:r>
          </a:p>
          <a:p>
            <a:r>
              <a:rPr lang="en-US" dirty="0"/>
              <a:t>Options, options, options</a:t>
            </a:r>
          </a:p>
          <a:p>
            <a:pPr lvl="1"/>
            <a:r>
              <a:rPr lang="en-US" dirty="0"/>
              <a:t>When to use what?</a:t>
            </a:r>
          </a:p>
          <a:p>
            <a:r>
              <a:rPr lang="en-US" dirty="0"/>
              <a:t>Demos, demos, demos</a:t>
            </a:r>
          </a:p>
          <a:p>
            <a:pPr lvl="1"/>
            <a:r>
              <a:rPr lang="en-US" dirty="0"/>
              <a:t>See things in action</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872711031"/>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Demo</a:t>
            </a:r>
          </a:p>
        </p:txBody>
      </p:sp>
      <p:sp>
        <p:nvSpPr>
          <p:cNvPr id="7" name="Content Placeholder 6"/>
          <p:cNvSpPr>
            <a:spLocks noGrp="1"/>
          </p:cNvSpPr>
          <p:nvPr>
            <p:ph sz="quarter" idx="22"/>
          </p:nvPr>
        </p:nvSpPr>
        <p:spPr/>
        <p:txBody>
          <a:bodyPr/>
          <a:lstStyle/>
          <a:p>
            <a:r>
              <a:rPr lang="de-AT" dirty="0" err="1"/>
              <a:t>docker-machine</a:t>
            </a:r>
            <a:r>
              <a:rPr lang="de-AT" dirty="0"/>
              <a:t> </a:t>
            </a:r>
            <a:r>
              <a:rPr lang="de-AT" dirty="0" err="1"/>
              <a:t>create</a:t>
            </a:r>
            <a:r>
              <a:rPr lang="de-AT" dirty="0"/>
              <a:t> --driver </a:t>
            </a:r>
            <a:r>
              <a:rPr lang="de-AT" dirty="0" err="1"/>
              <a:t>azure</a:t>
            </a:r>
            <a:r>
              <a:rPr lang="de-AT" dirty="0"/>
              <a:t> --</a:t>
            </a:r>
            <a:r>
              <a:rPr lang="de-AT" dirty="0" err="1"/>
              <a:t>azure-subscription-id</a:t>
            </a:r>
            <a:r>
              <a:rPr lang="de-AT" dirty="0"/>
              <a:t> 00000000-0000-0000-0000-000000000000 doc16-demo</a:t>
            </a:r>
          </a:p>
          <a:p>
            <a:r>
              <a:rPr lang="de-AT" i="1" dirty="0"/>
              <a:t># Show </a:t>
            </a:r>
            <a:r>
              <a:rPr lang="de-AT" i="1" dirty="0" err="1"/>
              <a:t>result</a:t>
            </a:r>
            <a:r>
              <a:rPr lang="de-AT" i="1" dirty="0"/>
              <a:t> in Azure Portal</a:t>
            </a:r>
          </a:p>
          <a:p>
            <a:endParaRPr lang="sv-SE" dirty="0"/>
          </a:p>
          <a:p>
            <a:r>
              <a:rPr lang="sv-SE" i="1" dirty="0"/>
              <a:t># Create volume on Azure files</a:t>
            </a:r>
          </a:p>
          <a:p>
            <a:r>
              <a:rPr lang="sv-SE" dirty="0"/>
              <a:t>docker volume ls</a:t>
            </a:r>
          </a:p>
          <a:p>
            <a:r>
              <a:rPr lang="en-US" dirty="0" err="1"/>
              <a:t>docker</a:t>
            </a:r>
            <a:r>
              <a:rPr lang="en-US" dirty="0"/>
              <a:t> volume create -d </a:t>
            </a:r>
            <a:r>
              <a:rPr lang="en-US" dirty="0" err="1"/>
              <a:t>azurefile</a:t>
            </a:r>
            <a:r>
              <a:rPr lang="en-US" dirty="0"/>
              <a:t> --name </a:t>
            </a:r>
            <a:r>
              <a:rPr lang="en-US" dirty="0" err="1"/>
              <a:t>myvol</a:t>
            </a:r>
            <a:r>
              <a:rPr lang="en-US" dirty="0"/>
              <a:t> -o share=doc16</a:t>
            </a:r>
          </a:p>
          <a:p>
            <a:r>
              <a:rPr lang="sv-SE" dirty="0"/>
              <a:t>docker volume ls</a:t>
            </a:r>
          </a:p>
          <a:p>
            <a:r>
              <a:rPr lang="en-US" dirty="0" err="1"/>
              <a:t>docker</a:t>
            </a:r>
            <a:r>
              <a:rPr lang="en-US" dirty="0"/>
              <a:t> run -it --</a:t>
            </a:r>
            <a:r>
              <a:rPr lang="en-US" dirty="0" err="1"/>
              <a:t>rm</a:t>
            </a:r>
            <a:r>
              <a:rPr lang="en-US" dirty="0"/>
              <a:t> -v </a:t>
            </a:r>
            <a:r>
              <a:rPr lang="en-US" dirty="0" err="1"/>
              <a:t>myvol</a:t>
            </a:r>
            <a:r>
              <a:rPr lang="en-US" dirty="0"/>
              <a:t>:/data </a:t>
            </a:r>
            <a:r>
              <a:rPr lang="en-US" dirty="0" err="1"/>
              <a:t>ubuntu</a:t>
            </a:r>
            <a:r>
              <a:rPr lang="en-US" dirty="0"/>
              <a:t> /bin/bash</a:t>
            </a:r>
          </a:p>
          <a:p>
            <a:r>
              <a:rPr lang="en-US" dirty="0"/>
              <a:t>	cd /data</a:t>
            </a:r>
          </a:p>
          <a:p>
            <a:r>
              <a:rPr lang="en-US" dirty="0"/>
              <a:t>	echo Hello &gt; greeting.txt</a:t>
            </a:r>
          </a:p>
          <a:p>
            <a:r>
              <a:rPr lang="en-US" i="1" dirty="0"/>
              <a:t>	# Show result in Azure Portal</a:t>
            </a:r>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r>
              <a:rPr lang="de-AT" dirty="0" err="1"/>
              <a:t>Prerequisites</a:t>
            </a:r>
            <a:endParaRPr lang="de-AT" dirty="0"/>
          </a:p>
          <a:p>
            <a:pPr lvl="1"/>
            <a:r>
              <a:rPr lang="de-AT" dirty="0"/>
              <a:t>Docker </a:t>
            </a:r>
            <a:r>
              <a:rPr lang="de-AT" dirty="0" err="1"/>
              <a:t>Machine</a:t>
            </a:r>
            <a:r>
              <a:rPr lang="de-AT" dirty="0"/>
              <a:t> </a:t>
            </a:r>
            <a:r>
              <a:rPr lang="de-AT" dirty="0" err="1"/>
              <a:t>installed</a:t>
            </a:r>
            <a:endParaRPr lang="de-AT" dirty="0"/>
          </a:p>
          <a:p>
            <a:pPr lvl="1"/>
            <a:r>
              <a:rPr lang="de-AT" dirty="0"/>
              <a:t>Docker Driver </a:t>
            </a:r>
            <a:r>
              <a:rPr lang="de-AT" dirty="0" err="1"/>
              <a:t>for</a:t>
            </a:r>
            <a:r>
              <a:rPr lang="de-AT" dirty="0"/>
              <a:t> Azure Files </a:t>
            </a:r>
            <a:r>
              <a:rPr lang="de-AT" dirty="0" err="1"/>
              <a:t>installed</a:t>
            </a:r>
            <a:r>
              <a:rPr lang="de-AT" dirty="0"/>
              <a:t> </a:t>
            </a:r>
            <a:r>
              <a:rPr lang="de-AT" dirty="0" err="1"/>
              <a:t>and</a:t>
            </a:r>
            <a:r>
              <a:rPr lang="de-AT" dirty="0"/>
              <a:t> </a:t>
            </a:r>
            <a:r>
              <a:rPr lang="de-AT" dirty="0" err="1"/>
              <a:t>configured</a:t>
            </a:r>
            <a:endParaRPr lang="de-AT" dirty="0"/>
          </a:p>
        </p:txBody>
      </p:sp>
      <p:sp>
        <p:nvSpPr>
          <p:cNvPr id="10" name="Text Placeholder 9"/>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933312432"/>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7B16F92-FF67-4764-B42B-17293BEAA7A7}"/>
              </a:ext>
            </a:extLst>
          </p:cNvPr>
          <p:cNvSpPr>
            <a:spLocks noGrp="1"/>
          </p:cNvSpPr>
          <p:nvPr>
            <p:ph type="title"/>
          </p:nvPr>
        </p:nvSpPr>
        <p:spPr/>
        <p:txBody>
          <a:bodyPr/>
          <a:lstStyle/>
          <a:p>
            <a:r>
              <a:rPr lang="de-AT" dirty="0"/>
              <a:t>Container Registry</a:t>
            </a:r>
          </a:p>
        </p:txBody>
      </p:sp>
      <p:sp>
        <p:nvSpPr>
          <p:cNvPr id="8" name="Content Placeholder 7">
            <a:extLst>
              <a:ext uri="{FF2B5EF4-FFF2-40B4-BE49-F238E27FC236}">
                <a16:creationId xmlns:a16="http://schemas.microsoft.com/office/drawing/2014/main" id="{175C91A9-C43A-4E10-8477-1BAE033769C4}"/>
              </a:ext>
            </a:extLst>
          </p:cNvPr>
          <p:cNvSpPr>
            <a:spLocks noGrp="1"/>
          </p:cNvSpPr>
          <p:nvPr>
            <p:ph sz="quarter" idx="12"/>
          </p:nvPr>
        </p:nvSpPr>
        <p:spPr/>
        <p:txBody>
          <a:bodyPr/>
          <a:lstStyle/>
          <a:p>
            <a:r>
              <a:rPr lang="de-AT" dirty="0"/>
              <a:t>Fully </a:t>
            </a:r>
            <a:r>
              <a:rPr lang="de-AT" dirty="0" err="1"/>
              <a:t>mananged</a:t>
            </a:r>
            <a:endParaRPr lang="de-AT" dirty="0"/>
          </a:p>
          <a:p>
            <a:pPr lvl="1"/>
            <a:r>
              <a:rPr lang="de-AT" dirty="0"/>
              <a:t>Linux and Windows </a:t>
            </a:r>
            <a:r>
              <a:rPr lang="de-AT" dirty="0" err="1"/>
              <a:t>images</a:t>
            </a:r>
            <a:endParaRPr lang="de-AT" dirty="0"/>
          </a:p>
          <a:p>
            <a:r>
              <a:rPr lang="de-AT" dirty="0"/>
              <a:t>Registry</a:t>
            </a:r>
          </a:p>
          <a:p>
            <a:pPr lvl="1"/>
            <a:r>
              <a:rPr lang="de-AT" dirty="0"/>
              <a:t>Store </a:t>
            </a:r>
            <a:r>
              <a:rPr lang="de-AT" dirty="0" err="1"/>
              <a:t>images</a:t>
            </a:r>
            <a:r>
              <a:rPr lang="de-AT" dirty="0"/>
              <a:t> in Azure </a:t>
            </a:r>
            <a:r>
              <a:rPr lang="de-AT" dirty="0" err="1"/>
              <a:t>data</a:t>
            </a:r>
            <a:r>
              <a:rPr lang="de-AT" dirty="0"/>
              <a:t> </a:t>
            </a:r>
            <a:r>
              <a:rPr lang="de-AT" dirty="0" err="1"/>
              <a:t>centers</a:t>
            </a:r>
            <a:r>
              <a:rPr lang="de-AT" dirty="0"/>
              <a:t> </a:t>
            </a:r>
            <a:r>
              <a:rPr lang="de-AT" dirty="0" err="1"/>
              <a:t>near</a:t>
            </a:r>
            <a:r>
              <a:rPr lang="de-AT" dirty="0"/>
              <a:t> </a:t>
            </a:r>
            <a:r>
              <a:rPr lang="de-AT" dirty="0" err="1"/>
              <a:t>to</a:t>
            </a:r>
            <a:r>
              <a:rPr lang="de-AT" dirty="0"/>
              <a:t> </a:t>
            </a:r>
            <a:r>
              <a:rPr lang="de-AT" dirty="0" err="1"/>
              <a:t>your</a:t>
            </a:r>
            <a:r>
              <a:rPr lang="de-AT" dirty="0"/>
              <a:t> Azure Docker </a:t>
            </a:r>
            <a:r>
              <a:rPr lang="de-AT" dirty="0" err="1"/>
              <a:t>clusters</a:t>
            </a:r>
            <a:endParaRPr lang="de-AT" dirty="0"/>
          </a:p>
          <a:p>
            <a:pPr lvl="1"/>
            <a:r>
              <a:rPr lang="de-AT" dirty="0"/>
              <a:t>Feature-</a:t>
            </a:r>
            <a:r>
              <a:rPr lang="de-AT" dirty="0" err="1"/>
              <a:t>rich</a:t>
            </a:r>
            <a:r>
              <a:rPr lang="de-AT" dirty="0"/>
              <a:t> (e.g. Webhooks, AAD </a:t>
            </a:r>
            <a:r>
              <a:rPr lang="de-AT" dirty="0" err="1"/>
              <a:t>integration</a:t>
            </a:r>
            <a:r>
              <a:rPr lang="de-AT" dirty="0"/>
              <a:t>, geo-</a:t>
            </a:r>
            <a:r>
              <a:rPr lang="de-AT" dirty="0" err="1"/>
              <a:t>replication</a:t>
            </a:r>
            <a:r>
              <a:rPr lang="de-AT" dirty="0"/>
              <a:t>, </a:t>
            </a:r>
            <a:r>
              <a:rPr lang="de-AT" dirty="0" err="1"/>
              <a:t>multilevel</a:t>
            </a:r>
            <a:r>
              <a:rPr lang="de-AT" dirty="0"/>
              <a:t> </a:t>
            </a:r>
            <a:r>
              <a:rPr lang="de-AT" dirty="0" err="1"/>
              <a:t>namespaces</a:t>
            </a:r>
            <a:r>
              <a:rPr lang="de-AT" dirty="0"/>
              <a:t>, etc.)</a:t>
            </a:r>
          </a:p>
          <a:p>
            <a:r>
              <a:rPr lang="de-AT" dirty="0"/>
              <a:t>Docker CLI</a:t>
            </a:r>
          </a:p>
          <a:p>
            <a:pPr lvl="1"/>
            <a:r>
              <a:rPr lang="de-AT" dirty="0"/>
              <a:t>Standard Docker </a:t>
            </a:r>
            <a:r>
              <a:rPr lang="de-AT" dirty="0" err="1"/>
              <a:t>tools</a:t>
            </a:r>
            <a:r>
              <a:rPr lang="de-AT" dirty="0"/>
              <a:t> </a:t>
            </a:r>
            <a:r>
              <a:rPr lang="de-AT" dirty="0" err="1"/>
              <a:t>for</a:t>
            </a:r>
            <a:r>
              <a:rPr lang="de-AT" dirty="0"/>
              <a:t> push/pull</a:t>
            </a:r>
          </a:p>
          <a:p>
            <a:endParaRPr lang="de-AT" dirty="0"/>
          </a:p>
        </p:txBody>
      </p:sp>
      <p:sp>
        <p:nvSpPr>
          <p:cNvPr id="9" name="Text Placeholder 8">
            <a:extLst>
              <a:ext uri="{FF2B5EF4-FFF2-40B4-BE49-F238E27FC236}">
                <a16:creationId xmlns:a16="http://schemas.microsoft.com/office/drawing/2014/main" id="{B5F3C005-4191-424C-9E37-38DC7D15EF54}"/>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226184682"/>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a:t>Container Registry</a:t>
            </a:r>
          </a:p>
        </p:txBody>
      </p:sp>
      <p:sp>
        <p:nvSpPr>
          <p:cNvPr id="6" name="Text Placeholder 5"/>
          <p:cNvSpPr>
            <a:spLocks noGrp="1"/>
          </p:cNvSpPr>
          <p:nvPr>
            <p:ph type="body" sz="quarter" idx="24"/>
          </p:nvPr>
        </p:nvSpPr>
        <p:spPr/>
        <p:txBody>
          <a:bodyPr/>
          <a:lstStyle/>
          <a:p>
            <a:r>
              <a:rPr lang="en-US" dirty="0"/>
              <a:t>Azure Portal</a:t>
            </a:r>
          </a:p>
          <a:p>
            <a:r>
              <a:rPr lang="en-US" dirty="0"/>
              <a:t>Push/pull image using Docker CLI</a:t>
            </a:r>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4024192961"/>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7B16F92-FF67-4764-B42B-17293BEAA7A7}"/>
              </a:ext>
            </a:extLst>
          </p:cNvPr>
          <p:cNvSpPr>
            <a:spLocks noGrp="1"/>
          </p:cNvSpPr>
          <p:nvPr>
            <p:ph type="title"/>
          </p:nvPr>
        </p:nvSpPr>
        <p:spPr/>
        <p:txBody>
          <a:bodyPr/>
          <a:lstStyle/>
          <a:p>
            <a:r>
              <a:rPr lang="de-AT" dirty="0"/>
              <a:t>App Service</a:t>
            </a:r>
          </a:p>
        </p:txBody>
      </p:sp>
      <p:sp>
        <p:nvSpPr>
          <p:cNvPr id="8" name="Content Placeholder 7">
            <a:extLst>
              <a:ext uri="{FF2B5EF4-FFF2-40B4-BE49-F238E27FC236}">
                <a16:creationId xmlns:a16="http://schemas.microsoft.com/office/drawing/2014/main" id="{175C91A9-C43A-4E10-8477-1BAE033769C4}"/>
              </a:ext>
            </a:extLst>
          </p:cNvPr>
          <p:cNvSpPr>
            <a:spLocks noGrp="1"/>
          </p:cNvSpPr>
          <p:nvPr>
            <p:ph sz="quarter" idx="12"/>
          </p:nvPr>
        </p:nvSpPr>
        <p:spPr/>
        <p:txBody>
          <a:bodyPr/>
          <a:lstStyle/>
          <a:p>
            <a:r>
              <a:rPr lang="de-AT" dirty="0"/>
              <a:t>Fully </a:t>
            </a:r>
            <a:r>
              <a:rPr lang="de-AT" dirty="0" err="1"/>
              <a:t>mananged</a:t>
            </a:r>
            <a:r>
              <a:rPr lang="de-AT" dirty="0"/>
              <a:t> PaaS</a:t>
            </a:r>
          </a:p>
          <a:p>
            <a:pPr lvl="1"/>
            <a:r>
              <a:rPr lang="de-AT" dirty="0" err="1"/>
              <a:t>Currently</a:t>
            </a:r>
            <a:r>
              <a:rPr lang="de-AT" dirty="0"/>
              <a:t>, Linux </a:t>
            </a:r>
            <a:r>
              <a:rPr lang="de-AT" dirty="0" err="1"/>
              <a:t>only</a:t>
            </a:r>
            <a:endParaRPr lang="de-AT" dirty="0"/>
          </a:p>
          <a:p>
            <a:r>
              <a:rPr lang="de-AT" dirty="0" err="1"/>
              <a:t>For</a:t>
            </a:r>
            <a:r>
              <a:rPr lang="de-AT" dirty="0"/>
              <a:t> web </a:t>
            </a:r>
            <a:r>
              <a:rPr lang="de-AT" dirty="0" err="1"/>
              <a:t>tier</a:t>
            </a:r>
            <a:endParaRPr lang="de-AT" dirty="0"/>
          </a:p>
          <a:p>
            <a:pPr lvl="1"/>
            <a:r>
              <a:rPr lang="de-AT" dirty="0" err="1"/>
              <a:t>No</a:t>
            </a:r>
            <a:r>
              <a:rPr lang="de-AT" dirty="0"/>
              <a:t> multi-container solutions</a:t>
            </a:r>
          </a:p>
          <a:p>
            <a:r>
              <a:rPr lang="de-AT" dirty="0"/>
              <a:t>Ideal </a:t>
            </a:r>
            <a:r>
              <a:rPr lang="de-AT" dirty="0" err="1"/>
              <a:t>for</a:t>
            </a:r>
            <a:r>
              <a:rPr lang="de-AT" dirty="0"/>
              <a:t> Web APIs and Web Sites</a:t>
            </a:r>
          </a:p>
          <a:p>
            <a:pPr lvl="1"/>
            <a:endParaRPr lang="de-AT" dirty="0"/>
          </a:p>
          <a:p>
            <a:endParaRPr lang="de-AT" dirty="0"/>
          </a:p>
        </p:txBody>
      </p:sp>
      <p:sp>
        <p:nvSpPr>
          <p:cNvPr id="9" name="Text Placeholder 8">
            <a:extLst>
              <a:ext uri="{FF2B5EF4-FFF2-40B4-BE49-F238E27FC236}">
                <a16:creationId xmlns:a16="http://schemas.microsoft.com/office/drawing/2014/main" id="{B5F3C005-4191-424C-9E37-38DC7D15EF54}"/>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540885864"/>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7B16F92-FF67-4764-B42B-17293BEAA7A7}"/>
              </a:ext>
            </a:extLst>
          </p:cNvPr>
          <p:cNvSpPr>
            <a:spLocks noGrp="1"/>
          </p:cNvSpPr>
          <p:nvPr>
            <p:ph type="title"/>
          </p:nvPr>
        </p:nvSpPr>
        <p:spPr/>
        <p:txBody>
          <a:bodyPr/>
          <a:lstStyle/>
          <a:p>
            <a:r>
              <a:rPr lang="de-AT" dirty="0"/>
              <a:t>Container </a:t>
            </a:r>
            <a:r>
              <a:rPr lang="de-AT" dirty="0" err="1"/>
              <a:t>Instances</a:t>
            </a:r>
            <a:r>
              <a:rPr lang="de-AT" dirty="0"/>
              <a:t> (Preview)</a:t>
            </a:r>
          </a:p>
        </p:txBody>
      </p:sp>
      <p:sp>
        <p:nvSpPr>
          <p:cNvPr id="8" name="Content Placeholder 7">
            <a:extLst>
              <a:ext uri="{FF2B5EF4-FFF2-40B4-BE49-F238E27FC236}">
                <a16:creationId xmlns:a16="http://schemas.microsoft.com/office/drawing/2014/main" id="{175C91A9-C43A-4E10-8477-1BAE033769C4}"/>
              </a:ext>
            </a:extLst>
          </p:cNvPr>
          <p:cNvSpPr>
            <a:spLocks noGrp="1"/>
          </p:cNvSpPr>
          <p:nvPr>
            <p:ph sz="quarter" idx="12"/>
          </p:nvPr>
        </p:nvSpPr>
        <p:spPr/>
        <p:txBody>
          <a:bodyPr/>
          <a:lstStyle/>
          <a:p>
            <a:r>
              <a:rPr lang="de-AT" dirty="0"/>
              <a:t>Fully </a:t>
            </a:r>
            <a:r>
              <a:rPr lang="de-AT" dirty="0" err="1"/>
              <a:t>mananged</a:t>
            </a:r>
            <a:endParaRPr lang="de-AT" dirty="0"/>
          </a:p>
          <a:p>
            <a:pPr lvl="1"/>
            <a:r>
              <a:rPr lang="de-AT" dirty="0"/>
              <a:t>Linux and Windows (Hyper-V </a:t>
            </a:r>
            <a:r>
              <a:rPr lang="de-AT" dirty="0" err="1"/>
              <a:t>containers</a:t>
            </a:r>
            <a:r>
              <a:rPr lang="de-AT" dirty="0"/>
              <a:t>)</a:t>
            </a:r>
          </a:p>
          <a:p>
            <a:r>
              <a:rPr lang="de-AT" dirty="0" err="1"/>
              <a:t>No</a:t>
            </a:r>
            <a:r>
              <a:rPr lang="de-AT" dirty="0"/>
              <a:t> </a:t>
            </a:r>
            <a:r>
              <a:rPr lang="de-AT" dirty="0" err="1"/>
              <a:t>replacement</a:t>
            </a:r>
            <a:r>
              <a:rPr lang="de-AT" dirty="0"/>
              <a:t> </a:t>
            </a:r>
            <a:r>
              <a:rPr lang="de-AT" dirty="0" err="1"/>
              <a:t>for</a:t>
            </a:r>
            <a:r>
              <a:rPr lang="de-AT" dirty="0"/>
              <a:t> AKS</a:t>
            </a:r>
          </a:p>
          <a:p>
            <a:pPr lvl="1"/>
            <a:r>
              <a:rPr lang="de-AT" dirty="0"/>
              <a:t>Limited </a:t>
            </a:r>
            <a:r>
              <a:rPr lang="de-AT" dirty="0" err="1"/>
              <a:t>orchestration</a:t>
            </a:r>
            <a:r>
              <a:rPr lang="de-AT" dirty="0"/>
              <a:t> </a:t>
            </a:r>
            <a:r>
              <a:rPr lang="de-AT" dirty="0" err="1"/>
              <a:t>capabilities</a:t>
            </a:r>
            <a:endParaRPr lang="de-AT" dirty="0"/>
          </a:p>
          <a:p>
            <a:pPr lvl="1"/>
            <a:r>
              <a:rPr lang="de-AT" dirty="0"/>
              <a:t>Great </a:t>
            </a:r>
            <a:r>
              <a:rPr lang="de-AT" dirty="0" err="1"/>
              <a:t>for</a:t>
            </a:r>
            <a:r>
              <a:rPr lang="de-AT" dirty="0"/>
              <a:t> simple </a:t>
            </a:r>
            <a:r>
              <a:rPr lang="de-AT" dirty="0" err="1"/>
              <a:t>apps</a:t>
            </a:r>
            <a:r>
              <a:rPr lang="de-AT" dirty="0"/>
              <a:t>, </a:t>
            </a:r>
            <a:r>
              <a:rPr lang="de-AT" dirty="0" err="1"/>
              <a:t>task</a:t>
            </a:r>
            <a:r>
              <a:rPr lang="de-AT" dirty="0"/>
              <a:t> </a:t>
            </a:r>
            <a:r>
              <a:rPr lang="de-AT" dirty="0" err="1"/>
              <a:t>automation</a:t>
            </a:r>
            <a:r>
              <a:rPr lang="de-AT" dirty="0"/>
              <a:t>, CI/CD etc.</a:t>
            </a:r>
          </a:p>
          <a:p>
            <a:pPr lvl="1"/>
            <a:r>
              <a:rPr lang="de-AT" dirty="0"/>
              <a:t>Can </a:t>
            </a:r>
            <a:r>
              <a:rPr lang="de-AT" dirty="0" err="1"/>
              <a:t>be</a:t>
            </a:r>
            <a:r>
              <a:rPr lang="de-AT" dirty="0"/>
              <a:t> </a:t>
            </a:r>
            <a:r>
              <a:rPr lang="de-AT" dirty="0" err="1"/>
              <a:t>integrated</a:t>
            </a:r>
            <a:r>
              <a:rPr lang="de-AT" dirty="0"/>
              <a:t> </a:t>
            </a:r>
            <a:r>
              <a:rPr lang="de-AT" dirty="0" err="1"/>
              <a:t>with</a:t>
            </a:r>
            <a:r>
              <a:rPr lang="de-AT" dirty="0"/>
              <a:t> </a:t>
            </a:r>
            <a:r>
              <a:rPr lang="de-AT" dirty="0" err="1"/>
              <a:t>Kubernetes</a:t>
            </a:r>
            <a:r>
              <a:rPr lang="de-AT" dirty="0"/>
              <a:t> (</a:t>
            </a:r>
            <a:r>
              <a:rPr lang="de-AT" dirty="0" err="1"/>
              <a:t>scale</a:t>
            </a:r>
            <a:r>
              <a:rPr lang="de-AT" dirty="0"/>
              <a:t>-out; experimental)</a:t>
            </a:r>
          </a:p>
          <a:p>
            <a:r>
              <a:rPr lang="de-AT" dirty="0"/>
              <a:t>Pay </a:t>
            </a:r>
            <a:r>
              <a:rPr lang="de-AT" dirty="0" err="1"/>
              <a:t>what</a:t>
            </a:r>
            <a:r>
              <a:rPr lang="de-AT" dirty="0"/>
              <a:t> </a:t>
            </a:r>
            <a:r>
              <a:rPr lang="de-AT" dirty="0" err="1"/>
              <a:t>you</a:t>
            </a:r>
            <a:r>
              <a:rPr lang="de-AT" dirty="0"/>
              <a:t> </a:t>
            </a:r>
            <a:r>
              <a:rPr lang="de-AT" dirty="0" err="1"/>
              <a:t>really</a:t>
            </a:r>
            <a:r>
              <a:rPr lang="de-AT" dirty="0"/>
              <a:t> </a:t>
            </a:r>
            <a:r>
              <a:rPr lang="de-AT" dirty="0" err="1"/>
              <a:t>use</a:t>
            </a:r>
            <a:endParaRPr lang="de-AT" dirty="0"/>
          </a:p>
          <a:p>
            <a:pPr lvl="1"/>
            <a:r>
              <a:rPr lang="de-AT" dirty="0"/>
              <a:t>Tailor CPU </a:t>
            </a:r>
            <a:r>
              <a:rPr lang="de-AT" dirty="0" err="1"/>
              <a:t>cores</a:t>
            </a:r>
            <a:r>
              <a:rPr lang="de-AT" dirty="0"/>
              <a:t> and </a:t>
            </a:r>
            <a:r>
              <a:rPr lang="de-AT" dirty="0" err="1"/>
              <a:t>memory</a:t>
            </a:r>
            <a:r>
              <a:rPr lang="de-AT" dirty="0"/>
              <a:t> </a:t>
            </a:r>
            <a:r>
              <a:rPr lang="de-AT" dirty="0" err="1"/>
              <a:t>to</a:t>
            </a:r>
            <a:r>
              <a:rPr lang="de-AT" dirty="0"/>
              <a:t> </a:t>
            </a:r>
            <a:r>
              <a:rPr lang="de-AT" dirty="0" err="1"/>
              <a:t>your</a:t>
            </a:r>
            <a:r>
              <a:rPr lang="de-AT" dirty="0"/>
              <a:t> </a:t>
            </a:r>
            <a:r>
              <a:rPr lang="de-AT" dirty="0" err="1"/>
              <a:t>needs</a:t>
            </a:r>
            <a:endParaRPr lang="de-AT" dirty="0"/>
          </a:p>
          <a:p>
            <a:pPr lvl="1"/>
            <a:r>
              <a:rPr lang="de-AT" dirty="0"/>
              <a:t>Ideal </a:t>
            </a:r>
            <a:r>
              <a:rPr lang="de-AT" dirty="0" err="1"/>
              <a:t>for</a:t>
            </a:r>
            <a:r>
              <a:rPr lang="de-AT" dirty="0"/>
              <a:t> </a:t>
            </a:r>
            <a:r>
              <a:rPr lang="de-AT" dirty="0" err="1"/>
              <a:t>highly</a:t>
            </a:r>
            <a:r>
              <a:rPr lang="de-AT" dirty="0"/>
              <a:t> variable </a:t>
            </a:r>
            <a:r>
              <a:rPr lang="de-AT" dirty="0" err="1"/>
              <a:t>workloads</a:t>
            </a:r>
            <a:endParaRPr lang="de-AT" dirty="0"/>
          </a:p>
          <a:p>
            <a:endParaRPr lang="de-AT" dirty="0"/>
          </a:p>
        </p:txBody>
      </p:sp>
      <p:sp>
        <p:nvSpPr>
          <p:cNvPr id="9" name="Text Placeholder 8">
            <a:extLst>
              <a:ext uri="{FF2B5EF4-FFF2-40B4-BE49-F238E27FC236}">
                <a16:creationId xmlns:a16="http://schemas.microsoft.com/office/drawing/2014/main" id="{B5F3C005-4191-424C-9E37-38DC7D15EF54}"/>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503740159"/>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7B16F92-FF67-4764-B42B-17293BEAA7A7}"/>
              </a:ext>
            </a:extLst>
          </p:cNvPr>
          <p:cNvSpPr>
            <a:spLocks noGrp="1"/>
          </p:cNvSpPr>
          <p:nvPr>
            <p:ph type="title"/>
          </p:nvPr>
        </p:nvSpPr>
        <p:spPr/>
        <p:txBody>
          <a:bodyPr/>
          <a:lstStyle/>
          <a:p>
            <a:r>
              <a:rPr lang="de-AT" dirty="0"/>
              <a:t>Container Groups</a:t>
            </a:r>
          </a:p>
        </p:txBody>
      </p:sp>
      <p:sp>
        <p:nvSpPr>
          <p:cNvPr id="3" name="Content Placeholder 2">
            <a:extLst>
              <a:ext uri="{FF2B5EF4-FFF2-40B4-BE49-F238E27FC236}">
                <a16:creationId xmlns:a16="http://schemas.microsoft.com/office/drawing/2014/main" id="{98E3DD07-4C6C-4FFB-87F2-E6589259BB06}"/>
              </a:ext>
            </a:extLst>
          </p:cNvPr>
          <p:cNvSpPr>
            <a:spLocks noGrp="1"/>
          </p:cNvSpPr>
          <p:nvPr>
            <p:ph sz="quarter" idx="12"/>
          </p:nvPr>
        </p:nvSpPr>
        <p:spPr/>
        <p:txBody>
          <a:bodyPr/>
          <a:lstStyle/>
          <a:p>
            <a:r>
              <a:rPr lang="de-AT" dirty="0"/>
              <a:t>Group </a:t>
            </a:r>
            <a:r>
              <a:rPr lang="de-AT" dirty="0" err="1"/>
              <a:t>of</a:t>
            </a:r>
            <a:r>
              <a:rPr lang="de-AT" dirty="0"/>
              <a:t> </a:t>
            </a:r>
            <a:r>
              <a:rPr lang="de-AT" dirty="0" err="1"/>
              <a:t>containers</a:t>
            </a:r>
            <a:endParaRPr lang="de-AT" dirty="0"/>
          </a:p>
          <a:p>
            <a:pPr lvl="1"/>
            <a:r>
              <a:rPr lang="de-AT" dirty="0"/>
              <a:t>Share same host, </a:t>
            </a:r>
            <a:r>
              <a:rPr lang="de-AT" dirty="0" err="1"/>
              <a:t>lifecycle</a:t>
            </a:r>
            <a:r>
              <a:rPr lang="de-AT" dirty="0"/>
              <a:t>, </a:t>
            </a:r>
            <a:r>
              <a:rPr lang="de-AT" dirty="0" err="1"/>
              <a:t>network</a:t>
            </a:r>
            <a:r>
              <a:rPr lang="de-AT" dirty="0"/>
              <a:t>, </a:t>
            </a:r>
            <a:r>
              <a:rPr lang="de-AT" dirty="0" err="1"/>
              <a:t>shared</a:t>
            </a:r>
            <a:r>
              <a:rPr lang="de-AT" dirty="0"/>
              <a:t> </a:t>
            </a:r>
            <a:r>
              <a:rPr lang="de-AT" dirty="0" err="1"/>
              <a:t>volumes</a:t>
            </a:r>
            <a:endParaRPr lang="de-AT" dirty="0"/>
          </a:p>
          <a:p>
            <a:pPr lvl="1"/>
            <a:r>
              <a:rPr lang="de-AT" dirty="0" err="1"/>
              <a:t>Similar</a:t>
            </a:r>
            <a:r>
              <a:rPr lang="de-AT" dirty="0"/>
              <a:t> </a:t>
            </a:r>
            <a:r>
              <a:rPr lang="de-AT" dirty="0" err="1"/>
              <a:t>to</a:t>
            </a:r>
            <a:r>
              <a:rPr lang="de-AT" dirty="0"/>
              <a:t> a </a:t>
            </a:r>
            <a:r>
              <a:rPr lang="de-AT" i="1" dirty="0" err="1"/>
              <a:t>Pod</a:t>
            </a:r>
            <a:r>
              <a:rPr lang="de-AT" i="1" dirty="0"/>
              <a:t> </a:t>
            </a:r>
            <a:r>
              <a:rPr lang="de-AT" dirty="0"/>
              <a:t>in </a:t>
            </a:r>
            <a:r>
              <a:rPr lang="de-AT" dirty="0" err="1"/>
              <a:t>Kubernetes</a:t>
            </a:r>
            <a:endParaRPr lang="de-AT" dirty="0"/>
          </a:p>
          <a:p>
            <a:r>
              <a:rPr lang="de-AT" dirty="0"/>
              <a:t>Networking</a:t>
            </a:r>
          </a:p>
          <a:p>
            <a:pPr lvl="1"/>
            <a:r>
              <a:rPr lang="de-AT" dirty="0"/>
              <a:t>Same external IP</a:t>
            </a:r>
          </a:p>
          <a:p>
            <a:pPr lvl="1"/>
            <a:r>
              <a:rPr lang="de-AT" dirty="0" err="1"/>
              <a:t>No</a:t>
            </a:r>
            <a:r>
              <a:rPr lang="de-AT" dirty="0"/>
              <a:t> </a:t>
            </a:r>
            <a:r>
              <a:rPr lang="de-AT" dirty="0" err="1"/>
              <a:t>port</a:t>
            </a:r>
            <a:r>
              <a:rPr lang="de-AT" dirty="0"/>
              <a:t> </a:t>
            </a:r>
            <a:r>
              <a:rPr lang="de-AT" dirty="0" err="1"/>
              <a:t>mapping</a:t>
            </a:r>
            <a:endParaRPr lang="de-AT" dirty="0"/>
          </a:p>
          <a:p>
            <a:r>
              <a:rPr lang="de-AT" dirty="0" err="1"/>
              <a:t>Deployment</a:t>
            </a:r>
            <a:r>
              <a:rPr lang="de-AT" dirty="0"/>
              <a:t> and Management</a:t>
            </a:r>
          </a:p>
          <a:p>
            <a:pPr lvl="1"/>
            <a:r>
              <a:rPr lang="de-AT" dirty="0"/>
              <a:t>ARM Templates</a:t>
            </a:r>
          </a:p>
          <a:p>
            <a:pPr lvl="1"/>
            <a:r>
              <a:rPr lang="de-AT" dirty="0"/>
              <a:t>Azure CLI</a:t>
            </a:r>
          </a:p>
          <a:p>
            <a:pPr lvl="1"/>
            <a:r>
              <a:rPr lang="de-AT" dirty="0"/>
              <a:t>PowerShell</a:t>
            </a:r>
          </a:p>
        </p:txBody>
      </p:sp>
      <p:sp>
        <p:nvSpPr>
          <p:cNvPr id="4" name="Text Placeholder 3">
            <a:extLst>
              <a:ext uri="{FF2B5EF4-FFF2-40B4-BE49-F238E27FC236}">
                <a16:creationId xmlns:a16="http://schemas.microsoft.com/office/drawing/2014/main" id="{0F0A1A13-B1C0-4AB0-AC2E-E5FF813B4479}"/>
              </a:ext>
            </a:extLst>
          </p:cNvPr>
          <p:cNvSpPr>
            <a:spLocks noGrp="1"/>
          </p:cNvSpPr>
          <p:nvPr>
            <p:ph type="body" sz="quarter" idx="23"/>
          </p:nvPr>
        </p:nvSpPr>
        <p:spPr/>
        <p:txBody>
          <a:bodyPr/>
          <a:lstStyle/>
          <a:p>
            <a:r>
              <a:rPr lang="de-AT" dirty="0">
                <a:solidFill>
                  <a:schemeClr val="tx1"/>
                </a:solidFill>
              </a:rPr>
              <a:t>Image Source: Microsoft Azure </a:t>
            </a:r>
            <a:r>
              <a:rPr lang="de-AT" dirty="0" err="1">
                <a:solidFill>
                  <a:schemeClr val="tx1"/>
                </a:solidFill>
              </a:rPr>
              <a:t>Documentation</a:t>
            </a:r>
            <a:endParaRPr lang="de-AT" dirty="0">
              <a:solidFill>
                <a:schemeClr val="tx1"/>
              </a:solidFill>
            </a:endParaRPr>
          </a:p>
        </p:txBody>
      </p:sp>
      <p:pic>
        <p:nvPicPr>
          <p:cNvPr id="5" name="Picture 4">
            <a:extLst>
              <a:ext uri="{FF2B5EF4-FFF2-40B4-BE49-F238E27FC236}">
                <a16:creationId xmlns:a16="http://schemas.microsoft.com/office/drawing/2014/main" id="{ADE26188-9D02-4077-8A8D-AB72FA3A7882}"/>
              </a:ext>
            </a:extLst>
          </p:cNvPr>
          <p:cNvPicPr>
            <a:picLocks noChangeAspect="1"/>
          </p:cNvPicPr>
          <p:nvPr/>
        </p:nvPicPr>
        <p:blipFill>
          <a:blip r:embed="rId2"/>
          <a:stretch>
            <a:fillRect/>
          </a:stretch>
        </p:blipFill>
        <p:spPr>
          <a:xfrm>
            <a:off x="5586419" y="1783773"/>
            <a:ext cx="3306062" cy="2916382"/>
          </a:xfrm>
          <a:prstGeom prst="rect">
            <a:avLst/>
          </a:prstGeom>
        </p:spPr>
      </p:pic>
    </p:spTree>
    <p:extLst>
      <p:ext uri="{BB962C8B-B14F-4D97-AF65-F5344CB8AC3E}">
        <p14:creationId xmlns:p14="http://schemas.microsoft.com/office/powerpoint/2010/main" val="3615823568"/>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a:t>Container Instances</a:t>
            </a:r>
          </a:p>
        </p:txBody>
      </p:sp>
      <p:sp>
        <p:nvSpPr>
          <p:cNvPr id="6" name="Text Placeholder 5"/>
          <p:cNvSpPr>
            <a:spLocks noGrp="1"/>
          </p:cNvSpPr>
          <p:nvPr>
            <p:ph type="body" sz="quarter" idx="24"/>
          </p:nvPr>
        </p:nvSpPr>
        <p:spPr/>
        <p:txBody>
          <a:bodyPr/>
          <a:lstStyle/>
          <a:p>
            <a:r>
              <a:rPr lang="en-US" dirty="0"/>
              <a:t>.NET Core App</a:t>
            </a:r>
          </a:p>
          <a:p>
            <a:r>
              <a:rPr lang="en-US" dirty="0"/>
              <a:t>Deployment</a:t>
            </a:r>
          </a:p>
          <a:p>
            <a:pPr lvl="1"/>
            <a:r>
              <a:rPr lang="en-US" dirty="0"/>
              <a:t>Azure CLI</a:t>
            </a:r>
          </a:p>
          <a:p>
            <a:pPr lvl="1"/>
            <a:r>
              <a:rPr lang="en-US" dirty="0"/>
              <a:t>ARM Template</a:t>
            </a:r>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1923406335"/>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Tools</a:t>
            </a:r>
          </a:p>
        </p:txBody>
      </p:sp>
      <p:sp>
        <p:nvSpPr>
          <p:cNvPr id="3" name="Text Placeholder 2"/>
          <p:cNvSpPr>
            <a:spLocks noGrp="1"/>
          </p:cNvSpPr>
          <p:nvPr>
            <p:ph type="body" sz="quarter" idx="25"/>
          </p:nvPr>
        </p:nvSpPr>
        <p:spPr/>
        <p:txBody>
          <a:bodyPr/>
          <a:lstStyle/>
          <a:p>
            <a:r>
              <a:rPr lang="en-US" dirty="0"/>
              <a:t>Visual Studio support</a:t>
            </a:r>
          </a:p>
        </p:txBody>
      </p:sp>
    </p:spTree>
    <p:extLst>
      <p:ext uri="{BB962C8B-B14F-4D97-AF65-F5344CB8AC3E}">
        <p14:creationId xmlns:p14="http://schemas.microsoft.com/office/powerpoint/2010/main" val="615500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Visual Studio</a:t>
            </a:r>
          </a:p>
        </p:txBody>
      </p:sp>
      <p:pic>
        <p:nvPicPr>
          <p:cNvPr id="9" name="Content Placeholder 8"/>
          <p:cNvPicPr>
            <a:picLocks noGrp="1" noChangeAspect="1"/>
          </p:cNvPicPr>
          <p:nvPr>
            <p:ph sz="quarter" idx="22"/>
          </p:nvPr>
        </p:nvPicPr>
        <p:blipFill>
          <a:blip r:embed="rId2"/>
          <a:stretch>
            <a:fillRect/>
          </a:stretch>
        </p:blipFill>
        <p:spPr>
          <a:xfrm>
            <a:off x="357477" y="684246"/>
            <a:ext cx="5327650" cy="1750387"/>
          </a:xfrm>
          <a:prstGeom prst="rect">
            <a:avLst/>
          </a:prstGeom>
        </p:spPr>
      </p:pic>
      <p:sp>
        <p:nvSpPr>
          <p:cNvPr id="6" name="Text Placeholder 5"/>
          <p:cNvSpPr>
            <a:spLocks noGrp="1"/>
          </p:cNvSpPr>
          <p:nvPr>
            <p:ph type="body" sz="quarter" idx="23"/>
          </p:nvPr>
        </p:nvSpPr>
        <p:spPr/>
        <p:txBody>
          <a:bodyPr/>
          <a:lstStyle/>
          <a:p>
            <a:endParaRPr lang="de-AT"/>
          </a:p>
        </p:txBody>
      </p:sp>
      <p:sp>
        <p:nvSpPr>
          <p:cNvPr id="7" name="Text Placeholder 6"/>
          <p:cNvSpPr>
            <a:spLocks noGrp="1"/>
          </p:cNvSpPr>
          <p:nvPr>
            <p:ph type="body" sz="quarter" idx="24"/>
          </p:nvPr>
        </p:nvSpPr>
        <p:spPr/>
        <p:txBody>
          <a:bodyPr/>
          <a:lstStyle/>
          <a:p>
            <a:r>
              <a:rPr lang="de-AT" dirty="0">
                <a:hlinkClick r:id="rId3"/>
              </a:rPr>
              <a:t>Docker Tools </a:t>
            </a:r>
            <a:r>
              <a:rPr lang="de-AT" dirty="0" err="1">
                <a:hlinkClick r:id="rId3"/>
              </a:rPr>
              <a:t>for</a:t>
            </a:r>
            <a:r>
              <a:rPr lang="de-AT" dirty="0">
                <a:hlinkClick r:id="rId3"/>
              </a:rPr>
              <a:t> </a:t>
            </a:r>
            <a:br>
              <a:rPr lang="de-AT" dirty="0">
                <a:hlinkClick r:id="rId3"/>
              </a:rPr>
            </a:br>
            <a:r>
              <a:rPr lang="de-AT" dirty="0">
                <a:hlinkClick r:id="rId3"/>
              </a:rPr>
              <a:t>Visual Studio</a:t>
            </a:r>
            <a:endParaRPr lang="de-AT" dirty="0"/>
          </a:p>
          <a:p>
            <a:r>
              <a:rPr lang="de-AT" dirty="0"/>
              <a:t>Docker </a:t>
            </a:r>
            <a:r>
              <a:rPr lang="de-AT" dirty="0" err="1"/>
              <a:t>support</a:t>
            </a:r>
            <a:r>
              <a:rPr lang="de-AT" dirty="0"/>
              <a:t> </a:t>
            </a:r>
            <a:r>
              <a:rPr lang="de-AT" dirty="0" err="1"/>
              <a:t>for</a:t>
            </a:r>
            <a:r>
              <a:rPr lang="de-AT" dirty="0"/>
              <a:t> </a:t>
            </a:r>
            <a:br>
              <a:rPr lang="de-AT" dirty="0"/>
            </a:br>
            <a:r>
              <a:rPr lang="de-AT" dirty="0"/>
              <a:t>Visual Studio Code</a:t>
            </a:r>
          </a:p>
        </p:txBody>
      </p:sp>
      <p:sp>
        <p:nvSpPr>
          <p:cNvPr id="8" name="Text Placeholder 7"/>
          <p:cNvSpPr>
            <a:spLocks noGrp="1"/>
          </p:cNvSpPr>
          <p:nvPr>
            <p:ph type="body" sz="quarter" idx="25"/>
          </p:nvPr>
        </p:nvSpPr>
        <p:spPr/>
        <p:txBody>
          <a:bodyPr/>
          <a:lstStyle/>
          <a:p>
            <a:endParaRPr lang="de-AT"/>
          </a:p>
        </p:txBody>
      </p:sp>
      <p:sp>
        <p:nvSpPr>
          <p:cNvPr id="10" name="Rectangle 9"/>
          <p:cNvSpPr/>
          <p:nvPr/>
        </p:nvSpPr>
        <p:spPr>
          <a:xfrm>
            <a:off x="391391" y="1551709"/>
            <a:ext cx="1808017" cy="3775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11" name="Picture 10"/>
          <p:cNvPicPr>
            <a:picLocks noChangeAspect="1"/>
          </p:cNvPicPr>
          <p:nvPr/>
        </p:nvPicPr>
        <p:blipFill>
          <a:blip r:embed="rId4"/>
          <a:stretch>
            <a:fillRect/>
          </a:stretch>
        </p:blipFill>
        <p:spPr>
          <a:xfrm>
            <a:off x="357477" y="2596024"/>
            <a:ext cx="6812973" cy="2323166"/>
          </a:xfrm>
          <a:prstGeom prst="rect">
            <a:avLst/>
          </a:prstGeom>
        </p:spPr>
      </p:pic>
      <p:sp>
        <p:nvSpPr>
          <p:cNvPr id="12" name="Rectangle 11"/>
          <p:cNvSpPr/>
          <p:nvPr/>
        </p:nvSpPr>
        <p:spPr>
          <a:xfrm>
            <a:off x="616527" y="3302095"/>
            <a:ext cx="2673928" cy="5979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724829574"/>
      </p:ext>
    </p:extLst>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TFS/VSTS</a:t>
            </a:r>
          </a:p>
        </p:txBody>
      </p:sp>
      <p:sp>
        <p:nvSpPr>
          <p:cNvPr id="6" name="Text Placeholder 5"/>
          <p:cNvSpPr>
            <a:spLocks noGrp="1"/>
          </p:cNvSpPr>
          <p:nvPr>
            <p:ph type="body" sz="quarter" idx="23"/>
          </p:nvPr>
        </p:nvSpPr>
        <p:spPr/>
        <p:txBody>
          <a:bodyPr/>
          <a:lstStyle/>
          <a:p>
            <a:endParaRPr lang="de-AT"/>
          </a:p>
        </p:txBody>
      </p:sp>
      <p:sp>
        <p:nvSpPr>
          <p:cNvPr id="7" name="Text Placeholder 6"/>
          <p:cNvSpPr>
            <a:spLocks noGrp="1"/>
          </p:cNvSpPr>
          <p:nvPr>
            <p:ph type="body" sz="quarter" idx="24"/>
          </p:nvPr>
        </p:nvSpPr>
        <p:spPr/>
        <p:txBody>
          <a:bodyPr/>
          <a:lstStyle/>
          <a:p>
            <a:r>
              <a:rPr lang="de-AT" dirty="0">
                <a:hlinkClick r:id="rId2"/>
              </a:rPr>
              <a:t>Docker </a:t>
            </a:r>
            <a:r>
              <a:rPr lang="de-AT" dirty="0" err="1">
                <a:hlinkClick r:id="rId2"/>
              </a:rPr>
              <a:t>extensions</a:t>
            </a:r>
            <a:r>
              <a:rPr lang="de-AT" dirty="0">
                <a:hlinkClick r:id="rId2"/>
              </a:rPr>
              <a:t> </a:t>
            </a:r>
            <a:r>
              <a:rPr lang="de-AT" dirty="0" err="1">
                <a:hlinkClick r:id="rId2"/>
              </a:rPr>
              <a:t>for</a:t>
            </a:r>
            <a:r>
              <a:rPr lang="de-AT" dirty="0">
                <a:hlinkClick r:id="rId2"/>
              </a:rPr>
              <a:t> TFS/VSTS</a:t>
            </a:r>
            <a:endParaRPr lang="de-AT" dirty="0"/>
          </a:p>
        </p:txBody>
      </p:sp>
      <p:sp>
        <p:nvSpPr>
          <p:cNvPr id="8" name="Text Placeholder 7"/>
          <p:cNvSpPr>
            <a:spLocks noGrp="1"/>
          </p:cNvSpPr>
          <p:nvPr>
            <p:ph type="body" sz="quarter" idx="25"/>
          </p:nvPr>
        </p:nvSpPr>
        <p:spPr/>
        <p:txBody>
          <a:bodyPr/>
          <a:lstStyle/>
          <a:p>
            <a:endParaRPr lang="de-AT"/>
          </a:p>
        </p:txBody>
      </p:sp>
      <p:pic>
        <p:nvPicPr>
          <p:cNvPr id="3" name="Content Placeholder 2"/>
          <p:cNvPicPr>
            <a:picLocks noGrp="1" noChangeAspect="1"/>
          </p:cNvPicPr>
          <p:nvPr>
            <p:ph sz="quarter" idx="22"/>
          </p:nvPr>
        </p:nvPicPr>
        <p:blipFill>
          <a:blip r:embed="rId3"/>
          <a:stretch>
            <a:fillRect/>
          </a:stretch>
        </p:blipFill>
        <p:spPr>
          <a:xfrm>
            <a:off x="527782" y="684213"/>
            <a:ext cx="5208712" cy="4214812"/>
          </a:xfrm>
          <a:prstGeom prst="rect">
            <a:avLst/>
          </a:prstGeom>
        </p:spPr>
      </p:pic>
      <p:sp>
        <p:nvSpPr>
          <p:cNvPr id="13" name="Rectangle 12"/>
          <p:cNvSpPr/>
          <p:nvPr/>
        </p:nvSpPr>
        <p:spPr>
          <a:xfrm>
            <a:off x="422564" y="2473036"/>
            <a:ext cx="3564081" cy="23275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449036244"/>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Text Placeholder 2"/>
          <p:cNvSpPr>
            <a:spLocks noGrp="1"/>
          </p:cNvSpPr>
          <p:nvPr>
            <p:ph type="body" sz="quarter" idx="25"/>
          </p:nvPr>
        </p:nvSpPr>
        <p:spPr/>
        <p:txBody>
          <a:bodyPr/>
          <a:lstStyle/>
          <a:p>
            <a:r>
              <a:rPr lang="en-US" dirty="0"/>
              <a:t>Available Options and Tools</a:t>
            </a:r>
          </a:p>
        </p:txBody>
      </p:sp>
    </p:spTree>
    <p:extLst>
      <p:ext uri="{BB962C8B-B14F-4D97-AF65-F5344CB8AC3E}">
        <p14:creationId xmlns:p14="http://schemas.microsoft.com/office/powerpoint/2010/main" val="1123064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27285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Summary</a:t>
            </a:r>
          </a:p>
        </p:txBody>
      </p:sp>
      <p:sp>
        <p:nvSpPr>
          <p:cNvPr id="5" name="Content Placeholder 4"/>
          <p:cNvSpPr>
            <a:spLocks noGrp="1"/>
          </p:cNvSpPr>
          <p:nvPr>
            <p:ph sz="quarter" idx="12"/>
          </p:nvPr>
        </p:nvSpPr>
        <p:spPr/>
        <p:txBody>
          <a:bodyPr/>
          <a:lstStyle/>
          <a:p>
            <a:r>
              <a:rPr lang="en-US" dirty="0"/>
              <a:t>Microsoft </a:t>
            </a:r>
            <a:r>
              <a:rPr lang="en-US" dirty="0">
                <a:sym typeface="Webdings" panose="05030102010509060703" pitchFamily="18" charset="2"/>
              </a:rPr>
              <a:t> Linux and containers</a:t>
            </a:r>
          </a:p>
          <a:p>
            <a:pPr lvl="1"/>
            <a:r>
              <a:rPr lang="en-US" dirty="0">
                <a:sym typeface="Webdings" panose="05030102010509060703" pitchFamily="18" charset="2"/>
              </a:rPr>
              <a:t>Linux on Windows</a:t>
            </a:r>
            <a:br>
              <a:rPr lang="en-US" dirty="0">
                <a:sym typeface="Webdings" panose="05030102010509060703" pitchFamily="18" charset="2"/>
              </a:rPr>
            </a:br>
            <a:r>
              <a:rPr lang="en-US" dirty="0">
                <a:sym typeface="Webdings" panose="05030102010509060703" pitchFamily="18" charset="2"/>
              </a:rPr>
              <a:t>Windows on Windows</a:t>
            </a:r>
            <a:br>
              <a:rPr lang="en-US" dirty="0">
                <a:sym typeface="Webdings" panose="05030102010509060703" pitchFamily="18" charset="2"/>
              </a:rPr>
            </a:br>
            <a:r>
              <a:rPr lang="en-US" dirty="0">
                <a:sym typeface="Webdings" panose="05030102010509060703" pitchFamily="18" charset="2"/>
              </a:rPr>
              <a:t>All kinds of containers on Azure</a:t>
            </a:r>
          </a:p>
          <a:p>
            <a:r>
              <a:rPr lang="en-US" dirty="0">
                <a:sym typeface="Webdings" panose="05030102010509060703" pitchFamily="18" charset="2"/>
              </a:rPr>
              <a:t>For dev/test and prod</a:t>
            </a:r>
          </a:p>
          <a:p>
            <a:pPr lvl="1"/>
            <a:r>
              <a:rPr lang="en-US" dirty="0">
                <a:sym typeface="Webdings" panose="05030102010509060703" pitchFamily="18" charset="2"/>
              </a:rPr>
              <a:t>Containers on Windows 10 for </a:t>
            </a:r>
            <a:r>
              <a:rPr lang="en-US" dirty="0" err="1">
                <a:sym typeface="Webdings" panose="05030102010509060703" pitchFamily="18" charset="2"/>
              </a:rPr>
              <a:t>devs</a:t>
            </a:r>
            <a:endParaRPr lang="en-US" dirty="0">
              <a:sym typeface="Webdings" panose="05030102010509060703" pitchFamily="18" charset="2"/>
            </a:endParaRPr>
          </a:p>
          <a:p>
            <a:pPr lvl="1"/>
            <a:r>
              <a:rPr lang="en-US" dirty="0">
                <a:sym typeface="Webdings" panose="05030102010509060703" pitchFamily="18" charset="2"/>
              </a:rPr>
              <a:t>Windows Server 2016 for on-premises Windows prod</a:t>
            </a:r>
          </a:p>
          <a:p>
            <a:pPr lvl="1"/>
            <a:r>
              <a:rPr lang="en-US" dirty="0">
                <a:sym typeface="Webdings" panose="05030102010509060703" pitchFamily="18" charset="2"/>
              </a:rPr>
              <a:t>Azure for Windows/Linux prod</a:t>
            </a:r>
          </a:p>
        </p:txBody>
      </p:sp>
      <p:sp>
        <p:nvSpPr>
          <p:cNvPr id="6" name="Text Placehold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27359210"/>
      </p:ext>
    </p:extLst>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Q&amp;A</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Thank you for attending!</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410336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Microsoft </a:t>
            </a:r>
            <a:r>
              <a:rPr lang="en-US" dirty="0">
                <a:sym typeface="Webdings" panose="05030102010509060703" pitchFamily="18" charset="2"/>
              </a:rPr>
              <a:t> Containers</a:t>
            </a:r>
            <a:endParaRPr lang="en-US" dirty="0"/>
          </a:p>
        </p:txBody>
      </p:sp>
      <p:sp>
        <p:nvSpPr>
          <p:cNvPr id="8" name="Content Placeholder 7"/>
          <p:cNvSpPr>
            <a:spLocks noGrp="1"/>
          </p:cNvSpPr>
          <p:nvPr>
            <p:ph sz="quarter" idx="12"/>
          </p:nvPr>
        </p:nvSpPr>
        <p:spPr/>
        <p:txBody>
          <a:bodyPr/>
          <a:lstStyle/>
          <a:p>
            <a:r>
              <a:rPr lang="en-US" dirty="0"/>
              <a:t>Docker client on Windows</a:t>
            </a:r>
          </a:p>
          <a:p>
            <a:pPr lvl="1"/>
            <a:r>
              <a:rPr lang="en-US" dirty="0"/>
              <a:t>In Windows shell</a:t>
            </a:r>
          </a:p>
          <a:p>
            <a:pPr lvl="1"/>
            <a:r>
              <a:rPr lang="en-US" dirty="0"/>
              <a:t>In Bash shell (</a:t>
            </a:r>
            <a:r>
              <a:rPr lang="en-US" dirty="0">
                <a:hlinkClick r:id="rId2"/>
              </a:rPr>
              <a:t>Bash on Ubuntu on Windows</a:t>
            </a:r>
            <a:r>
              <a:rPr lang="en-US" dirty="0"/>
              <a:t>)</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131122572"/>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de-AT" dirty="0"/>
              <a:t>Docker Client</a:t>
            </a:r>
          </a:p>
        </p:txBody>
      </p:sp>
      <p:sp>
        <p:nvSpPr>
          <p:cNvPr id="3" name="Text Placeholder 2"/>
          <p:cNvSpPr>
            <a:spLocks noGrp="1"/>
          </p:cNvSpPr>
          <p:nvPr>
            <p:ph type="body" sz="quarter" idx="24"/>
          </p:nvPr>
        </p:nvSpPr>
        <p:spPr/>
        <p:txBody>
          <a:bodyPr/>
          <a:lstStyle/>
          <a:p>
            <a:r>
              <a:rPr lang="en-US" dirty="0"/>
              <a:t>Docker Client in </a:t>
            </a:r>
            <a:br>
              <a:rPr lang="en-US" dirty="0"/>
            </a:br>
            <a:r>
              <a:rPr lang="en-US" dirty="0"/>
              <a:t>Windows Shell</a:t>
            </a:r>
          </a:p>
          <a:p>
            <a:r>
              <a:rPr lang="en-US" dirty="0"/>
              <a:t>Ubuntu subsystem for Windows</a:t>
            </a:r>
          </a:p>
          <a:p>
            <a:pPr lvl="1"/>
            <a:r>
              <a:rPr lang="en-US" dirty="0"/>
              <a:t>Not Docker, not Hyper-V</a:t>
            </a:r>
          </a:p>
          <a:p>
            <a:pPr lvl="1"/>
            <a:r>
              <a:rPr lang="en-US" dirty="0"/>
              <a:t>Pico processes</a:t>
            </a:r>
          </a:p>
          <a:p>
            <a:r>
              <a:rPr lang="en-US" dirty="0"/>
              <a:t>Bash on Ubuntu on Windows</a:t>
            </a:r>
          </a:p>
          <a:p>
            <a:pPr lvl="1"/>
            <a:r>
              <a:rPr lang="en-US" dirty="0"/>
              <a:t>Advantage: </a:t>
            </a:r>
            <a:r>
              <a:rPr lang="en-US" dirty="0">
                <a:hlinkClick r:id="rId2"/>
              </a:rPr>
              <a:t>Completion</a:t>
            </a:r>
            <a:endParaRPr lang="en-US" dirty="0"/>
          </a:p>
        </p:txBody>
      </p:sp>
      <p:sp>
        <p:nvSpPr>
          <p:cNvPr id="4" name="Text Placeholder 3"/>
          <p:cNvSpPr>
            <a:spLocks noGrp="1"/>
          </p:cNvSpPr>
          <p:nvPr>
            <p:ph type="body" sz="quarter" idx="25"/>
          </p:nvPr>
        </p:nvSpPr>
        <p:spPr/>
        <p:txBody>
          <a:bodyPr/>
          <a:lstStyle/>
          <a:p>
            <a:endParaRPr lang="de-AT"/>
          </a:p>
        </p:txBody>
      </p:sp>
      <p:sp>
        <p:nvSpPr>
          <p:cNvPr id="5" name="Text Placeholder 4"/>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3578241534"/>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Microsoft </a:t>
            </a:r>
            <a:r>
              <a:rPr lang="en-US" dirty="0">
                <a:sym typeface="Webdings" panose="05030102010509060703" pitchFamily="18" charset="2"/>
              </a:rPr>
              <a:t> Containers</a:t>
            </a:r>
            <a:endParaRPr lang="en-US" dirty="0"/>
          </a:p>
        </p:txBody>
      </p:sp>
      <p:sp>
        <p:nvSpPr>
          <p:cNvPr id="8" name="Content Placeholder 7"/>
          <p:cNvSpPr>
            <a:spLocks noGrp="1"/>
          </p:cNvSpPr>
          <p:nvPr>
            <p:ph sz="quarter" idx="12"/>
          </p:nvPr>
        </p:nvSpPr>
        <p:spPr/>
        <p:txBody>
          <a:bodyPr/>
          <a:lstStyle/>
          <a:p>
            <a:r>
              <a:rPr lang="en-US" dirty="0"/>
              <a:t>Docker client on Windows</a:t>
            </a:r>
          </a:p>
          <a:p>
            <a:pPr lvl="1"/>
            <a:r>
              <a:rPr lang="en-US" dirty="0"/>
              <a:t>In Windows shell</a:t>
            </a:r>
          </a:p>
          <a:p>
            <a:pPr lvl="1"/>
            <a:r>
              <a:rPr lang="en-US" dirty="0"/>
              <a:t>In Bash shell (</a:t>
            </a:r>
            <a:r>
              <a:rPr lang="en-US" dirty="0">
                <a:hlinkClick r:id="rId2"/>
              </a:rPr>
              <a:t>Bash on Ubuntu on Windows</a:t>
            </a:r>
            <a:r>
              <a:rPr lang="en-US" dirty="0"/>
              <a:t>)</a:t>
            </a:r>
          </a:p>
          <a:p>
            <a:r>
              <a:rPr lang="en-US" dirty="0"/>
              <a:t>Linux containers on Windows</a:t>
            </a:r>
          </a:p>
          <a:p>
            <a:pPr lvl="1"/>
            <a:r>
              <a:rPr lang="en-US" dirty="0">
                <a:hlinkClick r:id="rId3"/>
              </a:rPr>
              <a:t>Docker for Windows</a:t>
            </a:r>
            <a:endParaRPr lang="en-US" dirty="0"/>
          </a:p>
          <a:p>
            <a:r>
              <a:rPr lang="en-US" dirty="0"/>
              <a:t>Windows containers on Windows</a:t>
            </a:r>
          </a:p>
          <a:p>
            <a:pPr lvl="1"/>
            <a:r>
              <a:rPr lang="en-US" dirty="0">
                <a:hlinkClick r:id="rId4"/>
              </a:rPr>
              <a:t>Windows Server containers</a:t>
            </a:r>
            <a:endParaRPr lang="en-US" dirty="0"/>
          </a:p>
          <a:p>
            <a:pPr lvl="1"/>
            <a:r>
              <a:rPr lang="en-US" dirty="0">
                <a:hlinkClick r:id="rId5"/>
              </a:rPr>
              <a:t>Hyper-V containers</a:t>
            </a:r>
            <a:endParaRPr lang="en-US" dirty="0"/>
          </a:p>
          <a:p>
            <a:pPr lvl="1"/>
            <a:r>
              <a:rPr lang="en-US" dirty="0"/>
              <a:t>Docker support on Windows Server 2016 and </a:t>
            </a:r>
            <a:r>
              <a:rPr lang="en-US" dirty="0">
                <a:hlinkClick r:id="rId6"/>
              </a:rPr>
              <a:t>Windows 10</a:t>
            </a:r>
            <a:endParaRPr lang="en-US" dirty="0"/>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1689308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4" end="4"/>
                                            </p:txEl>
                                          </p:spTgt>
                                        </p:tgtEl>
                                        <p:attrNameLst>
                                          <p:attrName>style.visibility</p:attrName>
                                        </p:attrNameLst>
                                      </p:cBhvr>
                                      <p:to>
                                        <p:strVal val="visible"/>
                                      </p:to>
                                    </p:set>
                                    <p:animEffect transition="in" filter="fade">
                                      <p:cBhvr>
                                        <p:cTn id="10" dur="500"/>
                                        <p:tgtEl>
                                          <p:spTgt spid="8">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animEffect transition="in" filter="fade">
                                      <p:cBhvr>
                                        <p:cTn id="15" dur="500"/>
                                        <p:tgtEl>
                                          <p:spTgt spid="8">
                                            <p:txEl>
                                              <p:pRg st="5" end="5"/>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6" end="6"/>
                                            </p:txEl>
                                          </p:spTgt>
                                        </p:tgtEl>
                                        <p:attrNameLst>
                                          <p:attrName>style.visibility</p:attrName>
                                        </p:attrNameLst>
                                      </p:cBhvr>
                                      <p:to>
                                        <p:strVal val="visible"/>
                                      </p:to>
                                    </p:set>
                                    <p:animEffect transition="in" filter="fade">
                                      <p:cBhvr>
                                        <p:cTn id="18" dur="500"/>
                                        <p:tgtEl>
                                          <p:spTgt spid="8">
                                            <p:txEl>
                                              <p:pRg st="6" end="6"/>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animEffect transition="in" filter="fade">
                                      <p:cBhvr>
                                        <p:cTn id="21" dur="500"/>
                                        <p:tgtEl>
                                          <p:spTgt spid="8">
                                            <p:txEl>
                                              <p:pRg st="7" end="7"/>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8" end="8"/>
                                            </p:txEl>
                                          </p:spTgt>
                                        </p:tgtEl>
                                        <p:attrNameLst>
                                          <p:attrName>style.visibility</p:attrName>
                                        </p:attrNameLst>
                                      </p:cBhvr>
                                      <p:to>
                                        <p:strVal val="visible"/>
                                      </p:to>
                                    </p:set>
                                    <p:animEffect transition="in" filter="fade">
                                      <p:cBhvr>
                                        <p:cTn id="24"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Microsoft </a:t>
            </a:r>
            <a:r>
              <a:rPr lang="en-US" dirty="0">
                <a:sym typeface="Webdings" panose="05030102010509060703" pitchFamily="18" charset="2"/>
              </a:rPr>
              <a:t> Containers</a:t>
            </a:r>
            <a:endParaRPr lang="en-US" dirty="0"/>
          </a:p>
        </p:txBody>
      </p:sp>
      <p:sp>
        <p:nvSpPr>
          <p:cNvPr id="8" name="Content Placeholder 7"/>
          <p:cNvSpPr>
            <a:spLocks noGrp="1"/>
          </p:cNvSpPr>
          <p:nvPr>
            <p:ph sz="quarter" idx="12"/>
          </p:nvPr>
        </p:nvSpPr>
        <p:spPr/>
        <p:txBody>
          <a:bodyPr/>
          <a:lstStyle/>
          <a:p>
            <a:r>
              <a:rPr lang="en-US" dirty="0"/>
              <a:t>Ready-made containers</a:t>
            </a:r>
          </a:p>
          <a:p>
            <a:pPr lvl="1"/>
            <a:r>
              <a:rPr lang="en-US" dirty="0"/>
              <a:t>For Linux and Windows</a:t>
            </a:r>
          </a:p>
          <a:p>
            <a:pPr lvl="1"/>
            <a:r>
              <a:rPr lang="en-US" dirty="0"/>
              <a:t>See </a:t>
            </a:r>
            <a:r>
              <a:rPr lang="en-US" dirty="0">
                <a:hlinkClick r:id="rId2"/>
              </a:rPr>
              <a:t>Docker Hub</a:t>
            </a:r>
            <a:r>
              <a:rPr lang="en-US" dirty="0"/>
              <a:t> (e.g. </a:t>
            </a:r>
            <a:r>
              <a:rPr lang="en-US" dirty="0">
                <a:hlinkClick r:id="rId3"/>
              </a:rPr>
              <a:t>Azure CLI</a:t>
            </a:r>
            <a:r>
              <a:rPr lang="en-US" dirty="0"/>
              <a:t>, </a:t>
            </a:r>
            <a:r>
              <a:rPr lang="en-US" dirty="0">
                <a:hlinkClick r:id="rId4"/>
              </a:rPr>
              <a:t>.NET Core</a:t>
            </a:r>
            <a:r>
              <a:rPr lang="en-US" dirty="0"/>
              <a:t>, </a:t>
            </a:r>
            <a:r>
              <a:rPr lang="en-US" dirty="0">
                <a:hlinkClick r:id="rId5"/>
              </a:rPr>
              <a:t>PowerShell</a:t>
            </a:r>
            <a:r>
              <a:rPr lang="en-US" dirty="0"/>
              <a:t>, </a:t>
            </a:r>
            <a:r>
              <a:rPr lang="en-US" dirty="0">
                <a:hlinkClick r:id="rId6"/>
              </a:rPr>
              <a:t>IIS</a:t>
            </a:r>
            <a:r>
              <a:rPr lang="en-US" dirty="0"/>
              <a:t>, </a:t>
            </a:r>
            <a:r>
              <a:rPr lang="en-US" dirty="0">
                <a:hlinkClick r:id="rId7"/>
              </a:rPr>
              <a:t>SQL Server on Linux</a:t>
            </a:r>
            <a:r>
              <a:rPr lang="en-US" dirty="0"/>
              <a:t>, etc.)</a:t>
            </a:r>
          </a:p>
          <a:p>
            <a:r>
              <a:rPr lang="en-US" dirty="0"/>
              <a:t>Containers on Azure (</a:t>
            </a:r>
            <a:r>
              <a:rPr lang="en-US" dirty="0">
                <a:hlinkClick r:id="rId8"/>
              </a:rPr>
              <a:t>Services</a:t>
            </a:r>
            <a:r>
              <a:rPr lang="en-US" dirty="0"/>
              <a:t>)</a:t>
            </a:r>
          </a:p>
          <a:p>
            <a:pPr lvl="1"/>
            <a:r>
              <a:rPr lang="en-US" dirty="0"/>
              <a:t>ARM Templates (e.g. </a:t>
            </a:r>
            <a:r>
              <a:rPr lang="en-US" dirty="0">
                <a:hlinkClick r:id="rId9"/>
              </a:rPr>
              <a:t>Docker on </a:t>
            </a:r>
            <a:r>
              <a:rPr lang="en-US" dirty="0" err="1">
                <a:hlinkClick r:id="rId9"/>
              </a:rPr>
              <a:t>Unbuntu</a:t>
            </a:r>
            <a:r>
              <a:rPr lang="en-US" dirty="0"/>
              <a:t>) and drivers from Microsoft (details later)</a:t>
            </a:r>
          </a:p>
          <a:p>
            <a:pPr lvl="1"/>
            <a:r>
              <a:rPr lang="en-US" dirty="0">
                <a:hlinkClick r:id="rId10"/>
              </a:rPr>
              <a:t>Docker Machine</a:t>
            </a:r>
            <a:r>
              <a:rPr lang="en-US" dirty="0"/>
              <a:t> with </a:t>
            </a:r>
            <a:r>
              <a:rPr lang="en-US" dirty="0">
                <a:hlinkClick r:id="rId11"/>
              </a:rPr>
              <a:t>Azure driver</a:t>
            </a:r>
            <a:endParaRPr lang="en-US" dirty="0"/>
          </a:p>
          <a:p>
            <a:pPr lvl="1"/>
            <a:r>
              <a:rPr lang="en-US" dirty="0"/>
              <a:t>Containers-as-a-Service with </a:t>
            </a:r>
            <a:r>
              <a:rPr lang="en-US" dirty="0">
                <a:hlinkClick r:id="rId12"/>
              </a:rPr>
              <a:t>Container Instances</a:t>
            </a:r>
            <a:r>
              <a:rPr lang="en-US" dirty="0"/>
              <a:t> and </a:t>
            </a:r>
            <a:r>
              <a:rPr lang="en-US" dirty="0">
                <a:hlinkClick r:id="rId13"/>
              </a:rPr>
              <a:t>App Service</a:t>
            </a:r>
            <a:endParaRPr lang="en-US" dirty="0"/>
          </a:p>
          <a:p>
            <a:pPr lvl="1"/>
            <a:r>
              <a:rPr lang="en-US" dirty="0"/>
              <a:t>Managed/unmanaged Kubernetes DC/OS, Docker Swarm with </a:t>
            </a:r>
            <a:r>
              <a:rPr lang="en-US" dirty="0">
                <a:hlinkClick r:id="rId14"/>
              </a:rPr>
              <a:t>Azure Container Service</a:t>
            </a:r>
            <a:endParaRPr lang="en-US" dirty="0"/>
          </a:p>
          <a:p>
            <a:pPr lvl="1"/>
            <a:r>
              <a:rPr lang="en-US" dirty="0"/>
              <a:t>Azure </a:t>
            </a:r>
            <a:r>
              <a:rPr lang="en-US" dirty="0">
                <a:hlinkClick r:id="rId15"/>
              </a:rPr>
              <a:t>Container Registry</a:t>
            </a:r>
            <a:endParaRPr lang="en-US" dirty="0"/>
          </a:p>
          <a:p>
            <a:pPr lvl="1"/>
            <a:r>
              <a:rPr lang="en-US" dirty="0"/>
              <a:t>Containers in </a:t>
            </a:r>
            <a:r>
              <a:rPr lang="en-US" dirty="0">
                <a:hlinkClick r:id="rId16"/>
              </a:rPr>
              <a:t>Service Fabric</a:t>
            </a:r>
            <a:r>
              <a:rPr lang="en-US" dirty="0"/>
              <a:t> and </a:t>
            </a:r>
            <a:r>
              <a:rPr lang="en-US" dirty="0">
                <a:hlinkClick r:id="rId17"/>
              </a:rPr>
              <a:t>Batch</a:t>
            </a:r>
            <a:endParaRPr lang="en-US" dirty="0"/>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4152066472"/>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de-AT" dirty="0"/>
              <a:t>SQL Server</a:t>
            </a:r>
          </a:p>
        </p:txBody>
      </p:sp>
      <p:sp>
        <p:nvSpPr>
          <p:cNvPr id="6" name="Text Placeholder 5"/>
          <p:cNvSpPr>
            <a:spLocks noGrp="1"/>
          </p:cNvSpPr>
          <p:nvPr>
            <p:ph type="body" sz="quarter" idx="24"/>
          </p:nvPr>
        </p:nvSpPr>
        <p:spPr/>
        <p:txBody>
          <a:bodyPr/>
          <a:lstStyle/>
          <a:p>
            <a:r>
              <a:rPr lang="de-AT" dirty="0"/>
              <a:t>Linux</a:t>
            </a:r>
          </a:p>
          <a:p>
            <a:r>
              <a:rPr lang="de-AT" dirty="0"/>
              <a:t>Windows</a:t>
            </a:r>
          </a:p>
        </p:txBody>
      </p:sp>
      <p:sp>
        <p:nvSpPr>
          <p:cNvPr id="7" name="Text Placeholder 6"/>
          <p:cNvSpPr>
            <a:spLocks noGrp="1"/>
          </p:cNvSpPr>
          <p:nvPr>
            <p:ph type="body" sz="quarter" idx="25"/>
          </p:nvPr>
        </p:nvSpPr>
        <p:spPr/>
        <p:txBody>
          <a:bodyPr/>
          <a:lstStyle/>
          <a:p>
            <a:endParaRPr lang="de-AT" dirty="0"/>
          </a:p>
        </p:txBody>
      </p:sp>
      <p:sp>
        <p:nvSpPr>
          <p:cNvPr id="8" name="Text Placeholder 7"/>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229652030"/>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Techorama powerpoint template 2015</Template>
  <TotalTime>0</TotalTime>
  <Words>1407</Words>
  <Application>Microsoft Office PowerPoint</Application>
  <PresentationFormat>On-screen Show (16:9)</PresentationFormat>
  <Paragraphs>352</Paragraphs>
  <Slides>42</Slides>
  <Notes>0</Notes>
  <HiddenSlides>10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42</vt:i4>
      </vt:variant>
    </vt:vector>
  </HeadingPairs>
  <TitlesOfParts>
    <vt:vector size="56" baseType="lpstr">
      <vt:lpstr>ＭＳ Ｐゴシック</vt:lpstr>
      <vt:lpstr>SimSun</vt:lpstr>
      <vt:lpstr>Arial</vt:lpstr>
      <vt:lpstr>Consolas</vt:lpstr>
      <vt:lpstr>Courier New</vt:lpstr>
      <vt:lpstr>Lucida Console</vt:lpstr>
      <vt:lpstr>Segoe UI</vt:lpstr>
      <vt:lpstr>Segoe UI Light</vt:lpstr>
      <vt:lpstr>Segoe UI Semilight</vt:lpstr>
      <vt:lpstr>Times New Roman</vt:lpstr>
      <vt:lpstr>Webdings</vt:lpstr>
      <vt:lpstr>Wingdings 3</vt:lpstr>
      <vt:lpstr>Larissa-Design</vt:lpstr>
      <vt:lpstr>1_Larissa-Design</vt:lpstr>
      <vt:lpstr>Container</vt:lpstr>
      <vt:lpstr>Your Host</vt:lpstr>
      <vt:lpstr>Questions for this Session</vt:lpstr>
      <vt:lpstr>Overview</vt:lpstr>
      <vt:lpstr>Microsoft  Containers</vt:lpstr>
      <vt:lpstr>PowerPoint Presentation</vt:lpstr>
      <vt:lpstr>Microsoft  Containers</vt:lpstr>
      <vt:lpstr>Microsoft  Containers</vt:lpstr>
      <vt:lpstr>PowerPoint Presentation</vt:lpstr>
      <vt:lpstr>SQL Server</vt:lpstr>
      <vt:lpstr>Microsoft  Containers</vt:lpstr>
      <vt:lpstr>Strengths and Limits</vt:lpstr>
      <vt:lpstr>PowerPoint Presentation</vt:lpstr>
      <vt:lpstr>Isoluation</vt:lpstr>
      <vt:lpstr>Linux on Windows</vt:lpstr>
      <vt:lpstr>Linux on Windows</vt:lpstr>
      <vt:lpstr>PowerPoint Presentation</vt:lpstr>
      <vt:lpstr>Demo</vt:lpstr>
      <vt:lpstr>Demo</vt:lpstr>
      <vt:lpstr>Windows on Windows</vt:lpstr>
      <vt:lpstr>Windows on Windows</vt:lpstr>
      <vt:lpstr>PowerPoint Presentation</vt:lpstr>
      <vt:lpstr>Demo</vt:lpstr>
      <vt:lpstr>Dockerfile</vt:lpstr>
      <vt:lpstr>Dockerfile</vt:lpstr>
      <vt:lpstr>Windows on Windows</vt:lpstr>
      <vt:lpstr>Docker on Azure</vt:lpstr>
      <vt:lpstr>Docker on Azure</vt:lpstr>
      <vt:lpstr>PowerPoint Presentation</vt:lpstr>
      <vt:lpstr>Demo</vt:lpstr>
      <vt:lpstr>Container Registry</vt:lpstr>
      <vt:lpstr>PowerPoint Presentation</vt:lpstr>
      <vt:lpstr>App Service</vt:lpstr>
      <vt:lpstr>Container Instances (Preview)</vt:lpstr>
      <vt:lpstr>Container Groups</vt:lpstr>
      <vt:lpstr>PowerPoint Presentation</vt:lpstr>
      <vt:lpstr>Developer Tools</vt:lpstr>
      <vt:lpstr>Visual Studio</vt:lpstr>
      <vt:lpstr>TFS/VSTS</vt:lpstr>
      <vt:lpstr>Summary</vt:lpstr>
      <vt:lpstr>Summary</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Containers in the Microsoft Universe</dc:title>
  <dc:creator>Rainer Stropek</dc:creator>
  <cp:lastModifiedBy>Rainer Stropek</cp:lastModifiedBy>
  <cp:revision>177</cp:revision>
  <dcterms:created xsi:type="dcterms:W3CDTF">2015-05-11T14:39:12Z</dcterms:created>
  <dcterms:modified xsi:type="dcterms:W3CDTF">2017-11-22T12:11:35Z</dcterms:modified>
</cp:coreProperties>
</file>