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9" r:id="rId3"/>
    <p:sldId id="257" r:id="rId4"/>
    <p:sldId id="264" r:id="rId5"/>
    <p:sldId id="265" r:id="rId6"/>
    <p:sldId id="266" r:id="rId7"/>
    <p:sldId id="267" r:id="rId8"/>
    <p:sldId id="268" r:id="rId9"/>
    <p:sldId id="258" r:id="rId10"/>
    <p:sldId id="260" r:id="rId11"/>
    <p:sldId id="261"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83E3BBB-DEF2-4D68-A916-0277ABC3889D}" type="datetimeFigureOut">
              <a:rPr kumimoji="1" lang="ja-JP" altLang="en-US" smtClean="0"/>
              <a:t>2017/4/15</a:t>
            </a:fld>
            <a:endParaRPr kumimoji="1" lang="ja-JP" alt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kumimoji="1" lang="ja-JP" alt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2746485-DFB3-4632-AD8F-D7FFCFD8B46F}" type="slidenum">
              <a:rPr kumimoji="1" lang="ja-JP" altLang="en-US" smtClean="0"/>
              <a:t>‹#›</a:t>
            </a:fld>
            <a:endParaRPr kumimoji="1" lang="ja-JP" altLang="en-US" dirty="0"/>
          </a:p>
        </p:txBody>
      </p:sp>
    </p:spTree>
    <p:extLst>
      <p:ext uri="{BB962C8B-B14F-4D97-AF65-F5344CB8AC3E}">
        <p14:creationId xmlns:p14="http://schemas.microsoft.com/office/powerpoint/2010/main" val="3628441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83E3BBB-DEF2-4D68-A916-0277ABC3889D}" type="datetimeFigureOut">
              <a:rPr kumimoji="1" lang="ja-JP" altLang="en-US" smtClean="0"/>
              <a:t>2017/4/15</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746485-DFB3-4632-AD8F-D7FFCFD8B46F}" type="slidenum">
              <a:rPr kumimoji="1" lang="ja-JP" altLang="en-US" smtClean="0"/>
              <a:t>‹#›</a:t>
            </a:fld>
            <a:endParaRPr kumimoji="1" lang="ja-JP" altLang="en-US" dirty="0"/>
          </a:p>
        </p:txBody>
      </p:sp>
    </p:spTree>
    <p:extLst>
      <p:ext uri="{BB962C8B-B14F-4D97-AF65-F5344CB8AC3E}">
        <p14:creationId xmlns:p14="http://schemas.microsoft.com/office/powerpoint/2010/main" val="3382818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ja-JP" altLang="en-US"/>
              <a:t>マスター タイトルの書式設定</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83E3BBB-DEF2-4D68-A916-0277ABC3889D}" type="datetimeFigureOut">
              <a:rPr kumimoji="1" lang="ja-JP" altLang="en-US" smtClean="0"/>
              <a:t>2017/4/15</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746485-DFB3-4632-AD8F-D7FFCFD8B46F}" type="slidenum">
              <a:rPr kumimoji="1" lang="ja-JP" altLang="en-US" smtClean="0"/>
              <a:t>‹#›</a:t>
            </a:fld>
            <a:endParaRPr kumimoji="1" lang="ja-JP" altLang="en-US" dirty="0"/>
          </a:p>
        </p:txBody>
      </p:sp>
    </p:spTree>
    <p:extLst>
      <p:ext uri="{BB962C8B-B14F-4D97-AF65-F5344CB8AC3E}">
        <p14:creationId xmlns:p14="http://schemas.microsoft.com/office/powerpoint/2010/main" val="1822908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ja-JP" altLang="en-US"/>
              <a:t>マスター タイトルの書式設定</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83E3BBB-DEF2-4D68-A916-0277ABC3889D}" type="datetimeFigureOut">
              <a:rPr kumimoji="1" lang="ja-JP" altLang="en-US" smtClean="0"/>
              <a:t>2017/4/15</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746485-DFB3-4632-AD8F-D7FFCFD8B46F}" type="slidenum">
              <a:rPr kumimoji="1" lang="ja-JP" altLang="en-US" smtClean="0"/>
              <a:t>‹#›</a:t>
            </a:fld>
            <a:endParaRPr kumimoji="1" lang="ja-JP" altLang="en-US" dirty="0"/>
          </a:p>
        </p:txBody>
      </p:sp>
    </p:spTree>
    <p:extLst>
      <p:ext uri="{BB962C8B-B14F-4D97-AF65-F5344CB8AC3E}">
        <p14:creationId xmlns:p14="http://schemas.microsoft.com/office/powerpoint/2010/main" val="727489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83E3BBB-DEF2-4D68-A916-0277ABC3889D}" type="datetimeFigureOut">
              <a:rPr kumimoji="1" lang="ja-JP" altLang="en-US" smtClean="0"/>
              <a:t>2017/4/15</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746485-DFB3-4632-AD8F-D7FFCFD8B46F}" type="slidenum">
              <a:rPr kumimoji="1" lang="ja-JP" altLang="en-US" smtClean="0"/>
              <a:t>‹#›</a:t>
            </a:fld>
            <a:endParaRPr kumimoji="1" lang="ja-JP" altLang="en-US" dirty="0"/>
          </a:p>
        </p:txBody>
      </p:sp>
    </p:spTree>
    <p:extLst>
      <p:ext uri="{BB962C8B-B14F-4D97-AF65-F5344CB8AC3E}">
        <p14:creationId xmlns:p14="http://schemas.microsoft.com/office/powerpoint/2010/main" val="775637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83E3BBB-DEF2-4D68-A916-0277ABC3889D}" type="datetimeFigureOut">
              <a:rPr kumimoji="1" lang="ja-JP" altLang="en-US" smtClean="0"/>
              <a:t>2017/4/15</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A2746485-DFB3-4632-AD8F-D7FFCFD8B46F}" type="slidenum">
              <a:rPr kumimoji="1" lang="ja-JP" altLang="en-US" smtClean="0"/>
              <a:t>‹#›</a:t>
            </a:fld>
            <a:endParaRPr kumimoji="1" lang="ja-JP" altLang="en-US" dirty="0"/>
          </a:p>
        </p:txBody>
      </p:sp>
    </p:spTree>
    <p:extLst>
      <p:ext uri="{BB962C8B-B14F-4D97-AF65-F5344CB8AC3E}">
        <p14:creationId xmlns:p14="http://schemas.microsoft.com/office/powerpoint/2010/main" val="3105550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83E3BBB-DEF2-4D68-A916-0277ABC3889D}" type="datetimeFigureOut">
              <a:rPr kumimoji="1" lang="ja-JP" altLang="en-US" smtClean="0"/>
              <a:t>2017/4/15</a:t>
            </a:fld>
            <a:endParaRPr kumimoji="1" lang="ja-JP" altLang="en-US" dirty="0"/>
          </a:p>
        </p:txBody>
      </p:sp>
      <p:sp>
        <p:nvSpPr>
          <p:cNvPr id="8" name="Footer Placeholder 7"/>
          <p:cNvSpPr>
            <a:spLocks noGrp="1"/>
          </p:cNvSpPr>
          <p:nvPr>
            <p:ph type="ftr" sz="quarter" idx="11"/>
          </p:nvPr>
        </p:nvSpPr>
        <p:spPr>
          <a:xfrm>
            <a:off x="561111" y="6391838"/>
            <a:ext cx="3644282" cy="304801"/>
          </a:xfrm>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A2746485-DFB3-4632-AD8F-D7FFCFD8B46F}" type="slidenum">
              <a:rPr kumimoji="1" lang="ja-JP" altLang="en-US" smtClean="0"/>
              <a:t>‹#›</a:t>
            </a:fld>
            <a:endParaRPr kumimoji="1" lang="ja-JP" altLang="en-US" dirty="0"/>
          </a:p>
        </p:txBody>
      </p:sp>
    </p:spTree>
    <p:extLst>
      <p:ext uri="{BB962C8B-B14F-4D97-AF65-F5344CB8AC3E}">
        <p14:creationId xmlns:p14="http://schemas.microsoft.com/office/powerpoint/2010/main" val="552048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83E3BBB-DEF2-4D68-A916-0277ABC3889D}" type="datetimeFigureOut">
              <a:rPr kumimoji="1" lang="ja-JP" altLang="en-US" smtClean="0"/>
              <a:t>2017/4/15</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A2746485-DFB3-4632-AD8F-D7FFCFD8B46F}" type="slidenum">
              <a:rPr kumimoji="1" lang="ja-JP" altLang="en-US" smtClean="0"/>
              <a:t>‹#›</a:t>
            </a:fld>
            <a:endParaRPr kumimoji="1" lang="ja-JP" altLang="en-US" dirty="0"/>
          </a:p>
        </p:txBody>
      </p:sp>
    </p:spTree>
    <p:extLst>
      <p:ext uri="{BB962C8B-B14F-4D97-AF65-F5344CB8AC3E}">
        <p14:creationId xmlns:p14="http://schemas.microsoft.com/office/powerpoint/2010/main" val="2360417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83E3BBB-DEF2-4D68-A916-0277ABC3889D}" type="datetimeFigureOut">
              <a:rPr kumimoji="1" lang="ja-JP" altLang="en-US" smtClean="0"/>
              <a:t>2017/4/15</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746485-DFB3-4632-AD8F-D7FFCFD8B46F}" type="slidenum">
              <a:rPr kumimoji="1" lang="ja-JP" altLang="en-US" smtClean="0"/>
              <a:t>‹#›</a:t>
            </a:fld>
            <a:endParaRPr kumimoji="1" lang="ja-JP" altLang="en-US" dirty="0"/>
          </a:p>
        </p:txBody>
      </p:sp>
    </p:spTree>
    <p:extLst>
      <p:ext uri="{BB962C8B-B14F-4D97-AF65-F5344CB8AC3E}">
        <p14:creationId xmlns:p14="http://schemas.microsoft.com/office/powerpoint/2010/main" val="1068292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83E3BBB-DEF2-4D68-A916-0277ABC3889D}" type="datetimeFigureOut">
              <a:rPr kumimoji="1" lang="ja-JP" altLang="en-US" smtClean="0"/>
              <a:t>2017/4/15</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A2746485-DFB3-4632-AD8F-D7FFCFD8B46F}" type="slidenum">
              <a:rPr kumimoji="1" lang="ja-JP" altLang="en-US" smtClean="0"/>
              <a:t>‹#›</a:t>
            </a:fld>
            <a:endParaRPr kumimoji="1" lang="ja-JP" altLang="en-US" dirty="0"/>
          </a:p>
        </p:txBody>
      </p:sp>
    </p:spTree>
    <p:extLst>
      <p:ext uri="{BB962C8B-B14F-4D97-AF65-F5344CB8AC3E}">
        <p14:creationId xmlns:p14="http://schemas.microsoft.com/office/powerpoint/2010/main" val="3364072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83E3BBB-DEF2-4D68-A916-0277ABC3889D}" type="datetimeFigureOut">
              <a:rPr kumimoji="1" lang="ja-JP" altLang="en-US" smtClean="0"/>
              <a:t>2017/4/15</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746485-DFB3-4632-AD8F-D7FFCFD8B46F}" type="slidenum">
              <a:rPr kumimoji="1" lang="ja-JP" altLang="en-US" smtClean="0"/>
              <a:t>‹#›</a:t>
            </a:fld>
            <a:endParaRPr kumimoji="1" lang="ja-JP" altLang="en-US" dirty="0"/>
          </a:p>
        </p:txBody>
      </p:sp>
    </p:spTree>
    <p:extLst>
      <p:ext uri="{BB962C8B-B14F-4D97-AF65-F5344CB8AC3E}">
        <p14:creationId xmlns:p14="http://schemas.microsoft.com/office/powerpoint/2010/main" val="4233002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83E3BBB-DEF2-4D68-A916-0277ABC3889D}" type="datetimeFigureOut">
              <a:rPr kumimoji="1" lang="ja-JP" altLang="en-US" smtClean="0"/>
              <a:t>2017/4/15</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A2746485-DFB3-4632-AD8F-D7FFCFD8B46F}" type="slidenum">
              <a:rPr kumimoji="1" lang="ja-JP" altLang="en-US" smtClean="0"/>
              <a:t>‹#›</a:t>
            </a:fld>
            <a:endParaRPr kumimoji="1" lang="ja-JP" altLang="en-US" dirty="0"/>
          </a:p>
        </p:txBody>
      </p:sp>
    </p:spTree>
    <p:extLst>
      <p:ext uri="{BB962C8B-B14F-4D97-AF65-F5344CB8AC3E}">
        <p14:creationId xmlns:p14="http://schemas.microsoft.com/office/powerpoint/2010/main" val="641442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83E3BBB-DEF2-4D68-A916-0277ABC3889D}" type="datetimeFigureOut">
              <a:rPr kumimoji="1" lang="ja-JP" altLang="en-US" smtClean="0"/>
              <a:t>2017/4/15</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A2746485-DFB3-4632-AD8F-D7FFCFD8B46F}" type="slidenum">
              <a:rPr kumimoji="1" lang="ja-JP" altLang="en-US" smtClean="0"/>
              <a:t>‹#›</a:t>
            </a:fld>
            <a:endParaRPr kumimoji="1" lang="ja-JP" altLang="en-US" dirty="0"/>
          </a:p>
        </p:txBody>
      </p:sp>
    </p:spTree>
    <p:extLst>
      <p:ext uri="{BB962C8B-B14F-4D97-AF65-F5344CB8AC3E}">
        <p14:creationId xmlns:p14="http://schemas.microsoft.com/office/powerpoint/2010/main" val="1152176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83E3BBB-DEF2-4D68-A916-0277ABC3889D}" type="datetimeFigureOut">
              <a:rPr kumimoji="1" lang="ja-JP" altLang="en-US" smtClean="0"/>
              <a:t>2017/4/15</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A2746485-DFB3-4632-AD8F-D7FFCFD8B46F}" type="slidenum">
              <a:rPr kumimoji="1" lang="ja-JP" altLang="en-US" smtClean="0"/>
              <a:t>‹#›</a:t>
            </a:fld>
            <a:endParaRPr kumimoji="1" lang="ja-JP" altLang="en-US" dirty="0"/>
          </a:p>
        </p:txBody>
      </p:sp>
    </p:spTree>
    <p:extLst>
      <p:ext uri="{BB962C8B-B14F-4D97-AF65-F5344CB8AC3E}">
        <p14:creationId xmlns:p14="http://schemas.microsoft.com/office/powerpoint/2010/main" val="4036161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3E3BBB-DEF2-4D68-A916-0277ABC3889D}" type="datetimeFigureOut">
              <a:rPr kumimoji="1" lang="ja-JP" altLang="en-US" smtClean="0"/>
              <a:t>2017/4/15</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2746485-DFB3-4632-AD8F-D7FFCFD8B46F}" type="slidenum">
              <a:rPr kumimoji="1" lang="ja-JP" altLang="en-US" smtClean="0"/>
              <a:t>‹#›</a:t>
            </a:fld>
            <a:endParaRPr kumimoji="1" lang="ja-JP" altLang="en-US" dirty="0"/>
          </a:p>
        </p:txBody>
      </p:sp>
    </p:spTree>
    <p:extLst>
      <p:ext uri="{BB962C8B-B14F-4D97-AF65-F5344CB8AC3E}">
        <p14:creationId xmlns:p14="http://schemas.microsoft.com/office/powerpoint/2010/main" val="2788118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83E3BBB-DEF2-4D68-A916-0277ABC3889D}" type="datetimeFigureOut">
              <a:rPr kumimoji="1" lang="ja-JP" altLang="en-US" smtClean="0"/>
              <a:t>2017/4/15</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746485-DFB3-4632-AD8F-D7FFCFD8B46F}" type="slidenum">
              <a:rPr kumimoji="1" lang="ja-JP" altLang="en-US" smtClean="0"/>
              <a:t>‹#›</a:t>
            </a:fld>
            <a:endParaRPr kumimoji="1" lang="ja-JP" altLang="en-US" dirty="0"/>
          </a:p>
        </p:txBody>
      </p:sp>
    </p:spTree>
    <p:extLst>
      <p:ext uri="{BB962C8B-B14F-4D97-AF65-F5344CB8AC3E}">
        <p14:creationId xmlns:p14="http://schemas.microsoft.com/office/powerpoint/2010/main" val="2807597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ja-JP" altLang="en-US"/>
              <a:t>図を追加</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83E3BBB-DEF2-4D68-A916-0277ABC3889D}" type="datetimeFigureOut">
              <a:rPr kumimoji="1" lang="ja-JP" altLang="en-US" smtClean="0"/>
              <a:t>2017/4/15</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746485-DFB3-4632-AD8F-D7FFCFD8B46F}" type="slidenum">
              <a:rPr kumimoji="1" lang="ja-JP" altLang="en-US" smtClean="0"/>
              <a:t>‹#›</a:t>
            </a:fld>
            <a:endParaRPr kumimoji="1" lang="ja-JP" altLang="en-US" dirty="0"/>
          </a:p>
        </p:txBody>
      </p:sp>
    </p:spTree>
    <p:extLst>
      <p:ext uri="{BB962C8B-B14F-4D97-AF65-F5344CB8AC3E}">
        <p14:creationId xmlns:p14="http://schemas.microsoft.com/office/powerpoint/2010/main" val="1020849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83E3BBB-DEF2-4D68-A916-0277ABC3889D}" type="datetimeFigureOut">
              <a:rPr kumimoji="1" lang="ja-JP" altLang="en-US" smtClean="0"/>
              <a:t>2017/4/15</a:t>
            </a:fld>
            <a:endParaRPr kumimoji="1" lang="ja-JP" alt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kumimoji="1" lang="ja-JP" alt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2746485-DFB3-4632-AD8F-D7FFCFD8B46F}" type="slidenum">
              <a:rPr kumimoji="1" lang="ja-JP" altLang="en-US" smtClean="0"/>
              <a:t>‹#›</a:t>
            </a:fld>
            <a:endParaRPr kumimoji="1" lang="ja-JP" altLang="en-US" dirty="0"/>
          </a:p>
        </p:txBody>
      </p:sp>
    </p:spTree>
    <p:extLst>
      <p:ext uri="{BB962C8B-B14F-4D97-AF65-F5344CB8AC3E}">
        <p14:creationId xmlns:p14="http://schemas.microsoft.com/office/powerpoint/2010/main" val="289037056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kumimoji="1" sz="3600" b="0" i="0" kern="1200">
          <a:solidFill>
            <a:schemeClr val="bg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mirai-soft.net/hanahime/system.html" TargetMode="External"/><Relationship Id="rId2" Type="http://schemas.openxmlformats.org/officeDocument/2006/relationships/hyperlink" Target="http://www.lillian.jp/kurukuru/marvelous02.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タイトル</a:t>
            </a:r>
            <a:r>
              <a:rPr lang="en-US" altLang="ja-JP" dirty="0"/>
              <a:t>(</a:t>
            </a:r>
            <a:r>
              <a:rPr lang="ja-JP" altLang="en-US" dirty="0"/>
              <a:t>仮</a:t>
            </a:r>
            <a:r>
              <a:rPr lang="en-US" altLang="ja-JP" dirty="0"/>
              <a:t>)</a:t>
            </a:r>
            <a:endParaRPr kumimoji="1" lang="ja-JP" altLang="en-US" dirty="0"/>
          </a:p>
        </p:txBody>
      </p:sp>
      <p:sp>
        <p:nvSpPr>
          <p:cNvPr id="3" name="サブタイトル 2"/>
          <p:cNvSpPr>
            <a:spLocks noGrp="1"/>
          </p:cNvSpPr>
          <p:nvPr>
            <p:ph type="subTitle" idx="1"/>
          </p:nvPr>
        </p:nvSpPr>
        <p:spPr/>
        <p:txBody>
          <a:bodyPr/>
          <a:lstStyle/>
          <a:p>
            <a:r>
              <a:rPr lang="ja-JP" altLang="en-US" dirty="0"/>
              <a:t>疑似 </a:t>
            </a:r>
            <a:r>
              <a:rPr lang="en-US" altLang="ja-JP" dirty="0"/>
              <a:t>3D </a:t>
            </a:r>
            <a:r>
              <a:rPr lang="ja-JP" altLang="en-US" dirty="0"/>
              <a:t>ダンジョン探索 </a:t>
            </a:r>
            <a:r>
              <a:rPr kumimoji="1" lang="en-US" altLang="ja-JP" dirty="0"/>
              <a:t>RPG</a:t>
            </a:r>
            <a:endParaRPr kumimoji="1" lang="ja-JP" altLang="en-US" dirty="0"/>
          </a:p>
        </p:txBody>
      </p:sp>
    </p:spTree>
    <p:extLst>
      <p:ext uri="{BB962C8B-B14F-4D97-AF65-F5344CB8AC3E}">
        <p14:creationId xmlns:p14="http://schemas.microsoft.com/office/powerpoint/2010/main" val="1758722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対応プラットフォーム</a:t>
            </a:r>
          </a:p>
        </p:txBody>
      </p:sp>
      <p:sp>
        <p:nvSpPr>
          <p:cNvPr id="3" name="コンテンツ プレースホルダー 2"/>
          <p:cNvSpPr>
            <a:spLocks noGrp="1"/>
          </p:cNvSpPr>
          <p:nvPr>
            <p:ph idx="1"/>
          </p:nvPr>
        </p:nvSpPr>
        <p:spPr/>
        <p:txBody>
          <a:bodyPr/>
          <a:lstStyle/>
          <a:p>
            <a:r>
              <a:rPr kumimoji="1" lang="ja-JP" altLang="en-US" sz="2000" dirty="0"/>
              <a:t>ブラウザゲーム？</a:t>
            </a:r>
            <a:endParaRPr kumimoji="1" lang="en-US" altLang="ja-JP" sz="2000" dirty="0"/>
          </a:p>
          <a:p>
            <a:r>
              <a:rPr kumimoji="1" lang="en-US" altLang="ja-JP" sz="2000" dirty="0"/>
              <a:t>PC / </a:t>
            </a:r>
            <a:r>
              <a:rPr kumimoji="1" lang="ja-JP" altLang="en-US" sz="2000" dirty="0"/>
              <a:t>スマホ</a:t>
            </a:r>
            <a:endParaRPr kumimoji="1" lang="en-US" altLang="ja-JP" sz="2000" dirty="0"/>
          </a:p>
          <a:p>
            <a:pPr lvl="1"/>
            <a:r>
              <a:rPr lang="ja-JP" altLang="en-US" dirty="0"/>
              <a:t>電車での移動中など、５分程度で軽く触れるようなモード</a:t>
            </a:r>
            <a:endParaRPr lang="en-US" altLang="ja-JP" dirty="0"/>
          </a:p>
          <a:p>
            <a:pPr lvl="1"/>
            <a:r>
              <a:rPr lang="ja-JP" altLang="en-US" dirty="0"/>
              <a:t>家で開いてガッツリ遊ぶためのモード</a:t>
            </a:r>
            <a:endParaRPr lang="en-US" altLang="ja-JP" dirty="0"/>
          </a:p>
        </p:txBody>
      </p:sp>
    </p:spTree>
    <p:extLst>
      <p:ext uri="{BB962C8B-B14F-4D97-AF65-F5344CB8AC3E}">
        <p14:creationId xmlns:p14="http://schemas.microsoft.com/office/powerpoint/2010/main" val="3321528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世界観</a:t>
            </a:r>
            <a:r>
              <a:rPr kumimoji="1" lang="en-US" altLang="ja-JP" dirty="0"/>
              <a:t>(</a:t>
            </a:r>
            <a:r>
              <a:rPr kumimoji="1" lang="ja-JP" altLang="en-US" dirty="0"/>
              <a:t>仮</a:t>
            </a:r>
            <a:r>
              <a:rPr kumimoji="1" lang="en-US" altLang="ja-JP" dirty="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ダンジョン探索系の世界観</a:t>
            </a:r>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4060418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ゲーム全体の流れ</a:t>
            </a:r>
          </a:p>
        </p:txBody>
      </p:sp>
      <p:grpSp>
        <p:nvGrpSpPr>
          <p:cNvPr id="19" name="グループ化 18"/>
          <p:cNvGrpSpPr/>
          <p:nvPr/>
        </p:nvGrpSpPr>
        <p:grpSpPr>
          <a:xfrm>
            <a:off x="6513342" y="2772298"/>
            <a:ext cx="5458264" cy="3853583"/>
            <a:chOff x="6513342" y="1562475"/>
            <a:chExt cx="5458264" cy="3853583"/>
          </a:xfrm>
        </p:grpSpPr>
        <p:grpSp>
          <p:nvGrpSpPr>
            <p:cNvPr id="17" name="グループ化 16"/>
            <p:cNvGrpSpPr/>
            <p:nvPr/>
          </p:nvGrpSpPr>
          <p:grpSpPr>
            <a:xfrm>
              <a:off x="6513342" y="1562475"/>
              <a:ext cx="5458264" cy="3853583"/>
              <a:chOff x="6513342" y="1027906"/>
              <a:chExt cx="5458264" cy="3853583"/>
            </a:xfrm>
          </p:grpSpPr>
          <p:sp>
            <p:nvSpPr>
              <p:cNvPr id="16" name="正方形/長方形 15"/>
              <p:cNvSpPr/>
              <p:nvPr/>
            </p:nvSpPr>
            <p:spPr>
              <a:xfrm>
                <a:off x="6513342" y="1027906"/>
                <a:ext cx="5458264" cy="3853583"/>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8675042" y="1828924"/>
                <a:ext cx="2989444" cy="1765782"/>
                <a:chOff x="8548432" y="1533502"/>
                <a:chExt cx="2989444" cy="1765782"/>
              </a:xfrm>
            </p:grpSpPr>
            <p:sp>
              <p:nvSpPr>
                <p:cNvPr id="4" name="四角形: 角を丸くする 3"/>
                <p:cNvSpPr/>
                <p:nvPr/>
              </p:nvSpPr>
              <p:spPr>
                <a:xfrm>
                  <a:off x="8548432" y="1533502"/>
                  <a:ext cx="1374005" cy="595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探索</a:t>
                  </a:r>
                </a:p>
              </p:txBody>
            </p:sp>
            <p:sp>
              <p:nvSpPr>
                <p:cNvPr id="5" name="四角形: 角を丸くする 4"/>
                <p:cNvSpPr/>
                <p:nvPr/>
              </p:nvSpPr>
              <p:spPr>
                <a:xfrm>
                  <a:off x="8548432" y="2703561"/>
                  <a:ext cx="1374005" cy="595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戦闘</a:t>
                  </a:r>
                  <a:endParaRPr kumimoji="1" lang="ja-JP" altLang="en-US" sz="2400" b="1" dirty="0"/>
                </a:p>
              </p:txBody>
            </p:sp>
            <p:sp>
              <p:nvSpPr>
                <p:cNvPr id="6" name="四角形: 角を丸くする 5"/>
                <p:cNvSpPr/>
                <p:nvPr/>
              </p:nvSpPr>
              <p:spPr>
                <a:xfrm>
                  <a:off x="10163871" y="2107838"/>
                  <a:ext cx="1374005" cy="595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育成</a:t>
                  </a:r>
                </a:p>
              </p:txBody>
            </p:sp>
            <p:cxnSp>
              <p:nvCxnSpPr>
                <p:cNvPr id="9" name="直線矢印コネクタ 8"/>
                <p:cNvCxnSpPr>
                  <a:stCxn id="4" idx="2"/>
                  <a:endCxn id="5" idx="0"/>
                </p:cNvCxnSpPr>
                <p:nvPr/>
              </p:nvCxnSpPr>
              <p:spPr>
                <a:xfrm>
                  <a:off x="9235435" y="2129225"/>
                  <a:ext cx="0" cy="57433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1" name="コネクタ: カギ線 10"/>
                <p:cNvCxnSpPr>
                  <a:stCxn id="5" idx="3"/>
                  <a:endCxn id="6" idx="2"/>
                </p:cNvCxnSpPr>
                <p:nvPr/>
              </p:nvCxnSpPr>
              <p:spPr>
                <a:xfrm flipV="1">
                  <a:off x="9922437" y="2703561"/>
                  <a:ext cx="928437" cy="297862"/>
                </a:xfrm>
                <a:prstGeom prst="bentConnector2">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コネクタ: カギ線 11"/>
                <p:cNvCxnSpPr>
                  <a:cxnSpLocks/>
                  <a:stCxn id="6" idx="0"/>
                  <a:endCxn id="4" idx="3"/>
                </p:cNvCxnSpPr>
                <p:nvPr/>
              </p:nvCxnSpPr>
              <p:spPr>
                <a:xfrm rot="16200000" flipV="1">
                  <a:off x="10248419" y="1505382"/>
                  <a:ext cx="276474" cy="928437"/>
                </a:xfrm>
                <a:prstGeom prst="bentConnector2">
                  <a:avLst/>
                </a:prstGeom>
                <a:ln w="63500">
                  <a:tailEnd type="triangle"/>
                </a:ln>
              </p:spPr>
              <p:style>
                <a:lnRef idx="1">
                  <a:schemeClr val="accent1"/>
                </a:lnRef>
                <a:fillRef idx="0">
                  <a:schemeClr val="accent1"/>
                </a:fillRef>
                <a:effectRef idx="0">
                  <a:schemeClr val="accent1"/>
                </a:effectRef>
                <a:fontRef idx="minor">
                  <a:schemeClr val="tx1"/>
                </a:fontRef>
              </p:style>
            </p:cxnSp>
          </p:grpSp>
        </p:grpSp>
        <p:sp>
          <p:nvSpPr>
            <p:cNvPr id="18" name="テキスト ボックス 17"/>
            <p:cNvSpPr txBox="1"/>
            <p:nvPr/>
          </p:nvSpPr>
          <p:spPr>
            <a:xfrm>
              <a:off x="7611258" y="1766778"/>
              <a:ext cx="3736920" cy="461665"/>
            </a:xfrm>
            <a:prstGeom prst="rect">
              <a:avLst/>
            </a:prstGeom>
            <a:noFill/>
          </p:spPr>
          <p:txBody>
            <a:bodyPr wrap="none" rtlCol="0">
              <a:spAutoFit/>
            </a:bodyPr>
            <a:lstStyle/>
            <a:p>
              <a:r>
                <a:rPr kumimoji="1" lang="en-US" altLang="ja-JP" sz="2400" b="1" dirty="0"/>
                <a:t>3D </a:t>
              </a:r>
              <a:r>
                <a:rPr kumimoji="1" lang="ja-JP" altLang="en-US" sz="2400" b="1" dirty="0"/>
                <a:t>ダンジョン探索パート</a:t>
              </a:r>
            </a:p>
          </p:txBody>
        </p:sp>
      </p:grpSp>
      <p:grpSp>
        <p:nvGrpSpPr>
          <p:cNvPr id="20" name="グループ化 19"/>
          <p:cNvGrpSpPr/>
          <p:nvPr/>
        </p:nvGrpSpPr>
        <p:grpSpPr>
          <a:xfrm>
            <a:off x="461837" y="2816583"/>
            <a:ext cx="5458264" cy="3853583"/>
            <a:chOff x="6550802" y="1592695"/>
            <a:chExt cx="5458264" cy="3853583"/>
          </a:xfrm>
        </p:grpSpPr>
        <p:grpSp>
          <p:nvGrpSpPr>
            <p:cNvPr id="21" name="グループ化 20"/>
            <p:cNvGrpSpPr/>
            <p:nvPr/>
          </p:nvGrpSpPr>
          <p:grpSpPr>
            <a:xfrm>
              <a:off x="6550802" y="1592695"/>
              <a:ext cx="5458264" cy="3853583"/>
              <a:chOff x="6550802" y="1058126"/>
              <a:chExt cx="5458264" cy="3853583"/>
            </a:xfrm>
          </p:grpSpPr>
          <p:sp>
            <p:nvSpPr>
              <p:cNvPr id="23" name="正方形/長方形 22"/>
              <p:cNvSpPr/>
              <p:nvPr/>
            </p:nvSpPr>
            <p:spPr>
              <a:xfrm>
                <a:off x="6550802" y="1058126"/>
                <a:ext cx="5458264" cy="3853583"/>
              </a:xfrm>
              <a:prstGeom prst="rect">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グループ化 23"/>
              <p:cNvGrpSpPr/>
              <p:nvPr/>
            </p:nvGrpSpPr>
            <p:grpSpPr>
              <a:xfrm>
                <a:off x="7033847" y="1986110"/>
                <a:ext cx="4654060" cy="874763"/>
                <a:chOff x="6907237" y="1690688"/>
                <a:chExt cx="4654060" cy="874763"/>
              </a:xfrm>
            </p:grpSpPr>
            <p:sp>
              <p:nvSpPr>
                <p:cNvPr id="25" name="四角形: 角を丸くする 24"/>
                <p:cNvSpPr/>
                <p:nvPr/>
              </p:nvSpPr>
              <p:spPr>
                <a:xfrm>
                  <a:off x="6907237" y="1690688"/>
                  <a:ext cx="2011680" cy="872198"/>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ガチャ</a:t>
                  </a:r>
                </a:p>
              </p:txBody>
            </p:sp>
            <p:sp>
              <p:nvSpPr>
                <p:cNvPr id="27" name="四角形: 角を丸くする 26"/>
                <p:cNvSpPr/>
                <p:nvPr/>
              </p:nvSpPr>
              <p:spPr>
                <a:xfrm>
                  <a:off x="9549617" y="1693253"/>
                  <a:ext cx="2011680" cy="872198"/>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探索</a:t>
                  </a:r>
                </a:p>
              </p:txBody>
            </p:sp>
          </p:grpSp>
        </p:grpSp>
        <p:sp>
          <p:nvSpPr>
            <p:cNvPr id="22" name="テキスト ボックス 21"/>
            <p:cNvSpPr txBox="1"/>
            <p:nvPr/>
          </p:nvSpPr>
          <p:spPr>
            <a:xfrm>
              <a:off x="8380702" y="1766778"/>
              <a:ext cx="1723549" cy="461665"/>
            </a:xfrm>
            <a:prstGeom prst="rect">
              <a:avLst/>
            </a:prstGeom>
            <a:noFill/>
          </p:spPr>
          <p:txBody>
            <a:bodyPr wrap="none" rtlCol="0">
              <a:spAutoFit/>
            </a:bodyPr>
            <a:lstStyle/>
            <a:p>
              <a:pPr algn="ctr"/>
              <a:r>
                <a:rPr kumimoji="1" lang="ja-JP" altLang="en-US" sz="2400" b="1" dirty="0"/>
                <a:t>拠点パート</a:t>
              </a:r>
            </a:p>
          </p:txBody>
        </p:sp>
      </p:grpSp>
      <p:sp>
        <p:nvSpPr>
          <p:cNvPr id="31" name="矢印: 右 30"/>
          <p:cNvSpPr/>
          <p:nvPr/>
        </p:nvSpPr>
        <p:spPr>
          <a:xfrm>
            <a:off x="5613009" y="3938350"/>
            <a:ext cx="914400" cy="484632"/>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四角形: 角を丸くする 39"/>
          <p:cNvSpPr/>
          <p:nvPr/>
        </p:nvSpPr>
        <p:spPr>
          <a:xfrm>
            <a:off x="6914223" y="3596693"/>
            <a:ext cx="1374005" cy="595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シナリオ</a:t>
            </a:r>
          </a:p>
        </p:txBody>
      </p:sp>
      <p:sp>
        <p:nvSpPr>
          <p:cNvPr id="41" name="四角形: 角を丸くする 40"/>
          <p:cNvSpPr/>
          <p:nvPr/>
        </p:nvSpPr>
        <p:spPr>
          <a:xfrm>
            <a:off x="944882" y="4879914"/>
            <a:ext cx="2011680" cy="872198"/>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装備</a:t>
            </a:r>
          </a:p>
        </p:txBody>
      </p:sp>
    </p:spTree>
    <p:extLst>
      <p:ext uri="{BB962C8B-B14F-4D97-AF65-F5344CB8AC3E}">
        <p14:creationId xmlns:p14="http://schemas.microsoft.com/office/powerpoint/2010/main" val="3152936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コンセプト</a:t>
            </a:r>
          </a:p>
        </p:txBody>
      </p:sp>
      <p:sp>
        <p:nvSpPr>
          <p:cNvPr id="3" name="コンテンツ プレースホルダー 2"/>
          <p:cNvSpPr>
            <a:spLocks noGrp="1"/>
          </p:cNvSpPr>
          <p:nvPr>
            <p:ph idx="1"/>
          </p:nvPr>
        </p:nvSpPr>
        <p:spPr/>
        <p:txBody>
          <a:bodyPr>
            <a:normAutofit fontScale="85000" lnSpcReduction="20000"/>
          </a:bodyPr>
          <a:lstStyle/>
          <a:p>
            <a:pPr marL="0" indent="0">
              <a:buNone/>
            </a:pPr>
            <a:r>
              <a:rPr lang="en-US" altLang="ja-JP" sz="2200" b="1" dirty="0"/>
              <a:t>『</a:t>
            </a:r>
            <a:r>
              <a:rPr lang="ja-JP" altLang="en-US" sz="2200" b="1" dirty="0"/>
              <a:t>一言で例えるとどんなゲーム？</a:t>
            </a:r>
            <a:r>
              <a:rPr lang="en-US" altLang="ja-JP" sz="2200" b="1" dirty="0"/>
              <a:t>』(</a:t>
            </a:r>
            <a:r>
              <a:rPr lang="ja-JP" altLang="en-US" sz="2200" b="1" dirty="0"/>
              <a:t>戦闘</a:t>
            </a:r>
            <a:r>
              <a:rPr lang="en-US" altLang="ja-JP" sz="2200" b="1" dirty="0"/>
              <a:t>)</a:t>
            </a:r>
          </a:p>
          <a:p>
            <a:r>
              <a:rPr lang="ja-JP" altLang="en-US" sz="4000" dirty="0">
                <a:solidFill>
                  <a:schemeClr val="tx1"/>
                </a:solidFill>
              </a:rPr>
              <a:t>ずっとオレのターン</a:t>
            </a:r>
            <a:endParaRPr lang="en-US" altLang="ja-JP" sz="4000" dirty="0">
              <a:solidFill>
                <a:schemeClr val="tx1"/>
              </a:solidFill>
            </a:endParaRPr>
          </a:p>
          <a:p>
            <a:pPr lvl="1">
              <a:lnSpc>
                <a:spcPct val="120000"/>
              </a:lnSpc>
              <a:spcBef>
                <a:spcPts val="1200"/>
              </a:spcBef>
            </a:pPr>
            <a:r>
              <a:rPr kumimoji="1" lang="ja-JP" altLang="en-US" sz="3700" b="1" dirty="0">
                <a:solidFill>
                  <a:srgbClr val="C00000"/>
                </a:solidFill>
              </a:rPr>
              <a:t>敵を行動させない </a:t>
            </a:r>
            <a:r>
              <a:rPr kumimoji="1" lang="ja-JP" altLang="en-US" sz="2000" dirty="0"/>
              <a:t>ように立ち回って</a:t>
            </a:r>
            <a:r>
              <a:rPr lang="en-US" altLang="ja-JP" sz="2000" dirty="0"/>
              <a:t/>
            </a:r>
            <a:br>
              <a:rPr lang="en-US" altLang="ja-JP" sz="2000" dirty="0"/>
            </a:br>
            <a:r>
              <a:rPr kumimoji="1" lang="ja-JP" altLang="en-US" sz="2000" dirty="0"/>
              <a:t>敵を</a:t>
            </a:r>
            <a:r>
              <a:rPr lang="ja-JP" altLang="en-US" sz="3600" b="1" dirty="0">
                <a:solidFill>
                  <a:schemeClr val="accent1"/>
                </a:solidFill>
              </a:rPr>
              <a:t>フルボッコ</a:t>
            </a:r>
            <a:r>
              <a:rPr lang="ja-JP" altLang="en-US" sz="2000" dirty="0"/>
              <a:t>にする</a:t>
            </a:r>
            <a:r>
              <a:rPr kumimoji="1" lang="ja-JP" altLang="en-US" sz="2000" dirty="0"/>
              <a:t>ゲーム</a:t>
            </a:r>
            <a:endParaRPr lang="en-US" altLang="ja-JP" sz="2000" dirty="0"/>
          </a:p>
          <a:p>
            <a:pPr marL="0" indent="0">
              <a:buNone/>
            </a:pPr>
            <a:endParaRPr kumimoji="1" lang="en-US" altLang="ja-JP" dirty="0"/>
          </a:p>
          <a:p>
            <a:pPr marL="0" indent="0">
              <a:buNone/>
            </a:pPr>
            <a:r>
              <a:rPr lang="ja-JP" altLang="en-US" sz="2400" dirty="0">
                <a:solidFill>
                  <a:schemeClr val="bg1">
                    <a:lumMod val="75000"/>
                  </a:schemeClr>
                </a:solidFill>
              </a:rPr>
              <a:t>イメージ共有しやすいのは、クル☆くる </a:t>
            </a:r>
            <a:r>
              <a:rPr lang="en-US" altLang="ja-JP" sz="2400" dirty="0">
                <a:solidFill>
                  <a:schemeClr val="bg1">
                    <a:lumMod val="75000"/>
                  </a:schemeClr>
                </a:solidFill>
              </a:rPr>
              <a:t>―</a:t>
            </a:r>
            <a:r>
              <a:rPr lang="ja-JP" altLang="en-US" sz="2400" dirty="0">
                <a:solidFill>
                  <a:schemeClr val="bg1">
                    <a:lumMod val="75000"/>
                  </a:schemeClr>
                </a:solidFill>
              </a:rPr>
              <a:t> 変更点は</a:t>
            </a:r>
            <a:r>
              <a:rPr lang="en-US" altLang="ja-JP" sz="2400" dirty="0">
                <a:solidFill>
                  <a:schemeClr val="bg1">
                    <a:lumMod val="75000"/>
                  </a:schemeClr>
                </a:solidFill>
              </a:rPr>
              <a:t>……</a:t>
            </a:r>
          </a:p>
          <a:p>
            <a:pPr marL="0" indent="0">
              <a:buNone/>
            </a:pPr>
            <a:r>
              <a:rPr lang="ja-JP" altLang="en-US" sz="2400" dirty="0">
                <a:solidFill>
                  <a:schemeClr val="bg1">
                    <a:lumMod val="75000"/>
                  </a:schemeClr>
                </a:solidFill>
              </a:rPr>
              <a:t>　チーム</a:t>
            </a:r>
            <a:r>
              <a:rPr lang="en-US" altLang="ja-JP" sz="2400" dirty="0">
                <a:solidFill>
                  <a:schemeClr val="bg1">
                    <a:lumMod val="75000"/>
                  </a:schemeClr>
                </a:solidFill>
              </a:rPr>
              <a:t>vs</a:t>
            </a:r>
            <a:r>
              <a:rPr lang="ja-JP" altLang="en-US" sz="2400" dirty="0">
                <a:solidFill>
                  <a:schemeClr val="bg1">
                    <a:lumMod val="75000"/>
                  </a:schemeClr>
                </a:solidFill>
              </a:rPr>
              <a:t>チーム ⇒ 個別撃破？</a:t>
            </a:r>
            <a:endParaRPr lang="en-US" altLang="ja-JP" sz="2400" dirty="0">
              <a:solidFill>
                <a:schemeClr val="bg1">
                  <a:lumMod val="75000"/>
                </a:schemeClr>
              </a:solidFill>
            </a:endParaRPr>
          </a:p>
          <a:p>
            <a:pPr marL="0" indent="0">
              <a:buNone/>
            </a:pPr>
            <a:r>
              <a:rPr lang="ja-JP" altLang="en-US" sz="2400" dirty="0">
                <a:solidFill>
                  <a:schemeClr val="bg1">
                    <a:lumMod val="75000"/>
                  </a:schemeClr>
                </a:solidFill>
              </a:rPr>
              <a:t>　属性</a:t>
            </a:r>
            <a:endParaRPr lang="en-US" altLang="ja-JP" sz="2400" dirty="0">
              <a:solidFill>
                <a:schemeClr val="bg1">
                  <a:lumMod val="75000"/>
                </a:schemeClr>
              </a:solidFill>
            </a:endParaRPr>
          </a:p>
        </p:txBody>
      </p:sp>
    </p:spTree>
    <p:extLst>
      <p:ext uri="{BB962C8B-B14F-4D97-AF65-F5344CB8AC3E}">
        <p14:creationId xmlns:p14="http://schemas.microsoft.com/office/powerpoint/2010/main" val="680112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魅力・一番面白いところ</a:t>
            </a:r>
          </a:p>
        </p:txBody>
      </p:sp>
      <p:sp>
        <p:nvSpPr>
          <p:cNvPr id="3" name="コンテンツ プレースホルダー 2"/>
          <p:cNvSpPr>
            <a:spLocks noGrp="1"/>
          </p:cNvSpPr>
          <p:nvPr>
            <p:ph idx="1"/>
          </p:nvPr>
        </p:nvSpPr>
        <p:spPr/>
        <p:txBody>
          <a:bodyPr>
            <a:normAutofit fontScale="92500" lnSpcReduction="10000"/>
          </a:bodyPr>
          <a:lstStyle/>
          <a:p>
            <a:pPr>
              <a:lnSpc>
                <a:spcPct val="110000"/>
              </a:lnSpc>
              <a:spcBef>
                <a:spcPts val="2400"/>
              </a:spcBef>
            </a:pPr>
            <a:r>
              <a:rPr lang="ja-JP" altLang="en-US" dirty="0"/>
              <a:t>コンボを繋ぐことの </a:t>
            </a:r>
            <a:r>
              <a:rPr lang="ja-JP" altLang="en-US" sz="3600" b="1" dirty="0">
                <a:solidFill>
                  <a:srgbClr val="C00000"/>
                </a:solidFill>
              </a:rPr>
              <a:t>爽快感 </a:t>
            </a:r>
            <a:r>
              <a:rPr lang="ja-JP" altLang="en-US" dirty="0"/>
              <a:t>と</a:t>
            </a:r>
            <a:r>
              <a:rPr lang="en-US" altLang="ja-JP" dirty="0"/>
              <a:t/>
            </a:r>
            <a:br>
              <a:rPr lang="en-US" altLang="ja-JP" dirty="0"/>
            </a:br>
            <a:r>
              <a:rPr lang="ja-JP" altLang="en-US" dirty="0"/>
              <a:t>特殊スキルを撃った時の </a:t>
            </a:r>
            <a:r>
              <a:rPr lang="ja-JP" altLang="en-US" sz="3600" b="1" dirty="0">
                <a:solidFill>
                  <a:srgbClr val="C00000"/>
                </a:solidFill>
              </a:rPr>
              <a:t>ダメージインフレ</a:t>
            </a:r>
            <a:endParaRPr lang="en-US" altLang="ja-JP" sz="3600" b="1" dirty="0">
              <a:solidFill>
                <a:schemeClr val="accent1"/>
              </a:solidFill>
            </a:endParaRPr>
          </a:p>
          <a:p>
            <a:pPr marL="0" indent="0">
              <a:lnSpc>
                <a:spcPct val="110000"/>
              </a:lnSpc>
              <a:spcBef>
                <a:spcPts val="1200"/>
              </a:spcBef>
              <a:buNone/>
            </a:pPr>
            <a:r>
              <a:rPr lang="ja-JP" altLang="en-US" dirty="0"/>
              <a:t>　　</a:t>
            </a:r>
            <a:r>
              <a:rPr lang="ja-JP" altLang="en-US" sz="1900" dirty="0"/>
              <a:t>⇒ </a:t>
            </a:r>
            <a:r>
              <a:rPr lang="ja-JP" altLang="en-US" dirty="0"/>
              <a:t>エフェクトの </a:t>
            </a:r>
            <a:r>
              <a:rPr lang="ja-JP" altLang="en-US" sz="3600" b="1" dirty="0">
                <a:solidFill>
                  <a:schemeClr val="accent4"/>
                </a:solidFill>
              </a:rPr>
              <a:t>綺麗さ</a:t>
            </a:r>
            <a:r>
              <a:rPr lang="ja-JP" altLang="en-US" sz="3600" b="1" dirty="0">
                <a:solidFill>
                  <a:schemeClr val="tx1"/>
                </a:solidFill>
              </a:rPr>
              <a:t>・</a:t>
            </a:r>
            <a:r>
              <a:rPr lang="ja-JP" altLang="en-US" sz="3600" b="1" dirty="0">
                <a:solidFill>
                  <a:schemeClr val="accent6"/>
                </a:solidFill>
              </a:rPr>
              <a:t>派手さ </a:t>
            </a:r>
            <a:r>
              <a:rPr lang="ja-JP" altLang="en-US" dirty="0"/>
              <a:t>が重要</a:t>
            </a:r>
            <a:endParaRPr lang="en-US" altLang="ja-JP" dirty="0"/>
          </a:p>
          <a:p>
            <a:endParaRPr lang="en-US" altLang="ja-JP" dirty="0"/>
          </a:p>
          <a:p>
            <a:r>
              <a:rPr lang="ja-JP" altLang="en-US" dirty="0"/>
              <a:t>くるくる、ハナアブのページ</a:t>
            </a:r>
            <a:endParaRPr lang="en-US" altLang="ja-JP" dirty="0"/>
          </a:p>
          <a:p>
            <a:pPr marL="0" indent="0">
              <a:buNone/>
            </a:pPr>
            <a:r>
              <a:rPr lang="en-US" altLang="ja-JP" sz="2400" dirty="0">
                <a:hlinkClick r:id="rId2"/>
              </a:rPr>
              <a:t>http://www.lillian.jp/kurukuru/marvelous02.html</a:t>
            </a:r>
            <a:endParaRPr lang="en-US" altLang="ja-JP" sz="2400" dirty="0"/>
          </a:p>
          <a:p>
            <a:pPr marL="0" indent="0">
              <a:buNone/>
            </a:pPr>
            <a:r>
              <a:rPr lang="en-US" altLang="ja-JP" sz="2400" dirty="0">
                <a:hlinkClick r:id="rId3"/>
              </a:rPr>
              <a:t>http://mirai-soft.net/hanahime/system.html</a:t>
            </a:r>
            <a:endParaRPr lang="en-US" altLang="ja-JP" dirty="0"/>
          </a:p>
          <a:p>
            <a:endParaRPr lang="en-US" altLang="ja-JP" dirty="0"/>
          </a:p>
        </p:txBody>
      </p:sp>
    </p:spTree>
    <p:extLst>
      <p:ext uri="{BB962C8B-B14F-4D97-AF65-F5344CB8AC3E}">
        <p14:creationId xmlns:p14="http://schemas.microsoft.com/office/powerpoint/2010/main" val="1935832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戦闘について</a:t>
            </a:r>
            <a:endParaRPr kumimoji="1" lang="ja-JP" altLang="en-US" dirty="0"/>
          </a:p>
        </p:txBody>
      </p:sp>
      <p:sp>
        <p:nvSpPr>
          <p:cNvPr id="3" name="コンテンツ プレースホルダー 2"/>
          <p:cNvSpPr>
            <a:spLocks noGrp="1"/>
          </p:cNvSpPr>
          <p:nvPr>
            <p:ph idx="1"/>
          </p:nvPr>
        </p:nvSpPr>
        <p:spPr>
          <a:xfrm>
            <a:off x="1154953" y="2603500"/>
            <a:ext cx="10760381" cy="589866"/>
          </a:xfrm>
        </p:spPr>
        <p:txBody>
          <a:bodyPr>
            <a:normAutofit/>
          </a:bodyPr>
          <a:lstStyle/>
          <a:p>
            <a:pPr marL="0" indent="0">
              <a:buNone/>
            </a:pPr>
            <a:r>
              <a:rPr lang="ja-JP" altLang="en-US" sz="2400" dirty="0">
                <a:solidFill>
                  <a:schemeClr val="tx1"/>
                </a:solidFill>
              </a:rPr>
              <a:t>戦闘はシンプルな </a:t>
            </a:r>
            <a:r>
              <a:rPr lang="en-US" altLang="ja-JP" sz="3200" b="1" dirty="0">
                <a:solidFill>
                  <a:srgbClr val="C00000"/>
                </a:solidFill>
              </a:rPr>
              <a:t>CTB </a:t>
            </a:r>
            <a:r>
              <a:rPr lang="ja-JP" altLang="en-US" sz="3200" b="1" dirty="0">
                <a:solidFill>
                  <a:srgbClr val="C00000"/>
                </a:solidFill>
              </a:rPr>
              <a:t>　　　　敵行動の妨害</a:t>
            </a:r>
            <a:r>
              <a:rPr lang="ja-JP" altLang="en-US" sz="3200" dirty="0"/>
              <a:t>が戦略の肝！</a:t>
            </a:r>
            <a:endParaRPr lang="en-US" altLang="ja-JP" sz="3200" dirty="0"/>
          </a:p>
          <a:p>
            <a:endParaRPr lang="en-US" altLang="ja-JP" sz="3200" b="1" dirty="0">
              <a:solidFill>
                <a:srgbClr val="C00000"/>
              </a:solidFill>
            </a:endParaRPr>
          </a:p>
          <a:p>
            <a:endParaRPr lang="en-US" altLang="ja-JP" sz="3200" b="1" dirty="0">
              <a:solidFill>
                <a:srgbClr val="C00000"/>
              </a:solidFill>
            </a:endParaRPr>
          </a:p>
          <a:p>
            <a:endParaRPr lang="en-US" altLang="ja-JP" sz="3200" b="1" dirty="0">
              <a:solidFill>
                <a:srgbClr val="C00000"/>
              </a:solidFill>
            </a:endParaRP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689" y="3193366"/>
            <a:ext cx="4231532" cy="3173649"/>
          </a:xfrm>
          <a:prstGeom prst="rect">
            <a:avLst/>
          </a:prstGeom>
        </p:spPr>
      </p:pic>
      <p:sp>
        <p:nvSpPr>
          <p:cNvPr id="8" name="テキスト ボックス 7"/>
          <p:cNvSpPr txBox="1"/>
          <p:nvPr/>
        </p:nvSpPr>
        <p:spPr>
          <a:xfrm>
            <a:off x="6535143" y="3193366"/>
            <a:ext cx="4576894" cy="130805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攻撃時に</a:t>
            </a:r>
            <a:r>
              <a:rPr kumimoji="1" lang="ja-JP" altLang="en-US" sz="2800" b="1" dirty="0">
                <a:solidFill>
                  <a:schemeClr val="accent6"/>
                </a:solidFill>
              </a:rPr>
              <a:t>ノックバック</a:t>
            </a:r>
            <a:endParaRPr kumimoji="1" lang="en-US" altLang="ja-JP" sz="2800" b="1" dirty="0">
              <a:solidFill>
                <a:schemeClr val="accent6"/>
              </a:solidFill>
            </a:endParaRPr>
          </a:p>
          <a:p>
            <a:pPr marL="285750" indent="-285750">
              <a:spcBef>
                <a:spcPts val="600"/>
              </a:spcBef>
              <a:buFont typeface="Arial" panose="020B0604020202020204" pitchFamily="34" charset="0"/>
              <a:buChar char="•"/>
            </a:pPr>
            <a:r>
              <a:rPr kumimoji="1" lang="ja-JP" altLang="en-US" dirty="0"/>
              <a:t>敵味方が同時にターンが回ってくると</a:t>
            </a:r>
            <a:r>
              <a:rPr kumimoji="1" lang="en-US" altLang="ja-JP" dirty="0"/>
              <a:t/>
            </a:r>
            <a:br>
              <a:rPr kumimoji="1" lang="en-US" altLang="ja-JP" dirty="0"/>
            </a:br>
            <a:r>
              <a:rPr kumimoji="1" lang="ja-JP" altLang="en-US" sz="2800" b="1" dirty="0">
                <a:solidFill>
                  <a:schemeClr val="accent2"/>
                </a:solidFill>
              </a:rPr>
              <a:t>敵の行動をキャンセル</a:t>
            </a:r>
            <a:r>
              <a:rPr kumimoji="1" lang="ja-JP" altLang="en-US" dirty="0"/>
              <a:t>する</a:t>
            </a:r>
            <a:endParaRPr kumimoji="1" lang="en-US" altLang="ja-JP" sz="2800" dirty="0"/>
          </a:p>
        </p:txBody>
      </p:sp>
    </p:spTree>
    <p:extLst>
      <p:ext uri="{BB962C8B-B14F-4D97-AF65-F5344CB8AC3E}">
        <p14:creationId xmlns:p14="http://schemas.microsoft.com/office/powerpoint/2010/main" val="1052387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戦闘</a:t>
            </a:r>
            <a:r>
              <a:rPr lang="en-US" altLang="ja-JP" dirty="0" smtClean="0"/>
              <a:t>-</a:t>
            </a:r>
            <a:r>
              <a:rPr lang="ja-JP" altLang="en-US" dirty="0" smtClean="0"/>
              <a:t>雑魚戦</a:t>
            </a:r>
            <a:r>
              <a:rPr lang="en-US" altLang="ja-JP" dirty="0" smtClean="0"/>
              <a:t>-</a:t>
            </a:r>
            <a:endParaRPr kumimoji="1" lang="ja-JP" altLang="en-US" dirty="0"/>
          </a:p>
        </p:txBody>
      </p:sp>
      <p:sp>
        <p:nvSpPr>
          <p:cNvPr id="5" name="テキスト ボックス 4"/>
          <p:cNvSpPr txBox="1"/>
          <p:nvPr/>
        </p:nvSpPr>
        <p:spPr>
          <a:xfrm>
            <a:off x="6535143" y="3193366"/>
            <a:ext cx="5705408" cy="249299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400" dirty="0" smtClean="0"/>
              <a:t>雑魚敵は体力が</a:t>
            </a:r>
            <a:r>
              <a:rPr kumimoji="1" lang="ja-JP" altLang="en-US" sz="2400" dirty="0" smtClean="0">
                <a:solidFill>
                  <a:srgbClr val="0070C0"/>
                </a:solidFill>
              </a:rPr>
              <a:t>低く</a:t>
            </a:r>
            <a:r>
              <a:rPr kumimoji="1" lang="ja-JP" altLang="en-US" sz="2400" dirty="0" smtClean="0"/>
              <a:t>、攻撃力が</a:t>
            </a:r>
            <a:r>
              <a:rPr kumimoji="1" lang="ja-JP" altLang="en-US" sz="2400" dirty="0" smtClean="0">
                <a:solidFill>
                  <a:srgbClr val="FF0000"/>
                </a:solidFill>
              </a:rPr>
              <a:t>高い</a:t>
            </a:r>
            <a:r>
              <a:rPr kumimoji="1" lang="ja-JP" altLang="en-US" sz="2400" dirty="0" smtClean="0"/>
              <a:t>。</a:t>
            </a:r>
            <a:endParaRPr kumimoji="1" lang="en-US" altLang="ja-JP" sz="2400" dirty="0" smtClean="0"/>
          </a:p>
          <a:p>
            <a:r>
              <a:rPr kumimoji="1" lang="ja-JP" altLang="en-US" dirty="0" smtClean="0">
                <a:solidFill>
                  <a:srgbClr val="FF0000"/>
                </a:solidFill>
              </a:rPr>
              <a:t>　　</a:t>
            </a:r>
            <a:r>
              <a:rPr kumimoji="1" lang="ja-JP" altLang="en-US" u="sng" dirty="0" smtClean="0">
                <a:solidFill>
                  <a:srgbClr val="FF0000"/>
                </a:solidFill>
              </a:rPr>
              <a:t>集中</a:t>
            </a:r>
            <a:r>
              <a:rPr kumimoji="1" lang="ja-JP" altLang="en-US" u="sng" dirty="0">
                <a:solidFill>
                  <a:srgbClr val="FF0000"/>
                </a:solidFill>
              </a:rPr>
              <a:t>攻撃</a:t>
            </a:r>
            <a:r>
              <a:rPr kumimoji="1" lang="ja-JP" altLang="en-US" u="sng" dirty="0" smtClean="0">
                <a:solidFill>
                  <a:srgbClr val="FF0000"/>
                </a:solidFill>
              </a:rPr>
              <a:t>されると危険！</a:t>
            </a:r>
            <a:endParaRPr kumimoji="1" lang="en-US" altLang="ja-JP" u="sng" dirty="0" smtClean="0">
              <a:solidFill>
                <a:srgbClr val="FF0000"/>
              </a:solidFill>
            </a:endParaRPr>
          </a:p>
          <a:p>
            <a:pPr marL="285750" indent="-285750">
              <a:buFont typeface="Arial" panose="020B0604020202020204" pitchFamily="34" charset="0"/>
              <a:buChar char="•"/>
            </a:pPr>
            <a:endParaRPr kumimoji="1" lang="en-US" altLang="ja-JP" dirty="0" smtClean="0"/>
          </a:p>
          <a:p>
            <a:pPr marL="285750" indent="-285750">
              <a:buFont typeface="Arial" panose="020B0604020202020204" pitchFamily="34" charset="0"/>
              <a:buChar char="•"/>
            </a:pPr>
            <a:r>
              <a:rPr kumimoji="1" lang="ja-JP" altLang="en-US" sz="2400" u="sng" dirty="0" smtClean="0">
                <a:solidFill>
                  <a:srgbClr val="FF0000"/>
                </a:solidFill>
              </a:rPr>
              <a:t>探索中</a:t>
            </a:r>
            <a:r>
              <a:rPr kumimoji="1" lang="ja-JP" altLang="en-US" sz="2400" u="sng" dirty="0">
                <a:solidFill>
                  <a:srgbClr val="FF0000"/>
                </a:solidFill>
              </a:rPr>
              <a:t>に</a:t>
            </a:r>
            <a:r>
              <a:rPr kumimoji="1" lang="ja-JP" altLang="en-US" sz="2400" u="sng" dirty="0" smtClean="0">
                <a:solidFill>
                  <a:srgbClr val="FF0000"/>
                </a:solidFill>
              </a:rPr>
              <a:t>倒れるとデメリットが！</a:t>
            </a:r>
            <a:endParaRPr kumimoji="1" lang="en-US" altLang="ja-JP" sz="2400" u="sng" dirty="0" smtClean="0">
              <a:solidFill>
                <a:srgbClr val="FF0000"/>
              </a:solidFill>
            </a:endParaRPr>
          </a:p>
          <a:p>
            <a:r>
              <a:rPr kumimoji="1" lang="en-US" altLang="ja-JP" dirty="0" smtClean="0"/>
              <a:t>	</a:t>
            </a:r>
            <a:r>
              <a:rPr kumimoji="1" lang="ja-JP" altLang="en-US" dirty="0" smtClean="0"/>
              <a:t>探索中に倒れると、それ以降の戦闘に</a:t>
            </a:r>
            <a:endParaRPr kumimoji="1" lang="en-US" altLang="ja-JP" dirty="0" smtClean="0"/>
          </a:p>
          <a:p>
            <a:r>
              <a:rPr kumimoji="1" lang="en-US" altLang="ja-JP" dirty="0" smtClean="0"/>
              <a:t>	</a:t>
            </a:r>
            <a:r>
              <a:rPr kumimoji="1" lang="ja-JP" altLang="en-US" dirty="0" smtClean="0"/>
              <a:t>大きなデメリットが</a:t>
            </a:r>
            <a:r>
              <a:rPr kumimoji="1" lang="ja-JP" altLang="en-US" dirty="0"/>
              <a:t>付</a:t>
            </a:r>
            <a:r>
              <a:rPr kumimoji="1" lang="ja-JP" altLang="en-US" dirty="0" smtClean="0"/>
              <a:t>いてしまう。</a:t>
            </a:r>
            <a:endParaRPr kumimoji="1" lang="en-US" altLang="ja-JP" dirty="0" smtClean="0"/>
          </a:p>
          <a:p>
            <a:r>
              <a:rPr kumimoji="1" lang="ja-JP" altLang="en-US" dirty="0"/>
              <a:t>　</a:t>
            </a:r>
            <a:r>
              <a:rPr kumimoji="1" lang="ja-JP" altLang="en-US" dirty="0" smtClean="0"/>
              <a:t>　</a:t>
            </a:r>
            <a:r>
              <a:rPr kumimoji="1" lang="ja-JP" altLang="en-US" dirty="0" smtClean="0">
                <a:solidFill>
                  <a:srgbClr val="0070C0"/>
                </a:solidFill>
              </a:rPr>
              <a:t>味方を庇う行動</a:t>
            </a:r>
            <a:r>
              <a:rPr kumimoji="1" lang="ja-JP" altLang="en-US" dirty="0" smtClean="0"/>
              <a:t>や、如何に</a:t>
            </a:r>
            <a:r>
              <a:rPr kumimoji="1" lang="ja-JP" altLang="en-US" dirty="0" smtClean="0">
                <a:solidFill>
                  <a:srgbClr val="0070C0"/>
                </a:solidFill>
              </a:rPr>
              <a:t>ヘイトを</a:t>
            </a:r>
            <a:endParaRPr kumimoji="1" lang="en-US" altLang="ja-JP" dirty="0" smtClean="0">
              <a:solidFill>
                <a:srgbClr val="0070C0"/>
              </a:solidFill>
            </a:endParaRPr>
          </a:p>
          <a:p>
            <a:r>
              <a:rPr kumimoji="1" lang="ja-JP" altLang="en-US" dirty="0" smtClean="0">
                <a:solidFill>
                  <a:srgbClr val="0070C0"/>
                </a:solidFill>
              </a:rPr>
              <a:t>　　分散させるか</a:t>
            </a:r>
            <a:r>
              <a:rPr kumimoji="1" lang="ja-JP" altLang="en-US" dirty="0" smtClean="0"/>
              <a:t>がポイント</a:t>
            </a:r>
            <a:endParaRPr kumimoji="1" lang="en-US" altLang="ja-JP" dirty="0"/>
          </a:p>
        </p:txBody>
      </p:sp>
      <p:sp>
        <p:nvSpPr>
          <p:cNvPr id="6" name="コンテンツ プレースホルダー 2"/>
          <p:cNvSpPr txBox="1">
            <a:spLocks/>
          </p:cNvSpPr>
          <p:nvPr/>
        </p:nvSpPr>
        <p:spPr>
          <a:xfrm>
            <a:off x="1154952" y="2489884"/>
            <a:ext cx="10760381" cy="58986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9pPr>
          </a:lstStyle>
          <a:p>
            <a:pPr marL="0" indent="0">
              <a:buNone/>
            </a:pPr>
            <a:r>
              <a:rPr lang="ja-JP" altLang="en-US" sz="3200" dirty="0" smtClean="0">
                <a:solidFill>
                  <a:schemeClr val="tx1"/>
                </a:solidFill>
              </a:rPr>
              <a:t>雑魚戦は敵の数が多い</a:t>
            </a:r>
            <a:r>
              <a:rPr lang="en-US" altLang="ja-JP" sz="3200" dirty="0" smtClean="0">
                <a:solidFill>
                  <a:schemeClr val="tx1"/>
                </a:solidFill>
              </a:rPr>
              <a:t>					</a:t>
            </a:r>
            <a:r>
              <a:rPr lang="ja-JP" altLang="en-US" sz="3200" b="1" dirty="0" smtClean="0">
                <a:solidFill>
                  <a:srgbClr val="FF0000"/>
                </a:solidFill>
              </a:rPr>
              <a:t>殺られる前に殺れ！</a:t>
            </a:r>
            <a:endParaRPr lang="en-US" altLang="ja-JP" sz="3200" b="1" dirty="0">
              <a:solidFill>
                <a:srgbClr val="FF0000"/>
              </a:solidFill>
            </a:endParaRPr>
          </a:p>
        </p:txBody>
      </p:sp>
      <p:pic>
        <p:nvPicPr>
          <p:cNvPr id="8" name="コンテンツ プレースホルダー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9656" y="3193366"/>
            <a:ext cx="4876800" cy="2438400"/>
          </a:xfrm>
        </p:spPr>
      </p:pic>
    </p:spTree>
    <p:extLst>
      <p:ext uri="{BB962C8B-B14F-4D97-AF65-F5344CB8AC3E}">
        <p14:creationId xmlns:p14="http://schemas.microsoft.com/office/powerpoint/2010/main" val="2178612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戦闘</a:t>
            </a:r>
            <a:r>
              <a:rPr kumimoji="1" lang="en-US" altLang="ja-JP" dirty="0" smtClean="0"/>
              <a:t>-</a:t>
            </a:r>
            <a:r>
              <a:rPr kumimoji="1" lang="ja-JP" altLang="en-US" dirty="0" smtClean="0"/>
              <a:t>ボス戦</a:t>
            </a:r>
            <a:r>
              <a:rPr kumimoji="1" lang="en-US" altLang="ja-JP" dirty="0" smtClean="0"/>
              <a:t>-</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2856" y="2979737"/>
            <a:ext cx="4876800" cy="3171825"/>
          </a:xfrm>
        </p:spPr>
      </p:pic>
      <p:sp>
        <p:nvSpPr>
          <p:cNvPr id="5" name="コンテンツ プレースホルダー 2"/>
          <p:cNvSpPr txBox="1">
            <a:spLocks/>
          </p:cNvSpPr>
          <p:nvPr/>
        </p:nvSpPr>
        <p:spPr>
          <a:xfrm>
            <a:off x="1154952" y="2489884"/>
            <a:ext cx="10760381" cy="58986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9pPr>
          </a:lstStyle>
          <a:p>
            <a:pPr marL="0" indent="0">
              <a:buNone/>
            </a:pPr>
            <a:r>
              <a:rPr lang="ja-JP" altLang="en-US" sz="3200" dirty="0" smtClean="0">
                <a:solidFill>
                  <a:schemeClr val="tx1"/>
                </a:solidFill>
              </a:rPr>
              <a:t>ボス戦は総力戦！</a:t>
            </a:r>
            <a:r>
              <a:rPr lang="en-US" altLang="ja-JP" sz="3200" dirty="0" smtClean="0">
                <a:solidFill>
                  <a:schemeClr val="tx1"/>
                </a:solidFill>
              </a:rPr>
              <a:t>				</a:t>
            </a:r>
            <a:r>
              <a:rPr lang="ja-JP" altLang="en-US" sz="3200" b="1" dirty="0" smtClean="0">
                <a:solidFill>
                  <a:srgbClr val="FF0000"/>
                </a:solidFill>
              </a:rPr>
              <a:t>コンボを繋げて大ダメージ！</a:t>
            </a:r>
            <a:endParaRPr lang="en-US" altLang="ja-JP" sz="3200" b="1" dirty="0">
              <a:solidFill>
                <a:srgbClr val="FF0000"/>
              </a:solidFill>
            </a:endParaRPr>
          </a:p>
        </p:txBody>
      </p:sp>
      <p:sp>
        <p:nvSpPr>
          <p:cNvPr id="6" name="テキスト ボックス 5"/>
          <p:cNvSpPr txBox="1"/>
          <p:nvPr/>
        </p:nvSpPr>
        <p:spPr>
          <a:xfrm>
            <a:off x="6535143" y="3193366"/>
            <a:ext cx="5262979" cy="2215991"/>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400" dirty="0" smtClean="0"/>
              <a:t>ボスとの戦闘では</a:t>
            </a:r>
            <a:r>
              <a:rPr kumimoji="1" lang="en-US" altLang="ja-JP" sz="2400" u="sng" dirty="0" smtClean="0">
                <a:solidFill>
                  <a:srgbClr val="0070C0"/>
                </a:solidFill>
              </a:rPr>
              <a:t>HP</a:t>
            </a:r>
            <a:r>
              <a:rPr kumimoji="1" lang="ja-JP" altLang="en-US" sz="2400" u="sng" dirty="0" smtClean="0">
                <a:solidFill>
                  <a:srgbClr val="0070C0"/>
                </a:solidFill>
              </a:rPr>
              <a:t>が共有！</a:t>
            </a:r>
            <a:endParaRPr kumimoji="1" lang="en-US" altLang="ja-JP" sz="2400" u="sng" dirty="0" smtClean="0">
              <a:solidFill>
                <a:srgbClr val="0070C0"/>
              </a:solidFill>
            </a:endParaRPr>
          </a:p>
          <a:p>
            <a:r>
              <a:rPr kumimoji="1" lang="ja-JP" altLang="en-US" dirty="0" smtClean="0">
                <a:solidFill>
                  <a:srgbClr val="FF0000"/>
                </a:solidFill>
              </a:rPr>
              <a:t>　　</a:t>
            </a:r>
            <a:r>
              <a:rPr kumimoji="1" lang="en-US" altLang="ja-JP" dirty="0" smtClean="0"/>
              <a:t>PT</a:t>
            </a:r>
            <a:r>
              <a:rPr kumimoji="1" lang="ja-JP" altLang="en-US" dirty="0" smtClean="0"/>
              <a:t>の</a:t>
            </a:r>
            <a:r>
              <a:rPr kumimoji="1" lang="en-US" altLang="ja-JP" dirty="0" smtClean="0"/>
              <a:t>HP</a:t>
            </a:r>
            <a:r>
              <a:rPr kumimoji="1" lang="ja-JP" altLang="en-US" dirty="0" smtClean="0"/>
              <a:t>が</a:t>
            </a:r>
            <a:r>
              <a:rPr kumimoji="1" lang="en-US" altLang="ja-JP" dirty="0" smtClean="0">
                <a:solidFill>
                  <a:srgbClr val="0070C0"/>
                </a:solidFill>
              </a:rPr>
              <a:t>0</a:t>
            </a:r>
            <a:r>
              <a:rPr kumimoji="1" lang="ja-JP" altLang="en-US" dirty="0" smtClean="0">
                <a:solidFill>
                  <a:srgbClr val="0070C0"/>
                </a:solidFill>
              </a:rPr>
              <a:t>にならない限り</a:t>
            </a:r>
            <a:r>
              <a:rPr kumimoji="1" lang="ja-JP" altLang="en-US" dirty="0" smtClean="0"/>
              <a:t>何度でも蘇る！</a:t>
            </a:r>
            <a:endParaRPr kumimoji="1" lang="en-US" altLang="ja-JP" u="sng" dirty="0" smtClean="0">
              <a:solidFill>
                <a:srgbClr val="FF0000"/>
              </a:solidFill>
            </a:endParaRPr>
          </a:p>
          <a:p>
            <a:pPr marL="285750" indent="-285750">
              <a:buFont typeface="Arial" panose="020B0604020202020204" pitchFamily="34" charset="0"/>
              <a:buChar char="•"/>
            </a:pPr>
            <a:endParaRPr kumimoji="1" lang="en-US" altLang="ja-JP" dirty="0" smtClean="0"/>
          </a:p>
          <a:p>
            <a:pPr marL="285750" indent="-285750">
              <a:buFont typeface="Arial" panose="020B0604020202020204" pitchFamily="34" charset="0"/>
              <a:buChar char="•"/>
            </a:pPr>
            <a:r>
              <a:rPr kumimoji="1" lang="ja-JP" altLang="en-US" sz="2400" b="1" dirty="0" smtClean="0">
                <a:solidFill>
                  <a:srgbClr val="0070C0"/>
                </a:solidFill>
              </a:rPr>
              <a:t>相手の行動を妨害しよう！</a:t>
            </a:r>
            <a:endParaRPr kumimoji="1" lang="en-US" altLang="ja-JP" sz="2400" b="1" dirty="0" smtClean="0">
              <a:solidFill>
                <a:srgbClr val="0070C0"/>
              </a:solidFill>
            </a:endParaRPr>
          </a:p>
          <a:p>
            <a:r>
              <a:rPr kumimoji="1" lang="en-US" altLang="ja-JP" dirty="0" smtClean="0"/>
              <a:t>	</a:t>
            </a:r>
            <a:r>
              <a:rPr kumimoji="1" lang="ja-JP" altLang="en-US" dirty="0" smtClean="0"/>
              <a:t>ボスのユニットは</a:t>
            </a:r>
            <a:r>
              <a:rPr kumimoji="1" lang="ja-JP" altLang="en-US" u="sng" dirty="0" smtClean="0">
                <a:solidFill>
                  <a:srgbClr val="FF0000"/>
                </a:solidFill>
              </a:rPr>
              <a:t>行動力、</a:t>
            </a:r>
            <a:r>
              <a:rPr kumimoji="1" lang="ja-JP" altLang="en-US" u="sng" dirty="0" smtClean="0">
                <a:solidFill>
                  <a:srgbClr val="FF0000"/>
                </a:solidFill>
              </a:rPr>
              <a:t>攻撃力、レベル</a:t>
            </a:r>
            <a:endParaRPr kumimoji="1" lang="en-US" altLang="ja-JP" u="sng" dirty="0" smtClean="0">
              <a:solidFill>
                <a:srgbClr val="FF0000"/>
              </a:solidFill>
            </a:endParaRPr>
          </a:p>
          <a:p>
            <a:r>
              <a:rPr kumimoji="1" lang="ja-JP" altLang="en-US" dirty="0">
                <a:solidFill>
                  <a:srgbClr val="FF0000"/>
                </a:solidFill>
              </a:rPr>
              <a:t>　</a:t>
            </a:r>
            <a:r>
              <a:rPr kumimoji="1" lang="ja-JP" altLang="en-US" dirty="0" smtClean="0">
                <a:solidFill>
                  <a:srgbClr val="FF0000"/>
                </a:solidFill>
              </a:rPr>
              <a:t>　</a:t>
            </a:r>
            <a:r>
              <a:rPr kumimoji="1" lang="ja-JP" altLang="en-US" u="sng" dirty="0" smtClean="0">
                <a:solidFill>
                  <a:srgbClr val="FF0000"/>
                </a:solidFill>
              </a:rPr>
              <a:t>がとても高い</a:t>
            </a:r>
            <a:r>
              <a:rPr kumimoji="1" lang="ja-JP" altLang="en-US" dirty="0" smtClean="0"/>
              <a:t>。その代わり数が少ないので、</a:t>
            </a:r>
            <a:endParaRPr kumimoji="1" lang="en-US" altLang="ja-JP" dirty="0" smtClean="0"/>
          </a:p>
          <a:p>
            <a:r>
              <a:rPr kumimoji="1" lang="en-US" altLang="ja-JP" dirty="0"/>
              <a:t>	</a:t>
            </a:r>
            <a:r>
              <a:rPr kumimoji="1" lang="ja-JP" altLang="en-US" dirty="0" smtClean="0"/>
              <a:t>積極的に妨害しよう！</a:t>
            </a:r>
            <a:endParaRPr kumimoji="1" lang="en-US" altLang="ja-JP" dirty="0"/>
          </a:p>
        </p:txBody>
      </p:sp>
    </p:spTree>
    <p:extLst>
      <p:ext uri="{BB962C8B-B14F-4D97-AF65-F5344CB8AC3E}">
        <p14:creationId xmlns:p14="http://schemas.microsoft.com/office/powerpoint/2010/main" val="1940902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育成要素</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レベルアップでスキルポイントが貰える！</a:t>
            </a:r>
            <a:endParaRPr lang="en-US" altLang="ja-JP" dirty="0" smtClean="0"/>
          </a:p>
          <a:p>
            <a:r>
              <a:rPr lang="ja-JP" altLang="en-US" dirty="0" smtClean="0"/>
              <a:t>スキルポイントを使って以下の項目を強化できる！</a:t>
            </a:r>
            <a:endParaRPr lang="en-US" altLang="ja-JP" dirty="0" smtClean="0"/>
          </a:p>
          <a:p>
            <a:r>
              <a:rPr lang="ja-JP" altLang="en-US" dirty="0" smtClean="0"/>
              <a:t>攻撃力　▲</a:t>
            </a:r>
            <a:r>
              <a:rPr lang="en-US" altLang="ja-JP" dirty="0" smtClean="0"/>
              <a:t>	</a:t>
            </a:r>
            <a:r>
              <a:rPr lang="ja-JP" altLang="en-US" dirty="0" smtClean="0"/>
              <a:t>▼</a:t>
            </a:r>
            <a:endParaRPr lang="en-US" altLang="ja-JP" dirty="0" smtClean="0"/>
          </a:p>
          <a:p>
            <a:r>
              <a:rPr kumimoji="1" lang="ja-JP" altLang="en-US" dirty="0" smtClean="0"/>
              <a:t>体力　　▲</a:t>
            </a:r>
            <a:r>
              <a:rPr lang="ja-JP" altLang="en-US" dirty="0"/>
              <a:t> </a:t>
            </a:r>
            <a:r>
              <a:rPr lang="en-US" altLang="ja-JP" dirty="0" smtClean="0"/>
              <a:t>	</a:t>
            </a:r>
            <a:r>
              <a:rPr lang="ja-JP" altLang="en-US" dirty="0" smtClean="0"/>
              <a:t>▼</a:t>
            </a:r>
            <a:endParaRPr kumimoji="1" lang="en-US" altLang="ja-JP" dirty="0" smtClean="0"/>
          </a:p>
          <a:p>
            <a:r>
              <a:rPr lang="ja-JP" altLang="en-US" dirty="0"/>
              <a:t>行</a:t>
            </a:r>
            <a:r>
              <a:rPr lang="ja-JP" altLang="en-US" dirty="0" smtClean="0"/>
              <a:t>動力　▲</a:t>
            </a:r>
            <a:endParaRPr lang="en-US" altLang="ja-JP" dirty="0" smtClean="0"/>
          </a:p>
          <a:p>
            <a:r>
              <a:rPr lang="ja-JP" altLang="en-US" dirty="0" smtClean="0"/>
              <a:t>コンボボーナス</a:t>
            </a:r>
            <a:endParaRPr lang="en-US" altLang="ja-JP" dirty="0" smtClean="0"/>
          </a:p>
          <a:p>
            <a:r>
              <a:rPr lang="ja-JP" altLang="en-US" dirty="0" smtClean="0"/>
              <a:t>固有スキル</a:t>
            </a:r>
            <a:endParaRPr lang="en-US" altLang="ja-JP" dirty="0" smtClean="0"/>
          </a:p>
          <a:p>
            <a:r>
              <a:rPr kumimoji="1" lang="ja-JP" altLang="en-US" dirty="0" smtClean="0"/>
              <a:t>スタン</a:t>
            </a:r>
            <a:r>
              <a:rPr kumimoji="1" lang="ja-JP" altLang="en-US" dirty="0"/>
              <a:t>ゲージ</a:t>
            </a:r>
            <a:endParaRPr kumimoji="1" lang="en-US" altLang="ja-JP" dirty="0" smtClean="0"/>
          </a:p>
          <a:p>
            <a:endParaRPr kumimoji="1" lang="en-US" altLang="ja-JP" dirty="0"/>
          </a:p>
        </p:txBody>
      </p:sp>
    </p:spTree>
    <p:extLst>
      <p:ext uri="{BB962C8B-B14F-4D97-AF65-F5344CB8AC3E}">
        <p14:creationId xmlns:p14="http://schemas.microsoft.com/office/powerpoint/2010/main" val="666907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kumimoji="1" lang="ja-JP" altLang="en-US" dirty="0" smtClean="0"/>
              <a:t>ボスを倒した時の状況で貰える報酬が変わるぞ！</a:t>
            </a:r>
            <a:endParaRPr kumimoji="1" lang="en-US" altLang="ja-JP" dirty="0" smtClean="0"/>
          </a:p>
          <a:p>
            <a:r>
              <a:rPr lang="ja-JP" altLang="en-US" dirty="0"/>
              <a:t>余裕</a:t>
            </a:r>
            <a:r>
              <a:rPr lang="ja-JP" altLang="en-US" dirty="0" smtClean="0"/>
              <a:t>があればボスごとに設定されている評価項目を達成できるようチャレンジしよう！</a:t>
            </a:r>
            <a:endParaRPr lang="en-US" altLang="ja-JP" dirty="0" smtClean="0"/>
          </a:p>
          <a:p>
            <a:endParaRPr kumimoji="1" lang="en-US" altLang="ja-JP" dirty="0"/>
          </a:p>
          <a:p>
            <a:r>
              <a:rPr lang="ja-JP" altLang="en-US" dirty="0" smtClean="0"/>
              <a:t>評価項目</a:t>
            </a:r>
            <a:endParaRPr lang="en-US" altLang="ja-JP" dirty="0" smtClean="0"/>
          </a:p>
          <a:p>
            <a:pPr marL="0" indent="0">
              <a:buNone/>
            </a:pPr>
            <a:r>
              <a:rPr kumimoji="1" lang="ja-JP" altLang="en-US" dirty="0" smtClean="0"/>
              <a:t>　討伐成功　</a:t>
            </a:r>
            <a:r>
              <a:rPr kumimoji="1" lang="en-US" altLang="ja-JP" dirty="0" smtClean="0"/>
              <a:t>	</a:t>
            </a:r>
            <a:r>
              <a:rPr kumimoji="1" lang="ja-JP" altLang="en-US" dirty="0" smtClean="0"/>
              <a:t>☆</a:t>
            </a:r>
            <a:endParaRPr kumimoji="1" lang="en-US" altLang="ja-JP" dirty="0" smtClean="0"/>
          </a:p>
          <a:p>
            <a:pPr marL="0" indent="0">
              <a:buNone/>
            </a:pPr>
            <a:r>
              <a:rPr kumimoji="1" lang="ja-JP" altLang="en-US" dirty="0" smtClean="0"/>
              <a:t>　</a:t>
            </a:r>
            <a:r>
              <a:rPr lang="ja-JP" altLang="en-US" dirty="0" smtClean="0"/>
              <a:t>最大ダメージ　☆</a:t>
            </a:r>
            <a:endParaRPr lang="en-US" altLang="ja-JP" dirty="0" smtClean="0"/>
          </a:p>
          <a:p>
            <a:pPr marL="0" indent="0">
              <a:buNone/>
            </a:pPr>
            <a:r>
              <a:rPr lang="ja-JP" altLang="en-US" dirty="0" smtClean="0"/>
              <a:t>　</a:t>
            </a:r>
            <a:r>
              <a:rPr lang="en-US" altLang="ja-JP" dirty="0" smtClean="0"/>
              <a:t>HIT</a:t>
            </a:r>
            <a:r>
              <a:rPr lang="ja-JP" altLang="en-US" dirty="0" smtClean="0"/>
              <a:t>数</a:t>
            </a:r>
            <a:r>
              <a:rPr lang="en-US" altLang="ja-JP" dirty="0" smtClean="0"/>
              <a:t>			</a:t>
            </a:r>
            <a:r>
              <a:rPr lang="ja-JP" altLang="en-US" dirty="0" smtClean="0"/>
              <a:t>☆</a:t>
            </a:r>
            <a:endParaRPr lang="en-US" altLang="ja-JP" dirty="0" smtClean="0"/>
          </a:p>
          <a:p>
            <a:pPr marL="0" indent="0">
              <a:buNone/>
            </a:pPr>
            <a:r>
              <a:rPr lang="ja-JP" altLang="en-US" dirty="0"/>
              <a:t>　</a:t>
            </a:r>
            <a:r>
              <a:rPr kumimoji="1" lang="ja-JP" altLang="en-US" dirty="0" smtClean="0"/>
              <a:t>ターン数</a:t>
            </a:r>
            <a:r>
              <a:rPr kumimoji="1" lang="en-US" altLang="ja-JP" dirty="0" smtClean="0"/>
              <a:t>		</a:t>
            </a:r>
            <a:r>
              <a:rPr kumimoji="1" lang="ja-JP" altLang="en-US" dirty="0" smtClean="0"/>
              <a:t>☆</a:t>
            </a:r>
            <a:endParaRPr kumimoji="1" lang="en-US" altLang="ja-JP" dirty="0" smtClean="0"/>
          </a:p>
          <a:p>
            <a:pPr marL="0" indent="0">
              <a:buNone/>
            </a:pPr>
            <a:r>
              <a:rPr lang="en-US" altLang="ja-JP" smtClean="0"/>
              <a:t>			</a:t>
            </a:r>
            <a:r>
              <a:rPr lang="ja-JP" altLang="en-US" smtClean="0"/>
              <a:t>等</a:t>
            </a:r>
            <a:endParaRPr kumimoji="1" lang="ja-JP" altLang="en-US" dirty="0"/>
          </a:p>
        </p:txBody>
      </p:sp>
    </p:spTree>
    <p:extLst>
      <p:ext uri="{BB962C8B-B14F-4D97-AF65-F5344CB8AC3E}">
        <p14:creationId xmlns:p14="http://schemas.microsoft.com/office/powerpoint/2010/main" val="3476676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ターゲット・想定プレイヤー</a:t>
            </a:r>
          </a:p>
        </p:txBody>
      </p:sp>
      <p:sp>
        <p:nvSpPr>
          <p:cNvPr id="3" name="コンテンツ プレースホルダー 2"/>
          <p:cNvSpPr>
            <a:spLocks noGrp="1"/>
          </p:cNvSpPr>
          <p:nvPr>
            <p:ph idx="1"/>
          </p:nvPr>
        </p:nvSpPr>
        <p:spPr/>
        <p:txBody>
          <a:bodyPr>
            <a:normAutofit/>
          </a:bodyPr>
          <a:lstStyle/>
          <a:p>
            <a:r>
              <a:rPr lang="ja-JP" altLang="en-US" sz="2000" dirty="0"/>
              <a:t>スマホゲームを多く遊んでいるユーザー</a:t>
            </a:r>
            <a:endParaRPr lang="en-US" altLang="ja-JP" sz="2000" dirty="0"/>
          </a:p>
          <a:p>
            <a:r>
              <a:rPr kumimoji="1" lang="en-US" altLang="ja-JP" sz="2000" dirty="0"/>
              <a:t>10</a:t>
            </a:r>
            <a:r>
              <a:rPr kumimoji="1" lang="ja-JP" altLang="en-US" sz="2000" dirty="0"/>
              <a:t>代、</a:t>
            </a:r>
            <a:r>
              <a:rPr lang="en-US" altLang="ja-JP" sz="2000" dirty="0"/>
              <a:t>2</a:t>
            </a:r>
            <a:r>
              <a:rPr kumimoji="1" lang="en-US" altLang="ja-JP" sz="2000" dirty="0"/>
              <a:t>0</a:t>
            </a:r>
            <a:r>
              <a:rPr kumimoji="1" lang="ja-JP" altLang="en-US" sz="2000" dirty="0"/>
              <a:t>代の男性プレイヤー</a:t>
            </a:r>
            <a:endParaRPr kumimoji="1" lang="en-US" altLang="ja-JP" sz="2000" dirty="0"/>
          </a:p>
          <a:p>
            <a:endParaRPr lang="en-US" altLang="ja-JP" sz="2000" dirty="0"/>
          </a:p>
          <a:p>
            <a:endParaRPr kumimoji="1" lang="en-US" altLang="ja-JP" dirty="0"/>
          </a:p>
          <a:p>
            <a:pPr marL="0" indent="0">
              <a:buNone/>
            </a:pPr>
            <a:r>
              <a:rPr lang="ja-JP" altLang="en-US" sz="2000" dirty="0">
                <a:solidFill>
                  <a:schemeClr val="bg1">
                    <a:lumMod val="75000"/>
                  </a:schemeClr>
                </a:solidFill>
              </a:rPr>
              <a:t>くるくる、どんな層が楽しんでた</a:t>
            </a:r>
            <a:r>
              <a:rPr lang="en-US" altLang="ja-JP" sz="2000" dirty="0">
                <a:solidFill>
                  <a:schemeClr val="bg1">
                    <a:lumMod val="75000"/>
                  </a:schemeClr>
                </a:solidFill>
              </a:rPr>
              <a:t>…</a:t>
            </a:r>
            <a:r>
              <a:rPr lang="ja-JP" altLang="en-US" sz="2000" dirty="0">
                <a:solidFill>
                  <a:schemeClr val="bg1">
                    <a:lumMod val="75000"/>
                  </a:schemeClr>
                </a:solidFill>
              </a:rPr>
              <a:t>？</a:t>
            </a:r>
            <a:endParaRPr lang="en-US" altLang="ja-JP" sz="2000" dirty="0">
              <a:solidFill>
                <a:schemeClr val="bg1">
                  <a:lumMod val="75000"/>
                </a:schemeClr>
              </a:solidFill>
            </a:endParaRPr>
          </a:p>
          <a:p>
            <a:pPr marL="0" indent="0">
              <a:buNone/>
            </a:pPr>
            <a:r>
              <a:rPr lang="ja-JP" altLang="en-US" sz="2000" dirty="0">
                <a:solidFill>
                  <a:schemeClr val="bg1">
                    <a:lumMod val="75000"/>
                  </a:schemeClr>
                </a:solidFill>
              </a:rPr>
              <a:t>ブラウザゲープラットフォーム、あるいはアプリとして出す時</a:t>
            </a:r>
            <a:r>
              <a:rPr lang="en-US" altLang="ja-JP" sz="2000" dirty="0">
                <a:solidFill>
                  <a:schemeClr val="bg1">
                    <a:lumMod val="75000"/>
                  </a:schemeClr>
                </a:solidFill>
              </a:rPr>
              <a:t/>
            </a:r>
            <a:br>
              <a:rPr lang="en-US" altLang="ja-JP" sz="2000" dirty="0">
                <a:solidFill>
                  <a:schemeClr val="bg1">
                    <a:lumMod val="75000"/>
                  </a:schemeClr>
                </a:solidFill>
              </a:rPr>
            </a:br>
            <a:r>
              <a:rPr lang="ja-JP" altLang="en-US" sz="2000" dirty="0">
                <a:solidFill>
                  <a:schemeClr val="bg1">
                    <a:lumMod val="75000"/>
                  </a:schemeClr>
                </a:solidFill>
              </a:rPr>
              <a:t>どんな層が手を出す</a:t>
            </a:r>
            <a:r>
              <a:rPr lang="en-US" altLang="ja-JP" sz="2000" dirty="0">
                <a:solidFill>
                  <a:schemeClr val="bg1">
                    <a:lumMod val="75000"/>
                  </a:schemeClr>
                </a:solidFill>
              </a:rPr>
              <a:t/>
            </a:r>
            <a:br>
              <a:rPr lang="en-US" altLang="ja-JP" sz="2000" dirty="0">
                <a:solidFill>
                  <a:schemeClr val="bg1">
                    <a:lumMod val="75000"/>
                  </a:schemeClr>
                </a:solidFill>
              </a:rPr>
            </a:br>
            <a:r>
              <a:rPr lang="ja-JP" altLang="en-US" sz="2000" dirty="0">
                <a:solidFill>
                  <a:schemeClr val="bg1">
                    <a:lumMod val="75000"/>
                  </a:schemeClr>
                </a:solidFill>
              </a:rPr>
              <a:t>　⇒ まずはキャラゲー、そしてゲーム性</a:t>
            </a:r>
            <a:endParaRPr lang="en-US" altLang="ja-JP" sz="2000" dirty="0">
              <a:solidFill>
                <a:schemeClr val="bg1">
                  <a:lumMod val="75000"/>
                </a:schemeClr>
              </a:solidFill>
            </a:endParaRPr>
          </a:p>
        </p:txBody>
      </p:sp>
    </p:spTree>
    <p:extLst>
      <p:ext uri="{BB962C8B-B14F-4D97-AF65-F5344CB8AC3E}">
        <p14:creationId xmlns:p14="http://schemas.microsoft.com/office/powerpoint/2010/main" val="1811245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ボードルーム">
  <a:themeElements>
    <a:clrScheme name="イオン ボードルーム">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イオン ボードルーム">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ボードルーム">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359</TotalTime>
  <Words>250</Words>
  <Application>Microsoft Office PowerPoint</Application>
  <PresentationFormat>ワイド画面</PresentationFormat>
  <Paragraphs>84</Paragraphs>
  <Slides>12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メイリオ</vt:lpstr>
      <vt:lpstr>Arial</vt:lpstr>
      <vt:lpstr>Century Gothic</vt:lpstr>
      <vt:lpstr>Wingdings 3</vt:lpstr>
      <vt:lpstr>イオン ボードルーム</vt:lpstr>
      <vt:lpstr>タイトル(仮)</vt:lpstr>
      <vt:lpstr>コンセプト</vt:lpstr>
      <vt:lpstr>魅力・一番面白いところ</vt:lpstr>
      <vt:lpstr>戦闘について</vt:lpstr>
      <vt:lpstr>戦闘-雑魚戦-</vt:lpstr>
      <vt:lpstr>戦闘-ボス戦-</vt:lpstr>
      <vt:lpstr>育成要素</vt:lpstr>
      <vt:lpstr>評価</vt:lpstr>
      <vt:lpstr>ターゲット・想定プレイヤー</vt:lpstr>
      <vt:lpstr>対応プラットフォーム</vt:lpstr>
      <vt:lpstr>世界観(仮)</vt:lpstr>
      <vt:lpstr>ゲーム全体の流れ</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タイトル(仮)</dc:title>
  <dc:creator>ich</dc:creator>
  <cp:lastModifiedBy>eiichi-pc</cp:lastModifiedBy>
  <cp:revision>140</cp:revision>
  <dcterms:created xsi:type="dcterms:W3CDTF">2017-04-13T09:57:51Z</dcterms:created>
  <dcterms:modified xsi:type="dcterms:W3CDTF">2017-04-15T17:18:08Z</dcterms:modified>
</cp:coreProperties>
</file>