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63" r:id="rId6"/>
    <p:sldId id="264" r:id="rId7"/>
    <p:sldId id="275" r:id="rId8"/>
    <p:sldId id="265" r:id="rId9"/>
    <p:sldId id="269" r:id="rId10"/>
    <p:sldId id="273" r:id="rId11"/>
    <p:sldId id="274" r:id="rId12"/>
    <p:sldId id="270" r:id="rId13"/>
    <p:sldId id="260" r:id="rId14"/>
    <p:sldId id="261" r:id="rId15"/>
    <p:sldId id="267" r:id="rId16"/>
    <p:sldId id="26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AF606853-7671-496A-8E4F-DF71F8EC918B}" styleName="Темный стиль 1 —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598" autoAdjust="0"/>
  </p:normalViewPr>
  <p:slideViewPr>
    <p:cSldViewPr snapToGrid="0">
      <p:cViewPr varScale="1">
        <p:scale>
          <a:sx n="52" d="100"/>
          <a:sy n="52" d="100"/>
        </p:scale>
        <p:origin x="18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Относительная</a:t>
            </a:r>
            <a:r>
              <a:rPr lang="ru-RU" sz="2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ошибка прогнозирования </a:t>
            </a:r>
            <a:br>
              <a:rPr lang="ru-RU" sz="2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количества записей в БД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8761279272537401"/>
          <c:y val="1.29885022880519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0%</c:formatCode>
                <c:ptCount val="5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Лист1!$B$2:$B$6</c:f>
              <c:numCache>
                <c:formatCode>0.00</c:formatCode>
                <c:ptCount val="5"/>
                <c:pt idx="0">
                  <c:v>6.7</c:v>
                </c:pt>
                <c:pt idx="1">
                  <c:v>6.2</c:v>
                </c:pt>
                <c:pt idx="2">
                  <c:v>6</c:v>
                </c:pt>
                <c:pt idx="3">
                  <c:v>5.5</c:v>
                </c:pt>
                <c:pt idx="4">
                  <c:v>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Размер выходных данных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0%</c:formatCode>
                <c:ptCount val="5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Лист1!$C$2:$C$6</c:f>
              <c:numCache>
                <c:formatCode>0.00</c:formatCode>
                <c:ptCount val="5"/>
                <c:pt idx="0">
                  <c:v>6.3</c:v>
                </c:pt>
                <c:pt idx="1">
                  <c:v>5.8</c:v>
                </c:pt>
                <c:pt idx="2">
                  <c:v>5.6</c:v>
                </c:pt>
                <c:pt idx="3">
                  <c:v>5.3</c:v>
                </c:pt>
                <c:pt idx="4">
                  <c:v>4.8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9421120"/>
        <c:axId val="-639427104"/>
      </c:barChart>
      <c:catAx>
        <c:axId val="-63942112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-639427104"/>
        <c:crosses val="autoZero"/>
        <c:auto val="1"/>
        <c:lblAlgn val="ctr"/>
        <c:lblOffset val="100"/>
        <c:noMultiLvlLbl val="0"/>
      </c:catAx>
      <c:valAx>
        <c:axId val="-63942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-63942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8478440982072"/>
          <c:y val="6.0818713450292397E-2"/>
          <c:w val="0.77740977733333105"/>
          <c:h val="0.693307216677201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HEFT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CyberShake_1000</c:v>
                </c:pt>
                <c:pt idx="1">
                  <c:v>Epigenomics_997</c:v>
                </c:pt>
                <c:pt idx="2">
                  <c:v>Inspiral_1000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938-4AB5-8CEB-02C38D79CB0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PO-HEFT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CyberShake_1000</c:v>
                </c:pt>
                <c:pt idx="1">
                  <c:v>Epigenomics_997</c:v>
                </c:pt>
                <c:pt idx="2">
                  <c:v>Inspiral_1000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104.3</c:v>
                </c:pt>
                <c:pt idx="1">
                  <c:v>101.7</c:v>
                </c:pt>
                <c:pt idx="2">
                  <c:v>102.3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938-4AB5-8CEB-02C38D79CB0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RANDOM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CyberShake_1000</c:v>
                </c:pt>
                <c:pt idx="1">
                  <c:v>Epigenomics_997</c:v>
                </c:pt>
                <c:pt idx="2">
                  <c:v>Inspiral_1000</c:v>
                </c:pt>
              </c:strCache>
            </c:str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112.9</c:v>
                </c:pt>
                <c:pt idx="1">
                  <c:v>114.1</c:v>
                </c:pt>
                <c:pt idx="2">
                  <c:v>111.3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938-4AB5-8CEB-02C38D79C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9414592"/>
        <c:axId val="-639426016"/>
      </c:barChart>
      <c:catAx>
        <c:axId val="-63941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-639426016"/>
        <c:crosses val="autoZero"/>
        <c:auto val="1"/>
        <c:lblAlgn val="ctr"/>
        <c:lblOffset val="100"/>
        <c:noMultiLvlLbl val="0"/>
      </c:catAx>
      <c:valAx>
        <c:axId val="-63942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Время</a:t>
                </a:r>
                <a:r>
                  <a:rPr lang="ru-RU" sz="1600" b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br>
                  <a:rPr lang="ru-RU" sz="1600" b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600" b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относительно </a:t>
                </a:r>
                <a:r>
                  <a:rPr lang="en-US" sz="1600" b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HEFT</a:t>
                </a:r>
                <a:r>
                  <a:rPr lang="ru-RU" sz="1600" b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%</a:t>
                </a:r>
                <a:endParaRPr lang="ru-RU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1.2686067048688805E-2"/>
              <c:y val="3.677884024483173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-63941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706156048675701"/>
          <c:y val="0.91083075152153403"/>
          <c:w val="0.362612371564286"/>
          <c:h val="8.83046461297601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00615537050301"/>
          <c:y val="9.6047284817140699E-2"/>
          <c:w val="0.76441361870941904"/>
          <c:h val="0.6411275520740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Лист1!$B$7</c:f>
              <c:strCache>
                <c:ptCount val="1"/>
                <c:pt idx="0">
                  <c:v>HEFT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Лист1!$A$8:$A$10</c:f>
              <c:strCache>
                <c:ptCount val="3"/>
                <c:pt idx="0">
                  <c:v>CyberShake_1000</c:v>
                </c:pt>
                <c:pt idx="1">
                  <c:v>Epigenomics_997</c:v>
                </c:pt>
                <c:pt idx="2">
                  <c:v>Inspiral_1000</c:v>
                </c:pt>
              </c:strCache>
            </c:strRef>
          </c:cat>
          <c:val>
            <c:numRef>
              <c:f>Лист1!$B$8:$B$10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5C4-4D53-A652-5FD0AE3C245F}"/>
            </c:ext>
          </c:extLst>
        </c:ser>
        <c:ser>
          <c:idx val="1"/>
          <c:order val="1"/>
          <c:tx>
            <c:strRef>
              <c:f>Лист1!$C$7</c:f>
              <c:strCache>
                <c:ptCount val="1"/>
                <c:pt idx="0">
                  <c:v>PO-HEFT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_ ;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Лист1!$A$8:$A$10</c:f>
              <c:strCache>
                <c:ptCount val="3"/>
                <c:pt idx="0">
                  <c:v>CyberShake_1000</c:v>
                </c:pt>
                <c:pt idx="1">
                  <c:v>Epigenomics_997</c:v>
                </c:pt>
                <c:pt idx="2">
                  <c:v>Inspiral_1000</c:v>
                </c:pt>
              </c:strCache>
            </c:strRef>
          </c:cat>
          <c:val>
            <c:numRef>
              <c:f>Лист1!$C$8:$C$10</c:f>
              <c:numCache>
                <c:formatCode>General</c:formatCode>
                <c:ptCount val="3"/>
                <c:pt idx="0">
                  <c:v>104</c:v>
                </c:pt>
                <c:pt idx="1">
                  <c:v>103</c:v>
                </c:pt>
                <c:pt idx="2">
                  <c:v>99.9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5C4-4D53-A652-5FD0AE3C245F}"/>
            </c:ext>
          </c:extLst>
        </c:ser>
        <c:ser>
          <c:idx val="2"/>
          <c:order val="2"/>
          <c:tx>
            <c:strRef>
              <c:f>Лист1!$D$7</c:f>
              <c:strCache>
                <c:ptCount val="1"/>
                <c:pt idx="0">
                  <c:v>RANDOM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Лист1!$A$8:$A$10</c:f>
              <c:strCache>
                <c:ptCount val="3"/>
                <c:pt idx="0">
                  <c:v>CyberShake_1000</c:v>
                </c:pt>
                <c:pt idx="1">
                  <c:v>Epigenomics_997</c:v>
                </c:pt>
                <c:pt idx="2">
                  <c:v>Inspiral_1000</c:v>
                </c:pt>
              </c:strCache>
            </c:strRef>
          </c:cat>
          <c:val>
            <c:numRef>
              <c:f>Лист1!$D$8:$D$10</c:f>
              <c:numCache>
                <c:formatCode>General</c:formatCode>
                <c:ptCount val="3"/>
                <c:pt idx="0">
                  <c:v>304</c:v>
                </c:pt>
                <c:pt idx="1">
                  <c:v>309</c:v>
                </c:pt>
                <c:pt idx="2">
                  <c:v>291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5C4-4D53-A652-5FD0AE3C24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9417312"/>
        <c:axId val="-639424928"/>
      </c:barChart>
      <c:catAx>
        <c:axId val="-63941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-639424928"/>
        <c:crosses val="autoZero"/>
        <c:auto val="1"/>
        <c:lblAlgn val="ctr"/>
        <c:lblOffset val="100"/>
        <c:noMultiLvlLbl val="0"/>
      </c:catAx>
      <c:valAx>
        <c:axId val="-63942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ru-RU" sz="1600" b="1" i="0" baseline="0"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Время относительно </a:t>
                </a:r>
                <a:r>
                  <a:rPr lang="en-US" sz="1600" b="1" i="0" baseline="0"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HEFT</a:t>
                </a:r>
                <a:r>
                  <a:rPr lang="ru-RU" sz="1600" b="1" i="0" baseline="0"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, %</a:t>
                </a:r>
                <a:endParaRPr lang="ru-RU" sz="1600"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>
            <c:manualLayout>
              <c:xMode val="edge"/>
              <c:yMode val="edge"/>
              <c:x val="2.6305363887175099E-2"/>
              <c:y val="0.120693215896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-63941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243219385017702"/>
          <c:y val="0.86054585806992101"/>
          <c:w val="0.33570162711806001"/>
          <c:h val="0.13945414193007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0C38F-3BFA-40AD-919E-2E16AE5A5BAD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9422C-723B-4A90-818D-1D76A3978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49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</a:t>
            </a:r>
            <a:r>
              <a:rPr lang="ru-RU" baseline="0" dirty="0" smtClean="0"/>
              <a:t> день! Меня зовут Лыжин Иван и тема моей дипломной работы: «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Разработка и тестирование методов проблемно-ориентированного планирования потоков работ в распределенных вычислительных средах</a:t>
            </a:r>
            <a:r>
              <a:rPr lang="ru-RU" sz="1200" b="1" dirty="0" smtClean="0">
                <a:solidFill>
                  <a:schemeClr val="accent1">
                    <a:lumMod val="75000"/>
                  </a:schemeClr>
                </a:solidFill>
              </a:rPr>
              <a:t>»</a:t>
            </a:r>
            <a:r>
              <a:rPr lang="ru-RU" sz="1200" b="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422C-723B-4A90-818D-1D76A39788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977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422C-723B-4A90-818D-1D76A397884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133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Алгоритмы,</a:t>
            </a:r>
            <a:r>
              <a:rPr lang="ru-RU" baseline="0" dirty="0" smtClean="0"/>
              <a:t> связанные с потоками работ, можно разделить на 2 группы – алгоритмы планирования (которые распределяют задачи по узлам) и алгоритмы прогнозирования (которые оценивают время выполнения задачи при конкретных параметрах запуска). В свою очередь алгоритмы планирования подразделяются на алгоритмы планирования для отдельных задач и для всего потока в целом. В чем между ними разница? АП для </a:t>
            </a:r>
            <a:r>
              <a:rPr lang="ru-RU" baseline="0" dirty="0" err="1" smtClean="0"/>
              <a:t>отд.задач</a:t>
            </a:r>
            <a:r>
              <a:rPr lang="ru-RU" baseline="0" dirty="0" smtClean="0"/>
              <a:t> пытаются минимизировать время выполнения независимых задач, а АП для потоков учитывают также зависимости между задачами. Среди первых есть такие, как </a:t>
            </a:r>
            <a:r>
              <a:rPr lang="en-US" baseline="0" dirty="0" smtClean="0"/>
              <a:t>Max-Min, Min-Min, MCT </a:t>
            </a:r>
            <a:r>
              <a:rPr lang="ru-RU" baseline="0" dirty="0" smtClean="0"/>
              <a:t>и другие.</a:t>
            </a:r>
          </a:p>
          <a:p>
            <a:r>
              <a:rPr lang="ru-RU" baseline="0" dirty="0" smtClean="0"/>
              <a:t>Среди вторых:</a:t>
            </a:r>
            <a:r>
              <a:rPr lang="en-US" baseline="0" dirty="0" smtClean="0"/>
              <a:t> HEFT, DHEFT, PO-HEFT, PDHEFT </a:t>
            </a:r>
            <a:r>
              <a:rPr lang="ru-RU" baseline="0" dirty="0" smtClean="0"/>
              <a:t>и другие.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422C-723B-4A90-818D-1D76A397884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83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E(</a:t>
            </a:r>
            <a:r>
              <a:rPr lang="en-US" dirty="0" err="1" smtClean="0"/>
              <a:t>Tx</a:t>
            </a:r>
            <a:r>
              <a:rPr lang="en-US" dirty="0" smtClean="0"/>
              <a:t>)</a:t>
            </a:r>
            <a:r>
              <a:rPr lang="en-US" baseline="0" dirty="0" smtClean="0"/>
              <a:t> – </a:t>
            </a:r>
            <a:r>
              <a:rPr lang="ru-RU" baseline="0" dirty="0" smtClean="0"/>
              <a:t>среднее время выполнения задачи </a:t>
            </a:r>
            <a:r>
              <a:rPr lang="en-US" baseline="0" dirty="0" err="1" smtClean="0"/>
              <a:t>Tx</a:t>
            </a:r>
            <a:r>
              <a:rPr lang="ru-RU" baseline="0" dirty="0" smtClean="0"/>
              <a:t> между всеми узлами</a:t>
            </a:r>
          </a:p>
          <a:p>
            <a:r>
              <a:rPr lang="en-US" baseline="0" dirty="0" smtClean="0"/>
              <a:t>D(</a:t>
            </a:r>
            <a:r>
              <a:rPr lang="en-US" baseline="0" dirty="0" err="1" smtClean="0"/>
              <a:t>Tx</a:t>
            </a:r>
            <a:r>
              <a:rPr lang="en-US" baseline="0" dirty="0" smtClean="0"/>
              <a:t>)</a:t>
            </a:r>
            <a:r>
              <a:rPr lang="ru-RU" baseline="0" dirty="0" smtClean="0"/>
              <a:t> – среднее время передачи файлов между задачами </a:t>
            </a:r>
            <a:r>
              <a:rPr lang="en-US" baseline="0" dirty="0" err="1" smtClean="0"/>
              <a:t>Tx</a:t>
            </a:r>
            <a:r>
              <a:rPr lang="ru-RU" baseline="0" dirty="0" smtClean="0"/>
              <a:t> и </a:t>
            </a:r>
            <a:r>
              <a:rPr lang="en-US" baseline="0" dirty="0" smtClean="0"/>
              <a:t>Ty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422C-723B-4A90-818D-1D76A397884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614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Хорошо,</a:t>
            </a:r>
            <a:r>
              <a:rPr lang="ru-RU" baseline="0" dirty="0" smtClean="0"/>
              <a:t> статистика есть, а как ее применить для прогнозирования? Существуют разные алгоритмы оценки. Я выбрал алгоритм </a:t>
            </a:r>
            <a:r>
              <a:rPr lang="en-US" baseline="0" dirty="0" smtClean="0"/>
              <a:t>K</a:t>
            </a:r>
            <a:r>
              <a:rPr lang="ru-RU" baseline="0" dirty="0" smtClean="0"/>
              <a:t> ближайших соседей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422C-723B-4A90-818D-1D76A397884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760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r>
              <a:rPr lang="ru-RU" baseline="0" dirty="0" smtClean="0"/>
              <a:t> алгоритмов планирования было решено проводить в симуляторе облачной </a:t>
            </a:r>
            <a:r>
              <a:rPr lang="en-US" baseline="0" dirty="0" smtClean="0"/>
              <a:t>workflow</a:t>
            </a:r>
            <a:r>
              <a:rPr lang="ru-RU" baseline="0" dirty="0" smtClean="0"/>
              <a:t> платформы </a:t>
            </a:r>
            <a:r>
              <a:rPr lang="en-US" baseline="0" dirty="0" err="1" smtClean="0"/>
              <a:t>WorkflowSim</a:t>
            </a:r>
            <a:r>
              <a:rPr lang="en-US" baseline="0" dirty="0" smtClean="0"/>
              <a:t>. </a:t>
            </a:r>
            <a:r>
              <a:rPr lang="ru-RU" baseline="0" dirty="0" smtClean="0"/>
              <a:t>Рассмотрим ее компоненты: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Mapper – </a:t>
            </a:r>
            <a:r>
              <a:rPr lang="ru-RU" baseline="0" dirty="0" smtClean="0"/>
              <a:t>читает описание потока из </a:t>
            </a:r>
            <a:r>
              <a:rPr lang="en-US" baseline="0" dirty="0" smtClean="0"/>
              <a:t>XML</a:t>
            </a:r>
            <a:r>
              <a:rPr lang="ru-RU" baseline="0" dirty="0" smtClean="0"/>
              <a:t> файла и создает внутреннее представление, также на этом этапе производится планирование потока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Clustering</a:t>
            </a:r>
            <a:r>
              <a:rPr lang="ru-RU" baseline="0" dirty="0" smtClean="0"/>
              <a:t> – объединяет задачи в кластеры (или работы)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Engine</a:t>
            </a:r>
            <a:r>
              <a:rPr lang="ru-RU" baseline="0" dirty="0" smtClean="0"/>
              <a:t> – следит за выполнением зависимостей и отправляет задачи в </a:t>
            </a:r>
            <a:r>
              <a:rPr lang="en-US" baseline="0" dirty="0" smtClean="0"/>
              <a:t>scheduler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Scheduler – </a:t>
            </a:r>
            <a:r>
              <a:rPr lang="ru-RU" baseline="0" dirty="0" smtClean="0"/>
              <a:t>здесь работают алгоритмы планирования отдельных задач, если не работал АП для потока</a:t>
            </a:r>
          </a:p>
          <a:p>
            <a:pPr marL="228600" indent="-228600">
              <a:buAutoNum type="arabicParenR"/>
            </a:pPr>
            <a:r>
              <a:rPr lang="en-US" baseline="0" dirty="0" err="1" smtClean="0"/>
              <a:t>LocalQueue</a:t>
            </a:r>
            <a:r>
              <a:rPr lang="en-US" baseline="0" dirty="0" smtClean="0"/>
              <a:t> – </a:t>
            </a:r>
            <a:r>
              <a:rPr lang="ru-RU" baseline="0" dirty="0" smtClean="0"/>
              <a:t>локальная очередь работ, ждущих отправки на узел</a:t>
            </a:r>
          </a:p>
          <a:p>
            <a:pPr marL="228600" indent="-228600">
              <a:buAutoNum type="arabicParenR"/>
            </a:pPr>
            <a:r>
              <a:rPr lang="en-US" baseline="0" dirty="0" err="1" smtClean="0"/>
              <a:t>RemoteScheduler</a:t>
            </a:r>
            <a:r>
              <a:rPr lang="en-US" baseline="0" dirty="0" smtClean="0"/>
              <a:t> – </a:t>
            </a:r>
            <a:r>
              <a:rPr lang="ru-RU" baseline="0" dirty="0" smtClean="0"/>
              <a:t>работает на удаленном сервере и распределяет задачи между конкретными вычислительными узлами</a:t>
            </a:r>
          </a:p>
          <a:p>
            <a:pPr marL="228600" indent="-228600">
              <a:buAutoNum type="arabicParenR"/>
            </a:pPr>
            <a:endParaRPr lang="ru-RU" baseline="0" dirty="0" smtClean="0"/>
          </a:p>
          <a:p>
            <a:pPr marL="228600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422C-723B-4A90-818D-1D76A397884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257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ru-RU" dirty="0" smtClean="0"/>
              <a:t>Целью</a:t>
            </a:r>
            <a:r>
              <a:rPr lang="ru-RU" baseline="0" dirty="0" smtClean="0"/>
              <a:t> моего исследования является реализация алгоритма </a:t>
            </a:r>
            <a:r>
              <a:rPr lang="en-US" baseline="0" dirty="0" smtClean="0"/>
              <a:t>PO-HEFT</a:t>
            </a:r>
            <a:r>
              <a:rPr lang="ru-RU" baseline="0" dirty="0" smtClean="0"/>
              <a:t> и сравнение его с другими алгоритмами планирования (в частности с </a:t>
            </a:r>
            <a:r>
              <a:rPr lang="en-US" baseline="0" dirty="0" smtClean="0"/>
              <a:t>HEFT</a:t>
            </a:r>
            <a:r>
              <a:rPr lang="ru-RU" baseline="0" dirty="0" smtClean="0"/>
              <a:t> и </a:t>
            </a:r>
            <a:r>
              <a:rPr lang="en-US" baseline="0" dirty="0" smtClean="0"/>
              <a:t>RANDOM)</a:t>
            </a:r>
            <a:r>
              <a:rPr lang="ru-RU" baseline="0" dirty="0" smtClean="0"/>
              <a:t>. Для достижения этой цели необходимо решить следующие задачи: </a:t>
            </a:r>
          </a:p>
          <a:p>
            <a:pPr lvl="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существующие методы и алгоритмы планирования.</a:t>
            </a:r>
          </a:p>
          <a:p>
            <a:pPr lvl="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системы для моделирования алгоритмов планирования.</a:t>
            </a:r>
          </a:p>
          <a:p>
            <a:pPr lvl="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 протестировать подсистему прогнозирования характеристик выполнения задач.</a:t>
            </a:r>
          </a:p>
          <a:p>
            <a:pPr lvl="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прототип проблемно-ориентированной среды исполнения потоков работ.</a:t>
            </a:r>
          </a:p>
          <a:p>
            <a:r>
              <a:rPr lang="ru-RU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422C-723B-4A90-818D-1D76A397884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38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настоящее время перспективным является направление, связанное с применением распределенных вычислительных технологий для решения ресурсоемких научных задач в разных предметных областях: медицине, инженерном проектировании, </a:t>
            </a:r>
            <a:r>
              <a:rPr lang="ru-RU" dirty="0" err="1" smtClean="0"/>
              <a:t>нанотехнологиях</a:t>
            </a:r>
            <a:r>
              <a:rPr lang="ru-RU" dirty="0" smtClean="0"/>
              <a:t>, прогнозировании климата и др. Вычислительное задание в подобных предметных областях во многих случаях имеет потоковую структуру и может быть описано с помощью модели потока работ, в соответствии с которой задание представляется в виде ориентированного ациклического графа, узлами которого являются взаимосвязанные вычислительные задачи, а дуги соответствуют потокам данных, передаваемых между отдельными задачами.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422C-723B-4A90-818D-1D76A397884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534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этом набор задач, из которых строятся задания, является конечным и предопределенным. Проблемно-ориентированная специфика потоков работ в подобных сложных приложениях выражается в том, что в подавляющем большинстве случаев, еще до выполнения задания, для каждой задачи могут быть получены оценки таких качественных характеристик, как время выполнения задачи на одном процессорном ядре и объем генерируемых данных. Использование подобных знаний о специфике задач в конкретной проблемно-ориентированной области может существенно улучшить эффективность методов управления вычислительными ресурсами.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422C-723B-4A90-818D-1D76A397884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39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Платформа</a:t>
            </a:r>
            <a:r>
              <a:rPr lang="ru-RU" baseline="0" dirty="0" smtClean="0"/>
              <a:t> исполнения потоков работ состоит из следующих компонентов:</a:t>
            </a:r>
          </a:p>
          <a:p>
            <a:r>
              <a:rPr lang="ru-RU" b="1" baseline="0" dirty="0" err="1" smtClean="0"/>
              <a:t>Парсер</a:t>
            </a:r>
            <a:r>
              <a:rPr lang="ru-RU" b="1" baseline="0" dirty="0" smtClean="0"/>
              <a:t> </a:t>
            </a:r>
            <a:r>
              <a:rPr lang="en-US" b="1" baseline="0" dirty="0" smtClean="0"/>
              <a:t>DAX</a:t>
            </a:r>
            <a:r>
              <a:rPr lang="ru-RU" b="1" baseline="0" dirty="0" smtClean="0"/>
              <a:t> </a:t>
            </a:r>
            <a:r>
              <a:rPr lang="ru-RU" baseline="0" dirty="0" smtClean="0"/>
              <a:t>– получает на вход исходные данные </a:t>
            </a:r>
            <a:r>
              <a:rPr lang="ru-RU" b="0" baseline="0" dirty="0" smtClean="0"/>
              <a:t>и </a:t>
            </a:r>
            <a:r>
              <a:rPr lang="ru-RU" baseline="0" dirty="0" smtClean="0"/>
              <a:t>описание потока работ в виде </a:t>
            </a:r>
            <a:r>
              <a:rPr lang="en-US" baseline="0" dirty="0" smtClean="0"/>
              <a:t>xml</a:t>
            </a:r>
            <a:r>
              <a:rPr lang="ru-RU" baseline="0" dirty="0" smtClean="0"/>
              <a:t> файла, которые считывает и возвращает список задач с зависимостями</a:t>
            </a:r>
          </a:p>
          <a:p>
            <a:r>
              <a:rPr lang="ru-RU" b="1" baseline="0" dirty="0" smtClean="0"/>
              <a:t>Подсистема прогнозирования </a:t>
            </a:r>
            <a:r>
              <a:rPr lang="ru-RU" baseline="0" dirty="0" smtClean="0"/>
              <a:t>– опираясь на текущие исходные данные и статистику с предыдущих запусков, производит оценку задач в потоке работ (время выполнения и объем выходных данных)</a:t>
            </a:r>
          </a:p>
          <a:p>
            <a:r>
              <a:rPr lang="ru-RU" b="1" baseline="0" dirty="0" smtClean="0"/>
              <a:t>Планировщик</a:t>
            </a:r>
            <a:r>
              <a:rPr lang="ru-RU" b="0" baseline="0" dirty="0" smtClean="0"/>
              <a:t> – на основании полученных оценок задач производит планирование потока работ</a:t>
            </a:r>
          </a:p>
          <a:p>
            <a:r>
              <a:rPr lang="en-US" b="1" baseline="0" dirty="0" smtClean="0"/>
              <a:t>Workflow Engine</a:t>
            </a:r>
            <a:r>
              <a:rPr lang="en-US" b="0" baseline="0" dirty="0" smtClean="0"/>
              <a:t> – </a:t>
            </a:r>
            <a:r>
              <a:rPr lang="ru-RU" b="0" baseline="0" dirty="0" smtClean="0"/>
              <a:t>получает на вход план выполнения потока работ, отправляет задачи на выполнение, когда все родительские задачи завершены</a:t>
            </a:r>
            <a:endParaRPr lang="ru-RU" b="1" baseline="0" dirty="0" smtClean="0"/>
          </a:p>
          <a:p>
            <a:endParaRPr lang="ru-RU" b="1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422C-723B-4A90-818D-1D76A397884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66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оценки времени выполнения задачи необходимо иметь статистику по предыдущим запускам. Для этого была разработана схема база данных, состоящая из четырех таблиц и находящаяся в третьей нормальной форме:</a:t>
            </a:r>
          </a:p>
          <a:p>
            <a:r>
              <a:rPr lang="en-US" b="1" baseline="0" dirty="0" smtClean="0"/>
              <a:t>Tasks</a:t>
            </a:r>
            <a:r>
              <a:rPr lang="en-US" b="0" baseline="0" dirty="0" smtClean="0"/>
              <a:t> – </a:t>
            </a:r>
            <a:r>
              <a:rPr lang="ru-RU" b="0" baseline="0" dirty="0" smtClean="0"/>
              <a:t>хранить список задач, из которых могут строится потоки работ в системе</a:t>
            </a:r>
            <a:endParaRPr lang="en-US" b="1" baseline="0" dirty="0" smtClean="0"/>
          </a:p>
          <a:p>
            <a:r>
              <a:rPr lang="en-US" b="1" baseline="0" dirty="0" smtClean="0"/>
              <a:t>Options</a:t>
            </a:r>
            <a:r>
              <a:rPr lang="ru-RU" b="0" baseline="0" dirty="0" smtClean="0"/>
              <a:t> – хранит возможные параметры, задаваемые при запуске задач</a:t>
            </a:r>
            <a:endParaRPr lang="en-US" b="1" baseline="0" dirty="0" smtClean="0"/>
          </a:p>
          <a:p>
            <a:r>
              <a:rPr lang="en-US" b="1" baseline="0" dirty="0" smtClean="0"/>
              <a:t>Executions</a:t>
            </a:r>
            <a:r>
              <a:rPr lang="ru-RU" b="0" baseline="0" dirty="0" smtClean="0"/>
              <a:t> – хранит время выполнения и объем выходных данных по запускам задач</a:t>
            </a:r>
            <a:endParaRPr lang="en-US" b="1" baseline="0" dirty="0" smtClean="0"/>
          </a:p>
          <a:p>
            <a:r>
              <a:rPr lang="en-US" b="1" dirty="0" err="1" smtClean="0"/>
              <a:t>Option_values</a:t>
            </a:r>
            <a:r>
              <a:rPr lang="ru-RU" b="0" dirty="0" smtClean="0"/>
              <a:t> – для</a:t>
            </a:r>
            <a:r>
              <a:rPr lang="ru-RU" b="0" baseline="0" dirty="0" smtClean="0"/>
              <a:t> каждого запуска хранить значения параметров запуска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422C-723B-4A90-818D-1D76A397884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283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прогнозирования характеристик задач было решено использовать </a:t>
            </a:r>
            <a:r>
              <a:rPr lang="en-US" baseline="0" dirty="0" smtClean="0"/>
              <a:t>k</a:t>
            </a:r>
            <a:r>
              <a:rPr lang="ru-RU" baseline="0" dirty="0" smtClean="0"/>
              <a:t>-ближайших соседей, для планирования – алгоритмы </a:t>
            </a:r>
            <a:r>
              <a:rPr lang="en-US" baseline="0" dirty="0" smtClean="0"/>
              <a:t>HEFT, PO-HEFT, RANDOM</a:t>
            </a:r>
          </a:p>
          <a:p>
            <a:r>
              <a:rPr lang="ru-RU" baseline="0" dirty="0" smtClean="0"/>
              <a:t>Для реализации экспериментов использовались языки </a:t>
            </a:r>
            <a:r>
              <a:rPr lang="en-US" baseline="0" dirty="0" smtClean="0"/>
              <a:t>Python</a:t>
            </a:r>
            <a:r>
              <a:rPr lang="ru-RU" baseline="0" dirty="0" smtClean="0"/>
              <a:t> и </a:t>
            </a:r>
            <a:r>
              <a:rPr lang="en-US" baseline="0" dirty="0" smtClean="0"/>
              <a:t>Java</a:t>
            </a:r>
            <a:r>
              <a:rPr lang="ru-RU" baseline="0" dirty="0" smtClean="0"/>
              <a:t>, симулятор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WorkflowSim</a:t>
            </a:r>
            <a:r>
              <a:rPr lang="ru-RU" baseline="0" dirty="0" smtClean="0"/>
              <a:t> и СУБД</a:t>
            </a:r>
            <a:r>
              <a:rPr lang="en-US" baseline="0" dirty="0" smtClean="0"/>
              <a:t> PostgreSQL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422C-723B-4A90-818D-1D76A397884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30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проверки качества</a:t>
            </a:r>
            <a:r>
              <a:rPr lang="ru-RU" baseline="0" dirty="0" smtClean="0"/>
              <a:t> прогнозирования алгоритмом </a:t>
            </a:r>
            <a:r>
              <a:rPr lang="en-US" baseline="0" dirty="0" smtClean="0"/>
              <a:t>k</a:t>
            </a:r>
            <a:r>
              <a:rPr lang="ru-RU" baseline="0" dirty="0" smtClean="0"/>
              <a:t>-ближайших соседей с сайта </a:t>
            </a:r>
            <a:r>
              <a:rPr lang="en-US" baseline="0" dirty="0" smtClean="0"/>
              <a:t>Workflow</a:t>
            </a:r>
            <a:r>
              <a:rPr lang="ru-RU" baseline="0" dirty="0" smtClean="0"/>
              <a:t> системы </a:t>
            </a:r>
            <a:r>
              <a:rPr lang="en-US" baseline="0" dirty="0" smtClean="0"/>
              <a:t>Pegasus</a:t>
            </a:r>
            <a:r>
              <a:rPr lang="ru-RU" baseline="0" dirty="0" smtClean="0"/>
              <a:t> было выкачано 45 потоков работ, в которых содержалось около 25 тысяч задач. Эти задачи были разбиты на 2 множества (обучающее и тестовое). Разбиение проводилось в разных пропорциях и с увеличением кол-ва данных в БД точность увеличивалась и погрешность достигла значения 5%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422C-723B-4A90-818D-1D76A397884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36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Было</a:t>
            </a:r>
            <a:r>
              <a:rPr lang="ru-RU" baseline="0" dirty="0" smtClean="0"/>
              <a:t> произведено тестирование трех алгоритмов в двух вычислительных средах: гомогенной и гетерогенной. </a:t>
            </a:r>
          </a:p>
          <a:p>
            <a:r>
              <a:rPr lang="en-US" b="1" baseline="0" dirty="0" smtClean="0"/>
              <a:t>HEFT</a:t>
            </a:r>
            <a:r>
              <a:rPr lang="ru-RU" b="0" baseline="0" dirty="0" smtClean="0"/>
              <a:t> – </a:t>
            </a:r>
            <a:r>
              <a:rPr lang="ru-RU" b="0" baseline="0" dirty="0" err="1" smtClean="0"/>
              <a:t>широкоизвестный</a:t>
            </a:r>
            <a:r>
              <a:rPr lang="ru-RU" b="0" baseline="0" dirty="0" smtClean="0"/>
              <a:t> алгоритм, в эксперименте работал на идеальных данных</a:t>
            </a:r>
          </a:p>
          <a:p>
            <a:r>
              <a:rPr lang="en-US" b="1" baseline="0" dirty="0" smtClean="0"/>
              <a:t>PO-HEFT</a:t>
            </a:r>
            <a:r>
              <a:rPr lang="en-US" b="0" baseline="0" dirty="0" smtClean="0"/>
              <a:t> – </a:t>
            </a:r>
            <a:r>
              <a:rPr lang="ru-RU" b="0" baseline="0" dirty="0" smtClean="0"/>
              <a:t>модификация </a:t>
            </a:r>
            <a:r>
              <a:rPr lang="en-US" b="0" baseline="0" dirty="0" smtClean="0"/>
              <a:t>HEFT</a:t>
            </a:r>
            <a:r>
              <a:rPr lang="ru-RU" b="0" baseline="0" dirty="0" smtClean="0"/>
              <a:t>, работал на данных системы прогнозирования</a:t>
            </a:r>
          </a:p>
          <a:p>
            <a:r>
              <a:rPr lang="en-US" b="1" baseline="0" dirty="0" smtClean="0"/>
              <a:t>RANDOM</a:t>
            </a:r>
            <a:r>
              <a:rPr lang="en-US" b="0" baseline="0" dirty="0" smtClean="0"/>
              <a:t> – </a:t>
            </a:r>
            <a:r>
              <a:rPr lang="ru-RU" b="0" baseline="0" dirty="0" smtClean="0"/>
              <a:t>не использует никакую информацию о задаче, хорошо применим в условиях сильной неопределенности, прост в применении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422C-723B-4A90-818D-1D76A397884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78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409F-A069-4120-B46B-7E324349D5B4}" type="datetime1">
              <a:rPr lang="ru-RU" smtClean="0"/>
              <a:t>02.06.2017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73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A40B-B6B6-4950-9158-C865A47D887C}" type="datetime1">
              <a:rPr lang="ru-RU" smtClean="0"/>
              <a:t>02.06.2017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93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D60F-6DE9-4D37-9743-421311BD7BF0}" type="datetime1">
              <a:rPr lang="ru-RU" smtClean="0"/>
              <a:t>02.06.2017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38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6B2A-4DD5-4BC8-B7AA-848296E3CC19}" type="datetime1">
              <a:rPr lang="ru-RU" smtClean="0"/>
              <a:t>02.06.2017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83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B114-B32B-47C5-B595-AED454A65EB4}" type="datetime1">
              <a:rPr lang="ru-RU" smtClean="0"/>
              <a:t>02.06.2017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71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727-EE04-40D6-86BA-6660EF19E901}" type="datetime1">
              <a:rPr lang="ru-RU" smtClean="0"/>
              <a:t>02.06.2017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6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440-0FED-48B9-AC36-E32E1725DF18}" type="datetime1">
              <a:rPr lang="ru-RU" smtClean="0"/>
              <a:t>02.06.2017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64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F645-AD58-4916-9677-7977C3E91018}" type="datetime1">
              <a:rPr lang="ru-RU" smtClean="0"/>
              <a:t>02.06.2017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36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B6E3-D577-4CBA-A1F1-6587037414FF}" type="datetime1">
              <a:rPr lang="ru-RU" smtClean="0"/>
              <a:t>02.06.2017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40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99D2-D49A-41F2-8BD2-E325CB7F1BED}" type="datetime1">
              <a:rPr lang="ru-RU" smtClean="0"/>
              <a:t>02.06.2017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8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3D9D-585A-4068-AE93-3221754A321D}" type="datetime1">
              <a:rPr lang="ru-RU" smtClean="0"/>
              <a:t>02.06.2017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34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1746-B4D0-4D51-93EC-416BDDB69C00}" type="datetime1">
              <a:rPr lang="ru-RU" smtClean="0"/>
              <a:t>02.06.2017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41D63E-8CE7-4C30-B6FA-FFB615DD83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52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тестирование методов проблемно-ориентированного планирования потоков работ в распределенных вычислительных средах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0674" y="4606925"/>
            <a:ext cx="5184775" cy="180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52425" algn="l">
              <a:spcBef>
                <a:spcPct val="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GB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52425" algn="l">
              <a:spcBef>
                <a:spcPct val="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GB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</a:t>
            </a:r>
            <a:r>
              <a:rPr lang="en-GB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ВМИ-401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52425" algn="l">
              <a:spcBef>
                <a:spcPct val="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И.А. Лыжин</a:t>
            </a:r>
            <a:endParaRPr lang="en-GB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0" y="4606925"/>
            <a:ext cx="5472112" cy="1479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52425">
              <a:spcBef>
                <a:spcPct val="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52425">
              <a:spcBef>
                <a:spcPct val="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физ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</a:t>
            </a: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наук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52425">
              <a:spcBef>
                <a:spcPct val="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GB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Радченко</a:t>
            </a:r>
            <a:endParaRPr lang="en-GB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9292" y="6057839"/>
            <a:ext cx="1985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Челябинск, 2017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0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Публикации и апробации</a:t>
            </a:r>
            <a:endParaRPr lang="ru-RU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690689"/>
            <a:ext cx="8034087" cy="4486274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Международная конференция «Суперкомпьютерные дни в России», (Москва, 26-27 сентября 2016 г.)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Radchenko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Lyzhin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Nepovinnyh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 Implementation and Evaluation of the PO-HEFT Problem-Oriented Workflow Scheduling Algorithm for Cloud Environments. // Supercomputing.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RuSCDays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Communications in Computer and Information Science, Springer, 2016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Радченко Г.И., Лыжин И.А., Неповинных Е.А. Имплементация и сравнительное тестирование алгоритма проблемно-ориентированного планирования потоковых приложений в облачных средах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HEFT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// Суперкомпьютерные дни в России: Труды международной конференции. М: Московский государственный университет им. М.В. Ломоносова, 2016.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z="2000" smtClean="0"/>
              <a:t>10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9156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Гранты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работа выполнялась в рамках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Гранта РФФИ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 15-29-07959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офи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 (2015-2017 гг.): "Разработка методов и алгоритмов планирования выполнения потоковых приложений при решении задач инженерного анализа в распределенных вычислительных средах".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z="2000" smtClean="0"/>
              <a:t>11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4478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9"/>
            <a:ext cx="8194508" cy="4351338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проблемно-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ориентированного планирования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сравнительное тестирование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планирования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Подготовлено 2 публикации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Scopus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РИНЦ)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 на международной конференции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Основные результаты</a:t>
            </a:r>
            <a:endParaRPr lang="ru-RU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z="2000" smtClean="0"/>
              <a:t>12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3508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756026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3638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Алгоритмы планирования</a:t>
            </a:r>
            <a:endParaRPr lang="en-GB" sz="3638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mtClean="0"/>
              <a:t>13</a:t>
            </a:fld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951904" y="2107264"/>
            <a:ext cx="7240192" cy="3386656"/>
            <a:chOff x="951904" y="2299769"/>
            <a:chExt cx="7240192" cy="3386656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951904" y="2299769"/>
              <a:ext cx="7240192" cy="3386656"/>
              <a:chOff x="625078" y="2299769"/>
              <a:chExt cx="7240192" cy="3386656"/>
            </a:xfrm>
          </p:grpSpPr>
          <p:grpSp>
            <p:nvGrpSpPr>
              <p:cNvPr id="18" name="Группа 17"/>
              <p:cNvGrpSpPr/>
              <p:nvPr/>
            </p:nvGrpSpPr>
            <p:grpSpPr>
              <a:xfrm>
                <a:off x="628650" y="3566320"/>
                <a:ext cx="7236620" cy="2120105"/>
                <a:chOff x="628650" y="3566320"/>
                <a:chExt cx="7236620" cy="2120105"/>
              </a:xfrm>
            </p:grpSpPr>
            <p:sp>
              <p:nvSpPr>
                <p:cNvPr id="7" name="Скругленный прямоугольник 6"/>
                <p:cNvSpPr/>
                <p:nvPr/>
              </p:nvSpPr>
              <p:spPr>
                <a:xfrm>
                  <a:off x="2346722" y="3566320"/>
                  <a:ext cx="3800475" cy="91440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3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Алгоритмы планирования</a:t>
                  </a:r>
                  <a:endPara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Скругленный прямоугольник 7"/>
                <p:cNvSpPr/>
                <p:nvPr/>
              </p:nvSpPr>
              <p:spPr>
                <a:xfrm>
                  <a:off x="628650" y="4962526"/>
                  <a:ext cx="3443288" cy="72389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Статические</a:t>
                  </a:r>
                  <a:endPara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Скругленный прямоугольник 8"/>
                <p:cNvSpPr/>
                <p:nvPr/>
              </p:nvSpPr>
              <p:spPr>
                <a:xfrm>
                  <a:off x="4429125" y="4962525"/>
                  <a:ext cx="3436145" cy="72389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Динамические</a:t>
                  </a:r>
                  <a:endPara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" name="Прямая со стрелкой 14"/>
                <p:cNvCxnSpPr>
                  <a:stCxn id="7" idx="2"/>
                  <a:endCxn id="8" idx="0"/>
                </p:cNvCxnSpPr>
                <p:nvPr/>
              </p:nvCxnSpPr>
              <p:spPr>
                <a:xfrm flipH="1">
                  <a:off x="2350294" y="4480720"/>
                  <a:ext cx="1896666" cy="48180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Прямая со стрелкой 16"/>
                <p:cNvCxnSpPr>
                  <a:stCxn id="7" idx="2"/>
                  <a:endCxn id="9" idx="0"/>
                </p:cNvCxnSpPr>
                <p:nvPr/>
              </p:nvCxnSpPr>
              <p:spPr>
                <a:xfrm>
                  <a:off x="4246960" y="4480720"/>
                  <a:ext cx="1900238" cy="48180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Скругленный прямоугольник 15"/>
              <p:cNvSpPr/>
              <p:nvPr/>
            </p:nvSpPr>
            <p:spPr>
              <a:xfrm>
                <a:off x="625078" y="2299770"/>
                <a:ext cx="3443288" cy="7238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отдельных задач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Скругленный прямоугольник 18"/>
              <p:cNvSpPr/>
              <p:nvPr/>
            </p:nvSpPr>
            <p:spPr>
              <a:xfrm>
                <a:off x="4425553" y="2299769"/>
                <a:ext cx="3436145" cy="7238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потока в целом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" name="Прямая со стрелкой 19"/>
            <p:cNvCxnSpPr/>
            <p:nvPr/>
          </p:nvCxnSpPr>
          <p:spPr>
            <a:xfrm flipH="1" flipV="1">
              <a:off x="2677120" y="3054090"/>
              <a:ext cx="1896666" cy="4818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flipV="1">
              <a:off x="4573786" y="3054090"/>
              <a:ext cx="1900238" cy="4818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562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1.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задачи в потоке оценить ее время выполнения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размер выходного файла</a:t>
            </a:r>
          </a:p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2.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задачи вычислить ее ранг: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3.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Взять задачу с максимальным рангом и выполненными зависимостями и назначить ее на вычислительный узел, где она завершится раньше всего.</a:t>
            </a:r>
          </a:p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4.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есть нераспределенные задачи, вернуться на шаг 3.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756026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3638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en-US" sz="3638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PO-HEFT</a:t>
            </a:r>
            <a:endParaRPr lang="en-GB" sz="3638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8193" y="3104753"/>
                <a:ext cx="6267613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93" y="3104753"/>
                <a:ext cx="6267613" cy="5527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4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1.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Выбрать из базы данных информацию о всех запусках задач заданного типа.</a:t>
                </a:r>
              </a:p>
              <a:p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2.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каждого предыдущего запуска вычислить расстояние относительно прогнозируемого запуска по параметрам запуска.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𝑝𝑟𝑒𝑣𝑋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𝑐𝑢𝑟𝑋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𝑐𝑢𝑟𝑋</m:t>
                                      </m:r>
                                    </m:sup>
                                  </m:sSub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𝑝𝑟𝑒𝑣𝑋</m:t>
                                      </m:r>
                                    </m:sup>
                                  </m:sSub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3.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Взять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предыдущих запусков с минимальным расстоянием и вычислить их среднее время выполнения и средний размер выходных данных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59" t="-3081" r="-2009" b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756026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3638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en-US" sz="3638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ru-RU" sz="3638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ближайших соседей</a:t>
            </a:r>
            <a:endParaRPr lang="en-GB" sz="3638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756026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3638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Симулятор </a:t>
            </a:r>
            <a:r>
              <a:rPr lang="en-US" sz="3638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WorkflowSim</a:t>
            </a:r>
            <a:endParaRPr lang="en-GB" sz="3638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1690689"/>
            <a:ext cx="7000875" cy="398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22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33539"/>
            <a:ext cx="7886700" cy="472281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методов проблемно-ориентированного планирования в распределенных вычислительных средах.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существующие методы и алгоритмы планирования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системы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моделирования алгоритмов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 протестировать подсистему прогнозирования характеристик выполнения задач</a:t>
            </a:r>
          </a:p>
          <a:p>
            <a:pPr lvl="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сравнительное тестирование алгоритмов планирования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628650" y="307976"/>
            <a:ext cx="7886700" cy="1325563"/>
          </a:xfrm>
        </p:spPr>
        <p:txBody>
          <a:bodyPr rtlCol="0">
            <a:normAutofit/>
          </a:bodyPr>
          <a:lstStyle/>
          <a:p>
            <a:pPr defTabSz="756026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3638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en-GB" sz="3638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GB" sz="3638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en-GB" sz="3638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38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исследования</a:t>
            </a:r>
            <a:endParaRPr lang="en-GB" sz="3638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z="2000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5691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756026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3638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Понятие потоков работ (</a:t>
            </a:r>
            <a:r>
              <a:rPr lang="en-US" sz="3638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Workflow)</a:t>
            </a:r>
            <a:endParaRPr lang="en-GB" sz="3638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500187"/>
            <a:ext cx="4572001" cy="48720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z="2000" smtClean="0"/>
              <a:t>3</a:t>
            </a:fld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60597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38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Проблемно-ориентированная вычислительная среда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Фиксированная предметная область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Фиксированные классы задач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с учетом информации о типе задачи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класса задач заданы функции: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оценки времени выполнения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оценки размера выходных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z="2000" smtClean="0"/>
              <a:t>4</a:t>
            </a:fld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93060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36726"/>
            <a:ext cx="3328988" cy="1325563"/>
          </a:xfrm>
        </p:spPr>
        <p:txBody>
          <a:bodyPr/>
          <a:lstStyle/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Архитектура </a:t>
            </a:r>
            <a:b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z="2000" smtClean="0"/>
              <a:t>5</a:t>
            </a:fld>
            <a:endParaRPr lang="ru-RU" sz="200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48" y="0"/>
            <a:ext cx="554669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819525" y="1007390"/>
            <a:ext cx="4133850" cy="13173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Схема базы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z="2000" smtClean="0"/>
              <a:t>6</a:t>
            </a:fld>
            <a:endParaRPr lang="ru-RU" sz="20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19" y="1690689"/>
            <a:ext cx="7217362" cy="43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9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Используемые инструменты и алгоритмы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41277" cy="4351338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ближайших соседей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HEFT, PO-HEFT, RANDOM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z="2000" smtClean="0"/>
              <a:t>7</a:t>
            </a:fld>
            <a:endParaRPr lang="ru-RU" sz="2000"/>
          </a:p>
        </p:txBody>
      </p:sp>
      <p:pic>
        <p:nvPicPr>
          <p:cNvPr id="1026" name="Picture 2" descr="Картинки по запросу postgre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80" y="3124993"/>
            <a:ext cx="1905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workflowsi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384" y="3124993"/>
            <a:ext cx="1836882" cy="183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intellij ide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66" y="4450635"/>
            <a:ext cx="1905718" cy="190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pychar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310" y="4551218"/>
            <a:ext cx="1743074" cy="174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02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/>
          <a:lstStyle/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ближайших соседей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z="2000" smtClean="0"/>
              <a:t>8</a:t>
            </a:fld>
            <a:endParaRPr lang="ru-RU" sz="2000"/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739947"/>
              </p:ext>
            </p:extLst>
          </p:nvPr>
        </p:nvGraphicFramePr>
        <p:xfrm>
          <a:off x="628649" y="1485899"/>
          <a:ext cx="7886701" cy="438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331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Сравнительное тестирование алгоритмов планирования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D63E-8CE7-4C30-B6FA-FFB615DD8305}" type="slidenum">
              <a:rPr lang="ru-RU" sz="2000" smtClean="0"/>
              <a:t>9</a:t>
            </a:fld>
            <a:endParaRPr lang="ru-RU" sz="2000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17931974"/>
              </p:ext>
            </p:extLst>
          </p:nvPr>
        </p:nvGraphicFramePr>
        <p:xfrm>
          <a:off x="746624" y="1690689"/>
          <a:ext cx="7466932" cy="2335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265860789"/>
              </p:ext>
            </p:extLst>
          </p:nvPr>
        </p:nvGraphicFramePr>
        <p:xfrm>
          <a:off x="746624" y="4026235"/>
          <a:ext cx="7466932" cy="2232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9897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3216</TotalTime>
  <Words>1294</Words>
  <Application>Microsoft Office PowerPoint</Application>
  <PresentationFormat>Экран (4:3)</PresentationFormat>
  <Paragraphs>130</Paragraphs>
  <Slides>16</Slides>
  <Notes>14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Тема Office</vt:lpstr>
      <vt:lpstr>Разработка и тестирование методов проблемно-ориентированного планирования потоков работ в распределенных вычислительных средах</vt:lpstr>
      <vt:lpstr>Цель и задачи исследования</vt:lpstr>
      <vt:lpstr>Понятие потоков работ (Workflow)</vt:lpstr>
      <vt:lpstr>Проблемно-ориентированная вычислительная среда</vt:lpstr>
      <vt:lpstr>Архитектура  системы</vt:lpstr>
      <vt:lpstr>Схема базы данных</vt:lpstr>
      <vt:lpstr>Используемые инструменты и алгоритмы</vt:lpstr>
      <vt:lpstr>Алгоритм k-ближайших соседей</vt:lpstr>
      <vt:lpstr>Сравнительное тестирование алгоритмов планирования</vt:lpstr>
      <vt:lpstr>Публикации и апробации</vt:lpstr>
      <vt:lpstr>Гранты</vt:lpstr>
      <vt:lpstr>Основные результаты</vt:lpstr>
      <vt:lpstr>Алгоритмы планирования</vt:lpstr>
      <vt:lpstr>Алгоритм PO-HEFT</vt:lpstr>
      <vt:lpstr>Алгоритм K-ближайших соседей</vt:lpstr>
      <vt:lpstr>Симулятор WorkflowSim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и тестирование алгоритмов проблемно-ориентированного планирования потоковых приложений  в облачных средах</dc:title>
  <dc:creator>Иван Лыжин</dc:creator>
  <cp:lastModifiedBy>Иван Лыжин</cp:lastModifiedBy>
  <cp:revision>98</cp:revision>
  <dcterms:created xsi:type="dcterms:W3CDTF">2016-05-31T08:03:12Z</dcterms:created>
  <dcterms:modified xsi:type="dcterms:W3CDTF">2017-06-02T03:04:37Z</dcterms:modified>
</cp:coreProperties>
</file>