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1"/>
  </p:notesMasterIdLst>
  <p:sldIdLst>
    <p:sldId id="256" r:id="rId2"/>
    <p:sldId id="271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74" r:id="rId17"/>
    <p:sldId id="275" r:id="rId18"/>
    <p:sldId id="269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60EA-01E3-4D7D-A292-F69343AA4FF5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EE5C-586F-44E8-B29B-03B398DA5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5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EE5C-586F-44E8-B29B-03B398DA5A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7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EE5C-586F-44E8-B29B-03B398DA5A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1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CF9-E310-4F75-93A6-CA7C5475F456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6DF1-7579-4BDE-A90F-7C8B6C2B0B84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152E-15C8-4263-9DED-9611112D8613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65BC-EBB2-49BC-8D9C-315433FC4577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CE8-4CB2-4D03-A138-3F87F95D8B6E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8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6519-A35A-4BA6-8BE2-46972479BE07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E99-81D0-4508-9551-2A56AFF3D44A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639-434F-471D-923F-C911DFD13AE7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4B8E-82AB-4C66-8C7D-C5C9A34BB871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EED-B60B-4868-9CB7-6539DA78D3B4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997-0183-45D4-99C9-7183AA8CC3D6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0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4720-8AAE-4DE9-B269-493D10EE5119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1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2764" y="1487606"/>
            <a:ext cx="7052175" cy="3316406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РАЗРАБОТКА ТЕХНОЛОГИИ СОЗДАНИЯ ЦИФРОВЫХ ДВОЙНИКОВ НА ОСНОВЕ РЕСУРСОВ ОБЛАЧНОЙ ВЫЧИСЛИТЕЛЬНОЙ ПЛАТФОРМЫ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0915" y="3956879"/>
            <a:ext cx="3509639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400" b="1" dirty="0" smtClean="0"/>
              <a:t>Автор: 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студент группы</a:t>
            </a:r>
            <a:r>
              <a:rPr lang="ru-RU" sz="2400" dirty="0"/>
              <a:t> </a:t>
            </a:r>
            <a:r>
              <a:rPr lang="ru-RU" sz="2400" dirty="0" smtClean="0"/>
              <a:t>КЭ-401 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Р.А. Бобин</a:t>
            </a:r>
            <a:endParaRPr lang="ru-RU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9045" y="3956879"/>
            <a:ext cx="496778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400" b="1" dirty="0" smtClean="0"/>
              <a:t>Научный руководитель: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кандидат физ.-мат. наук, доцент</a:t>
            </a:r>
            <a:br>
              <a:rPr lang="ru-RU" sz="2400" dirty="0" smtClean="0"/>
            </a:br>
            <a:r>
              <a:rPr lang="ru-RU" sz="2400" dirty="0" smtClean="0"/>
              <a:t>Г.И. Радченко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479457" y="6126875"/>
            <a:ext cx="2358787" cy="731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400" dirty="0" smtClean="0"/>
              <a:t>Челябинск-2019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компонентов цифрового двойника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48630"/>
            <a:ext cx="7994998" cy="49077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«сущность – связь» базы данных цифрового двойника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" y="2101756"/>
            <a:ext cx="8296986" cy="341227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3507" y="1965278"/>
            <a:ext cx="2605443" cy="3275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" y="1952142"/>
            <a:ext cx="2143125" cy="214312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73" y="1872053"/>
            <a:ext cx="2546207" cy="25462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31" y="3833814"/>
            <a:ext cx="2807219" cy="23072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41055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деятельности системы для предоставления пользователю информации о текущем энергопотреблении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6" y="1895405"/>
            <a:ext cx="8160508" cy="448627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регистрации клиентского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6" y="1852921"/>
            <a:ext cx="737910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получения результатов </a:t>
            </a:r>
            <a:r>
              <a:rPr lang="ru-RU" dirty="0" smtClean="0"/>
              <a:t>запросов клиентского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87" y="1825625"/>
            <a:ext cx="576282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2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нотификации пользователя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" y="1524129"/>
            <a:ext cx="8269690" cy="4832222"/>
          </a:xfrm>
          <a:ln>
            <a:solidFill>
              <a:schemeClr val="tx1"/>
            </a:solidFill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49922" y="3234519"/>
            <a:ext cx="1108028" cy="150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6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6946"/>
          </a:xfrm>
        </p:spPr>
        <p:txBody>
          <a:bodyPr/>
          <a:lstStyle/>
          <a:p>
            <a:r>
              <a:rPr lang="ru-RU" dirty="0" smtClean="0"/>
              <a:t>Конструктор создания электронных уведомлений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6" y="1665083"/>
            <a:ext cx="8064548" cy="4418257"/>
          </a:xfrm>
          <a:ln>
            <a:solidFill>
              <a:schemeClr val="tx1"/>
            </a:solidFill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1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51128"/>
            <a:ext cx="7886700" cy="4825835"/>
          </a:xfrm>
        </p:spPr>
        <p:txBody>
          <a:bodyPr>
            <a:noAutofit/>
          </a:bodyPr>
          <a:lstStyle/>
          <a:p>
            <a:r>
              <a:rPr lang="ru-RU" sz="2800" dirty="0"/>
              <a:t>Для проверки работоспособности системы было написан модульный тест, проверяющий правильность работы компонента, отвечающего за создание пространственного интеллектуального графа на основе </a:t>
            </a:r>
            <a:r>
              <a:rPr lang="en-US" sz="2800" dirty="0"/>
              <a:t>YAML</a:t>
            </a:r>
            <a:r>
              <a:rPr lang="ru-RU" sz="2800" dirty="0"/>
              <a:t>-файла, содержащего иерархическую структуру моделируемой физической системы</a:t>
            </a:r>
            <a:endParaRPr lang="ru-RU" sz="2800" dirty="0" smtClean="0"/>
          </a:p>
          <a:p>
            <a:r>
              <a:rPr lang="ru-RU" sz="2800" dirty="0" smtClean="0"/>
              <a:t>Произведено сравнительное тестирование с целью определения правильности обработки телеметрии датчиков</a:t>
            </a:r>
          </a:p>
          <a:p>
            <a:r>
              <a:rPr lang="ru-RU" sz="2800" dirty="0"/>
              <a:t>Для проверки правильности результатов выполнения </a:t>
            </a:r>
            <a:r>
              <a:rPr lang="en-US" sz="2800" dirty="0"/>
              <a:t>API</a:t>
            </a:r>
            <a:r>
              <a:rPr lang="ru-RU" sz="2800" dirty="0"/>
              <a:t>-запросов </a:t>
            </a:r>
            <a:r>
              <a:rPr lang="ru-RU" sz="2800" dirty="0" smtClean="0"/>
              <a:t> было проведено тестирование </a:t>
            </a:r>
            <a:r>
              <a:rPr lang="en-US" sz="2800" dirty="0" smtClean="0"/>
              <a:t>API </a:t>
            </a:r>
            <a:r>
              <a:rPr lang="ru-RU" sz="2800" dirty="0" smtClean="0"/>
              <a:t>управления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Autofit/>
          </a:bodyPr>
          <a:lstStyle/>
          <a:p>
            <a:r>
              <a:rPr lang="ru-RU" sz="2800" dirty="0"/>
              <a:t>П</a:t>
            </a:r>
            <a:r>
              <a:rPr lang="ru-RU" sz="2800" dirty="0" smtClean="0"/>
              <a:t>роведен обзор научной литературы и существующих решений Интернета вещей для создания цифровых двойников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зучены </a:t>
            </a:r>
            <a:r>
              <a:rPr lang="ru-RU" sz="2800" dirty="0"/>
              <a:t>технологии, предоставляемые облачными вычислительными платформами, для создания цифровых </a:t>
            </a:r>
            <a:r>
              <a:rPr lang="ru-RU" sz="2800" dirty="0" smtClean="0"/>
              <a:t>двойников</a:t>
            </a:r>
          </a:p>
          <a:p>
            <a:r>
              <a:rPr lang="ru-RU" sz="2800" dirty="0" smtClean="0"/>
              <a:t>Спроектирован и разработан прототип </a:t>
            </a:r>
            <a:r>
              <a:rPr lang="ru-RU" sz="2800" dirty="0"/>
              <a:t>цифрового двойника на основе облачных вычислительных ресурсов вычислительной платформы </a:t>
            </a:r>
            <a:r>
              <a:rPr lang="en-US" sz="2800" dirty="0"/>
              <a:t>Microsoft </a:t>
            </a:r>
            <a:r>
              <a:rPr lang="en-US" sz="2800" dirty="0" smtClean="0"/>
              <a:t>Azure</a:t>
            </a:r>
            <a:endParaRPr lang="ru-RU" sz="2800" dirty="0" smtClean="0"/>
          </a:p>
          <a:p>
            <a:r>
              <a:rPr lang="ru-RU" sz="2800" dirty="0" smtClean="0"/>
              <a:t>Произведено </a:t>
            </a:r>
            <a:r>
              <a:rPr lang="ru-RU" sz="2800" dirty="0"/>
              <a:t>тестирование разработанного прототипа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Прогноз в отношении капиталовложений </a:t>
            </a:r>
            <a:r>
              <a:rPr lang="ru-RU" sz="3200" dirty="0" smtClean="0"/>
              <a:t>в </a:t>
            </a:r>
            <a:r>
              <a:rPr lang="en-US" sz="3200" dirty="0" err="1" smtClean="0"/>
              <a:t>IoT</a:t>
            </a:r>
            <a:r>
              <a:rPr lang="en-US" sz="3200" dirty="0" smtClean="0"/>
              <a:t> </a:t>
            </a:r>
            <a:r>
              <a:rPr lang="ru-RU" sz="3200" dirty="0"/>
              <a:t>на 2022 — более 1 триллиона долларов </a:t>
            </a:r>
            <a:r>
              <a:rPr lang="ru-RU" sz="3200" dirty="0" smtClean="0"/>
              <a:t>США</a:t>
            </a:r>
          </a:p>
          <a:p>
            <a:r>
              <a:rPr lang="ru-RU" sz="3200" dirty="0" smtClean="0"/>
              <a:t>Появление концепции Индустрии 4.0</a:t>
            </a:r>
          </a:p>
          <a:p>
            <a:r>
              <a:rPr lang="ru-RU" sz="3200" dirty="0" smtClean="0"/>
              <a:t>Развитие облачных технологий </a:t>
            </a:r>
          </a:p>
          <a:p>
            <a:pPr marL="342900" lvl="1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7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8707"/>
          </a:xfrm>
        </p:spPr>
        <p:txBody>
          <a:bodyPr/>
          <a:lstStyle/>
          <a:p>
            <a:r>
              <a:rPr lang="ru-RU" sz="4000" dirty="0" smtClean="0"/>
              <a:t>Цель и 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73707"/>
            <a:ext cx="7886700" cy="55136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800" b="1" dirty="0" smtClean="0"/>
              <a:t>Цель: </a:t>
            </a:r>
            <a:r>
              <a:rPr lang="ru-RU" sz="5800" dirty="0" smtClean="0"/>
              <a:t>разработка </a:t>
            </a:r>
            <a:r>
              <a:rPr lang="ru-RU" sz="5800" dirty="0"/>
              <a:t>технологии создания цифровых двойников, а также реализация и тестирование прототипа цифрового двойника на основе ресурсов облачной вычислительной платформы.</a:t>
            </a:r>
          </a:p>
          <a:p>
            <a:pPr marL="0" indent="0">
              <a:buNone/>
            </a:pPr>
            <a:r>
              <a:rPr lang="ru-RU" sz="5800" b="1" dirty="0" smtClean="0"/>
              <a:t>Задачи: </a:t>
            </a:r>
          </a:p>
          <a:p>
            <a:pPr lvl="1">
              <a:lnSpc>
                <a:spcPct val="120000"/>
              </a:lnSpc>
            </a:pPr>
            <a:r>
              <a:rPr lang="ru-RU" sz="5900" dirty="0"/>
              <a:t>провести обзор научной литературы и существующих решений Интернета вещей для создания цифровых </a:t>
            </a:r>
            <a:r>
              <a:rPr lang="ru-RU" sz="5900" dirty="0" smtClean="0"/>
              <a:t>двойников</a:t>
            </a:r>
            <a:endParaRPr lang="ru-RU" sz="5900" dirty="0"/>
          </a:p>
          <a:p>
            <a:pPr lvl="1">
              <a:lnSpc>
                <a:spcPct val="120000"/>
              </a:lnSpc>
            </a:pPr>
            <a:r>
              <a:rPr lang="ru-RU" sz="5900" dirty="0"/>
              <a:t>изучить технологии, предоставляемые облачными вычислительными платформами, для создания цифровых </a:t>
            </a:r>
            <a:r>
              <a:rPr lang="ru-RU" sz="5900" dirty="0" smtClean="0"/>
              <a:t>двойников</a:t>
            </a:r>
          </a:p>
          <a:p>
            <a:pPr lvl="1">
              <a:lnSpc>
                <a:spcPct val="120000"/>
              </a:lnSpc>
            </a:pPr>
            <a:r>
              <a:rPr lang="ru-RU" sz="5900" dirty="0" smtClean="0"/>
              <a:t>Спроектировать, разработать </a:t>
            </a:r>
            <a:r>
              <a:rPr lang="ru-RU" sz="5900" dirty="0"/>
              <a:t>и протестировать прототип цифрового </a:t>
            </a:r>
            <a:r>
              <a:rPr lang="ru-RU" sz="5900" dirty="0" smtClean="0"/>
              <a:t>двойника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потока данных </a:t>
            </a:r>
            <a:r>
              <a:rPr lang="en-US" dirty="0"/>
              <a:t>Azure Digital Twins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" y="2538485"/>
            <a:ext cx="8186953" cy="252656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настройки иерархии графа с помощью редактора </a:t>
            </a:r>
            <a:r>
              <a:rPr lang="ru-RU" dirty="0" smtClean="0"/>
              <a:t>потоков </a:t>
            </a:r>
            <a:r>
              <a:rPr lang="en-US" dirty="0" smtClean="0"/>
              <a:t>AWS Things Graph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4" y="1690689"/>
            <a:ext cx="7725326" cy="448627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пространственного интеллектуального графа </a:t>
            </a:r>
            <a:r>
              <a:rPr lang="en-US" dirty="0"/>
              <a:t>Azure Digital Twins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" y="1924334"/>
            <a:ext cx="8269690" cy="43813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0468"/>
          </a:xfrm>
        </p:spPr>
        <p:txBody>
          <a:bodyPr/>
          <a:lstStyle/>
          <a:p>
            <a:r>
              <a:rPr lang="ru-RU" dirty="0" smtClean="0"/>
              <a:t>Схема используемого набора данных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29693"/>
              </p:ext>
            </p:extLst>
          </p:nvPr>
        </p:nvGraphicFramePr>
        <p:xfrm>
          <a:off x="313898" y="1160059"/>
          <a:ext cx="8557146" cy="523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191"/>
                <a:gridCol w="1426191"/>
                <a:gridCol w="1426191"/>
                <a:gridCol w="1426191"/>
                <a:gridCol w="1426191"/>
                <a:gridCol w="1426191"/>
              </a:tblGrid>
              <a:tr h="60115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LCLid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stdorToU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DateTime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KWH/</a:t>
                      </a:r>
                      <a:r>
                        <a:rPr lang="en-US" sz="1800" dirty="0" err="1" smtClean="0"/>
                        <a:t>hh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Acorn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Acorn_grouped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MAC000002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2012-10-12 00:30:00.0000000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Affluent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ToU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2012-10-28 16:30:00.0000000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ACORN-Q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Affluent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2013-08-13 15:00:00.0000000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Comfortable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2013-09-11 12:00:00.0000000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Comfortable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</a:t>
            </a:r>
            <a:r>
              <a:rPr lang="ru-RU" dirty="0" smtClean="0"/>
              <a:t>использования системы </a:t>
            </a:r>
            <a:r>
              <a:rPr lang="ru-RU" dirty="0"/>
              <a:t>Цифровой двойник «Энергопотребление»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4216" cy="48258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2263" y="1690689"/>
            <a:ext cx="1774209" cy="219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 проектируемого цифрового двойника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" y="2238233"/>
            <a:ext cx="8296986" cy="32267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3507" y="2128234"/>
            <a:ext cx="1774209" cy="219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378</Words>
  <Application>Microsoft Office PowerPoint</Application>
  <PresentationFormat>Экран (4:3)</PresentationFormat>
  <Paragraphs>108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РАЗРАБОТКА ТЕХНОЛОГИИ СОЗДАНИЯ ЦИФРОВЫХ ДВОЙНИКОВ НА ОСНОВЕ РЕСУРСОВ ОБЛАЧНОЙ ВЫЧИСЛИТЕЛЬНОЙ ПЛАТФОРМЫ    </vt:lpstr>
      <vt:lpstr>Актуальность</vt:lpstr>
      <vt:lpstr>Цель и задачи исследования</vt:lpstr>
      <vt:lpstr>Диаграмма потока данных Azure Digital Twins</vt:lpstr>
      <vt:lpstr>Пример настройки иерархии графа с помощью редактора потоков AWS Things Graph</vt:lpstr>
      <vt:lpstr>Схема пространственного интеллектуального графа Azure Digital Twins</vt:lpstr>
      <vt:lpstr>Схема используемого набора данных</vt:lpstr>
      <vt:lpstr>Диаграмма вариантов использования системы Цифровой двойник «Энергопотребление»</vt:lpstr>
      <vt:lpstr>Диаграмма потоков данных проектируемого цифрового двойника</vt:lpstr>
      <vt:lpstr>Диаграмма компонентов цифрового двойника</vt:lpstr>
      <vt:lpstr>Диаграмма «сущность – связь» базы данных цифрового двойника</vt:lpstr>
      <vt:lpstr>Средства реализации</vt:lpstr>
      <vt:lpstr>Диаграмма деятельности системы для предоставления пользователю информации о текущем энергопотреблении</vt:lpstr>
      <vt:lpstr>Окно регистрации клиентского приложения</vt:lpstr>
      <vt:lpstr>Окно получения результатов запросов клиентского приложения</vt:lpstr>
      <vt:lpstr>Пример нотификации пользователя</vt:lpstr>
      <vt:lpstr>Конструктор создания электронных уведомлений</vt:lpstr>
      <vt:lpstr>Результаты тестирования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ТЕХНОЛОГИИ СОЗДАНИЯ ЦИФРОВЫХ ДВОЙНИКОВ НА ОСНОВЕ РЕСУРСОВ ОБЛАЧНОЙ ВЫЧИСЛИТЕЛЬНОЙ ПЛАТФОРМЫ    </dc:title>
  <dc:creator>Rostislav Bobin</dc:creator>
  <cp:lastModifiedBy>Rostislav Bobin</cp:lastModifiedBy>
  <cp:revision>15</cp:revision>
  <dcterms:created xsi:type="dcterms:W3CDTF">2019-05-30T08:39:33Z</dcterms:created>
  <dcterms:modified xsi:type="dcterms:W3CDTF">2019-06-03T12:19:48Z</dcterms:modified>
</cp:coreProperties>
</file>