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1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/>
        </p:nvSpPr>
        <p:spPr>
          <a:xfrm>
            <a:off x="342643" y="1186874"/>
            <a:ext cx="23698713" cy="22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9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Welcome to the Tidyverse</a:t>
            </a:r>
          </a:p>
        </p:txBody>
      </p:sp>
      <p:sp>
        <p:nvSpPr>
          <p:cNvPr id="3" name="Shape 3"/>
          <p:cNvSpPr txBox="1"/>
          <p:nvPr/>
        </p:nvSpPr>
        <p:spPr>
          <a:xfrm>
            <a:off x="2039273" y="3223666"/>
            <a:ext cx="20331706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Wireless: </a:t>
            </a:r>
            <a:r>
              <a:rPr b="1"/>
              <a:t>JSM2019       </a:t>
            </a:r>
            <a:r>
              <a:t>Password: </a:t>
            </a:r>
            <a:r>
              <a:rPr b="1"/>
              <a:t>abbvie19</a:t>
            </a:r>
          </a:p>
        </p:txBody>
      </p:sp>
      <p:sp>
        <p:nvSpPr>
          <p:cNvPr id="4" name="Shape 4"/>
          <p:cNvSpPr/>
          <p:nvPr/>
        </p:nvSpPr>
        <p:spPr>
          <a:xfrm>
            <a:off x="4190787" y="4799876"/>
            <a:ext cx="1600242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>
              <a:defRPr sz="5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5" name="Shape 5"/>
          <p:cNvSpPr txBox="1"/>
          <p:nvPr>
            <p:ph type="title"/>
          </p:nvPr>
        </p:nvSpPr>
        <p:spPr>
          <a:xfrm>
            <a:off x="666750" y="355600"/>
            <a:ext cx="23050500" cy="158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 txBox="1"/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0800" u="none">
          <a:solidFill>
            <a:srgbClr val="005493">
              <a:alpha val="75000"/>
            </a:srgbClr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200" u="none"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2"/>
          <p:cNvSpPr txBox="1"/>
          <p:nvPr/>
        </p:nvSpPr>
        <p:spPr>
          <a:xfrm>
            <a:off x="4307504" y="5126020"/>
            <a:ext cx="15795245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defRPr sz="7000">
                <a:solidFill>
                  <a:srgbClr val="5D8EC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group do you associate with </a:t>
            </a:r>
            <a:r>
              <a:rPr b="1"/>
              <a:t>math</a:t>
            </a:r>
            <a:r>
              <a:t>?</a:t>
            </a:r>
          </a:p>
        </p:txBody>
      </p:sp>
      <p:sp>
        <p:nvSpPr>
          <p:cNvPr id="32" name="TextBox 12"/>
          <p:cNvSpPr txBox="1"/>
          <p:nvPr/>
        </p:nvSpPr>
        <p:spPr>
          <a:xfrm>
            <a:off x="5985566" y="6733593"/>
            <a:ext cx="594909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hypotheses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messy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guess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discover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13991775" y="6733593"/>
            <a:ext cx="4406659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r" defTabSz="1828800">
              <a:defRPr b="1" sz="7000">
                <a:solidFill>
                  <a:srgbClr val="5C8EC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axioms</a:t>
            </a:r>
          </a:p>
          <a:p>
            <a:pPr algn="r" defTabSz="1828800">
              <a:defRPr b="1" sz="7000">
                <a:solidFill>
                  <a:srgbClr val="5C8EC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logical</a:t>
            </a:r>
          </a:p>
          <a:p>
            <a:pPr algn="r" defTabSz="1828800">
              <a:defRPr b="1" sz="7000">
                <a:solidFill>
                  <a:srgbClr val="5C8EC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certain</a:t>
            </a:r>
          </a:p>
          <a:p>
            <a:pPr algn="r" defTabSz="1828800">
              <a:defRPr b="1" sz="7000">
                <a:solidFill>
                  <a:srgbClr val="5C8EC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prove</a:t>
            </a:r>
          </a:p>
        </p:txBody>
      </p:sp>
      <p:sp>
        <p:nvSpPr>
          <p:cNvPr id="34" name="Shape 34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9963 0.000000" origin="layout" pathEditMode="relative">
                                      <p:cBhvr>
                                        <p:cTn id="6" dur="1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2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25" presetClass="entr" nodeType="afterEffect" presetSubtype="0" presetID="1" grpId="4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4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Class="entr" nodeType="afterEffect" presetSubtype="0" presetID="1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9500"/>
                            </p:stCondLst>
                            <p:childTnLst>
                              <p:par>
                                <p:cTn id="36" presetClass="entr" nodeType="afterEffect" presetSubtype="0" presetID="1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5"/>
      <p:bldP build="whole" bldLvl="1" animBg="1" rev="0" advAuto="0" spid="31" grpId="2"/>
      <p:bldP build="p" bldLvl="5" animBg="1" rev="0" advAuto="0" spid="33" grpId="4"/>
      <p:bldP build="p" bldLvl="5" animBg="1" rev="0" advAuto="0" spid="3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1" name="TextBox 12"/>
          <p:cNvSpPr txBox="1"/>
          <p:nvPr/>
        </p:nvSpPr>
        <p:spPr>
          <a:xfrm>
            <a:off x="3879104" y="5126020"/>
            <a:ext cx="16625792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lnSpc>
                <a:spcPct val="90000"/>
              </a:lnSpc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group do you associate with </a:t>
            </a:r>
            <a:r>
              <a:rPr b="1"/>
              <a:t>science</a:t>
            </a:r>
            <a:r>
              <a:t>?</a:t>
            </a:r>
          </a:p>
        </p:txBody>
      </p:sp>
      <p:sp>
        <p:nvSpPr>
          <p:cNvPr id="42" name="TextBox 12"/>
          <p:cNvSpPr txBox="1"/>
          <p:nvPr/>
        </p:nvSpPr>
        <p:spPr>
          <a:xfrm>
            <a:off x="5985566" y="6733593"/>
            <a:ext cx="5949091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hypotheses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messy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best guess</a:t>
            </a:r>
          </a:p>
          <a:p>
            <a:pPr algn="l" defTabSz="1828800">
              <a:defRPr sz="7000">
                <a:solidFill>
                  <a:srgbClr val="79797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discover</a:t>
            </a:r>
          </a:p>
        </p:txBody>
      </p:sp>
      <p:sp>
        <p:nvSpPr>
          <p:cNvPr id="43" name="TextBox 12"/>
          <p:cNvSpPr txBox="1"/>
          <p:nvPr/>
        </p:nvSpPr>
        <p:spPr>
          <a:xfrm>
            <a:off x="13991775" y="6733593"/>
            <a:ext cx="4406659" cy="445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r" defTabSz="1828800">
              <a:defRPr b="1" sz="7000">
                <a:solidFill>
                  <a:srgbClr val="5C8F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axioms</a:t>
            </a:r>
          </a:p>
          <a:p>
            <a:pPr algn="r" defTabSz="1828800">
              <a:defRPr b="1" sz="7000">
                <a:solidFill>
                  <a:srgbClr val="5C8F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logical</a:t>
            </a:r>
          </a:p>
          <a:p>
            <a:pPr algn="r" defTabSz="1828800">
              <a:defRPr b="1" sz="7000">
                <a:solidFill>
                  <a:srgbClr val="5C8F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certain</a:t>
            </a:r>
          </a:p>
          <a:p>
            <a:pPr algn="r" defTabSz="1828800">
              <a:defRPr b="1" sz="7000">
                <a:solidFill>
                  <a:srgbClr val="5C8FC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prove</a:t>
            </a:r>
          </a:p>
        </p:txBody>
      </p:sp>
      <p:sp>
        <p:nvSpPr>
          <p:cNvPr id="44" name="Shape 44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9963 0.000000" origin="layout" pathEditMode="relative">
                                      <p:cBhvr>
                                        <p:cTn id="6" dur="15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13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" grpId="3"/>
      <p:bldP build="whole" bldLvl="1" animBg="1" rev="0" advAuto="0" spid="4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 rot="21271686">
            <a:off x="7031731" y="6407788"/>
            <a:ext cx="10320537" cy="128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750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Connect to the wireless!</a:t>
            </a:r>
          </a:p>
        </p:txBody>
      </p:sp>
      <p:pic>
        <p:nvPicPr>
          <p:cNvPr id="4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4201" y="4311907"/>
            <a:ext cx="6847736" cy="3566104"/>
          </a:xfrm>
          <a:prstGeom prst="rect">
            <a:avLst/>
          </a:prstGeom>
        </p:spPr>
      </p:pic>
      <p:sp>
        <p:nvSpPr>
          <p:cNvPr id="50" name="Shape 50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2" name="Shape 52"/>
          <p:cNvSpPr/>
          <p:nvPr/>
        </p:nvSpPr>
        <p:spPr>
          <a:xfrm>
            <a:off x="3023492" y="12076356"/>
            <a:ext cx="6095618" cy="567403"/>
          </a:xfrm>
          <a:prstGeom prst="roundRect">
            <a:avLst>
              <a:gd name="adj" fmla="val 0"/>
            </a:avLst>
          </a:prstGeom>
          <a:solidFill>
            <a:srgbClr val="FFFFFF">
              <a:alpha val="7976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9121259" y="12076356"/>
            <a:ext cx="6095618" cy="567403"/>
          </a:xfrm>
          <a:prstGeom prst="roundRect">
            <a:avLst>
              <a:gd name="adj" fmla="val 0"/>
            </a:avLst>
          </a:prstGeom>
          <a:ln w="50800">
            <a:solidFill>
              <a:srgbClr val="C0C0C0"/>
            </a:solidFill>
            <a:miter lim="400000"/>
          </a:ln>
        </p:spPr>
        <p:txBody>
          <a:bodyPr lIns="0" tIns="0" rIns="0" bIns="0" anchor="ctr"/>
          <a:lstStyle/>
          <a:p>
            <a:pPr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9963 0.000000" origin="layout" pathEditMode="relative">
                                      <p:cBhvr>
                                        <p:cTn id="6" dur="1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5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" presetClass="entr" nodeType="afterEffect" presetSubtype="3" presetID="18" grpId="3" fill="hold">
                                  <p:stCondLst>
                                    <p:cond delay="8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30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9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3"/>
      <p:bldP build="whole" bldLvl="1" animBg="1" rev="0" advAuto="0" spid="51" grpId="4"/>
      <p:bldP build="whole" bldLvl="1" animBg="1" rev="0" advAuto="0" spid="47" grpId="2"/>
    </p:bldLst>
  </p:timing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