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5" r:id="rId2"/>
    <p:sldMasterId id="2147483695" r:id="rId3"/>
    <p:sldMasterId id="2147483715" r:id="rId4"/>
    <p:sldMasterId id="2147483735" r:id="rId5"/>
  </p:sldMasterIdLst>
  <p:notesMasterIdLst>
    <p:notesMasterId r:id="rId34"/>
  </p:notesMasterIdLst>
  <p:handoutMasterIdLst>
    <p:handoutMasterId r:id="rId35"/>
  </p:handoutMasterIdLst>
  <p:sldIdLst>
    <p:sldId id="308" r:id="rId6"/>
    <p:sldId id="371" r:id="rId7"/>
    <p:sldId id="391" r:id="rId8"/>
    <p:sldId id="388" r:id="rId9"/>
    <p:sldId id="389" r:id="rId10"/>
    <p:sldId id="390" r:id="rId11"/>
    <p:sldId id="372" r:id="rId12"/>
    <p:sldId id="374" r:id="rId13"/>
    <p:sldId id="375" r:id="rId14"/>
    <p:sldId id="397" r:id="rId15"/>
    <p:sldId id="376" r:id="rId16"/>
    <p:sldId id="377" r:id="rId17"/>
    <p:sldId id="378" r:id="rId18"/>
    <p:sldId id="379" r:id="rId19"/>
    <p:sldId id="373" r:id="rId20"/>
    <p:sldId id="381" r:id="rId21"/>
    <p:sldId id="382" r:id="rId22"/>
    <p:sldId id="383" r:id="rId23"/>
    <p:sldId id="384" r:id="rId24"/>
    <p:sldId id="385" r:id="rId25"/>
    <p:sldId id="380" r:id="rId26"/>
    <p:sldId id="387" r:id="rId27"/>
    <p:sldId id="392" r:id="rId28"/>
    <p:sldId id="393" r:id="rId29"/>
    <p:sldId id="395" r:id="rId30"/>
    <p:sldId id="394" r:id="rId31"/>
    <p:sldId id="396" r:id="rId32"/>
    <p:sldId id="355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0000"/>
    <a:srgbClr val="4D0558"/>
    <a:srgbClr val="FDFD2F"/>
    <a:srgbClr val="FFFF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96054" autoAdjust="0"/>
  </p:normalViewPr>
  <p:slideViewPr>
    <p:cSldViewPr showGuides="1">
      <p:cViewPr>
        <p:scale>
          <a:sx n="89" d="100"/>
          <a:sy n="89" d="100"/>
        </p:scale>
        <p:origin x="2664" y="9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786" y="-8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/>
            </a:lvl1pPr>
          </a:lstStyle>
          <a:p>
            <a:fld id="{3BDFDAB0-C2FA-4FB6-A017-BC58D587100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r">
              <a:defRPr sz="1200"/>
            </a:lvl1pPr>
          </a:lstStyle>
          <a:p>
            <a:fld id="{C3A31DBE-A54D-4959-8B87-F9AF74CB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6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/>
            </a:lvl1pPr>
          </a:lstStyle>
          <a:p>
            <a:fld id="{454313DA-536A-41F6-B225-01E35951AE2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5" rIns="96651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51" tIns="48325" rIns="96651" bIns="483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r">
              <a:defRPr sz="1200"/>
            </a:lvl1pPr>
          </a:lstStyle>
          <a:p>
            <a:fld id="{594F436D-482B-4F00-A1BC-87F30C3E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9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F436D-482B-4F00-A1BC-87F30C3E5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F436D-482B-4F00-A1BC-87F30C3E5D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16848" y="56235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:\Users\Jim\Documents\Freelance\Aaron\AP\Files for Jim Cairl\AP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2" y="1"/>
            <a:ext cx="914400" cy="10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943" y="3886200"/>
            <a:ext cx="7322658" cy="1470025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tx1"/>
                </a:solidFill>
                <a:latin typeface="GoodOT-Bol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6942" y="6356350"/>
            <a:ext cx="1836257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00799" y="6356350"/>
            <a:ext cx="1828801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42" y="5410200"/>
            <a:ext cx="3665058" cy="76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GoodOT-Book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906942" y="1143000"/>
            <a:ext cx="7315198" cy="4114800"/>
          </a:xfr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16848" y="594360"/>
            <a:ext cx="914400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2514600"/>
            <a:ext cx="1524000" cy="3657600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1200"/>
              </a:spcBef>
              <a:buNone/>
              <a:defRPr sz="1200" b="0">
                <a:latin typeface="Georgia" pitchFamily="18" charset="0"/>
              </a:defRPr>
            </a:lvl1pPr>
            <a:lvl2pPr>
              <a:spcBef>
                <a:spcPts val="1200"/>
              </a:spcBef>
              <a:defRPr sz="1200" b="0">
                <a:latin typeface="Georgia" pitchFamily="18" charset="0"/>
              </a:defRPr>
            </a:lvl2pPr>
            <a:lvl3pPr marL="457200" indent="-225425">
              <a:spcBef>
                <a:spcPts val="800"/>
              </a:spcBef>
              <a:defRPr sz="800" b="0">
                <a:latin typeface="Georgia" pitchFamily="18" charset="0"/>
              </a:defRPr>
            </a:lvl3pPr>
            <a:lvl4pPr marL="744538" indent="-228600">
              <a:spcBef>
                <a:spcPts val="800"/>
              </a:spcBef>
              <a:defRPr sz="800" b="0">
                <a:latin typeface="Georgia" pitchFamily="18" charset="0"/>
              </a:defRPr>
            </a:lvl4pPr>
            <a:lvl5pPr marL="977900" indent="-228600">
              <a:spcBef>
                <a:spcPts val="800"/>
              </a:spcBef>
              <a:buFont typeface="Calibri" pitchFamily="34" charset="0"/>
              <a:buChar char="–"/>
              <a:defRPr sz="800" b="0"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514600"/>
            <a:ext cx="54864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6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3429000"/>
            <a:ext cx="1828800" cy="566738"/>
          </a:xfrm>
        </p:spPr>
        <p:txBody>
          <a:bodyPr anchor="b" anchorCtr="0">
            <a:normAutofit/>
          </a:bodyPr>
          <a:lstStyle>
            <a:lvl1pPr algn="l">
              <a:defRPr sz="1800" b="0" cap="none" baseline="0">
                <a:latin typeface="GoodOT-Boo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838200"/>
            <a:ext cx="4195482" cy="2971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0" y="4038600"/>
            <a:ext cx="1828800" cy="2133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95753" y="838200"/>
            <a:ext cx="1828801" cy="1295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424825" y="838200"/>
            <a:ext cx="905256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7530353" y="838200"/>
            <a:ext cx="1613647" cy="1143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6513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800600"/>
            <a:ext cx="1828800" cy="1143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06942" y="6096000"/>
            <a:ext cx="914400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6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cap="none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3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b="0" cap="none" baseline="0">
                <a:solidFill>
                  <a:schemeClr val="tx1"/>
                </a:solidFill>
                <a:latin typeface="GoodOT-Medium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99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2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1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>
              <a:defRPr sz="3600">
                <a:latin typeface="GoodOT-Bol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solidFill>
                  <a:schemeClr val="tx1"/>
                </a:solidFill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55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16848" y="56235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:\Users\Jim\Documents\Freelance\Aaron\AP\Files for Jim Cairl\AP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2" y="1"/>
            <a:ext cx="914400" cy="10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943" y="3886200"/>
            <a:ext cx="7322658" cy="1470025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tx1"/>
                </a:solidFill>
                <a:latin typeface="GoodOT-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6942" y="6356350"/>
            <a:ext cx="1836257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00799" y="6356350"/>
            <a:ext cx="1828801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>
              <a:defRPr sz="3600">
                <a:latin typeface="GoodOT-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latin typeface="Georg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30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Jim\Documents\Freelance\Aaron\AP\Files for Jim Cairl\AP Watermarks\AP Powerpoint Template Revised 20111114 KL_Light Gray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im\Documents\Freelance\Aaron\AP\Files for Jim Cairl\AP_Signature_K_RGB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084"/>
            <a:ext cx="5809612" cy="106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11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ocuments\Freelance\Aaron\AP\Files for Jim Cairl\AP Watermarks\AP Powerpoint Template Revised 20111114 KL_Light Gray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06942" y="609600"/>
            <a:ext cx="905256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4675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m\Documents\Freelance\Aaron\AP\Files for Jim Cairl\AP Watermarks\AP Powerpoint Template Revised 20111114 KL_Light Gray 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3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514600"/>
            <a:ext cx="3657600" cy="36576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 b="0">
                <a:latin typeface="Georgia" pitchFamily="18" charset="0"/>
              </a:defRPr>
            </a:lvl1pPr>
            <a:lvl2pPr>
              <a:spcBef>
                <a:spcPts val="1800"/>
              </a:spcBef>
              <a:defRPr sz="1800" b="0">
                <a:latin typeface="Georgia" pitchFamily="18" charset="0"/>
              </a:defRPr>
            </a:lvl2pPr>
            <a:lvl3pPr marL="457200" indent="-225425">
              <a:defRPr sz="1400" b="0">
                <a:latin typeface="Georgia" pitchFamily="18" charset="0"/>
              </a:defRPr>
            </a:lvl3pPr>
            <a:lvl4pPr marL="11398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latin typeface="Georgia" pitchFamily="18" charset="0"/>
              </a:defRPr>
            </a:lvl4pPr>
            <a:lvl5pPr marL="13684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4400" y="2514600"/>
            <a:ext cx="3276600" cy="3657600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latin typeface="Georg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91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895350" y="57150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5715000"/>
            <a:ext cx="350520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914400" y="2514600"/>
            <a:ext cx="352044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3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4709161" y="2514600"/>
            <a:ext cx="352044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40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914400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2135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906942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415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42" y="5410200"/>
            <a:ext cx="3665058" cy="76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GoodOT-Book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06942" y="609600"/>
            <a:ext cx="914400" cy="76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906942" y="1143000"/>
            <a:ext cx="7315198" cy="4114800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5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m\Documents\Freelance\Aaron\AP\Files for Jim Cairl\AP Watermarks\AP Powerpoint Template Revised 20111114 KL_White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im\Documents\Freelance\Aaron\AP\Files for Jim Cairl\AP_Signature_K_RGB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084"/>
            <a:ext cx="5809612" cy="106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15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2514600"/>
            <a:ext cx="1524000" cy="3657600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1200"/>
              </a:spcBef>
              <a:buNone/>
              <a:defRPr sz="1200" b="0">
                <a:latin typeface="Georgia" pitchFamily="18" charset="0"/>
              </a:defRPr>
            </a:lvl1pPr>
            <a:lvl2pPr>
              <a:spcBef>
                <a:spcPts val="1200"/>
              </a:spcBef>
              <a:defRPr sz="1200" b="0">
                <a:latin typeface="Georgia" pitchFamily="18" charset="0"/>
              </a:defRPr>
            </a:lvl2pPr>
            <a:lvl3pPr marL="457200" indent="-225425">
              <a:spcBef>
                <a:spcPts val="800"/>
              </a:spcBef>
              <a:defRPr sz="800" b="0">
                <a:latin typeface="Georgia" pitchFamily="18" charset="0"/>
              </a:defRPr>
            </a:lvl3pPr>
            <a:lvl4pPr marL="744538" indent="-228600">
              <a:spcBef>
                <a:spcPts val="800"/>
              </a:spcBef>
              <a:defRPr sz="800" b="0">
                <a:latin typeface="Georgia" pitchFamily="18" charset="0"/>
              </a:defRPr>
            </a:lvl4pPr>
            <a:lvl5pPr marL="977900" indent="-228600">
              <a:spcBef>
                <a:spcPts val="800"/>
              </a:spcBef>
              <a:buFont typeface="Calibri" pitchFamily="34" charset="0"/>
              <a:buChar char="–"/>
              <a:defRPr sz="800" b="0"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514600"/>
            <a:ext cx="54864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226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3429000"/>
            <a:ext cx="1828800" cy="566738"/>
          </a:xfrm>
        </p:spPr>
        <p:txBody>
          <a:bodyPr anchor="b" anchorCtr="0">
            <a:normAutofit/>
          </a:bodyPr>
          <a:lstStyle>
            <a:lvl1pPr algn="l">
              <a:defRPr sz="1800" b="0" cap="none" baseline="0">
                <a:latin typeface="GoodOT-Boo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838200"/>
            <a:ext cx="4195482" cy="2971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0" y="4038600"/>
            <a:ext cx="1828800" cy="2133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95753" y="838200"/>
            <a:ext cx="1828801" cy="1295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424825" y="838200"/>
            <a:ext cx="905256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7530353" y="838200"/>
            <a:ext cx="1613647" cy="1143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4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800600"/>
            <a:ext cx="1828800" cy="1143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06942" y="6096000"/>
            <a:ext cx="914400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5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cap="none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05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b="0" cap="none" baseline="0">
                <a:solidFill>
                  <a:schemeClr val="tx1"/>
                </a:solidFill>
                <a:latin typeface="GoodOT-Medium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1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127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5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0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16848" y="56235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:\Users\Jim\Documents\Freelance\Aaron\AP\Files for Jim Cairl\AP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2" y="1"/>
            <a:ext cx="914400" cy="10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943" y="3886200"/>
            <a:ext cx="7322658" cy="1470025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  <a:latin typeface="GoodOT-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6942" y="6356350"/>
            <a:ext cx="1836257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00799" y="6356350"/>
            <a:ext cx="1828801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im\Documents\Freelance\Aaron\AP\Files for Jim Cairl\AP Watermarks\AP Powerpoint Template Revised 20111114 KL_White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1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>
              <a:defRPr sz="3600">
                <a:latin typeface="GoodOT-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solidFill>
                  <a:schemeClr val="bg1"/>
                </a:solidFill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698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im\Documents\Freelance\Aaron\AP\Files for Jim Cairl\AP Watermarks\AP Powerpoint Template Revised 20111114 KL_Deep Purple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im\Documents\Freelance\Aaron\AP\Files for Jim Cairl\AP_Signature_R_RGB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18" y="2895084"/>
            <a:ext cx="582339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772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im\Documents\Freelance\Aaron\AP\Files for Jim Cairl\AP Watermarks\AP Powerpoint Template Revised 20111114 KL_Deep Purple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16848" y="5943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40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stitial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Jim\Documents\Freelance\Aaron\AP\Files for Jim Cairl\AP Watermarks\AP Powerpoint Template Revised 20111114 KL_Deep Purple 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77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514600"/>
            <a:ext cx="3657600" cy="36576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 b="0">
                <a:solidFill>
                  <a:schemeClr val="bg1"/>
                </a:solidFill>
                <a:latin typeface="Georgia" pitchFamily="18" charset="0"/>
              </a:defRPr>
            </a:lvl1pPr>
            <a:lvl2pPr>
              <a:spcBef>
                <a:spcPts val="1800"/>
              </a:spcBef>
              <a:defRPr sz="1800" b="0">
                <a:solidFill>
                  <a:schemeClr val="bg1"/>
                </a:solidFill>
                <a:latin typeface="Georgia" pitchFamily="18" charset="0"/>
              </a:defRPr>
            </a:lvl2pPr>
            <a:lvl3pPr marL="457200" indent="-225425">
              <a:defRPr sz="1400" b="0">
                <a:solidFill>
                  <a:schemeClr val="bg1"/>
                </a:solidFill>
                <a:latin typeface="Georgia" pitchFamily="18" charset="0"/>
              </a:defRPr>
            </a:lvl3pPr>
            <a:lvl4pPr marL="11398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solidFill>
                  <a:schemeClr val="bg1"/>
                </a:solidFill>
                <a:latin typeface="Georgia" pitchFamily="18" charset="0"/>
              </a:defRPr>
            </a:lvl4pPr>
            <a:lvl5pPr marL="13684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solidFill>
                  <a:schemeClr val="bg1"/>
                </a:solidFill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4400" y="2514600"/>
            <a:ext cx="3276600" cy="3657600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solidFill>
                  <a:schemeClr val="bg1"/>
                </a:solidFill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6183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895350" y="57150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5715000"/>
            <a:ext cx="350520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914400" y="2514600"/>
            <a:ext cx="3520440" cy="304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4709161" y="2514600"/>
            <a:ext cx="352044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84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914400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8223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906942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538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rgbClr val="32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42" y="5410200"/>
            <a:ext cx="3665058" cy="76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GoodOT-Book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906942" y="1143000"/>
            <a:ext cx="7315198" cy="4114800"/>
          </a:xfr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16848" y="594360"/>
            <a:ext cx="914400" cy="91440"/>
          </a:xfrm>
          <a:prstGeom prst="rect">
            <a:avLst/>
          </a:prstGeom>
          <a:solidFill>
            <a:srgbClr val="7F5F6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50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2514600"/>
            <a:ext cx="1524000" cy="3657600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1200"/>
              </a:spcBef>
              <a:buNone/>
              <a:defRPr sz="1200" b="0">
                <a:latin typeface="Georgia" pitchFamily="18" charset="0"/>
              </a:defRPr>
            </a:lvl1pPr>
            <a:lvl2pPr>
              <a:spcBef>
                <a:spcPts val="1200"/>
              </a:spcBef>
              <a:defRPr sz="1200" b="0">
                <a:latin typeface="Georgia" pitchFamily="18" charset="0"/>
              </a:defRPr>
            </a:lvl2pPr>
            <a:lvl3pPr marL="457200" indent="-225425">
              <a:spcBef>
                <a:spcPts val="800"/>
              </a:spcBef>
              <a:defRPr sz="800" b="0">
                <a:latin typeface="Georgia" pitchFamily="18" charset="0"/>
              </a:defRPr>
            </a:lvl3pPr>
            <a:lvl4pPr marL="744538" indent="-228600">
              <a:spcBef>
                <a:spcPts val="800"/>
              </a:spcBef>
              <a:defRPr sz="800" b="0">
                <a:latin typeface="Georgia" pitchFamily="18" charset="0"/>
              </a:defRPr>
            </a:lvl4pPr>
            <a:lvl5pPr marL="977900" indent="-228600">
              <a:spcBef>
                <a:spcPts val="800"/>
              </a:spcBef>
              <a:buFont typeface="Calibri" pitchFamily="34" charset="0"/>
              <a:buChar char="–"/>
              <a:defRPr sz="800" b="0"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514600"/>
            <a:ext cx="54864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69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stitial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m\Documents\Freelance\Aaron\AP\Files for Jim Cairl\AP Watermarks\AP Powerpoint Template Revised 20111114 KL_White 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19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3429000"/>
            <a:ext cx="1828800" cy="566738"/>
          </a:xfrm>
        </p:spPr>
        <p:txBody>
          <a:bodyPr anchor="b" anchorCtr="0">
            <a:normAutofit/>
          </a:bodyPr>
          <a:lstStyle>
            <a:lvl1pPr algn="l">
              <a:defRPr sz="1800" b="0" cap="none" baseline="0">
                <a:latin typeface="GoodOT-Boo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838200"/>
            <a:ext cx="4195482" cy="2971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0" y="4038600"/>
            <a:ext cx="1828800" cy="2133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95753" y="838200"/>
            <a:ext cx="1828801" cy="1295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424825" y="838200"/>
            <a:ext cx="905256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7530353" y="838200"/>
            <a:ext cx="1613647" cy="1143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37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800600"/>
            <a:ext cx="1828800" cy="1143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06942" y="6096000"/>
            <a:ext cx="914400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76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91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b="0" cap="none" baseline="0">
                <a:solidFill>
                  <a:schemeClr val="bg1"/>
                </a:solidFill>
                <a:latin typeface="GoodOT-Medium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6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931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43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128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22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16848" y="56235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:\Users\Jim\Documents\Freelance\Aaron\AP\Files for Jim Cairl\AP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2" y="1"/>
            <a:ext cx="914400" cy="10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943" y="3886200"/>
            <a:ext cx="7322658" cy="1470025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  <a:latin typeface="GoodOT-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6942" y="6356350"/>
            <a:ext cx="1836257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00799" y="6356350"/>
            <a:ext cx="1828801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225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>
              <a:defRPr sz="3600">
                <a:latin typeface="GoodOT-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solidFill>
                  <a:schemeClr val="bg1"/>
                </a:solidFill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35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514600"/>
            <a:ext cx="3657600" cy="36576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 b="0">
                <a:solidFill>
                  <a:schemeClr val="tx1"/>
                </a:solidFill>
                <a:latin typeface="Georgia" pitchFamily="18" charset="0"/>
              </a:defRPr>
            </a:lvl1pPr>
            <a:lvl2pPr>
              <a:spcBef>
                <a:spcPts val="1800"/>
              </a:spcBef>
              <a:defRPr sz="1800" b="0">
                <a:solidFill>
                  <a:schemeClr val="tx1"/>
                </a:solidFill>
                <a:latin typeface="Georgia" pitchFamily="18" charset="0"/>
              </a:defRPr>
            </a:lvl2pPr>
            <a:lvl3pPr marL="457200" indent="-225425">
              <a:defRPr sz="1400" b="0">
                <a:solidFill>
                  <a:schemeClr val="tx1"/>
                </a:solidFill>
                <a:latin typeface="Georgia" pitchFamily="18" charset="0"/>
              </a:defRPr>
            </a:lvl3pPr>
            <a:lvl4pPr marL="11398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solidFill>
                  <a:schemeClr val="tx1"/>
                </a:solidFill>
                <a:latin typeface="Georgia" pitchFamily="18" charset="0"/>
              </a:defRPr>
            </a:lvl4pPr>
            <a:lvl5pPr marL="13684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solidFill>
                  <a:schemeClr val="tx1"/>
                </a:solidFill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4400" y="2514600"/>
            <a:ext cx="3276600" cy="3657600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solidFill>
                  <a:schemeClr val="tx1"/>
                </a:solidFill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864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m\Documents\Freelance\Aaron\AP\Files for Jim Cairl\AP Watermarks\AP Powerpoint Template Revised 20111114 KL_Dark Gray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im\Documents\Freelance\Aaron\AP\Files for Jim Cairl\AP_Signature_R_RGB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18" y="2895084"/>
            <a:ext cx="582339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752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ocuments\Freelance\Aaron\AP\Files for Jim Cairl\AP Watermarks\AP Powerpoint Template Revised 20111114 KL_Dark Gray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8019" y="-1447006"/>
            <a:ext cx="13000038" cy="97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16848" y="5943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01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m\Documents\Freelance\Aaron\AP\Files for Jim Cairl\AP Watermarks\AP Powerpoint Template Revised 20111114 KL_Dark Gray 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71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514600"/>
            <a:ext cx="3657600" cy="36576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 b="0">
                <a:solidFill>
                  <a:schemeClr val="bg1"/>
                </a:solidFill>
                <a:latin typeface="Georgia" pitchFamily="18" charset="0"/>
              </a:defRPr>
            </a:lvl1pPr>
            <a:lvl2pPr>
              <a:spcBef>
                <a:spcPts val="1800"/>
              </a:spcBef>
              <a:defRPr sz="1800" b="0">
                <a:solidFill>
                  <a:schemeClr val="bg1"/>
                </a:solidFill>
                <a:latin typeface="Georgia" pitchFamily="18" charset="0"/>
              </a:defRPr>
            </a:lvl2pPr>
            <a:lvl3pPr marL="457200" indent="-225425">
              <a:defRPr sz="1400" b="0">
                <a:solidFill>
                  <a:schemeClr val="bg1"/>
                </a:solidFill>
                <a:latin typeface="Georgia" pitchFamily="18" charset="0"/>
              </a:defRPr>
            </a:lvl3pPr>
            <a:lvl4pPr marL="11398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solidFill>
                  <a:schemeClr val="bg1"/>
                </a:solidFill>
                <a:latin typeface="Georgia" pitchFamily="18" charset="0"/>
              </a:defRPr>
            </a:lvl4pPr>
            <a:lvl5pPr marL="13684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solidFill>
                  <a:schemeClr val="bg1"/>
                </a:solidFill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4400" y="2514600"/>
            <a:ext cx="3276600" cy="3657600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solidFill>
                  <a:schemeClr val="bg1"/>
                </a:solidFill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4526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895350" y="57150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5715000"/>
            <a:ext cx="350520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914400" y="2514600"/>
            <a:ext cx="352044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3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4709161" y="2514600"/>
            <a:ext cx="352044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56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914400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6349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906942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8965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42" y="5410200"/>
            <a:ext cx="3665058" cy="76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GoodOT-Book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906942" y="1143000"/>
            <a:ext cx="7315198" cy="4114800"/>
          </a:xfr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16848" y="594360"/>
            <a:ext cx="914400" cy="91440"/>
          </a:xfrm>
          <a:prstGeom prst="rect">
            <a:avLst/>
          </a:prstGeom>
          <a:solidFill>
            <a:srgbClr val="6C706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88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2514600"/>
            <a:ext cx="1524000" cy="3657600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1200"/>
              </a:spcBef>
              <a:buNone/>
              <a:defRPr sz="1200" b="0">
                <a:latin typeface="Georgia" pitchFamily="18" charset="0"/>
              </a:defRPr>
            </a:lvl1pPr>
            <a:lvl2pPr>
              <a:spcBef>
                <a:spcPts val="1200"/>
              </a:spcBef>
              <a:defRPr sz="1200" b="0">
                <a:latin typeface="Georgia" pitchFamily="18" charset="0"/>
              </a:defRPr>
            </a:lvl2pPr>
            <a:lvl3pPr marL="457200" indent="-225425">
              <a:spcBef>
                <a:spcPts val="800"/>
              </a:spcBef>
              <a:defRPr sz="800" b="0">
                <a:latin typeface="Georgia" pitchFamily="18" charset="0"/>
              </a:defRPr>
            </a:lvl3pPr>
            <a:lvl4pPr marL="744538" indent="-228600">
              <a:spcBef>
                <a:spcPts val="800"/>
              </a:spcBef>
              <a:defRPr sz="800" b="0">
                <a:latin typeface="Georgia" pitchFamily="18" charset="0"/>
              </a:defRPr>
            </a:lvl4pPr>
            <a:lvl5pPr marL="977900" indent="-228600">
              <a:spcBef>
                <a:spcPts val="800"/>
              </a:spcBef>
              <a:buFont typeface="Calibri" pitchFamily="34" charset="0"/>
              <a:buChar char="–"/>
              <a:defRPr sz="800" b="0"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514600"/>
            <a:ext cx="54864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8653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3429000"/>
            <a:ext cx="1828800" cy="566738"/>
          </a:xfrm>
        </p:spPr>
        <p:txBody>
          <a:bodyPr anchor="b" anchorCtr="0">
            <a:normAutofit/>
          </a:bodyPr>
          <a:lstStyle>
            <a:lvl1pPr algn="l">
              <a:defRPr sz="1800" b="0" cap="none" baseline="0">
                <a:latin typeface="GoodOT-Boo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838200"/>
            <a:ext cx="4195482" cy="2971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0" y="4038600"/>
            <a:ext cx="1828800" cy="2133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95753" y="838200"/>
            <a:ext cx="1828801" cy="1295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424825" y="838200"/>
            <a:ext cx="905256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7530353" y="838200"/>
            <a:ext cx="1613647" cy="1143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895350" y="57150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5715000"/>
            <a:ext cx="350520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914400" y="2514600"/>
            <a:ext cx="352044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3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4709161" y="2514600"/>
            <a:ext cx="352044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7822717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800600"/>
            <a:ext cx="1828800" cy="1143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06942" y="6096000"/>
            <a:ext cx="914400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64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95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b="0" cap="none" baseline="0">
                <a:solidFill>
                  <a:schemeClr val="bg1"/>
                </a:solidFill>
                <a:latin typeface="GoodOT-Medium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835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4879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8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60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52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16848" y="56235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:\Users\Jim\Documents\Freelance\Aaron\AP\Files for Jim Cairl\AP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2" y="1"/>
            <a:ext cx="914400" cy="10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943" y="3886200"/>
            <a:ext cx="7322658" cy="1470025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  <a:latin typeface="GoodOT-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6942" y="6356350"/>
            <a:ext cx="1836257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00799" y="6356350"/>
            <a:ext cx="1828801" cy="365125"/>
          </a:xfrm>
        </p:spPr>
        <p:txBody>
          <a:bodyPr lIns="0" tIns="0" rIns="0" bIns="0"/>
          <a:lstStyle>
            <a:lvl1pPr>
              <a:defRPr sz="1000"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07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>
              <a:defRPr sz="3600">
                <a:latin typeface="GoodOT-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solidFill>
                  <a:schemeClr val="bg1"/>
                </a:solidFill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69349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Jim\Documents\Freelance\Aaron\AP\Files for Jim Cairl\AP Watermarks\AP Powerpoint Template Revised 20111114 KL_Deep blue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" y="0"/>
            <a:ext cx="91421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im\Documents\Freelance\Aaron\AP\Files for Jim Cairl\AP_Signature_R_RGB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18" y="2895084"/>
            <a:ext cx="582339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36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914400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674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im\Documents\Freelance\Aaron\AP\Files for Jim Cairl\AP Watermarks\AP Powerpoint Template Revised 20111114 KL_Deep Blue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8"/>
            <a:ext cx="9144000" cy="68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16848" y="5943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742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im\Documents\Freelance\Aaron\AP\Files for Jim Cairl\AP Watermarks\AP Powerpoint Template Revised 20111114 KL_Deep Blue 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8"/>
            <a:ext cx="9144000" cy="68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942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514600"/>
            <a:ext cx="3657600" cy="36576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800" b="0">
                <a:solidFill>
                  <a:schemeClr val="bg1"/>
                </a:solidFill>
                <a:latin typeface="Georgia" pitchFamily="18" charset="0"/>
              </a:defRPr>
            </a:lvl1pPr>
            <a:lvl2pPr>
              <a:spcBef>
                <a:spcPts val="1800"/>
              </a:spcBef>
              <a:defRPr sz="1800" b="0">
                <a:solidFill>
                  <a:schemeClr val="bg1"/>
                </a:solidFill>
                <a:latin typeface="Georgia" pitchFamily="18" charset="0"/>
              </a:defRPr>
            </a:lvl2pPr>
            <a:lvl3pPr marL="457200" indent="-225425">
              <a:defRPr sz="1400" b="0">
                <a:solidFill>
                  <a:schemeClr val="bg1"/>
                </a:solidFill>
                <a:latin typeface="Georgia" pitchFamily="18" charset="0"/>
              </a:defRPr>
            </a:lvl3pPr>
            <a:lvl4pPr marL="11398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solidFill>
                  <a:schemeClr val="bg1"/>
                </a:solidFill>
                <a:latin typeface="Georgia" pitchFamily="18" charset="0"/>
              </a:defRPr>
            </a:lvl4pPr>
            <a:lvl5pPr marL="1368425" indent="-228600">
              <a:spcBef>
                <a:spcPts val="1200"/>
              </a:spcBef>
              <a:buFont typeface="Wingdings" pitchFamily="2" charset="2"/>
              <a:buChar char="§"/>
              <a:defRPr sz="1200" b="0">
                <a:solidFill>
                  <a:schemeClr val="bg1"/>
                </a:solidFill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4400" y="2514600"/>
            <a:ext cx="3276600" cy="3657600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566738" indent="-233363">
              <a:spcBef>
                <a:spcPts val="1800"/>
              </a:spcBef>
              <a:defRPr sz="1800">
                <a:solidFill>
                  <a:schemeClr val="bg1"/>
                </a:solidFill>
                <a:latin typeface="Georgia" pitchFamily="18" charset="0"/>
              </a:defRPr>
            </a:lvl2pPr>
            <a:lvl3pPr marL="10810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3pPr>
            <a:lvl4pPr marL="125253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4pPr>
            <a:lvl5pPr marL="1423988" indent="-171450">
              <a:spcBef>
                <a:spcPts val="1200"/>
              </a:spcBef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Georg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79958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895350" y="57150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5715000"/>
            <a:ext cx="350520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914400" y="2514600"/>
            <a:ext cx="352044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3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4709161" y="2514600"/>
            <a:ext cx="352044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377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914400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1005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906942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005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42" y="5410200"/>
            <a:ext cx="3665058" cy="76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GoodOT-Book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906942" y="1143000"/>
            <a:ext cx="7315198" cy="4114800"/>
          </a:xfr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16848" y="594360"/>
            <a:ext cx="914400" cy="91440"/>
          </a:xfrm>
          <a:prstGeom prst="rect">
            <a:avLst/>
          </a:prstGeom>
          <a:solidFill>
            <a:srgbClr val="58636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09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2514600"/>
            <a:ext cx="1524000" cy="3657600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1200"/>
              </a:spcBef>
              <a:buNone/>
              <a:defRPr sz="1200" b="0">
                <a:latin typeface="Georgia" pitchFamily="18" charset="0"/>
              </a:defRPr>
            </a:lvl1pPr>
            <a:lvl2pPr>
              <a:spcBef>
                <a:spcPts val="1200"/>
              </a:spcBef>
              <a:defRPr sz="1200" b="0">
                <a:latin typeface="Georgia" pitchFamily="18" charset="0"/>
              </a:defRPr>
            </a:lvl2pPr>
            <a:lvl3pPr marL="457200" indent="-225425">
              <a:spcBef>
                <a:spcPts val="800"/>
              </a:spcBef>
              <a:defRPr sz="800" b="0">
                <a:latin typeface="Georgia" pitchFamily="18" charset="0"/>
              </a:defRPr>
            </a:lvl3pPr>
            <a:lvl4pPr marL="744538" indent="-228600">
              <a:spcBef>
                <a:spcPts val="800"/>
              </a:spcBef>
              <a:defRPr sz="800" b="0">
                <a:latin typeface="Georgia" pitchFamily="18" charset="0"/>
              </a:defRPr>
            </a:lvl4pPr>
            <a:lvl5pPr marL="977900" indent="-228600">
              <a:spcBef>
                <a:spcPts val="800"/>
              </a:spcBef>
              <a:buFont typeface="Calibri" pitchFamily="34" charset="0"/>
              <a:buChar char="–"/>
              <a:defRPr sz="800" b="0">
                <a:latin typeface="Georg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514600"/>
            <a:ext cx="54864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70424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3429000"/>
            <a:ext cx="1828800" cy="566738"/>
          </a:xfrm>
        </p:spPr>
        <p:txBody>
          <a:bodyPr anchor="b" anchorCtr="0">
            <a:normAutofit/>
          </a:bodyPr>
          <a:lstStyle>
            <a:lvl1pPr algn="l">
              <a:defRPr sz="1800" b="0" cap="none" baseline="0">
                <a:latin typeface="GoodOT-Boo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838200"/>
            <a:ext cx="4195482" cy="2971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0" y="4038600"/>
            <a:ext cx="1828800" cy="2133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95753" y="838200"/>
            <a:ext cx="1828801" cy="1295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424825" y="838200"/>
            <a:ext cx="905256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7530353" y="838200"/>
            <a:ext cx="1613647" cy="1143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65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rgbClr val="081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800600"/>
            <a:ext cx="1828800" cy="1143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06942" y="6096000"/>
            <a:ext cx="914400" cy="76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6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724400" y="914400"/>
            <a:ext cx="3524250" cy="457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0" cap="none" baseline="0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906942" y="1981200"/>
            <a:ext cx="73152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3665058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558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71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3200" b="0" cap="none" baseline="0">
                <a:solidFill>
                  <a:schemeClr val="bg1"/>
                </a:solidFill>
                <a:latin typeface="GoodOT-Medium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73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2128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1428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965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rgbClr val="081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DA3C-43F3-461F-BBBB-221F92B22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42" y="2514600"/>
            <a:ext cx="7322658" cy="36576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942" y="6356350"/>
            <a:ext cx="183625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182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6848" y="5943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74" r:id="rId4"/>
    <p:sldLayoutId id="2147483669" r:id="rId5"/>
    <p:sldLayoutId id="2147483663" r:id="rId6"/>
    <p:sldLayoutId id="2147483670" r:id="rId7"/>
    <p:sldLayoutId id="2147483672" r:id="rId8"/>
    <p:sldLayoutId id="2147483673" r:id="rId9"/>
    <p:sldLayoutId id="2147483671" r:id="rId10"/>
    <p:sldLayoutId id="2147483666" r:id="rId11"/>
    <p:sldLayoutId id="2147483667" r:id="rId12"/>
    <p:sldLayoutId id="2147483657" r:id="rId13"/>
    <p:sldLayoutId id="2147483664" r:id="rId14"/>
    <p:sldLayoutId id="2147483668" r:id="rId15"/>
    <p:sldLayoutId id="2147483654" r:id="rId16"/>
    <p:sldLayoutId id="2147483655" r:id="rId17"/>
    <p:sldLayoutId id="2147483658" r:id="rId18"/>
    <p:sldLayoutId id="2147483659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GoodOT-Bold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ts val="1800"/>
        </a:spcBef>
        <a:buFont typeface="Georgia" pitchFamily="18" charset="0"/>
        <a:buChar char="–"/>
        <a:defRPr sz="2400" b="1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33363" indent="-233363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69913" indent="-225425" algn="l" defTabSz="914400" rtl="0" eaLnBrk="1" latinLnBrk="0" hangingPunct="1">
        <a:spcBef>
          <a:spcPts val="18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93738" indent="-228600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Haarlemmer MT OsF" pitchFamily="18" charset="0"/>
          <a:ea typeface="+mn-ea"/>
          <a:cs typeface="+mn-cs"/>
        </a:defRPr>
      </a:lvl4pPr>
      <a:lvl5pPr marL="10810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25253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14239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</a:t>
            </a:r>
            <a:r>
              <a:rPr lang="en-US"/>
              <a:t>title style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42" y="2514600"/>
            <a:ext cx="7322658" cy="36576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942" y="6356350"/>
            <a:ext cx="183625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182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6848" y="5943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GoodOT-Bold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ts val="1800"/>
        </a:spcBef>
        <a:buFont typeface="Georgia" pitchFamily="18" charset="0"/>
        <a:buChar char="–"/>
        <a:defRPr sz="2400" b="1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33363" indent="-233363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69913" indent="-225425" algn="l" defTabSz="914400" rtl="0" eaLnBrk="1" latinLnBrk="0" hangingPunct="1">
        <a:spcBef>
          <a:spcPts val="18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93738" indent="-228600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Haarlemmer MT OsF" pitchFamily="18" charset="0"/>
          <a:ea typeface="+mn-ea"/>
          <a:cs typeface="+mn-cs"/>
        </a:defRPr>
      </a:lvl4pPr>
      <a:lvl5pPr marL="10810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25253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14239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</a:t>
            </a:r>
            <a:r>
              <a:rPr lang="en-US"/>
              <a:t>title style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42" y="2514600"/>
            <a:ext cx="7322658" cy="36576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942" y="6356350"/>
            <a:ext cx="183625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182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5"/>
                </a:solidFill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6848" y="5943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bg1"/>
          </a:solidFill>
          <a:latin typeface="GoodOT-Bold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ts val="1800"/>
        </a:spcBef>
        <a:buFont typeface="Georgia" pitchFamily="18" charset="0"/>
        <a:buChar char="–"/>
        <a:defRPr sz="2400" b="1" kern="1200">
          <a:solidFill>
            <a:schemeClr val="bg1"/>
          </a:solidFill>
          <a:latin typeface="Georgia" pitchFamily="18" charset="0"/>
          <a:ea typeface="+mn-ea"/>
          <a:cs typeface="+mn-cs"/>
        </a:defRPr>
      </a:lvl1pPr>
      <a:lvl2pPr marL="233363" indent="-233363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69913" indent="-225425" algn="l" defTabSz="914400" rtl="0" eaLnBrk="1" latinLnBrk="0" hangingPunct="1">
        <a:spcBef>
          <a:spcPts val="1800"/>
        </a:spcBef>
        <a:buFont typeface="Haarlemmer MT OsF" pitchFamily="18" charset="0"/>
        <a:buChar char="–"/>
        <a:defRPr sz="1800" kern="1200">
          <a:solidFill>
            <a:schemeClr val="bg1"/>
          </a:solidFill>
          <a:latin typeface="Georgia" pitchFamily="18" charset="0"/>
          <a:ea typeface="+mn-ea"/>
          <a:cs typeface="+mn-cs"/>
        </a:defRPr>
      </a:lvl3pPr>
      <a:lvl4pPr marL="693738" indent="-228600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Haarlemmer MT OsF" pitchFamily="18" charset="0"/>
          <a:ea typeface="+mn-ea"/>
          <a:cs typeface="+mn-cs"/>
        </a:defRPr>
      </a:lvl4pPr>
      <a:lvl5pPr marL="10810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bg1"/>
          </a:solidFill>
          <a:latin typeface="Georgia" pitchFamily="18" charset="0"/>
          <a:ea typeface="+mn-ea"/>
          <a:cs typeface="+mn-cs"/>
        </a:defRPr>
      </a:lvl5pPr>
      <a:lvl6pPr marL="125253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bg1"/>
          </a:solidFill>
          <a:latin typeface="Georgia" pitchFamily="18" charset="0"/>
          <a:ea typeface="+mn-ea"/>
          <a:cs typeface="+mn-cs"/>
        </a:defRPr>
      </a:lvl6pPr>
      <a:lvl7pPr marL="14239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bg1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</a:t>
            </a:r>
            <a:r>
              <a:rPr lang="en-US"/>
              <a:t>title style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42" y="2514600"/>
            <a:ext cx="7322658" cy="36576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942" y="6356350"/>
            <a:ext cx="183625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182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5"/>
                </a:solidFill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6848" y="5943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bg1"/>
          </a:solidFill>
          <a:latin typeface="GoodOT-Bold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ts val="1800"/>
        </a:spcBef>
        <a:buFont typeface="Georgia" pitchFamily="18" charset="0"/>
        <a:buChar char="–"/>
        <a:defRPr sz="2400" b="1" kern="1200">
          <a:solidFill>
            <a:schemeClr val="bg1"/>
          </a:solidFill>
          <a:latin typeface="Georgia" pitchFamily="18" charset="0"/>
          <a:ea typeface="+mn-ea"/>
          <a:cs typeface="+mn-cs"/>
        </a:defRPr>
      </a:lvl1pPr>
      <a:lvl2pPr marL="233363" indent="-233363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69913" indent="-225425" algn="l" defTabSz="914400" rtl="0" eaLnBrk="1" latinLnBrk="0" hangingPunct="1">
        <a:spcBef>
          <a:spcPts val="1800"/>
        </a:spcBef>
        <a:buFont typeface="Haarlemmer MT OsF" pitchFamily="18" charset="0"/>
        <a:buChar char="–"/>
        <a:defRPr sz="1800" kern="1200">
          <a:solidFill>
            <a:schemeClr val="bg1"/>
          </a:solidFill>
          <a:latin typeface="Georgia" pitchFamily="18" charset="0"/>
          <a:ea typeface="+mn-ea"/>
          <a:cs typeface="+mn-cs"/>
        </a:defRPr>
      </a:lvl3pPr>
      <a:lvl4pPr marL="693738" indent="-228600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Haarlemmer MT OsF" pitchFamily="18" charset="0"/>
          <a:ea typeface="+mn-ea"/>
          <a:cs typeface="+mn-cs"/>
        </a:defRPr>
      </a:lvl4pPr>
      <a:lvl5pPr marL="10810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bg1"/>
          </a:solidFill>
          <a:latin typeface="Georgia" pitchFamily="18" charset="0"/>
          <a:ea typeface="+mn-ea"/>
          <a:cs typeface="+mn-cs"/>
        </a:defRPr>
      </a:lvl5pPr>
      <a:lvl6pPr marL="125253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bg1"/>
          </a:solidFill>
          <a:latin typeface="Georgia" pitchFamily="18" charset="0"/>
          <a:ea typeface="+mn-ea"/>
          <a:cs typeface="+mn-cs"/>
        </a:defRPr>
      </a:lvl6pPr>
      <a:lvl7pPr marL="14239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bg1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1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6942" y="914400"/>
            <a:ext cx="7322658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</a:t>
            </a:r>
            <a:r>
              <a:rPr lang="en-US"/>
              <a:t>title style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42" y="2514600"/>
            <a:ext cx="7322658" cy="36576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942" y="6356350"/>
            <a:ext cx="183625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GoodOT-CondBold" pitchFamily="34" charset="0"/>
              </a:defRPr>
            </a:lvl1pPr>
          </a:lstStyle>
          <a:p>
            <a:r>
              <a:rPr lang="en-US"/>
              <a:t>Homework Gap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182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5"/>
                </a:solidFill>
                <a:latin typeface="GoodOT-CondBold" pitchFamily="34" charset="0"/>
              </a:defRPr>
            </a:lvl1pPr>
          </a:lstStyle>
          <a:p>
            <a:fld id="{76B9DA3C-43F3-461F-BBBB-221F92B22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6848" y="594360"/>
            <a:ext cx="914400" cy="914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bg1"/>
          </a:solidFill>
          <a:latin typeface="GoodOT-Bold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ts val="1800"/>
        </a:spcBef>
        <a:buFont typeface="Georgia" pitchFamily="18" charset="0"/>
        <a:buChar char="–"/>
        <a:defRPr sz="2400" b="1" kern="1200">
          <a:solidFill>
            <a:schemeClr val="bg1"/>
          </a:solidFill>
          <a:latin typeface="Georgia" pitchFamily="18" charset="0"/>
          <a:ea typeface="+mn-ea"/>
          <a:cs typeface="+mn-cs"/>
        </a:defRPr>
      </a:lvl1pPr>
      <a:lvl2pPr marL="233363" indent="-233363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69913" indent="-225425" algn="l" defTabSz="914400" rtl="0" eaLnBrk="1" latinLnBrk="0" hangingPunct="1">
        <a:spcBef>
          <a:spcPts val="1800"/>
        </a:spcBef>
        <a:buFont typeface="Haarlemmer MT OsF" pitchFamily="18" charset="0"/>
        <a:buChar char="–"/>
        <a:defRPr sz="1800" kern="1200">
          <a:solidFill>
            <a:schemeClr val="bg1"/>
          </a:solidFill>
          <a:latin typeface="Georgia" pitchFamily="18" charset="0"/>
          <a:ea typeface="+mn-ea"/>
          <a:cs typeface="+mn-cs"/>
        </a:defRPr>
      </a:lvl3pPr>
      <a:lvl4pPr marL="693738" indent="-228600" algn="l" defTabSz="914400" rtl="0" eaLnBrk="1" latinLnBrk="0" hangingPunct="1">
        <a:spcBef>
          <a:spcPts val="600"/>
        </a:spcBef>
        <a:buFont typeface="Haarlemmer MT OsF" pitchFamily="18" charset="0"/>
        <a:buChar char="–"/>
        <a:defRPr sz="1800" kern="1200">
          <a:solidFill>
            <a:schemeClr val="tx1"/>
          </a:solidFill>
          <a:latin typeface="Haarlemmer MT OsF" pitchFamily="18" charset="0"/>
          <a:ea typeface="+mn-ea"/>
          <a:cs typeface="+mn-cs"/>
        </a:defRPr>
      </a:lvl4pPr>
      <a:lvl5pPr marL="10810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bg1"/>
          </a:solidFill>
          <a:latin typeface="Georgia" pitchFamily="18" charset="0"/>
          <a:ea typeface="+mn-ea"/>
          <a:cs typeface="+mn-cs"/>
        </a:defRPr>
      </a:lvl5pPr>
      <a:lvl6pPr marL="125253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bg1"/>
          </a:solidFill>
          <a:latin typeface="Georgia" pitchFamily="18" charset="0"/>
          <a:ea typeface="+mn-ea"/>
          <a:cs typeface="+mn-cs"/>
        </a:defRPr>
      </a:lvl6pPr>
      <a:lvl7pPr marL="1423988" indent="-173038" algn="l" defTabSz="914400" rtl="0" eaLnBrk="1" latinLnBrk="0" hangingPunct="1">
        <a:spcBef>
          <a:spcPts val="1200"/>
        </a:spcBef>
        <a:buFont typeface="Wingdings" pitchFamily="2" charset="2"/>
        <a:buChar char="§"/>
        <a:defRPr sz="1200" kern="1200">
          <a:solidFill>
            <a:schemeClr val="bg1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2800"/>
            <a:ext cx="7322658" cy="1470025"/>
          </a:xfrm>
        </p:spPr>
        <p:txBody>
          <a:bodyPr/>
          <a:lstStyle/>
          <a:p>
            <a:r>
              <a:rPr lang="en-US" sz="3600" b="1" dirty="0"/>
              <a:t>Journalism with </a:t>
            </a:r>
            <a:r>
              <a:rPr lang="en-US" sz="3600" b="1" dirty="0" err="1"/>
              <a:t>Rstudio</a:t>
            </a:r>
            <a:r>
              <a:rPr lang="en-US" sz="3600" b="1" dirty="0"/>
              <a:t>, R and the </a:t>
            </a:r>
            <a:r>
              <a:rPr lang="en-US" sz="3600" b="1" dirty="0" err="1"/>
              <a:t>Tidyverse</a:t>
            </a:r>
            <a:br>
              <a:rPr lang="en-US" sz="3600" dirty="0"/>
            </a:br>
            <a:br>
              <a:rPr lang="en-US" sz="3600" dirty="0"/>
            </a:br>
            <a:r>
              <a:rPr lang="en-US" sz="1200" dirty="0" err="1"/>
              <a:t>rstudio</a:t>
            </a:r>
            <a:r>
              <a:rPr lang="en-US" sz="1200" dirty="0"/>
              <a:t>::conf</a:t>
            </a:r>
            <a:br>
              <a:rPr lang="en-US" sz="1200" dirty="0"/>
            </a:br>
            <a:r>
              <a:rPr lang="en-US" sz="1200" dirty="0"/>
              <a:t>January 29, 2020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76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Using </a:t>
            </a:r>
            <a:r>
              <a:rPr lang="en-US" sz="2800" b="0" dirty="0" err="1">
                <a:latin typeface="Courier" pitchFamily="2" charset="0"/>
                <a:cs typeface="Georgia"/>
              </a:rPr>
              <a:t>dbplyr</a:t>
            </a:r>
            <a:r>
              <a:rPr lang="en-US" sz="2800" b="0" dirty="0">
                <a:latin typeface="Georgia"/>
                <a:cs typeface="Georgia"/>
              </a:rPr>
              <a:t> for large data sets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Using Google Forms &amp; </a:t>
            </a:r>
            <a:r>
              <a:rPr lang="en-US" sz="2800" b="0" dirty="0">
                <a:latin typeface="Courier" pitchFamily="2" charset="0"/>
                <a:cs typeface="Georgia"/>
              </a:rPr>
              <a:t>googlesheets4</a:t>
            </a:r>
          </a:p>
          <a:p>
            <a:pPr algn="just"/>
            <a:r>
              <a:rPr lang="en-US" sz="2800" b="0" dirty="0">
                <a:cs typeface="Georgia"/>
              </a:rPr>
              <a:t>Using </a:t>
            </a:r>
            <a:r>
              <a:rPr lang="en-US" sz="2800" b="0" dirty="0" err="1">
                <a:latin typeface="Courier" pitchFamily="2" charset="0"/>
                <a:cs typeface="Georgia"/>
              </a:rPr>
              <a:t>httr</a:t>
            </a:r>
            <a:r>
              <a:rPr lang="en-US" sz="2800" b="0" dirty="0">
                <a:cs typeface="Georgia"/>
              </a:rPr>
              <a:t> for APIs</a:t>
            </a:r>
          </a:p>
        </p:txBody>
      </p:sp>
    </p:spTree>
    <p:extLst>
      <p:ext uri="{BB962C8B-B14F-4D97-AF65-F5344CB8AC3E}">
        <p14:creationId xmlns:p14="http://schemas.microsoft.com/office/powerpoint/2010/main" val="102734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Loading in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latin typeface="Georgia"/>
                <a:cs typeface="Georgia"/>
              </a:rPr>
              <a:t>Templated graphics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Reporting findings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Future directions</a:t>
            </a:r>
          </a:p>
          <a:p>
            <a:pPr algn="just"/>
            <a:endParaRPr lang="en-US" sz="2800" b="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417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Graphics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Existing newsroom style 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A938C-0405-5A4C-9E80-7CEC9D92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Graphics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Existing newsroom style guide</a:t>
            </a:r>
          </a:p>
          <a:p>
            <a:pPr lvl="1" algn="just"/>
            <a:r>
              <a:rPr lang="en-US" sz="2400" dirty="0">
                <a:latin typeface="Georgia"/>
                <a:cs typeface="Georgia"/>
              </a:rPr>
              <a:t>Specific color palette and typeface</a:t>
            </a:r>
            <a:endParaRPr lang="en-US" sz="2400" b="0" dirty="0">
              <a:latin typeface="Georgia"/>
              <a:cs typeface="Georg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B18E-CF7A-8F40-8DE8-2412F997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1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Graphics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Existing newsroom style guide</a:t>
            </a:r>
          </a:p>
          <a:p>
            <a:pPr lvl="1" algn="just"/>
            <a:r>
              <a:rPr lang="en-US" sz="2400" dirty="0">
                <a:latin typeface="Georgia"/>
                <a:cs typeface="Georgia"/>
              </a:rPr>
              <a:t>Specific color palette and typeface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Existing publishing workflows</a:t>
            </a:r>
          </a:p>
        </p:txBody>
      </p:sp>
    </p:spTree>
    <p:extLst>
      <p:ext uri="{BB962C8B-B14F-4D97-AF65-F5344CB8AC3E}">
        <p14:creationId xmlns:p14="http://schemas.microsoft.com/office/powerpoint/2010/main" val="405978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Loading in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Templated graphics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latin typeface="Georgia"/>
                <a:cs typeface="Georgia"/>
              </a:rPr>
              <a:t>Reporting findings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67967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Findings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Everyone is in a hurry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A5C17-322D-2841-985A-D48CE6F4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8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Findings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Everyone is in a hurry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Multiple formats, mobile-friendly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2F9BA-7D5E-9A44-A7FE-AABBC062D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2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Findings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Everyone is in a hurry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Multiple formats, mobile-friendly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Popular features:</a:t>
            </a:r>
          </a:p>
        </p:txBody>
      </p:sp>
    </p:spTree>
    <p:extLst>
      <p:ext uri="{BB962C8B-B14F-4D97-AF65-F5344CB8AC3E}">
        <p14:creationId xmlns:p14="http://schemas.microsoft.com/office/powerpoint/2010/main" val="106955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Findings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Everyone is in a hurry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Multiple formats, mobile-friendly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Popular features:</a:t>
            </a:r>
          </a:p>
          <a:p>
            <a:pPr lvl="1" algn="just"/>
            <a:r>
              <a:rPr lang="en-US" sz="2200" dirty="0">
                <a:latin typeface="Georgia"/>
                <a:cs typeface="Georgia"/>
              </a:rPr>
              <a:t>DT</a:t>
            </a:r>
            <a:endParaRPr lang="en-US" sz="2200" b="0" dirty="0">
              <a:latin typeface="Georgia"/>
              <a:cs typeface="Georg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3A937-8987-294D-B1AD-7BB7C9E3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Journalists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</p:spTree>
    <p:extLst>
      <p:ext uri="{BB962C8B-B14F-4D97-AF65-F5344CB8AC3E}">
        <p14:creationId xmlns:p14="http://schemas.microsoft.com/office/powerpoint/2010/main" val="2670607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Findings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Everyone is in a hurry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Multiple formats, mobile-friendly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Popular features:</a:t>
            </a:r>
          </a:p>
          <a:p>
            <a:pPr lvl="1" algn="just"/>
            <a:r>
              <a:rPr lang="en-US" sz="2200" dirty="0">
                <a:latin typeface="Georgia"/>
                <a:cs typeface="Georgia"/>
              </a:rPr>
              <a:t>DT</a:t>
            </a:r>
          </a:p>
          <a:p>
            <a:pPr lvl="1" algn="just"/>
            <a:r>
              <a:rPr lang="en-US" sz="2200" dirty="0">
                <a:latin typeface="Georgia"/>
                <a:cs typeface="Georgia"/>
              </a:rPr>
              <a:t>leaflet</a:t>
            </a:r>
          </a:p>
        </p:txBody>
      </p:sp>
    </p:spTree>
    <p:extLst>
      <p:ext uri="{BB962C8B-B14F-4D97-AF65-F5344CB8AC3E}">
        <p14:creationId xmlns:p14="http://schemas.microsoft.com/office/powerpoint/2010/main" val="341149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Loading in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Templated graphics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Reporting findings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latin typeface="Georgia"/>
                <a:cs typeface="Georgia"/>
              </a:rPr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119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Templated interactives</a:t>
            </a:r>
          </a:p>
        </p:txBody>
      </p:sp>
    </p:spTree>
    <p:extLst>
      <p:ext uri="{BB962C8B-B14F-4D97-AF65-F5344CB8AC3E}">
        <p14:creationId xmlns:p14="http://schemas.microsoft.com/office/powerpoint/2010/main" val="22070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Templated interactives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Automation</a:t>
            </a:r>
          </a:p>
          <a:p>
            <a:pPr marL="333375" lvl="1" indent="0" algn="just">
              <a:buNone/>
            </a:pPr>
            <a:endParaRPr lang="en-US" sz="2800" b="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7901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Templated interactives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Automation</a:t>
            </a:r>
          </a:p>
          <a:p>
            <a:pPr lvl="1" algn="just"/>
            <a:r>
              <a:rPr lang="en-US" sz="2200" dirty="0">
                <a:latin typeface="Georgia"/>
                <a:cs typeface="Georgia"/>
              </a:rPr>
              <a:t>Recurring data</a:t>
            </a:r>
          </a:p>
        </p:txBody>
      </p:sp>
    </p:spTree>
    <p:extLst>
      <p:ext uri="{BB962C8B-B14F-4D97-AF65-F5344CB8AC3E}">
        <p14:creationId xmlns:p14="http://schemas.microsoft.com/office/powerpoint/2010/main" val="322666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Templated interactives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Automation</a:t>
            </a:r>
          </a:p>
          <a:p>
            <a:pPr lvl="1" algn="just"/>
            <a:r>
              <a:rPr lang="en-US" sz="2200" dirty="0">
                <a:latin typeface="Georgia"/>
                <a:cs typeface="Georgia"/>
              </a:rPr>
              <a:t>Recurring data</a:t>
            </a:r>
          </a:p>
          <a:p>
            <a:pPr lvl="1" algn="just"/>
            <a:r>
              <a:rPr lang="en-US" sz="2200" b="0" dirty="0">
                <a:latin typeface="Georgia"/>
                <a:cs typeface="Georgia"/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54078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Templated interactives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Automation</a:t>
            </a:r>
          </a:p>
          <a:p>
            <a:pPr lvl="1" algn="just"/>
            <a:r>
              <a:rPr lang="en-US" sz="2200" dirty="0">
                <a:latin typeface="Georgia"/>
                <a:cs typeface="Georgia"/>
              </a:rPr>
              <a:t>Recurring data</a:t>
            </a:r>
          </a:p>
          <a:p>
            <a:pPr lvl="1" algn="just"/>
            <a:r>
              <a:rPr lang="en-US" sz="2200" b="0" dirty="0">
                <a:latin typeface="Georgia"/>
                <a:cs typeface="Georgia"/>
              </a:rPr>
              <a:t>Data validation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Work with Python</a:t>
            </a:r>
          </a:p>
        </p:txBody>
      </p:sp>
    </p:spTree>
    <p:extLst>
      <p:ext uri="{BB962C8B-B14F-4D97-AF65-F5344CB8AC3E}">
        <p14:creationId xmlns:p14="http://schemas.microsoft.com/office/powerpoint/2010/main" val="1689575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Templated interactives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Automation</a:t>
            </a:r>
          </a:p>
          <a:p>
            <a:pPr lvl="1" algn="just"/>
            <a:r>
              <a:rPr lang="en-US" sz="2200" dirty="0">
                <a:latin typeface="Georgia"/>
                <a:cs typeface="Georgia"/>
              </a:rPr>
              <a:t>Recurring data</a:t>
            </a:r>
          </a:p>
          <a:p>
            <a:pPr lvl="1" algn="just"/>
            <a:r>
              <a:rPr lang="en-US" sz="2200" b="0" dirty="0">
                <a:latin typeface="Georgia"/>
                <a:cs typeface="Georgia"/>
              </a:rPr>
              <a:t>Data validation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Work with Python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Member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145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7322658" cy="230822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Data Journalist: </a:t>
            </a:r>
            <a:br>
              <a:rPr lang="en-US" sz="2800" dirty="0"/>
            </a:br>
            <a:r>
              <a:rPr lang="en-US" sz="2000" cap="none" dirty="0">
                <a:latin typeface="Georgia"/>
                <a:cs typeface="Georgia"/>
              </a:rPr>
              <a:t>Larry Fenn: </a:t>
            </a:r>
            <a:r>
              <a:rPr lang="en-US" sz="2000" cap="none" dirty="0" err="1">
                <a:latin typeface="Georgia"/>
                <a:cs typeface="Georgia"/>
              </a:rPr>
              <a:t>lfenn@ap.org</a:t>
            </a:r>
            <a:br>
              <a:rPr lang="en-US" sz="2000" cap="none" dirty="0">
                <a:solidFill>
                  <a:srgbClr val="333333"/>
                </a:solidFill>
                <a:latin typeface="Georgia"/>
                <a:cs typeface="Georgia"/>
              </a:rPr>
            </a:br>
            <a:br>
              <a:rPr lang="en-US" sz="2800" cap="none" dirty="0">
                <a:latin typeface="Georgia"/>
                <a:cs typeface="Georgia"/>
              </a:rPr>
            </a:b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02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Journalists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Breaking news, investigative reporting</a:t>
            </a:r>
          </a:p>
          <a:p>
            <a:pPr algn="just"/>
            <a:endParaRPr lang="en-US" sz="2800" b="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808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Journalists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Breaking news, investigative reporting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Local, state, national, international</a:t>
            </a:r>
          </a:p>
          <a:p>
            <a:pPr algn="just"/>
            <a:endParaRPr lang="en-US" sz="2800" b="0" dirty="0">
              <a:latin typeface="Georgia"/>
              <a:cs typeface="Georgia"/>
            </a:endParaRPr>
          </a:p>
          <a:p>
            <a:pPr algn="just"/>
            <a:endParaRPr lang="en-US" sz="2800" b="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9825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Journalists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Breaking news, investigative reporting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Local, state, national, international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Collaborate within and outside organization</a:t>
            </a:r>
          </a:p>
          <a:p>
            <a:pPr marL="0" indent="0" algn="just">
              <a:buNone/>
            </a:pPr>
            <a:endParaRPr lang="en-US" sz="2800" b="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4583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Journalists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Breaking news, investigative reporting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Local, state, national, international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Collaborate within and outside organization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Text copy, graphics, interactive experiences</a:t>
            </a:r>
          </a:p>
          <a:p>
            <a:pPr algn="just"/>
            <a:endParaRPr lang="en-US" sz="2800" b="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3579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latin typeface="Georgia"/>
                <a:cs typeface="Georgia"/>
              </a:rPr>
              <a:t>Loading in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Templated graphics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Reporting findings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Future directions</a:t>
            </a:r>
          </a:p>
          <a:p>
            <a:pPr algn="just"/>
            <a:endParaRPr lang="en-US" sz="2800" b="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7039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Using </a:t>
            </a:r>
            <a:r>
              <a:rPr lang="en-US" sz="2800" b="0" dirty="0" err="1">
                <a:latin typeface="Courier" pitchFamily="2" charset="0"/>
                <a:cs typeface="Georgia"/>
              </a:rPr>
              <a:t>dbplyr</a:t>
            </a:r>
            <a:r>
              <a:rPr lang="en-US" sz="2800" b="0" dirty="0">
                <a:latin typeface="Georgia"/>
                <a:cs typeface="Georgia"/>
              </a:rPr>
              <a:t> for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196614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::conf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1828800"/>
            <a:ext cx="73152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0" dirty="0">
                <a:latin typeface="Georgia"/>
                <a:cs typeface="Georgia"/>
              </a:rPr>
              <a:t>Using </a:t>
            </a:r>
            <a:r>
              <a:rPr lang="en-US" sz="2800" b="0" dirty="0" err="1">
                <a:latin typeface="Courier" pitchFamily="2" charset="0"/>
                <a:cs typeface="Georgia"/>
              </a:rPr>
              <a:t>dbplyr</a:t>
            </a:r>
            <a:r>
              <a:rPr lang="en-US" sz="2800" b="0" dirty="0">
                <a:latin typeface="Georgia"/>
                <a:cs typeface="Georgia"/>
              </a:rPr>
              <a:t> for large data sets</a:t>
            </a:r>
          </a:p>
          <a:p>
            <a:pPr algn="just"/>
            <a:r>
              <a:rPr lang="en-US" sz="2800" b="0" dirty="0">
                <a:latin typeface="Georgia"/>
                <a:cs typeface="Georgia"/>
              </a:rPr>
              <a:t>Using Google Forms &amp; </a:t>
            </a:r>
            <a:r>
              <a:rPr lang="en-US" sz="2800" b="0" dirty="0">
                <a:latin typeface="Courier" pitchFamily="2" charset="0"/>
                <a:cs typeface="Georgia"/>
              </a:rPr>
              <a:t>googlesheets4</a:t>
            </a:r>
          </a:p>
        </p:txBody>
      </p:sp>
    </p:spTree>
    <p:extLst>
      <p:ext uri="{BB962C8B-B14F-4D97-AF65-F5344CB8AC3E}">
        <p14:creationId xmlns:p14="http://schemas.microsoft.com/office/powerpoint/2010/main" val="2557494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1bdd483be8bb5617617f893af6154382af35b"/>
  <p:tag name="ISPRING_RESOURCE_PATHS_HASH_PRESENTER" val="05c2c3b3fcd7c267cd73cf59b6b40b6cb4853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tory Summary Training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tory Summary Training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AP_Master_Template_">
  <a:themeElements>
    <a:clrScheme name="AP">
      <a:dk1>
        <a:srgbClr val="333333"/>
      </a:dk1>
      <a:lt1>
        <a:sysClr val="window" lastClr="FFFFFF"/>
      </a:lt1>
      <a:dk2>
        <a:srgbClr val="081C2F"/>
      </a:dk2>
      <a:lt2>
        <a:srgbClr val="E7E2D8"/>
      </a:lt2>
      <a:accent1>
        <a:srgbClr val="146994"/>
      </a:accent1>
      <a:accent2>
        <a:srgbClr val="669900"/>
      </a:accent2>
      <a:accent3>
        <a:srgbClr val="ECB200"/>
      </a:accent3>
      <a:accent4>
        <a:srgbClr val="660775"/>
      </a:accent4>
      <a:accent5>
        <a:srgbClr val="B6B6AB"/>
      </a:accent5>
      <a:accent6>
        <a:srgbClr val="FF322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P Lt Gray">
  <a:themeElements>
    <a:clrScheme name="AP">
      <a:dk1>
        <a:srgbClr val="333333"/>
      </a:dk1>
      <a:lt1>
        <a:sysClr val="window" lastClr="FFFFFF"/>
      </a:lt1>
      <a:dk2>
        <a:srgbClr val="081C2F"/>
      </a:dk2>
      <a:lt2>
        <a:srgbClr val="E7E2D8"/>
      </a:lt2>
      <a:accent1>
        <a:srgbClr val="146994"/>
      </a:accent1>
      <a:accent2>
        <a:srgbClr val="669900"/>
      </a:accent2>
      <a:accent3>
        <a:srgbClr val="ECB200"/>
      </a:accent3>
      <a:accent4>
        <a:srgbClr val="660775"/>
      </a:accent4>
      <a:accent5>
        <a:srgbClr val="B6B6AB"/>
      </a:accent5>
      <a:accent6>
        <a:srgbClr val="FF322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P  Purple">
  <a:themeElements>
    <a:clrScheme name="AP">
      <a:dk1>
        <a:srgbClr val="333333"/>
      </a:dk1>
      <a:lt1>
        <a:sysClr val="window" lastClr="FFFFFF"/>
      </a:lt1>
      <a:dk2>
        <a:srgbClr val="081C2F"/>
      </a:dk2>
      <a:lt2>
        <a:srgbClr val="E7E2D8"/>
      </a:lt2>
      <a:accent1>
        <a:srgbClr val="146994"/>
      </a:accent1>
      <a:accent2>
        <a:srgbClr val="669900"/>
      </a:accent2>
      <a:accent3>
        <a:srgbClr val="ECB200"/>
      </a:accent3>
      <a:accent4>
        <a:srgbClr val="660775"/>
      </a:accent4>
      <a:accent5>
        <a:srgbClr val="B6B6AB"/>
      </a:accent5>
      <a:accent6>
        <a:srgbClr val="FF322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Georgia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AP Drk Gray">
  <a:themeElements>
    <a:clrScheme name="AP">
      <a:dk1>
        <a:srgbClr val="333333"/>
      </a:dk1>
      <a:lt1>
        <a:sysClr val="window" lastClr="FFFFFF"/>
      </a:lt1>
      <a:dk2>
        <a:srgbClr val="081C2F"/>
      </a:dk2>
      <a:lt2>
        <a:srgbClr val="E7E2D8"/>
      </a:lt2>
      <a:accent1>
        <a:srgbClr val="146994"/>
      </a:accent1>
      <a:accent2>
        <a:srgbClr val="669900"/>
      </a:accent2>
      <a:accent3>
        <a:srgbClr val="ECB200"/>
      </a:accent3>
      <a:accent4>
        <a:srgbClr val="660775"/>
      </a:accent4>
      <a:accent5>
        <a:srgbClr val="B6B6AB"/>
      </a:accent5>
      <a:accent6>
        <a:srgbClr val="FF322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AP Blue">
  <a:themeElements>
    <a:clrScheme name="AP">
      <a:dk1>
        <a:srgbClr val="333333"/>
      </a:dk1>
      <a:lt1>
        <a:sysClr val="window" lastClr="FFFFFF"/>
      </a:lt1>
      <a:dk2>
        <a:srgbClr val="081C2F"/>
      </a:dk2>
      <a:lt2>
        <a:srgbClr val="E7E2D8"/>
      </a:lt2>
      <a:accent1>
        <a:srgbClr val="146994"/>
      </a:accent1>
      <a:accent2>
        <a:srgbClr val="669900"/>
      </a:accent2>
      <a:accent3>
        <a:srgbClr val="ECB200"/>
      </a:accent3>
      <a:accent4>
        <a:srgbClr val="660775"/>
      </a:accent4>
      <a:accent5>
        <a:srgbClr val="B6B6AB"/>
      </a:accent5>
      <a:accent6>
        <a:srgbClr val="FF322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AP_Master_Template_</Template>
  <TotalTime>30304</TotalTime>
  <Words>416</Words>
  <Application>Microsoft Macintosh PowerPoint</Application>
  <PresentationFormat>On-screen Show (4:3)</PresentationFormat>
  <Paragraphs>130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Calibri</vt:lpstr>
      <vt:lpstr>Courier</vt:lpstr>
      <vt:lpstr>Georgia</vt:lpstr>
      <vt:lpstr>GoodOT-Bold</vt:lpstr>
      <vt:lpstr>GoodOT-Book</vt:lpstr>
      <vt:lpstr>GoodOT-CondBold</vt:lpstr>
      <vt:lpstr>GoodOT-Medium</vt:lpstr>
      <vt:lpstr>Haarlemmer MT OsF</vt:lpstr>
      <vt:lpstr>Wingdings</vt:lpstr>
      <vt:lpstr>AP_Master_Template_</vt:lpstr>
      <vt:lpstr>AP Lt Gray</vt:lpstr>
      <vt:lpstr>AP  Purple</vt:lpstr>
      <vt:lpstr>AP Drk Gray</vt:lpstr>
      <vt:lpstr>AP Blue</vt:lpstr>
      <vt:lpstr>Journalism with Rstudio, R and the Tidyverse  rstudio::conf January 29, 2020</vt:lpstr>
      <vt:lpstr>What Journalists Do</vt:lpstr>
      <vt:lpstr>What Journalists Do</vt:lpstr>
      <vt:lpstr>What Journalists Do</vt:lpstr>
      <vt:lpstr>What Journalists Do</vt:lpstr>
      <vt:lpstr>What Journalists Do</vt:lpstr>
      <vt:lpstr>Agenda</vt:lpstr>
      <vt:lpstr>Loading in data</vt:lpstr>
      <vt:lpstr>Loading in data</vt:lpstr>
      <vt:lpstr>Loading in data</vt:lpstr>
      <vt:lpstr>Agenda</vt:lpstr>
      <vt:lpstr>Templated Graphics</vt:lpstr>
      <vt:lpstr>Templated Graphics</vt:lpstr>
      <vt:lpstr>Templated Graphics</vt:lpstr>
      <vt:lpstr>Agenda</vt:lpstr>
      <vt:lpstr>Reporting Findings</vt:lpstr>
      <vt:lpstr>Reporting Findings</vt:lpstr>
      <vt:lpstr>Reporting Findings</vt:lpstr>
      <vt:lpstr>Reporting Findings</vt:lpstr>
      <vt:lpstr>Reporting Findings</vt:lpstr>
      <vt:lpstr>Agenda</vt:lpstr>
      <vt:lpstr>Future Directions</vt:lpstr>
      <vt:lpstr>Future Directions</vt:lpstr>
      <vt:lpstr>Future Directions</vt:lpstr>
      <vt:lpstr>Future Directions</vt:lpstr>
      <vt:lpstr>Future Directions</vt:lpstr>
      <vt:lpstr>Future Directions</vt:lpstr>
      <vt:lpstr>Thank You!  Data Journalist:  Larry Fenn: lfenn@ap.org  </vt:lpstr>
    </vt:vector>
  </TitlesOfParts>
  <Company>The Associated 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summary training  2015</dc:title>
  <dc:creator>March, Julie</dc:creator>
  <cp:lastModifiedBy>Fenn, Larry</cp:lastModifiedBy>
  <cp:revision>449</cp:revision>
  <cp:lastPrinted>2015-12-17T17:58:54Z</cp:lastPrinted>
  <dcterms:created xsi:type="dcterms:W3CDTF">2015-09-15T15:03:44Z</dcterms:created>
  <dcterms:modified xsi:type="dcterms:W3CDTF">2020-01-29T20:29:28Z</dcterms:modified>
</cp:coreProperties>
</file>