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8" r:id="rId3"/>
    <p:sldId id="282" r:id="rId4"/>
    <p:sldId id="289" r:id="rId5"/>
    <p:sldId id="290" r:id="rId6"/>
    <p:sldId id="291" r:id="rId7"/>
    <p:sldId id="293" r:id="rId8"/>
    <p:sldId id="294" r:id="rId9"/>
    <p:sldId id="295" r:id="rId10"/>
    <p:sldId id="259" r:id="rId11"/>
    <p:sldId id="296" r:id="rId12"/>
    <p:sldId id="297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14"/>
    <a:srgbClr val="71A9D5"/>
    <a:srgbClr val="FFFFFF"/>
    <a:srgbClr val="D9D9D9"/>
    <a:srgbClr val="A54C0F"/>
    <a:srgbClr val="CC9900"/>
    <a:srgbClr val="CC6600"/>
    <a:srgbClr val="227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2855" autoAdjust="0"/>
  </p:normalViewPr>
  <p:slideViewPr>
    <p:cSldViewPr snapToGrid="0" showGuides="1">
      <p:cViewPr varScale="1">
        <p:scale>
          <a:sx n="68" d="100"/>
          <a:sy n="68" d="100"/>
        </p:scale>
        <p:origin x="549" y="40"/>
      </p:cViewPr>
      <p:guideLst>
        <p:guide orient="horz" pos="4320"/>
        <p:guide pos="552"/>
        <p:guide pos="39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6627-F366-41C3-9956-5EAEF440ABD8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1A50-5318-4CC1-888A-9DB7F84B39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5AC5-DE78-48C1-A817-C6621771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331D4-36A3-418C-A80A-F2E09E37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CD8E-37DB-4493-8526-2115F617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1068-8812-4A43-BFCF-9C3692C7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7B4-E8C4-4A7F-9365-F2AEF7BB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7E337-8F50-4423-9D45-56C53222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C765-4CF7-45E2-97D2-7255175F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5C9E-1F92-4055-9729-1AD635D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6D66-B256-4F4B-B89C-97DE0A96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310D-0FA8-42A1-BFFF-B8E94A25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7F84-1C2F-418D-B77D-EEB38DE9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2015-2EFA-495D-85C9-D5A5CD1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ADB7-9564-492D-8047-3A39779B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2614-FB06-46BB-9D5F-0DC7FE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DFAD-CAAA-4A14-8AAC-D9201339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06" y="291211"/>
            <a:ext cx="11582961" cy="669783"/>
          </a:xfrm>
        </p:spPr>
        <p:txBody>
          <a:bodyPr>
            <a:noAutofit/>
          </a:bodyPr>
          <a:lstStyle>
            <a:lvl1pPr>
              <a:defRPr sz="4800">
                <a:solidFill>
                  <a:srgbClr val="71A9D5"/>
                </a:solidFill>
                <a:latin typeface="Source sans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8AF8-E227-41F1-B316-54432A98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07" y="1085850"/>
            <a:ext cx="11582961" cy="516934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399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803-C9B4-4390-B047-745CE0F7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B6DA-68BA-461A-B642-42FC116F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03B2-A980-44F9-912B-09C123E3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2124-2DDB-446C-A7AF-79DD1D10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5BCA-C581-4C29-B11E-16CEE627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1137-5115-4FB0-9C29-A0A9E473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07" y="301795"/>
            <a:ext cx="11582961" cy="681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CDBA-7031-4A37-9EE5-3C83582F2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72FE-1AC4-4161-8D4F-01297A580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526F3-CD0C-45C0-ACF7-59B4F117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4739-A1D6-439B-87D5-F4BE1FE8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148C-580E-45AE-88E8-3CF477A7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DCD0-F694-4B4F-A1F3-C4DDF4D0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913B-44D7-4C94-B405-4C6CA4C3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0DB3-9AC4-4F6C-92DB-0A0A3F45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0F16C-B296-4BFC-A89C-3F06A6ADE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C5CA-8828-4C14-A5CB-98776C992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608D1-0FE2-462A-A59C-A59FCDB4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0A67A-2313-4435-AE46-07D6462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12B50-AFA2-4B33-90FF-C9B047F7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922C-4760-49B1-B110-A313D664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6193F-133E-41E3-9897-AB62052B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42DAE-1545-4813-B86E-685B6A2A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60BFD-139B-4087-BCC9-6E9AD241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2BF61-F8C0-4CFD-8E2E-16590AA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2C78B-1680-45B6-A60C-9113BE7A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E3EB-C3A9-491E-AC2B-48D88FA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8C58-F8DF-4A37-9639-6927FF91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9049-7EE5-4157-8D3A-71D48BCB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9F9F-23E5-4607-85FD-A6A5243B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7423-3F1C-4C1E-9C82-C14C638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A5C6A-4814-448D-9C03-D272810F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7006-0DC0-412A-94A0-D587895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D6C7-CF80-4C47-BE1F-6DB0D280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23B60-76C8-41C7-9617-12A37D54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739FD-AA4C-4011-BEC3-10D6B9D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14FD0-5D47-4F38-B7E2-462AD94A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C9EF8-0A1C-4957-AEF6-006490A8C7D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BC21-725C-4DBA-8031-125EBF7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FF00-DD8D-41D9-820D-FC8C98D0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768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4B75AB1-FC9F-4099-B600-BC5D3B8F45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783CB-853D-45E2-80F3-3822C57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07" y="174795"/>
            <a:ext cx="11582961" cy="681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05BCC-4FAC-4AFD-9D3A-41705BD5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07" y="1030885"/>
            <a:ext cx="11582961" cy="525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2.png" descr="image2.png">
            <a:extLst>
              <a:ext uri="{FF2B5EF4-FFF2-40B4-BE49-F238E27FC236}">
                <a16:creationId xmlns:a16="http://schemas.microsoft.com/office/drawing/2014/main" id="{B47D364A-8789-4BD7-802A-1901977AF7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345007" y="6373891"/>
            <a:ext cx="986385" cy="34758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D41BA-F827-4BD1-B86F-3893F548A99D}"/>
              </a:ext>
            </a:extLst>
          </p:cNvPr>
          <p:cNvSpPr txBox="1"/>
          <p:nvPr userDrawn="1"/>
        </p:nvSpPr>
        <p:spPr>
          <a:xfrm>
            <a:off x="8873067" y="6373062"/>
            <a:ext cx="305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db.rstudio.com</a:t>
            </a:r>
          </a:p>
        </p:txBody>
      </p:sp>
    </p:spTree>
    <p:extLst>
      <p:ext uri="{BB962C8B-B14F-4D97-AF65-F5344CB8AC3E}">
        <p14:creationId xmlns:p14="http://schemas.microsoft.com/office/powerpoint/2010/main" val="343868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71A9D5"/>
          </a:solidFill>
          <a:latin typeface="Source sans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Source sans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ource sans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Source sans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ource sans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ource sans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views.rstudio.com/" TargetMode="External"/><Relationship Id="rId2" Type="http://schemas.openxmlformats.org/officeDocument/2006/relationships/hyperlink" Target="http://db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0559ED-AFBB-43F3-A05D-21D3AD2B6AD3}"/>
              </a:ext>
            </a:extLst>
          </p:cNvPr>
          <p:cNvSpPr/>
          <p:nvPr/>
        </p:nvSpPr>
        <p:spPr>
          <a:xfrm>
            <a:off x="225675" y="84083"/>
            <a:ext cx="118086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71A9D5"/>
                </a:solidFill>
                <a:latin typeface="Source sans pro"/>
              </a:rPr>
              <a:t>Best Practices for Working with R &amp;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BFBCD-1C7B-4760-848D-AD3D0D3F2AEF}"/>
              </a:ext>
            </a:extLst>
          </p:cNvPr>
          <p:cNvSpPr/>
          <p:nvPr/>
        </p:nvSpPr>
        <p:spPr>
          <a:xfrm>
            <a:off x="4512914" y="2081039"/>
            <a:ext cx="4493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March 2018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746AF-D3A3-4A51-B586-CFDA8C2C6EEF}"/>
              </a:ext>
            </a:extLst>
          </p:cNvPr>
          <p:cNvSpPr/>
          <p:nvPr/>
        </p:nvSpPr>
        <p:spPr>
          <a:xfrm>
            <a:off x="1248019" y="6336725"/>
            <a:ext cx="285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.com/resources/webinars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B8436-36DA-4078-BA75-CB483209176A}"/>
              </a:ext>
            </a:extLst>
          </p:cNvPr>
          <p:cNvGrpSpPr/>
          <p:nvPr/>
        </p:nvGrpSpPr>
        <p:grpSpPr>
          <a:xfrm>
            <a:off x="3044826" y="3213265"/>
            <a:ext cx="2987829" cy="3027139"/>
            <a:chOff x="87351" y="3071709"/>
            <a:chExt cx="3805229" cy="3805229"/>
          </a:xfrm>
        </p:grpSpPr>
        <p:pic>
          <p:nvPicPr>
            <p:cNvPr id="24" name="Graphic 23" descr="Laptop">
              <a:extLst>
                <a:ext uri="{FF2B5EF4-FFF2-40B4-BE49-F238E27FC236}">
                  <a16:creationId xmlns:a16="http://schemas.microsoft.com/office/drawing/2014/main" id="{25734D63-36A9-4823-97A2-5B3676A1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ADB6AE-395B-4B71-B2A3-5C859339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60F9BEC-27ED-45A6-803D-9E6AE59D8D48}"/>
              </a:ext>
            </a:extLst>
          </p:cNvPr>
          <p:cNvSpPr/>
          <p:nvPr/>
        </p:nvSpPr>
        <p:spPr>
          <a:xfrm>
            <a:off x="7032552" y="3873800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495EA81E-A93F-45F0-9AD4-A705906ECEDB}"/>
              </a:ext>
            </a:extLst>
          </p:cNvPr>
          <p:cNvSpPr/>
          <p:nvPr/>
        </p:nvSpPr>
        <p:spPr>
          <a:xfrm rot="165061">
            <a:off x="4842911" y="2850480"/>
            <a:ext cx="2835187" cy="1796261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377B11C4-E0B7-473A-9BDE-659472721CBD}"/>
              </a:ext>
            </a:extLst>
          </p:cNvPr>
          <p:cNvSpPr/>
          <p:nvPr/>
        </p:nvSpPr>
        <p:spPr>
          <a:xfrm flipH="1" flipV="1">
            <a:off x="4773741" y="4910479"/>
            <a:ext cx="2835187" cy="1530396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0" grpId="0"/>
      <p:bldP spid="18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DF23-59BB-4682-99F7-AD00B233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RStudio’s support </a:t>
            </a:r>
            <a:r>
              <a:rPr lang="en-US"/>
              <a:t>of databases and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E6BC-5303-4B59-8149-6FAFF06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170" y="4620048"/>
            <a:ext cx="6532945" cy="167610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Promoting best practices  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db.rstudio.com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&amp; presentations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Blog posts (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rviews.rstudio.com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87BDA-69FE-48DE-8785-7AA402642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25" y="3161853"/>
            <a:ext cx="1115275" cy="1210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BE471-7E19-4FE6-9BA9-3788E44D4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00" y="4843731"/>
            <a:ext cx="2163787" cy="1354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680626-DB13-4821-A892-451A95F6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4" y="1391691"/>
            <a:ext cx="1678891" cy="1288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3C75AF-D6EB-4CBD-8F04-E0E06C35BE7C}"/>
              </a:ext>
            </a:extLst>
          </p:cNvPr>
          <p:cNvSpPr txBox="1">
            <a:spLocks/>
          </p:cNvSpPr>
          <p:nvPr/>
        </p:nvSpPr>
        <p:spPr>
          <a:xfrm>
            <a:off x="2336941" y="1286818"/>
            <a:ext cx="6324863" cy="137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RStudio v1.1 Integration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algn="just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 </a:t>
            </a:r>
            <a:r>
              <a:rPr 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fields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Explore data in tables or views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Remembers connections you’ve made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749363-C6AA-40A0-8533-80C9144DFE5A}"/>
              </a:ext>
            </a:extLst>
          </p:cNvPr>
          <p:cNvSpPr txBox="1">
            <a:spLocks/>
          </p:cNvSpPr>
          <p:nvPr/>
        </p:nvSpPr>
        <p:spPr>
          <a:xfrm>
            <a:off x="3680375" y="3016958"/>
            <a:ext cx="8247592" cy="1500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Utilize best-in-class packages 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dplyr 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odbc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DBI</a:t>
            </a:r>
          </a:p>
        </p:txBody>
      </p:sp>
    </p:spTree>
    <p:extLst>
      <p:ext uri="{BB962C8B-B14F-4D97-AF65-F5344CB8AC3E}">
        <p14:creationId xmlns:p14="http://schemas.microsoft.com/office/powerpoint/2010/main" val="4196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D10E-BB13-4B5C-99BE-2005E236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5CA1B-514D-4D8F-B78A-2A018163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11182" r="2115" b="2833"/>
          <a:stretch/>
        </p:blipFill>
        <p:spPr>
          <a:xfrm>
            <a:off x="773510" y="1991504"/>
            <a:ext cx="4609477" cy="3897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A4F33-1E3F-4E21-B78E-5CE78044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11040" r="2723" b="1588"/>
          <a:stretch/>
        </p:blipFill>
        <p:spPr>
          <a:xfrm>
            <a:off x="6857376" y="1991774"/>
            <a:ext cx="4561114" cy="3896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03501-7A5D-4866-99BD-06D6AB715E5D}"/>
              </a:ext>
            </a:extLst>
          </p:cNvPr>
          <p:cNvSpPr txBox="1"/>
          <p:nvPr/>
        </p:nvSpPr>
        <p:spPr>
          <a:xfrm>
            <a:off x="6906986" y="1537364"/>
            <a:ext cx="45115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community.rstudio.com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CD993-4D34-4D5D-969C-6FC1922FB89B}"/>
              </a:ext>
            </a:extLst>
          </p:cNvPr>
          <p:cNvSpPr txBox="1"/>
          <p:nvPr/>
        </p:nvSpPr>
        <p:spPr>
          <a:xfrm>
            <a:off x="773510" y="1537364"/>
            <a:ext cx="460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db.rstudio.com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2460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D6AC-918D-4748-9DAA-5727375A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2316010"/>
            <a:ext cx="5867400" cy="146715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5400" b="1"/>
              <a:t> Thank you !!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052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0559ED-AFBB-43F3-A05D-21D3AD2B6AD3}"/>
              </a:ext>
            </a:extLst>
          </p:cNvPr>
          <p:cNvSpPr/>
          <p:nvPr/>
        </p:nvSpPr>
        <p:spPr>
          <a:xfrm>
            <a:off x="543113" y="0"/>
            <a:ext cx="10830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71A9D5"/>
                </a:solidFill>
                <a:latin typeface="Source sans pro"/>
              </a:rPr>
              <a:t>Working with R &amp;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BFBCD-1C7B-4760-848D-AD3D0D3F2AEF}"/>
              </a:ext>
            </a:extLst>
          </p:cNvPr>
          <p:cNvSpPr/>
          <p:nvPr/>
        </p:nvSpPr>
        <p:spPr>
          <a:xfrm>
            <a:off x="207934" y="2982395"/>
            <a:ext cx="637531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Source sans pro"/>
              </a:rPr>
              <a:t>Webinar</a:t>
            </a:r>
          </a:p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March 28</a:t>
            </a:r>
            <a:r>
              <a:rPr lang="en-US" sz="6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th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</a:rPr>
              <a:t>, 2018 </a:t>
            </a:r>
          </a:p>
          <a:p>
            <a:r>
              <a:rPr lang="en-US" sz="6000" b="1" dirty="0">
                <a:solidFill>
                  <a:schemeClr val="bg1">
                    <a:lumMod val="65000"/>
                  </a:schemeClr>
                </a:solidFill>
                <a:latin typeface="Source sans pro"/>
              </a:rPr>
              <a:t>11 EDT / 10 CDT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6FD9-9ACB-4373-ABDF-BCD6E3CD0CDA}"/>
              </a:ext>
            </a:extLst>
          </p:cNvPr>
          <p:cNvGrpSpPr/>
          <p:nvPr/>
        </p:nvGrpSpPr>
        <p:grpSpPr>
          <a:xfrm>
            <a:off x="6090024" y="6324774"/>
            <a:ext cx="5825760" cy="362457"/>
            <a:chOff x="6296643" y="6211400"/>
            <a:chExt cx="5825760" cy="3624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E3C7C2-93FC-4856-8452-C19AB4C06AC8}"/>
                </a:ext>
              </a:extLst>
            </p:cNvPr>
            <p:cNvSpPr/>
            <p:nvPr/>
          </p:nvSpPr>
          <p:spPr>
            <a:xfrm>
              <a:off x="6296643" y="6235303"/>
              <a:ext cx="12554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Source sans pro"/>
                </a:rPr>
                <a:t>Edgar Ruiz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0FD576-CFAB-44C9-97DB-FE4139494E2F}"/>
                </a:ext>
              </a:extLst>
            </p:cNvPr>
            <p:cNvSpPr/>
            <p:nvPr/>
          </p:nvSpPr>
          <p:spPr>
            <a:xfrm>
              <a:off x="7442313" y="6216046"/>
              <a:ext cx="18790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Source sans pro"/>
                </a:rPr>
                <a:t>| @theotheredgar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CDFC4-FBAA-4858-B7C4-43742CDE4B99}"/>
                </a:ext>
              </a:extLst>
            </p:cNvPr>
            <p:cNvSpPr/>
            <p:nvPr/>
          </p:nvSpPr>
          <p:spPr>
            <a:xfrm>
              <a:off x="9231868" y="6211400"/>
              <a:ext cx="2890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Source sans pro"/>
                </a:rPr>
                <a:t>| linkedin.com/in/edgararuiz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746AF-D3A3-4A51-B586-CFDA8C2C6EEF}"/>
              </a:ext>
            </a:extLst>
          </p:cNvPr>
          <p:cNvSpPr/>
          <p:nvPr/>
        </p:nvSpPr>
        <p:spPr>
          <a:xfrm>
            <a:off x="1248019" y="6336725"/>
            <a:ext cx="285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.com/resources/webinars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A595BE-EC49-49D1-A027-3CDC995F917E}"/>
              </a:ext>
            </a:extLst>
          </p:cNvPr>
          <p:cNvGrpSpPr/>
          <p:nvPr/>
        </p:nvGrpSpPr>
        <p:grpSpPr>
          <a:xfrm>
            <a:off x="6430610" y="2638411"/>
            <a:ext cx="5485174" cy="3590395"/>
            <a:chOff x="2744426" y="3242062"/>
            <a:chExt cx="5485174" cy="35903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5B8436-36DA-4078-BA75-CB483209176A}"/>
                </a:ext>
              </a:extLst>
            </p:cNvPr>
            <p:cNvGrpSpPr/>
            <p:nvPr/>
          </p:nvGrpSpPr>
          <p:grpSpPr>
            <a:xfrm>
              <a:off x="2744426" y="3604847"/>
              <a:ext cx="2987829" cy="3027139"/>
              <a:chOff x="87351" y="3071709"/>
              <a:chExt cx="3805229" cy="3805229"/>
            </a:xfrm>
          </p:grpSpPr>
          <p:pic>
            <p:nvPicPr>
              <p:cNvPr id="24" name="Graphic 23" descr="Laptop">
                <a:extLst>
                  <a:ext uri="{FF2B5EF4-FFF2-40B4-BE49-F238E27FC236}">
                    <a16:creationId xmlns:a16="http://schemas.microsoft.com/office/drawing/2014/main" id="{25734D63-36A9-4823-97A2-5B3676A18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351" y="3071709"/>
                <a:ext cx="3805229" cy="3805229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ADB6AE-395B-4B71-B2A3-5C859339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393" y="4233983"/>
                <a:ext cx="1498343" cy="1110170"/>
              </a:xfrm>
              <a:prstGeom prst="rect">
                <a:avLst/>
              </a:prstGeom>
            </p:spPr>
          </p:pic>
        </p:grp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860F9BEC-27ED-45A6-803D-9E6AE59D8D48}"/>
                </a:ext>
              </a:extLst>
            </p:cNvPr>
            <p:cNvSpPr/>
            <p:nvPr/>
          </p:nvSpPr>
          <p:spPr>
            <a:xfrm>
              <a:off x="6732152" y="4265382"/>
              <a:ext cx="1497448" cy="1706067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Circular 25">
              <a:extLst>
                <a:ext uri="{FF2B5EF4-FFF2-40B4-BE49-F238E27FC236}">
                  <a16:creationId xmlns:a16="http://schemas.microsoft.com/office/drawing/2014/main" id="{495EA81E-A93F-45F0-9AD4-A705906ECEDB}"/>
                </a:ext>
              </a:extLst>
            </p:cNvPr>
            <p:cNvSpPr/>
            <p:nvPr/>
          </p:nvSpPr>
          <p:spPr>
            <a:xfrm rot="165061">
              <a:off x="4542511" y="3242062"/>
              <a:ext cx="2835187" cy="1796261"/>
            </a:xfrm>
            <a:prstGeom prst="circularArrow">
              <a:avLst>
                <a:gd name="adj1" fmla="val 3591"/>
                <a:gd name="adj2" fmla="val 841940"/>
                <a:gd name="adj3" fmla="val 20737341"/>
                <a:gd name="adj4" fmla="val 10800000"/>
                <a:gd name="adj5" fmla="val 125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Circular 26">
              <a:extLst>
                <a:ext uri="{FF2B5EF4-FFF2-40B4-BE49-F238E27FC236}">
                  <a16:creationId xmlns:a16="http://schemas.microsoft.com/office/drawing/2014/main" id="{377B11C4-E0B7-473A-9BDE-659472721CBD}"/>
                </a:ext>
              </a:extLst>
            </p:cNvPr>
            <p:cNvSpPr/>
            <p:nvPr/>
          </p:nvSpPr>
          <p:spPr>
            <a:xfrm flipH="1" flipV="1">
              <a:off x="4473341" y="5302061"/>
              <a:ext cx="2835187" cy="1530396"/>
            </a:xfrm>
            <a:prstGeom prst="circularArrow">
              <a:avLst>
                <a:gd name="adj1" fmla="val 3591"/>
                <a:gd name="adj2" fmla="val 841940"/>
                <a:gd name="adj3" fmla="val 20737341"/>
                <a:gd name="adj4" fmla="val 10800000"/>
                <a:gd name="adj5" fmla="val 125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4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Left 8">
            <a:extLst>
              <a:ext uri="{FF2B5EF4-FFF2-40B4-BE49-F238E27FC236}">
                <a16:creationId xmlns:a16="http://schemas.microsoft.com/office/drawing/2014/main" id="{FE9605C1-C2A8-4551-81BD-8460B40B20FB}"/>
              </a:ext>
            </a:extLst>
          </p:cNvPr>
          <p:cNvSpPr/>
          <p:nvPr/>
        </p:nvSpPr>
        <p:spPr>
          <a:xfrm>
            <a:off x="7082697" y="3008390"/>
            <a:ext cx="1411372" cy="100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FAC92-004C-4BF8-B9D7-915EF8F42891}"/>
              </a:ext>
            </a:extLst>
          </p:cNvPr>
          <p:cNvSpPr txBox="1"/>
          <p:nvPr/>
        </p:nvSpPr>
        <p:spPr>
          <a:xfrm>
            <a:off x="5801633" y="2301766"/>
            <a:ext cx="10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 conduit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6A1907-7C09-401D-AE24-0EED801D8223}"/>
              </a:ext>
            </a:extLst>
          </p:cNvPr>
          <p:cNvSpPr/>
          <p:nvPr/>
        </p:nvSpPr>
        <p:spPr>
          <a:xfrm>
            <a:off x="8065194" y="2908738"/>
            <a:ext cx="348338" cy="299544"/>
          </a:xfrm>
          <a:prstGeom prst="roundRect">
            <a:avLst/>
          </a:prstGeom>
          <a:ln w="76200">
            <a:solidFill>
              <a:srgbClr val="71A9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B0DCA0-8008-49A3-A6F5-4ABEC93D6BFF}"/>
              </a:ext>
            </a:extLst>
          </p:cNvPr>
          <p:cNvSpPr/>
          <p:nvPr/>
        </p:nvSpPr>
        <p:spPr>
          <a:xfrm>
            <a:off x="8065194" y="2906959"/>
            <a:ext cx="348338" cy="299544"/>
          </a:xfrm>
          <a:prstGeom prst="roundRect">
            <a:avLst/>
          </a:prstGeom>
          <a:ln w="76200">
            <a:solidFill>
              <a:srgbClr val="71A9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F8C2A3-0366-4CF9-ADE7-28700BA86968}"/>
              </a:ext>
            </a:extLst>
          </p:cNvPr>
          <p:cNvSpPr/>
          <p:nvPr/>
        </p:nvSpPr>
        <p:spPr>
          <a:xfrm>
            <a:off x="8065194" y="2905180"/>
            <a:ext cx="348338" cy="299544"/>
          </a:xfrm>
          <a:prstGeom prst="roundRect">
            <a:avLst/>
          </a:prstGeom>
          <a:ln w="76200">
            <a:solidFill>
              <a:srgbClr val="71A9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13C94-DBBA-412A-B4AE-DC100CBF47E7}"/>
              </a:ext>
            </a:extLst>
          </p:cNvPr>
          <p:cNvSpPr/>
          <p:nvPr/>
        </p:nvSpPr>
        <p:spPr>
          <a:xfrm>
            <a:off x="0" y="24011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Current challenges</a:t>
            </a: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E31B0-ED53-4705-9BCD-FBDCDF6C45E1}"/>
              </a:ext>
            </a:extLst>
          </p:cNvPr>
          <p:cNvSpPr txBox="1"/>
          <p:nvPr/>
        </p:nvSpPr>
        <p:spPr>
          <a:xfrm>
            <a:off x="708549" y="1999241"/>
            <a:ext cx="216164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Option 1 -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 Save small pieces, analyze later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4DFBB2-CD62-4E50-88E2-B78486002123}"/>
              </a:ext>
            </a:extLst>
          </p:cNvPr>
          <p:cNvSpPr/>
          <p:nvPr/>
        </p:nvSpPr>
        <p:spPr>
          <a:xfrm>
            <a:off x="7122580" y="2437976"/>
            <a:ext cx="1279959" cy="934407"/>
          </a:xfrm>
          <a:prstGeom prst="roundRect">
            <a:avLst/>
          </a:prstGeom>
          <a:solidFill>
            <a:srgbClr val="FFFFFF">
              <a:alpha val="38824"/>
            </a:srgbClr>
          </a:solidFill>
          <a:ln w="76200">
            <a:solidFill>
              <a:srgbClr val="71A9D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A9D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91D80-FB78-43B9-A46F-00653B1B1C5B}"/>
              </a:ext>
            </a:extLst>
          </p:cNvPr>
          <p:cNvSpPr txBox="1"/>
          <p:nvPr/>
        </p:nvSpPr>
        <p:spPr>
          <a:xfrm>
            <a:off x="4925643" y="4057757"/>
            <a:ext cx="394904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Option 2 –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 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Load a lot of data into memory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60F9BEC-27ED-45A6-803D-9E6AE59D8D48}"/>
              </a:ext>
            </a:extLst>
          </p:cNvPr>
          <p:cNvSpPr/>
          <p:nvPr/>
        </p:nvSpPr>
        <p:spPr>
          <a:xfrm>
            <a:off x="7032552" y="2155357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B8436-36DA-4078-BA75-CB483209176A}"/>
              </a:ext>
            </a:extLst>
          </p:cNvPr>
          <p:cNvGrpSpPr/>
          <p:nvPr/>
        </p:nvGrpSpPr>
        <p:grpSpPr>
          <a:xfrm>
            <a:off x="3044826" y="1494822"/>
            <a:ext cx="2987829" cy="3027139"/>
            <a:chOff x="87351" y="3071709"/>
            <a:chExt cx="3805229" cy="3805229"/>
          </a:xfrm>
        </p:grpSpPr>
        <p:pic>
          <p:nvPicPr>
            <p:cNvPr id="24" name="Graphic 23" descr="Laptop">
              <a:extLst>
                <a:ext uri="{FF2B5EF4-FFF2-40B4-BE49-F238E27FC236}">
                  <a16:creationId xmlns:a16="http://schemas.microsoft.com/office/drawing/2014/main" id="{25734D63-36A9-4823-97A2-5B3676A1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ADB6AE-395B-4B71-B2A3-5C859339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FAEBD5-CA9E-43F5-A7CE-8004643A6117}"/>
              </a:ext>
            </a:extLst>
          </p:cNvPr>
          <p:cNvSpPr txBox="1"/>
          <p:nvPr/>
        </p:nvSpPr>
        <p:spPr>
          <a:xfrm>
            <a:off x="9033393" y="1814951"/>
            <a:ext cx="173157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Neither option use the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SQL engine</a:t>
            </a:r>
          </a:p>
        </p:txBody>
      </p:sp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5BBC5767-ACB6-4C11-8F3B-1887E8313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2209" y="2775653"/>
            <a:ext cx="871555" cy="8581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DE41F5-BACB-4D6A-A4E4-F52CE5D81757}"/>
              </a:ext>
            </a:extLst>
          </p:cNvPr>
          <p:cNvCxnSpPr>
            <a:cxnSpLocks/>
          </p:cNvCxnSpPr>
          <p:nvPr/>
        </p:nvCxnSpPr>
        <p:spPr>
          <a:xfrm flipV="1">
            <a:off x="8413532" y="2719634"/>
            <a:ext cx="789386" cy="2887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1194 -0.001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41797 -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9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0162 L -0.45547 -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9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49245 -0.000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27149 -0.00787 " pathEditMode="relative" rAng="0" ptsTypes="AA">
                                      <p:cBhvr>
                                        <p:cTn id="36" dur="2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9" grpId="0" animBg="1"/>
      <p:bldP spid="22" grpId="0" animBg="1"/>
      <p:bldP spid="23" grpId="0" animBg="1"/>
      <p:bldP spid="16" grpId="0"/>
      <p:bldP spid="29" grpId="0"/>
      <p:bldP spid="30" grpId="0" animBg="1"/>
      <p:bldP spid="3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6404B6-4C4A-4D18-8A49-A3DB54005922}"/>
              </a:ext>
            </a:extLst>
          </p:cNvPr>
          <p:cNvGrpSpPr/>
          <p:nvPr/>
        </p:nvGrpSpPr>
        <p:grpSpPr>
          <a:xfrm>
            <a:off x="3044826" y="1494822"/>
            <a:ext cx="2987829" cy="3027139"/>
            <a:chOff x="87351" y="3071709"/>
            <a:chExt cx="3805229" cy="380522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B163EC1-2F97-4116-AF99-AF8FCCDE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00BF7-2DA1-4DAB-A32C-76930236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FBF1F0E-89B7-46AA-933C-8CD15B671E75}"/>
              </a:ext>
            </a:extLst>
          </p:cNvPr>
          <p:cNvSpPr/>
          <p:nvPr/>
        </p:nvSpPr>
        <p:spPr>
          <a:xfrm>
            <a:off x="7032552" y="2155357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2B6D-0C46-42A3-A473-AF42D860E971}"/>
              </a:ext>
            </a:extLst>
          </p:cNvPr>
          <p:cNvSpPr/>
          <p:nvPr/>
        </p:nvSpPr>
        <p:spPr>
          <a:xfrm>
            <a:off x="0" y="2800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Ideally, analyze in-place</a:t>
            </a:r>
            <a:endParaRPr lang="en-US" sz="3600" dirty="0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B8C2A28-CD38-4B7D-A1B1-6249FD7A7761}"/>
              </a:ext>
            </a:extLst>
          </p:cNvPr>
          <p:cNvSpPr/>
          <p:nvPr/>
        </p:nvSpPr>
        <p:spPr>
          <a:xfrm rot="165061">
            <a:off x="4904617" y="1692138"/>
            <a:ext cx="2835187" cy="1796261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3AFDE2CB-904C-4C16-ABE8-63523F1D43D7}"/>
              </a:ext>
            </a:extLst>
          </p:cNvPr>
          <p:cNvSpPr/>
          <p:nvPr/>
        </p:nvSpPr>
        <p:spPr>
          <a:xfrm flipH="1" flipV="1">
            <a:off x="4863144" y="2663802"/>
            <a:ext cx="2835187" cy="1530396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F9D39-A85F-4C42-9FF7-46C6F8712CCE}"/>
              </a:ext>
            </a:extLst>
          </p:cNvPr>
          <p:cNvSpPr txBox="1"/>
          <p:nvPr/>
        </p:nvSpPr>
        <p:spPr>
          <a:xfrm>
            <a:off x="5577605" y="2590268"/>
            <a:ext cx="14062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“total sales by month”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41EC6-DD39-4026-9D6C-E8070357AC03}"/>
              </a:ext>
            </a:extLst>
          </p:cNvPr>
          <p:cNvSpPr txBox="1"/>
          <p:nvPr/>
        </p:nvSpPr>
        <p:spPr>
          <a:xfrm>
            <a:off x="3377041" y="1487577"/>
            <a:ext cx="58073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sum(amount)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4F8CE-4361-4115-B4FE-8A819B6661EE}"/>
              </a:ext>
            </a:extLst>
          </p:cNvPr>
          <p:cNvSpPr txBox="1"/>
          <p:nvPr/>
        </p:nvSpPr>
        <p:spPr>
          <a:xfrm>
            <a:off x="4863144" y="4267732"/>
            <a:ext cx="2987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Returns a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12 records</a:t>
            </a:r>
          </a:p>
        </p:txBody>
      </p:sp>
    </p:spTree>
    <p:extLst>
      <p:ext uri="{BB962C8B-B14F-4D97-AF65-F5344CB8AC3E}">
        <p14:creationId xmlns:p14="http://schemas.microsoft.com/office/powerpoint/2010/main" val="10971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6404B6-4C4A-4D18-8A49-A3DB54005922}"/>
              </a:ext>
            </a:extLst>
          </p:cNvPr>
          <p:cNvGrpSpPr/>
          <p:nvPr/>
        </p:nvGrpSpPr>
        <p:grpSpPr>
          <a:xfrm>
            <a:off x="3044826" y="1494822"/>
            <a:ext cx="2987829" cy="3027139"/>
            <a:chOff x="87351" y="3071709"/>
            <a:chExt cx="3805229" cy="380522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B163EC1-2F97-4116-AF99-AF8FCCDE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00BF7-2DA1-4DAB-A32C-76930236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FBF1F0E-89B7-46AA-933C-8CD15B671E75}"/>
              </a:ext>
            </a:extLst>
          </p:cNvPr>
          <p:cNvSpPr/>
          <p:nvPr/>
        </p:nvSpPr>
        <p:spPr>
          <a:xfrm>
            <a:off x="7032552" y="2155357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2B6D-0C46-42A3-A473-AF42D860E971}"/>
              </a:ext>
            </a:extLst>
          </p:cNvPr>
          <p:cNvSpPr/>
          <p:nvPr/>
        </p:nvSpPr>
        <p:spPr>
          <a:xfrm>
            <a:off x="0" y="2800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Ideally, analyze in-place</a:t>
            </a:r>
            <a:endParaRPr lang="en-US" sz="3600" dirty="0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B8C2A28-CD38-4B7D-A1B1-6249FD7A7761}"/>
              </a:ext>
            </a:extLst>
          </p:cNvPr>
          <p:cNvSpPr/>
          <p:nvPr/>
        </p:nvSpPr>
        <p:spPr>
          <a:xfrm rot="165061">
            <a:off x="4904617" y="1692138"/>
            <a:ext cx="2835187" cy="1796261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3AFDE2CB-904C-4C16-ABE8-63523F1D43D7}"/>
              </a:ext>
            </a:extLst>
          </p:cNvPr>
          <p:cNvSpPr/>
          <p:nvPr/>
        </p:nvSpPr>
        <p:spPr>
          <a:xfrm flipH="1" flipV="1">
            <a:off x="4863144" y="2663802"/>
            <a:ext cx="2835187" cy="1530396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F9D39-A85F-4C42-9FF7-46C6F8712CCE}"/>
              </a:ext>
            </a:extLst>
          </p:cNvPr>
          <p:cNvSpPr txBox="1"/>
          <p:nvPr/>
        </p:nvSpPr>
        <p:spPr>
          <a:xfrm>
            <a:off x="5619078" y="2331542"/>
            <a:ext cx="140626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“Number of sales over $1K by month”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41EC6-DD39-4026-9D6C-E8070357AC03}"/>
              </a:ext>
            </a:extLst>
          </p:cNvPr>
          <p:cNvSpPr txBox="1"/>
          <p:nvPr/>
        </p:nvSpPr>
        <p:spPr>
          <a:xfrm>
            <a:off x="2193427" y="1474467"/>
            <a:ext cx="76784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count()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sales where amount &gt; 1000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4F8CE-4361-4115-B4FE-8A819B6661EE}"/>
              </a:ext>
            </a:extLst>
          </p:cNvPr>
          <p:cNvSpPr txBox="1"/>
          <p:nvPr/>
        </p:nvSpPr>
        <p:spPr>
          <a:xfrm>
            <a:off x="4863144" y="4267732"/>
            <a:ext cx="29878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Returns a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12 records</a:t>
            </a:r>
          </a:p>
        </p:txBody>
      </p:sp>
    </p:spTree>
    <p:extLst>
      <p:ext uri="{BB962C8B-B14F-4D97-AF65-F5344CB8AC3E}">
        <p14:creationId xmlns:p14="http://schemas.microsoft.com/office/powerpoint/2010/main" val="10189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6404B6-4C4A-4D18-8A49-A3DB54005922}"/>
              </a:ext>
            </a:extLst>
          </p:cNvPr>
          <p:cNvGrpSpPr/>
          <p:nvPr/>
        </p:nvGrpSpPr>
        <p:grpSpPr>
          <a:xfrm>
            <a:off x="3044826" y="1494822"/>
            <a:ext cx="2987829" cy="3027139"/>
            <a:chOff x="87351" y="3071709"/>
            <a:chExt cx="3805229" cy="380522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B163EC1-2F97-4116-AF99-AF8FCCDE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00BF7-2DA1-4DAB-A32C-76930236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FBF1F0E-89B7-46AA-933C-8CD15B671E75}"/>
              </a:ext>
            </a:extLst>
          </p:cNvPr>
          <p:cNvSpPr/>
          <p:nvPr/>
        </p:nvSpPr>
        <p:spPr>
          <a:xfrm>
            <a:off x="7032552" y="2155357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2B6D-0C46-42A3-A473-AF42D860E971}"/>
              </a:ext>
            </a:extLst>
          </p:cNvPr>
          <p:cNvSpPr/>
          <p:nvPr/>
        </p:nvSpPr>
        <p:spPr>
          <a:xfrm>
            <a:off x="0" y="2800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Ideally, analyze in-place</a:t>
            </a:r>
            <a:endParaRPr lang="en-US" sz="3600" dirty="0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B8C2A28-CD38-4B7D-A1B1-6249FD7A7761}"/>
              </a:ext>
            </a:extLst>
          </p:cNvPr>
          <p:cNvSpPr/>
          <p:nvPr/>
        </p:nvSpPr>
        <p:spPr>
          <a:xfrm rot="165061">
            <a:off x="4904617" y="1692138"/>
            <a:ext cx="2835187" cy="1796261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3AFDE2CB-904C-4C16-ABE8-63523F1D43D7}"/>
              </a:ext>
            </a:extLst>
          </p:cNvPr>
          <p:cNvSpPr/>
          <p:nvPr/>
        </p:nvSpPr>
        <p:spPr>
          <a:xfrm flipH="1" flipV="1">
            <a:off x="4863144" y="2663802"/>
            <a:ext cx="2835187" cy="1530396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F9D39-A85F-4C42-9FF7-46C6F8712CCE}"/>
              </a:ext>
            </a:extLst>
          </p:cNvPr>
          <p:cNvSpPr txBox="1"/>
          <p:nvPr/>
        </p:nvSpPr>
        <p:spPr>
          <a:xfrm>
            <a:off x="5619078" y="2331542"/>
            <a:ext cx="140626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“Number of sales over $1K by month”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41EC6-DD39-4026-9D6C-E8070357AC03}"/>
              </a:ext>
            </a:extLst>
          </p:cNvPr>
          <p:cNvSpPr txBox="1"/>
          <p:nvPr/>
        </p:nvSpPr>
        <p:spPr>
          <a:xfrm>
            <a:off x="452012" y="2930702"/>
            <a:ext cx="29181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 &gt; 1000)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(month)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tally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4F8CE-4361-4115-B4FE-8A819B6661EE}"/>
              </a:ext>
            </a:extLst>
          </p:cNvPr>
          <p:cNvSpPr txBox="1"/>
          <p:nvPr/>
        </p:nvSpPr>
        <p:spPr>
          <a:xfrm>
            <a:off x="4863144" y="4267732"/>
            <a:ext cx="29878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Returns a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12 records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46FED-93CE-4364-B774-3A9F5C1F7337}"/>
              </a:ext>
            </a:extLst>
          </p:cNvPr>
          <p:cNvSpPr/>
          <p:nvPr/>
        </p:nvSpPr>
        <p:spPr>
          <a:xfrm>
            <a:off x="0" y="81172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using </a:t>
            </a:r>
            <a:r>
              <a:rPr lang="en-US" sz="3600" b="1" dirty="0">
                <a:solidFill>
                  <a:srgbClr val="71A9D5"/>
                </a:solidFill>
                <a:latin typeface="Source sans pro"/>
              </a:rPr>
              <a:t>dplyr</a:t>
            </a:r>
            <a:endParaRPr lang="en-US" sz="3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668B16-7FA2-4A8E-A02C-4BD7FC6ED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13" y="2072076"/>
            <a:ext cx="874950" cy="9498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4728EB-9E3A-4676-A877-86C5C23C41AE}"/>
              </a:ext>
            </a:extLst>
          </p:cNvPr>
          <p:cNvSpPr txBox="1"/>
          <p:nvPr/>
        </p:nvSpPr>
        <p:spPr>
          <a:xfrm>
            <a:off x="2193427" y="1474467"/>
            <a:ext cx="76784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count()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sales where amount &gt; 1000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91E65A0-5821-497F-A7C2-135C8C2A25C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854795" y="1566293"/>
            <a:ext cx="430477" cy="581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AEC474-C186-49F1-A450-BBBF93623B19}"/>
              </a:ext>
            </a:extLst>
          </p:cNvPr>
          <p:cNvSpPr txBox="1"/>
          <p:nvPr/>
        </p:nvSpPr>
        <p:spPr>
          <a:xfrm>
            <a:off x="1070770" y="1351356"/>
            <a:ext cx="11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dplyr writes the SQL query</a:t>
            </a:r>
          </a:p>
        </p:txBody>
      </p:sp>
    </p:spTree>
    <p:extLst>
      <p:ext uri="{BB962C8B-B14F-4D97-AF65-F5344CB8AC3E}">
        <p14:creationId xmlns:p14="http://schemas.microsoft.com/office/powerpoint/2010/main" val="17007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6404B6-4C4A-4D18-8A49-A3DB54005922}"/>
              </a:ext>
            </a:extLst>
          </p:cNvPr>
          <p:cNvGrpSpPr/>
          <p:nvPr/>
        </p:nvGrpSpPr>
        <p:grpSpPr>
          <a:xfrm>
            <a:off x="3044826" y="1494822"/>
            <a:ext cx="2987829" cy="3027139"/>
            <a:chOff x="87351" y="3071709"/>
            <a:chExt cx="3805229" cy="380522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B163EC1-2F97-4116-AF99-AF8FCCDE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51" y="3071709"/>
              <a:ext cx="3805229" cy="3805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00BF7-2DA1-4DAB-A32C-76930236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393" y="4233983"/>
              <a:ext cx="1498343" cy="1110170"/>
            </a:xfrm>
            <a:prstGeom prst="rect">
              <a:avLst/>
            </a:prstGeom>
          </p:spPr>
        </p:pic>
      </p:grp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FBF1F0E-89B7-46AA-933C-8CD15B671E75}"/>
              </a:ext>
            </a:extLst>
          </p:cNvPr>
          <p:cNvSpPr/>
          <p:nvPr/>
        </p:nvSpPr>
        <p:spPr>
          <a:xfrm>
            <a:off x="7032552" y="2155357"/>
            <a:ext cx="1497448" cy="17060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2B6D-0C46-42A3-A473-AF42D860E971}"/>
              </a:ext>
            </a:extLst>
          </p:cNvPr>
          <p:cNvSpPr/>
          <p:nvPr/>
        </p:nvSpPr>
        <p:spPr>
          <a:xfrm>
            <a:off x="0" y="2800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Ideally, analyze in-place</a:t>
            </a:r>
            <a:endParaRPr lang="en-US" sz="3600" dirty="0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B8C2A28-CD38-4B7D-A1B1-6249FD7A7761}"/>
              </a:ext>
            </a:extLst>
          </p:cNvPr>
          <p:cNvSpPr/>
          <p:nvPr/>
        </p:nvSpPr>
        <p:spPr>
          <a:xfrm rot="165061">
            <a:off x="4904617" y="1692138"/>
            <a:ext cx="2835187" cy="1796261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3AFDE2CB-904C-4C16-ABE8-63523F1D43D7}"/>
              </a:ext>
            </a:extLst>
          </p:cNvPr>
          <p:cNvSpPr/>
          <p:nvPr/>
        </p:nvSpPr>
        <p:spPr>
          <a:xfrm flipH="1" flipV="1">
            <a:off x="4863144" y="2663802"/>
            <a:ext cx="2835187" cy="1530396"/>
          </a:xfrm>
          <a:prstGeom prst="circularArrow">
            <a:avLst>
              <a:gd name="adj1" fmla="val 3591"/>
              <a:gd name="adj2" fmla="val 841940"/>
              <a:gd name="adj3" fmla="val 20737341"/>
              <a:gd name="adj4" fmla="val 10800000"/>
              <a:gd name="adj5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46FED-93CE-4364-B774-3A9F5C1F7337}"/>
              </a:ext>
            </a:extLst>
          </p:cNvPr>
          <p:cNvSpPr/>
          <p:nvPr/>
        </p:nvSpPr>
        <p:spPr>
          <a:xfrm>
            <a:off x="0" y="81172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using </a:t>
            </a:r>
            <a:r>
              <a:rPr lang="en-US" sz="3600" b="1" dirty="0">
                <a:solidFill>
                  <a:srgbClr val="71A9D5"/>
                </a:solidFill>
                <a:latin typeface="Source sans pro"/>
              </a:rPr>
              <a:t>dplyr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20C36-AD69-4768-AAA9-DC83E9133342}"/>
              </a:ext>
            </a:extLst>
          </p:cNvPr>
          <p:cNvSpPr txBox="1"/>
          <p:nvPr/>
        </p:nvSpPr>
        <p:spPr>
          <a:xfrm>
            <a:off x="452012" y="2930702"/>
            <a:ext cx="29181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 &gt; 1000)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(month) %&gt;%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tally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002B4-B10C-4085-8288-DD12A0D4B59E}"/>
              </a:ext>
            </a:extLst>
          </p:cNvPr>
          <p:cNvSpPr txBox="1"/>
          <p:nvPr/>
        </p:nvSpPr>
        <p:spPr>
          <a:xfrm>
            <a:off x="5196685" y="4348916"/>
            <a:ext cx="216810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All your code is in 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B51EF-CC77-45AA-9638-EF7D8117F1B3}"/>
              </a:ext>
            </a:extLst>
          </p:cNvPr>
          <p:cNvSpPr txBox="1"/>
          <p:nvPr/>
        </p:nvSpPr>
        <p:spPr>
          <a:xfrm>
            <a:off x="2157152" y="4348916"/>
            <a:ext cx="216810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Use piped code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(Modular &amp; easy to read)</a:t>
            </a:r>
            <a:endParaRPr lang="en-US" sz="3200" i="1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3FFC7-20E9-4A38-8F10-697314423CFE}"/>
              </a:ext>
            </a:extLst>
          </p:cNvPr>
          <p:cNvSpPr txBox="1"/>
          <p:nvPr/>
        </p:nvSpPr>
        <p:spPr>
          <a:xfrm>
            <a:off x="8236218" y="4348915"/>
            <a:ext cx="21681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Push compute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070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5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11549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209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4557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1155 -0.069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1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3B163EC1-2F97-4116-AF99-AF8FCCDE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807" y="1494822"/>
            <a:ext cx="2987829" cy="3027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00BF7-2DA1-4DAB-A32C-769302367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75" y="2419435"/>
            <a:ext cx="1176484" cy="883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685174-EA5F-4CC1-9B9B-6B47F8AD6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08" y="2326697"/>
            <a:ext cx="1051937" cy="10519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75D0E1-114D-4F4F-9F6C-F8B767B7B52E}"/>
              </a:ext>
            </a:extLst>
          </p:cNvPr>
          <p:cNvSpPr/>
          <p:nvPr/>
        </p:nvSpPr>
        <p:spPr>
          <a:xfrm>
            <a:off x="339114" y="280056"/>
            <a:ext cx="11852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New point!</a:t>
            </a:r>
            <a:endParaRPr lang="en-US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0FFBA-7EB6-4E3E-A9C1-02CE1E9BFDAB}"/>
              </a:ext>
            </a:extLst>
          </p:cNvPr>
          <p:cNvSpPr/>
          <p:nvPr/>
        </p:nvSpPr>
        <p:spPr>
          <a:xfrm>
            <a:off x="339114" y="860204"/>
            <a:ext cx="11852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Use RStudio v1.1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1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44A5A1-09E4-420B-ADBE-FF901EF84479}"/>
              </a:ext>
            </a:extLst>
          </p:cNvPr>
          <p:cNvGrpSpPr/>
          <p:nvPr/>
        </p:nvGrpSpPr>
        <p:grpSpPr>
          <a:xfrm>
            <a:off x="4822807" y="1494822"/>
            <a:ext cx="2987829" cy="3027139"/>
            <a:chOff x="4822807" y="1494822"/>
            <a:chExt cx="2987829" cy="302713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B163EC1-2F97-4116-AF99-AF8FCCDE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2807" y="1494822"/>
              <a:ext cx="2987829" cy="30271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685174-EA5F-4CC1-9B9B-6B47F8AD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808" y="2326697"/>
              <a:ext cx="1051937" cy="1051937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675D0E1-114D-4F4F-9F6C-F8B767B7B52E}"/>
              </a:ext>
            </a:extLst>
          </p:cNvPr>
          <p:cNvSpPr/>
          <p:nvPr/>
        </p:nvSpPr>
        <p:spPr>
          <a:xfrm>
            <a:off x="339114" y="280056"/>
            <a:ext cx="11852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New point!</a:t>
            </a:r>
            <a:endParaRPr lang="en-US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0FFBA-7EB6-4E3E-A9C1-02CE1E9BFDAB}"/>
              </a:ext>
            </a:extLst>
          </p:cNvPr>
          <p:cNvSpPr/>
          <p:nvPr/>
        </p:nvSpPr>
        <p:spPr>
          <a:xfrm>
            <a:off x="339114" y="860204"/>
            <a:ext cx="11852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1A9D5"/>
                </a:solidFill>
                <a:latin typeface="Source sans pro"/>
              </a:rPr>
              <a:t>Use RStudio v1.1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06EE8-A388-431C-BA0D-2FB9B3E1A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69" y="2776749"/>
            <a:ext cx="2846648" cy="2586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0A707144-9DB7-4C77-A3C7-FDB0EE85463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902105" y="2568256"/>
            <a:ext cx="291983" cy="419689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3C08F5-27E7-4806-913F-81F4CB0A5607}"/>
              </a:ext>
            </a:extLst>
          </p:cNvPr>
          <p:cNvSpPr txBox="1"/>
          <p:nvPr/>
        </p:nvSpPr>
        <p:spPr>
          <a:xfrm>
            <a:off x="5012749" y="2429756"/>
            <a:ext cx="1889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Disconnect from database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976F1F1-4FB6-464C-AB8C-DE4686655F3E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8300933" y="2638249"/>
            <a:ext cx="251830" cy="344735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65C5CB-41C6-4DCD-8866-BE9AD4CDE633}"/>
              </a:ext>
            </a:extLst>
          </p:cNvPr>
          <p:cNvSpPr txBox="1"/>
          <p:nvPr/>
        </p:nvSpPr>
        <p:spPr>
          <a:xfrm>
            <a:off x="8552763" y="2499750"/>
            <a:ext cx="140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Refresh connection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93056-3C93-432E-9516-C26D6C0A472A}"/>
              </a:ext>
            </a:extLst>
          </p:cNvPr>
          <p:cNvCxnSpPr>
            <a:cxnSpLocks/>
          </p:cNvCxnSpPr>
          <p:nvPr/>
        </p:nvCxnSpPr>
        <p:spPr>
          <a:xfrm rot="10800000">
            <a:off x="8641083" y="3803853"/>
            <a:ext cx="1051154" cy="450052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C1ABD8-DD36-4F8E-A653-D698BFB36386}"/>
              </a:ext>
            </a:extLst>
          </p:cNvPr>
          <p:cNvSpPr txBox="1"/>
          <p:nvPr/>
        </p:nvSpPr>
        <p:spPr>
          <a:xfrm>
            <a:off x="9657590" y="3629439"/>
            <a:ext cx="140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records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8FFB2F5-6085-4737-A35C-C8B23419D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62" y="3864048"/>
            <a:ext cx="2248569" cy="100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76CD787-C5D5-4215-83FE-A8FD98EE480A}"/>
              </a:ext>
            </a:extLst>
          </p:cNvPr>
          <p:cNvCxnSpPr>
            <a:cxnSpLocks/>
          </p:cNvCxnSpPr>
          <p:nvPr/>
        </p:nvCxnSpPr>
        <p:spPr>
          <a:xfrm rot="10800000">
            <a:off x="8822057" y="4908080"/>
            <a:ext cx="793490" cy="745859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CE595E-1AB1-4706-9A60-74FFB320510A}"/>
              </a:ext>
            </a:extLst>
          </p:cNvPr>
          <p:cNvSpPr txBox="1"/>
          <p:nvPr/>
        </p:nvSpPr>
        <p:spPr>
          <a:xfrm>
            <a:off x="9589284" y="5503671"/>
            <a:ext cx="140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icons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73C0E81-A73E-4231-B87B-84F727154CF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913478" y="3760832"/>
            <a:ext cx="893049" cy="1374160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0FEEF32-0049-4EFB-9CB0-4C8778DA1955}"/>
              </a:ext>
            </a:extLst>
          </p:cNvPr>
          <p:cNvSpPr txBox="1"/>
          <p:nvPr/>
        </p:nvSpPr>
        <p:spPr>
          <a:xfrm>
            <a:off x="4585611" y="4904159"/>
            <a:ext cx="132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Expand DBs, schemata &amp; tables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FCD7A9-333B-40DA-A7F6-99CEFE881777}"/>
              </a:ext>
            </a:extLst>
          </p:cNvPr>
          <p:cNvGrpSpPr/>
          <p:nvPr/>
        </p:nvGrpSpPr>
        <p:grpSpPr>
          <a:xfrm>
            <a:off x="3839263" y="3107532"/>
            <a:ext cx="1512580" cy="1373376"/>
            <a:chOff x="8276229" y="926598"/>
            <a:chExt cx="3561276" cy="318954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95DD904-3A72-42E8-BA33-2810A80A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229" y="926598"/>
              <a:ext cx="3127414" cy="250329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3965CAC-FF37-48BC-B2C5-2A300CF3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637" y="1787555"/>
              <a:ext cx="3039868" cy="23285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12B15F1-9543-448D-9A52-78425713E70D}"/>
              </a:ext>
            </a:extLst>
          </p:cNvPr>
          <p:cNvSpPr txBox="1"/>
          <p:nvPr/>
        </p:nvSpPr>
        <p:spPr>
          <a:xfrm>
            <a:off x="3782131" y="2882835"/>
            <a:ext cx="163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 connections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191104C8-D284-4385-86CE-E8DBB2FD567F}"/>
              </a:ext>
            </a:extLst>
          </p:cNvPr>
          <p:cNvCxnSpPr>
            <a:cxnSpLocks/>
          </p:cNvCxnSpPr>
          <p:nvPr/>
        </p:nvCxnSpPr>
        <p:spPr>
          <a:xfrm flipV="1">
            <a:off x="5389202" y="3141044"/>
            <a:ext cx="1165203" cy="521801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FE1C9F0-5949-47C6-A809-85C4C4BCA7CE}"/>
              </a:ext>
            </a:extLst>
          </p:cNvPr>
          <p:cNvSpPr txBox="1"/>
          <p:nvPr/>
        </p:nvSpPr>
        <p:spPr>
          <a:xfrm>
            <a:off x="6409821" y="1933694"/>
            <a:ext cx="28466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EA6B14"/>
                </a:solidFill>
                <a:cs typeface="Courier New" panose="02070309020205020404" pitchFamily="49" charset="0"/>
              </a:rPr>
              <a:t>New connections pane</a:t>
            </a:r>
          </a:p>
        </p:txBody>
      </p:sp>
    </p:spTree>
    <p:extLst>
      <p:ext uri="{BB962C8B-B14F-4D97-AF65-F5344CB8AC3E}">
        <p14:creationId xmlns:p14="http://schemas.microsoft.com/office/powerpoint/2010/main" val="26326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38255 0.0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40" grpId="0"/>
      <p:bldP spid="70" grpId="0"/>
      <p:bldP spid="74" grpId="0"/>
      <p:bldP spid="91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D6AC-918D-4748-9DAA-5727375A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2316010"/>
            <a:ext cx="5867400" cy="146715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5400" b="1" dirty="0"/>
              <a:t> Demo time!</a:t>
            </a:r>
          </a:p>
        </p:txBody>
      </p:sp>
    </p:spTree>
    <p:extLst>
      <p:ext uri="{BB962C8B-B14F-4D97-AF65-F5344CB8AC3E}">
        <p14:creationId xmlns:p14="http://schemas.microsoft.com/office/powerpoint/2010/main" val="34361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8189</TotalTime>
  <Words>358</Words>
  <Application>Microsoft Office PowerPoint</Application>
  <PresentationFormat>Widescreen</PresentationFormat>
  <Paragraphs>73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Calibri</vt:lpstr>
      <vt:lpstr>Courier New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Demo time!</vt:lpstr>
      <vt:lpstr>RStudio’s support of databases and R</vt:lpstr>
      <vt:lpstr>Recommended sites</vt:lpstr>
      <vt:lpstr> Thank you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Ruiz</dc:creator>
  <cp:lastModifiedBy>Edgar Ruiz</cp:lastModifiedBy>
  <cp:revision>173</cp:revision>
  <dcterms:created xsi:type="dcterms:W3CDTF">2017-10-30T22:27:51Z</dcterms:created>
  <dcterms:modified xsi:type="dcterms:W3CDTF">2018-03-28T14:39:40Z</dcterms:modified>
</cp:coreProperties>
</file>