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ey stone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infowet.pl/pszczoly/205/zwalczanie_warrozy_pszczol_flumetryna_alternatywa_dla_amitrazy,303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riangle"/>
          <p:cNvSpPr/>
          <p:nvPr/>
        </p:nvSpPr>
        <p:spPr>
          <a:xfrm>
            <a:off x="3163234" y="2464518"/>
            <a:ext cx="8786964" cy="8786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5C5D"/>
              </a:gs>
              <a:gs pos="100000">
                <a:srgbClr val="00B556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  <a:latin typeface="Oracle Sans Cd Regular"/>
                <a:ea typeface="Oracle Sans Cd Regular"/>
                <a:cs typeface="Oracle Sans Cd Regular"/>
                <a:sym typeface="Oracle Sans Cd Regular"/>
              </a:defRPr>
            </a:pPr>
          </a:p>
        </p:txBody>
      </p:sp>
      <p:sp>
        <p:nvSpPr>
          <p:cNvPr id="172" name="KULTUROWE"/>
          <p:cNvSpPr txBox="1"/>
          <p:nvPr/>
        </p:nvSpPr>
        <p:spPr>
          <a:xfrm>
            <a:off x="5251183" y="9567010"/>
            <a:ext cx="4611066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8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KULTUROWE</a:t>
            </a:r>
          </a:p>
        </p:txBody>
      </p:sp>
      <p:sp>
        <p:nvSpPr>
          <p:cNvPr id="173" name="FIZYCZNE"/>
          <p:cNvSpPr txBox="1"/>
          <p:nvPr/>
        </p:nvSpPr>
        <p:spPr>
          <a:xfrm>
            <a:off x="6232741" y="7882591"/>
            <a:ext cx="264795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FIZYCZNE</a:t>
            </a:r>
          </a:p>
        </p:txBody>
      </p:sp>
      <p:sp>
        <p:nvSpPr>
          <p:cNvPr id="174" name="CHEMICZNE"/>
          <p:cNvSpPr txBox="1"/>
          <p:nvPr/>
        </p:nvSpPr>
        <p:spPr>
          <a:xfrm>
            <a:off x="6260554" y="6175405"/>
            <a:ext cx="259232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CHEMICZNE</a:t>
            </a:r>
          </a:p>
        </p:txBody>
      </p:sp>
      <p:sp>
        <p:nvSpPr>
          <p:cNvPr id="175" name="organiczne"/>
          <p:cNvSpPr txBox="1"/>
          <p:nvPr/>
        </p:nvSpPr>
        <p:spPr>
          <a:xfrm>
            <a:off x="6594919" y="5418539"/>
            <a:ext cx="192359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organiczne</a:t>
            </a:r>
          </a:p>
        </p:txBody>
      </p:sp>
      <p:sp>
        <p:nvSpPr>
          <p:cNvPr id="176" name="syntetyczne"/>
          <p:cNvSpPr txBox="1"/>
          <p:nvPr/>
        </p:nvSpPr>
        <p:spPr>
          <a:xfrm>
            <a:off x="6760730" y="4014549"/>
            <a:ext cx="159197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syntetyczne</a:t>
            </a:r>
          </a:p>
        </p:txBody>
      </p:sp>
      <p:sp>
        <p:nvSpPr>
          <p:cNvPr id="177" name="zapobieganie"/>
          <p:cNvSpPr txBox="1"/>
          <p:nvPr/>
        </p:nvSpPr>
        <p:spPr>
          <a:xfrm>
            <a:off x="764339" y="9859110"/>
            <a:ext cx="23255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zapobieganie</a:t>
            </a:r>
          </a:p>
        </p:txBody>
      </p:sp>
      <p:sp>
        <p:nvSpPr>
          <p:cNvPr id="178" name="zwalczanie"/>
          <p:cNvSpPr txBox="1"/>
          <p:nvPr/>
        </p:nvSpPr>
        <p:spPr>
          <a:xfrm>
            <a:off x="956972" y="2737179"/>
            <a:ext cx="189880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zwalczanie</a:t>
            </a:r>
          </a:p>
        </p:txBody>
      </p:sp>
      <p:sp>
        <p:nvSpPr>
          <p:cNvPr id="179" name="toksyczność"/>
          <p:cNvSpPr txBox="1"/>
          <p:nvPr/>
        </p:nvSpPr>
        <p:spPr>
          <a:xfrm>
            <a:off x="3600042" y="2737179"/>
            <a:ext cx="20930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toksyczność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1942027" y="3411091"/>
            <a:ext cx="1" cy="6443008"/>
          </a:xfrm>
          <a:prstGeom prst="line">
            <a:avLst/>
          </a:prstGeom>
          <a:ln w="1143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 flipV="1">
            <a:off x="4646572" y="3411091"/>
            <a:ext cx="1" cy="3842426"/>
          </a:xfrm>
          <a:prstGeom prst="line">
            <a:avLst/>
          </a:prstGeom>
          <a:ln w="1143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>
            <a:off x="6260554" y="5045040"/>
            <a:ext cx="2592325" cy="1"/>
          </a:xfrm>
          <a:prstGeom prst="line">
            <a:avLst/>
          </a:prstGeom>
          <a:ln w="889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>
            <a:off x="4833275" y="7355930"/>
            <a:ext cx="5897783" cy="1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>
            <a:off x="3985801" y="9428192"/>
            <a:ext cx="7141830" cy="1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Group"/>
          <p:cNvSpPr/>
          <p:nvPr/>
        </p:nvSpPr>
        <p:spPr>
          <a:xfrm>
            <a:off x="10310877" y="5553085"/>
            <a:ext cx="4804805" cy="1088348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Preparaty naturalne</a:t>
            </a:r>
          </a:p>
        </p:txBody>
      </p:sp>
      <p:sp>
        <p:nvSpPr>
          <p:cNvPr id="186" name="Group"/>
          <p:cNvSpPr/>
          <p:nvPr/>
        </p:nvSpPr>
        <p:spPr>
          <a:xfrm>
            <a:off x="9303398" y="3580814"/>
            <a:ext cx="5777204" cy="1087383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Preparaty syntetyczne</a:t>
            </a:r>
          </a:p>
        </p:txBody>
      </p:sp>
      <p:sp>
        <p:nvSpPr>
          <p:cNvPr id="187" name="Group"/>
          <p:cNvSpPr/>
          <p:nvPr/>
        </p:nvSpPr>
        <p:spPr>
          <a:xfrm>
            <a:off x="11506823" y="7808801"/>
            <a:ext cx="3570707" cy="1087382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Eliminacja fizyczna</a:t>
            </a:r>
          </a:p>
        </p:txBody>
      </p:sp>
      <p:sp>
        <p:nvSpPr>
          <p:cNvPr id="188" name="Triangle"/>
          <p:cNvSpPr/>
          <p:nvPr/>
        </p:nvSpPr>
        <p:spPr>
          <a:xfrm rot="16168317">
            <a:off x="11167404" y="9921749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9" name="Ograniczenie reprodukcji"/>
          <p:cNvSpPr/>
          <p:nvPr/>
        </p:nvSpPr>
        <p:spPr>
          <a:xfrm>
            <a:off x="12423034" y="9598085"/>
            <a:ext cx="2653678" cy="1157050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Ograniczenie reprodukcji</a:t>
            </a:r>
          </a:p>
        </p:txBody>
      </p:sp>
      <p:sp>
        <p:nvSpPr>
          <p:cNvPr id="190" name="Triangle"/>
          <p:cNvSpPr/>
          <p:nvPr/>
        </p:nvSpPr>
        <p:spPr>
          <a:xfrm rot="16168317">
            <a:off x="10275636" y="8097630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1" name="Triangle"/>
          <p:cNvSpPr/>
          <p:nvPr/>
        </p:nvSpPr>
        <p:spPr>
          <a:xfrm rot="16168317">
            <a:off x="9112337" y="5842397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2" name="Triangle"/>
          <p:cNvSpPr/>
          <p:nvPr/>
        </p:nvSpPr>
        <p:spPr>
          <a:xfrm rot="16168317">
            <a:off x="8218605" y="3869644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3" name="Group"/>
          <p:cNvSpPr/>
          <p:nvPr/>
        </p:nvSpPr>
        <p:spPr>
          <a:xfrm>
            <a:off x="15299390" y="3580814"/>
            <a:ext cx="5777203" cy="1087383"/>
          </a:xfrm>
          <a:prstGeom prst="rect">
            <a:avLst/>
          </a:prstGeom>
          <a:solidFill>
            <a:srgbClr val="D86C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Apiwarol (amotraza)</a:t>
            </a:r>
          </a:p>
        </p:txBody>
      </p:sp>
      <p:sp>
        <p:nvSpPr>
          <p:cNvPr id="194" name="Group"/>
          <p:cNvSpPr/>
          <p:nvPr/>
        </p:nvSpPr>
        <p:spPr>
          <a:xfrm>
            <a:off x="15299390" y="5553568"/>
            <a:ext cx="5777203" cy="1087382"/>
          </a:xfrm>
          <a:prstGeom prst="rect">
            <a:avLst/>
          </a:prstGeom>
          <a:solidFill>
            <a:srgbClr val="9381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Tymol, Kwas mlekowy, szczawiowy, mrówkowy, beta-chmielowe</a:t>
            </a:r>
          </a:p>
        </p:txBody>
      </p:sp>
      <p:sp>
        <p:nvSpPr>
          <p:cNvPr id="195" name="Group"/>
          <p:cNvSpPr/>
          <p:nvPr/>
        </p:nvSpPr>
        <p:spPr>
          <a:xfrm>
            <a:off x="15299390" y="7808801"/>
            <a:ext cx="5777203" cy="1087382"/>
          </a:xfrm>
          <a:prstGeom prst="rect">
            <a:avLst/>
          </a:prstGeom>
          <a:solidFill>
            <a:srgbClr val="6694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Pułapki, osiatkowana podwałka, cukier puder, temperatura</a:t>
            </a:r>
          </a:p>
        </p:txBody>
      </p:sp>
      <p:sp>
        <p:nvSpPr>
          <p:cNvPr id="196" name="Group"/>
          <p:cNvSpPr/>
          <p:nvPr/>
        </p:nvSpPr>
        <p:spPr>
          <a:xfrm>
            <a:off x="15299390" y="9632920"/>
            <a:ext cx="5777203" cy="1087382"/>
          </a:xfrm>
          <a:prstGeom prst="rect">
            <a:avLst/>
          </a:prstGeom>
          <a:solidFill>
            <a:srgbClr val="51AD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Odporne rasy, mała komórka, przerywanie czerwienia</a:t>
            </a:r>
          </a:p>
        </p:txBody>
      </p:sp>
      <p:sp>
        <p:nvSpPr>
          <p:cNvPr id="197" name="Wersja 0.1 (szkic), rstyczynski@gmail.com, na podstawie: https://www.beekeepingfiji.com/varroa-part-2-controlling-varroa-mites/"/>
          <p:cNvSpPr txBox="1"/>
          <p:nvPr/>
        </p:nvSpPr>
        <p:spPr>
          <a:xfrm>
            <a:off x="114035" y="13219593"/>
            <a:ext cx="1308478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1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Wersja 0.1 (szkic), rstyczynski@gmail.com, na podstawie: https://www.beekeepingfiji.com/varroa-part-2-controlling-varroa-mites/</a:t>
            </a:r>
          </a:p>
        </p:txBody>
      </p:sp>
      <p:sp>
        <p:nvSpPr>
          <p:cNvPr id="198" name="Piramida zwalczania dręczą pszczelego"/>
          <p:cNvSpPr txBox="1"/>
          <p:nvPr/>
        </p:nvSpPr>
        <p:spPr>
          <a:xfrm>
            <a:off x="-1" y="412767"/>
            <a:ext cx="2438400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59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Piramida zwalczania dręczą pszczelego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"/>
          <p:cNvSpPr/>
          <p:nvPr/>
        </p:nvSpPr>
        <p:spPr>
          <a:xfrm>
            <a:off x="-17986" y="-15181"/>
            <a:ext cx="25844247" cy="138752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01" name="Triangle"/>
          <p:cNvSpPr/>
          <p:nvPr/>
        </p:nvSpPr>
        <p:spPr>
          <a:xfrm>
            <a:off x="4700792" y="2749830"/>
            <a:ext cx="8786965" cy="8786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5C5D"/>
              </a:gs>
              <a:gs pos="36690">
                <a:srgbClr val="7F885A"/>
              </a:gs>
              <a:gs pos="100000">
                <a:srgbClr val="00B556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  <a:latin typeface="Oracle Sans Cd Regular"/>
                <a:ea typeface="Oracle Sans Cd Regular"/>
                <a:cs typeface="Oracle Sans Cd Regular"/>
                <a:sym typeface="Oracle Sans Cd Regular"/>
              </a:defRPr>
            </a:pPr>
          </a:p>
        </p:txBody>
      </p:sp>
      <p:sp>
        <p:nvSpPr>
          <p:cNvPr id="202" name="KULTUROWE"/>
          <p:cNvSpPr txBox="1"/>
          <p:nvPr/>
        </p:nvSpPr>
        <p:spPr>
          <a:xfrm>
            <a:off x="6457844" y="9969032"/>
            <a:ext cx="5272356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8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KULTUROWE</a:t>
            </a:r>
          </a:p>
        </p:txBody>
      </p:sp>
      <p:sp>
        <p:nvSpPr>
          <p:cNvPr id="203" name="BIOLOGICZNE"/>
          <p:cNvSpPr txBox="1"/>
          <p:nvPr/>
        </p:nvSpPr>
        <p:spPr>
          <a:xfrm>
            <a:off x="7510795" y="7170308"/>
            <a:ext cx="316645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BIOLOGICZNE</a:t>
            </a:r>
          </a:p>
        </p:txBody>
      </p:sp>
      <p:sp>
        <p:nvSpPr>
          <p:cNvPr id="204" name="CHEMICZNE"/>
          <p:cNvSpPr txBox="1"/>
          <p:nvPr/>
        </p:nvSpPr>
        <p:spPr>
          <a:xfrm>
            <a:off x="8045662" y="6052782"/>
            <a:ext cx="209672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CHEMICZNE</a:t>
            </a:r>
          </a:p>
        </p:txBody>
      </p:sp>
      <p:sp>
        <p:nvSpPr>
          <p:cNvPr id="205" name="organiczne"/>
          <p:cNvSpPr txBox="1"/>
          <p:nvPr/>
        </p:nvSpPr>
        <p:spPr>
          <a:xfrm>
            <a:off x="8188766" y="5408992"/>
            <a:ext cx="181051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organiczne</a:t>
            </a:r>
          </a:p>
        </p:txBody>
      </p:sp>
      <p:sp>
        <p:nvSpPr>
          <p:cNvPr id="206" name="syntetyczne"/>
          <p:cNvSpPr txBox="1"/>
          <p:nvPr/>
        </p:nvSpPr>
        <p:spPr>
          <a:xfrm>
            <a:off x="8298036" y="4226811"/>
            <a:ext cx="159197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syntetyczne</a:t>
            </a:r>
          </a:p>
        </p:txBody>
      </p:sp>
      <p:sp>
        <p:nvSpPr>
          <p:cNvPr id="207" name="zapobieganie"/>
          <p:cNvSpPr txBox="1"/>
          <p:nvPr/>
        </p:nvSpPr>
        <p:spPr>
          <a:xfrm>
            <a:off x="2247963" y="10144422"/>
            <a:ext cx="23255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zapobieganie</a:t>
            </a:r>
          </a:p>
        </p:txBody>
      </p:sp>
      <p:sp>
        <p:nvSpPr>
          <p:cNvPr id="208" name="zwalczanie"/>
          <p:cNvSpPr txBox="1"/>
          <p:nvPr/>
        </p:nvSpPr>
        <p:spPr>
          <a:xfrm>
            <a:off x="2440596" y="3022491"/>
            <a:ext cx="189880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zwalczanie</a:t>
            </a:r>
          </a:p>
        </p:txBody>
      </p:sp>
      <p:sp>
        <p:nvSpPr>
          <p:cNvPr id="209" name="toksyczność"/>
          <p:cNvSpPr txBox="1"/>
          <p:nvPr/>
        </p:nvSpPr>
        <p:spPr>
          <a:xfrm>
            <a:off x="5083666" y="3022491"/>
            <a:ext cx="20930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toksyczność</a:t>
            </a:r>
          </a:p>
        </p:txBody>
      </p:sp>
      <p:sp>
        <p:nvSpPr>
          <p:cNvPr id="210" name="Line"/>
          <p:cNvSpPr/>
          <p:nvPr/>
        </p:nvSpPr>
        <p:spPr>
          <a:xfrm flipV="1">
            <a:off x="3425651" y="3696404"/>
            <a:ext cx="1" cy="6443007"/>
          </a:xfrm>
          <a:prstGeom prst="line">
            <a:avLst/>
          </a:prstGeom>
          <a:ln w="1143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 flipV="1">
            <a:off x="6130196" y="3696404"/>
            <a:ext cx="1" cy="3054023"/>
          </a:xfrm>
          <a:prstGeom prst="line">
            <a:avLst/>
          </a:prstGeom>
          <a:ln w="1143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>
            <a:off x="7744178" y="5330352"/>
            <a:ext cx="2592325" cy="1"/>
          </a:xfrm>
          <a:prstGeom prst="line">
            <a:avLst/>
          </a:prstGeom>
          <a:ln w="88900">
            <a:solidFill>
              <a:srgbClr val="E8C06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>
            <a:off x="6711741" y="6917907"/>
            <a:ext cx="4657198" cy="1"/>
          </a:xfrm>
          <a:prstGeom prst="line">
            <a:avLst/>
          </a:prstGeom>
          <a:ln w="127000">
            <a:solidFill>
              <a:srgbClr val="E8C06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>
            <a:off x="5469425" y="9713504"/>
            <a:ext cx="7141830" cy="1"/>
          </a:xfrm>
          <a:prstGeom prst="line">
            <a:avLst/>
          </a:prstGeom>
          <a:ln w="127000">
            <a:solidFill>
              <a:srgbClr val="E8C06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Group"/>
          <p:cNvSpPr/>
          <p:nvPr/>
        </p:nvSpPr>
        <p:spPr>
          <a:xfrm>
            <a:off x="11399396" y="5240232"/>
            <a:ext cx="5151857" cy="1088348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Preparaty naturalne</a:t>
            </a:r>
          </a:p>
        </p:txBody>
      </p:sp>
      <p:sp>
        <p:nvSpPr>
          <p:cNvPr id="216" name="Group"/>
          <p:cNvSpPr/>
          <p:nvPr/>
        </p:nvSpPr>
        <p:spPr>
          <a:xfrm>
            <a:off x="10433420" y="3504691"/>
            <a:ext cx="6117834" cy="1087382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Preparaty syntetyczne</a:t>
            </a:r>
          </a:p>
        </p:txBody>
      </p:sp>
      <p:sp>
        <p:nvSpPr>
          <p:cNvPr id="217" name="Group"/>
          <p:cNvSpPr/>
          <p:nvPr/>
        </p:nvSpPr>
        <p:spPr>
          <a:xfrm>
            <a:off x="12945771" y="8438483"/>
            <a:ext cx="3605482" cy="1087382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pPr>
            <a:r>
              <a:t>Wymuszona</a:t>
            </a:r>
            <a:br/>
            <a:r>
              <a:t>eliminacja fizyczna</a:t>
            </a:r>
          </a:p>
        </p:txBody>
      </p:sp>
      <p:sp>
        <p:nvSpPr>
          <p:cNvPr id="218" name="Triangle"/>
          <p:cNvSpPr/>
          <p:nvPr/>
        </p:nvSpPr>
        <p:spPr>
          <a:xfrm rot="16168317">
            <a:off x="12485928" y="10257861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9" name="Ograniczenie reprodukcji"/>
          <p:cNvSpPr/>
          <p:nvPr/>
        </p:nvSpPr>
        <p:spPr>
          <a:xfrm>
            <a:off x="13719517" y="9934197"/>
            <a:ext cx="2831736" cy="1157050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Ograniczenie reprodukcji</a:t>
            </a:r>
          </a:p>
        </p:txBody>
      </p:sp>
      <p:sp>
        <p:nvSpPr>
          <p:cNvPr id="220" name="Triangle"/>
          <p:cNvSpPr/>
          <p:nvPr/>
        </p:nvSpPr>
        <p:spPr>
          <a:xfrm rot="16168317">
            <a:off x="11683060" y="8727313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1" name="Triangle"/>
          <p:cNvSpPr/>
          <p:nvPr/>
        </p:nvSpPr>
        <p:spPr>
          <a:xfrm rot="16168317">
            <a:off x="10165360" y="5529545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2" name="Triangle"/>
          <p:cNvSpPr/>
          <p:nvPr/>
        </p:nvSpPr>
        <p:spPr>
          <a:xfrm rot="16168317">
            <a:off x="9281179" y="3793521"/>
            <a:ext cx="2040768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3" name="Group"/>
          <p:cNvSpPr/>
          <p:nvPr/>
        </p:nvSpPr>
        <p:spPr>
          <a:xfrm>
            <a:off x="16783014" y="3499496"/>
            <a:ext cx="5777203" cy="1087383"/>
          </a:xfrm>
          <a:prstGeom prst="rect">
            <a:avLst/>
          </a:prstGeom>
          <a:solidFill>
            <a:srgbClr val="D86C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Apiwarol (amitraza)</a:t>
            </a:r>
          </a:p>
        </p:txBody>
      </p:sp>
      <p:sp>
        <p:nvSpPr>
          <p:cNvPr id="224" name="Group"/>
          <p:cNvSpPr/>
          <p:nvPr/>
        </p:nvSpPr>
        <p:spPr>
          <a:xfrm>
            <a:off x="16783014" y="5240715"/>
            <a:ext cx="5777203" cy="1087382"/>
          </a:xfrm>
          <a:prstGeom prst="rect">
            <a:avLst/>
          </a:prstGeom>
          <a:solidFill>
            <a:srgbClr val="9381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Tymol, kwas mlekowy, szczawiowy, mrówkowy, kwasy beta-chmielowe</a:t>
            </a:r>
          </a:p>
        </p:txBody>
      </p:sp>
      <p:sp>
        <p:nvSpPr>
          <p:cNvPr id="225" name="Group"/>
          <p:cNvSpPr/>
          <p:nvPr/>
        </p:nvSpPr>
        <p:spPr>
          <a:xfrm>
            <a:off x="16783014" y="9969032"/>
            <a:ext cx="5777203" cy="1087382"/>
          </a:xfrm>
          <a:prstGeom prst="rect">
            <a:avLst/>
          </a:prstGeom>
          <a:solidFill>
            <a:srgbClr val="51AD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Odporne rasy, mała komórka, przerywanie czerwienia, sprzedaż zsypańców a nie odkładów</a:t>
            </a:r>
          </a:p>
        </p:txBody>
      </p:sp>
      <p:sp>
        <p:nvSpPr>
          <p:cNvPr id="226" name="Wersja 0.2 (szkic), rstyczynski@gmail.com, na podstawie: https://www.beekeepingfiji.com/varroa-part-2-controlling-varroa-mites, https://ento.psu.edu/outreach/extension/ipm/english/about-1/what-is-ipm"/>
          <p:cNvSpPr txBox="1"/>
          <p:nvPr/>
        </p:nvSpPr>
        <p:spPr>
          <a:xfrm>
            <a:off x="123485" y="13242237"/>
            <a:ext cx="18748960" cy="37896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spcBef>
                <a:spcPts val="0"/>
              </a:spcBef>
              <a:defRPr sz="1600"/>
            </a:lvl1pPr>
          </a:lstStyle>
          <a:p>
            <a:pPr/>
            <a:r>
              <a:t>Wersja 0.2 (szkic), rstyczynski@gmail.com, na podstawie: https://www.beekeepingfiji.com/varroa-part-2-controlling-varroa-mites, https://ento.psu.edu/outreach/extension/ipm/english/about-1/what-is-ipm</a:t>
            </a:r>
          </a:p>
        </p:txBody>
      </p:sp>
      <p:sp>
        <p:nvSpPr>
          <p:cNvPr id="227" name="Zintegrowany system zwalczania dręcza pszczelego"/>
          <p:cNvSpPr txBox="1"/>
          <p:nvPr/>
        </p:nvSpPr>
        <p:spPr>
          <a:xfrm>
            <a:off x="-1" y="412767"/>
            <a:ext cx="2438400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59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Zintegrowany system zwalczania dręcza pszczelego</a:t>
            </a:r>
          </a:p>
        </p:txBody>
      </p:sp>
      <p:sp>
        <p:nvSpPr>
          <p:cNvPr id="228" name="FIZYCZNE"/>
          <p:cNvSpPr txBox="1"/>
          <p:nvPr/>
        </p:nvSpPr>
        <p:spPr>
          <a:xfrm>
            <a:off x="7161971" y="8315424"/>
            <a:ext cx="3864103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FIZYCZNE</a:t>
            </a:r>
          </a:p>
        </p:txBody>
      </p:sp>
      <p:sp>
        <p:nvSpPr>
          <p:cNvPr id="229" name="Line"/>
          <p:cNvSpPr/>
          <p:nvPr/>
        </p:nvSpPr>
        <p:spPr>
          <a:xfrm>
            <a:off x="6240768" y="8235508"/>
            <a:ext cx="5599144" cy="1"/>
          </a:xfrm>
          <a:prstGeom prst="line">
            <a:avLst/>
          </a:prstGeom>
          <a:ln w="127000">
            <a:solidFill>
              <a:srgbClr val="E8C06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Group"/>
          <p:cNvSpPr/>
          <p:nvPr/>
        </p:nvSpPr>
        <p:spPr>
          <a:xfrm>
            <a:off x="12219221" y="6897630"/>
            <a:ext cx="4344733" cy="1087382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pPr>
            <a:r>
              <a:t>Naturalna</a:t>
            </a:r>
            <a:br/>
            <a:r>
              <a:t>eliminacja fizyczna</a:t>
            </a:r>
          </a:p>
        </p:txBody>
      </p:sp>
      <p:sp>
        <p:nvSpPr>
          <p:cNvPr id="231" name="Triangle"/>
          <p:cNvSpPr/>
          <p:nvPr/>
        </p:nvSpPr>
        <p:spPr>
          <a:xfrm rot="16168317">
            <a:off x="10975333" y="7186459"/>
            <a:ext cx="2040768" cy="514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2" name="Group"/>
          <p:cNvSpPr/>
          <p:nvPr/>
        </p:nvSpPr>
        <p:spPr>
          <a:xfrm>
            <a:off x="16783014" y="6897630"/>
            <a:ext cx="5777203" cy="1087382"/>
          </a:xfrm>
          <a:prstGeom prst="rect">
            <a:avLst/>
          </a:prstGeom>
          <a:solidFill>
            <a:srgbClr val="6694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Zioła, zaleszczotek</a:t>
            </a:r>
          </a:p>
        </p:txBody>
      </p:sp>
      <p:sp>
        <p:nvSpPr>
          <p:cNvPr id="233" name="Group"/>
          <p:cNvSpPr/>
          <p:nvPr/>
        </p:nvSpPr>
        <p:spPr>
          <a:xfrm>
            <a:off x="16783014" y="8432379"/>
            <a:ext cx="5777203" cy="1087382"/>
          </a:xfrm>
          <a:prstGeom prst="rect">
            <a:avLst/>
          </a:prstGeom>
          <a:solidFill>
            <a:srgbClr val="599E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Pułapki, osiatkowana podwałka, cukier puder, temperatura, CO2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"/>
          <p:cNvSpPr/>
          <p:nvPr/>
        </p:nvSpPr>
        <p:spPr>
          <a:xfrm>
            <a:off x="-17986" y="-15181"/>
            <a:ext cx="25844247" cy="138752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36" name="Triangle"/>
          <p:cNvSpPr/>
          <p:nvPr/>
        </p:nvSpPr>
        <p:spPr>
          <a:xfrm>
            <a:off x="4700792" y="2749830"/>
            <a:ext cx="8786965" cy="8786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5C5D"/>
              </a:gs>
              <a:gs pos="36690">
                <a:srgbClr val="7F885A"/>
              </a:gs>
              <a:gs pos="100000">
                <a:srgbClr val="00B556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  <a:latin typeface="Oracle Sans Cd Regular"/>
                <a:ea typeface="Oracle Sans Cd Regular"/>
                <a:cs typeface="Oracle Sans Cd Regular"/>
                <a:sym typeface="Oracle Sans Cd Regular"/>
              </a:defRPr>
            </a:pPr>
          </a:p>
        </p:txBody>
      </p:sp>
      <p:sp>
        <p:nvSpPr>
          <p:cNvPr id="237" name="KULTUROWE"/>
          <p:cNvSpPr txBox="1"/>
          <p:nvPr/>
        </p:nvSpPr>
        <p:spPr>
          <a:xfrm>
            <a:off x="6457844" y="9969032"/>
            <a:ext cx="5272356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8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KULTUROWE</a:t>
            </a:r>
          </a:p>
        </p:txBody>
      </p:sp>
      <p:sp>
        <p:nvSpPr>
          <p:cNvPr id="238" name="BIOLOGICZNE"/>
          <p:cNvSpPr txBox="1"/>
          <p:nvPr/>
        </p:nvSpPr>
        <p:spPr>
          <a:xfrm>
            <a:off x="7510795" y="7170308"/>
            <a:ext cx="316645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BIOLOGICZNE</a:t>
            </a:r>
          </a:p>
        </p:txBody>
      </p:sp>
      <p:sp>
        <p:nvSpPr>
          <p:cNvPr id="239" name="CHEMICZNE"/>
          <p:cNvSpPr txBox="1"/>
          <p:nvPr/>
        </p:nvSpPr>
        <p:spPr>
          <a:xfrm>
            <a:off x="8045662" y="6052782"/>
            <a:ext cx="209672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CHEMICZNE</a:t>
            </a:r>
          </a:p>
        </p:txBody>
      </p:sp>
      <p:sp>
        <p:nvSpPr>
          <p:cNvPr id="240" name="organiczne"/>
          <p:cNvSpPr txBox="1"/>
          <p:nvPr/>
        </p:nvSpPr>
        <p:spPr>
          <a:xfrm>
            <a:off x="8188766" y="5408992"/>
            <a:ext cx="181051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organiczne</a:t>
            </a:r>
          </a:p>
        </p:txBody>
      </p:sp>
      <p:sp>
        <p:nvSpPr>
          <p:cNvPr id="241" name="syntetyczne"/>
          <p:cNvSpPr txBox="1"/>
          <p:nvPr/>
        </p:nvSpPr>
        <p:spPr>
          <a:xfrm>
            <a:off x="8298036" y="4226811"/>
            <a:ext cx="159197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syntetyczne</a:t>
            </a:r>
          </a:p>
        </p:txBody>
      </p:sp>
      <p:sp>
        <p:nvSpPr>
          <p:cNvPr id="242" name="zapobieganie"/>
          <p:cNvSpPr txBox="1"/>
          <p:nvPr/>
        </p:nvSpPr>
        <p:spPr>
          <a:xfrm>
            <a:off x="2247963" y="10144422"/>
            <a:ext cx="23255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zapobieganie</a:t>
            </a:r>
          </a:p>
        </p:txBody>
      </p:sp>
      <p:sp>
        <p:nvSpPr>
          <p:cNvPr id="243" name="zwalczanie"/>
          <p:cNvSpPr txBox="1"/>
          <p:nvPr/>
        </p:nvSpPr>
        <p:spPr>
          <a:xfrm>
            <a:off x="2440596" y="3022491"/>
            <a:ext cx="189880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zwalczanie</a:t>
            </a:r>
          </a:p>
        </p:txBody>
      </p:sp>
      <p:sp>
        <p:nvSpPr>
          <p:cNvPr id="244" name="toksyczność"/>
          <p:cNvSpPr txBox="1"/>
          <p:nvPr/>
        </p:nvSpPr>
        <p:spPr>
          <a:xfrm>
            <a:off x="5083666" y="3022491"/>
            <a:ext cx="20930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toksyczność</a:t>
            </a:r>
          </a:p>
        </p:txBody>
      </p:sp>
      <p:sp>
        <p:nvSpPr>
          <p:cNvPr id="245" name="Line"/>
          <p:cNvSpPr/>
          <p:nvPr/>
        </p:nvSpPr>
        <p:spPr>
          <a:xfrm flipV="1">
            <a:off x="3425651" y="3696404"/>
            <a:ext cx="1" cy="6443007"/>
          </a:xfrm>
          <a:prstGeom prst="line">
            <a:avLst/>
          </a:prstGeom>
          <a:ln w="1143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 flipV="1">
            <a:off x="6130196" y="3696404"/>
            <a:ext cx="1" cy="3054023"/>
          </a:xfrm>
          <a:prstGeom prst="line">
            <a:avLst/>
          </a:prstGeom>
          <a:ln w="1143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7744178" y="5330352"/>
            <a:ext cx="2592325" cy="1"/>
          </a:xfrm>
          <a:prstGeom prst="line">
            <a:avLst/>
          </a:prstGeom>
          <a:ln w="88900">
            <a:solidFill>
              <a:srgbClr val="E8C06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>
            <a:off x="6711741" y="6917907"/>
            <a:ext cx="4657198" cy="1"/>
          </a:xfrm>
          <a:prstGeom prst="line">
            <a:avLst/>
          </a:prstGeom>
          <a:ln w="127000">
            <a:solidFill>
              <a:srgbClr val="E8C06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>
            <a:off x="5469425" y="9713504"/>
            <a:ext cx="7141830" cy="1"/>
          </a:xfrm>
          <a:prstGeom prst="line">
            <a:avLst/>
          </a:prstGeom>
          <a:ln w="127000">
            <a:solidFill>
              <a:srgbClr val="E8C06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0" name="Group"/>
          <p:cNvSpPr/>
          <p:nvPr/>
        </p:nvSpPr>
        <p:spPr>
          <a:xfrm>
            <a:off x="11399396" y="5240232"/>
            <a:ext cx="5151857" cy="1088348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Preparaty naturalne</a:t>
            </a:r>
          </a:p>
        </p:txBody>
      </p:sp>
      <p:sp>
        <p:nvSpPr>
          <p:cNvPr id="251" name="Group"/>
          <p:cNvSpPr/>
          <p:nvPr/>
        </p:nvSpPr>
        <p:spPr>
          <a:xfrm>
            <a:off x="10433420" y="3504691"/>
            <a:ext cx="6117834" cy="1087382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Preparaty syntetyczne</a:t>
            </a:r>
          </a:p>
        </p:txBody>
      </p:sp>
      <p:sp>
        <p:nvSpPr>
          <p:cNvPr id="252" name="Group"/>
          <p:cNvSpPr/>
          <p:nvPr/>
        </p:nvSpPr>
        <p:spPr>
          <a:xfrm>
            <a:off x="12945771" y="8438483"/>
            <a:ext cx="3605482" cy="1087382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pPr>
            <a:r>
              <a:t>Wymuszona</a:t>
            </a:r>
            <a:br/>
            <a:r>
              <a:t>eliminacja fizyczna</a:t>
            </a:r>
          </a:p>
        </p:txBody>
      </p:sp>
      <p:sp>
        <p:nvSpPr>
          <p:cNvPr id="253" name="Triangle"/>
          <p:cNvSpPr/>
          <p:nvPr/>
        </p:nvSpPr>
        <p:spPr>
          <a:xfrm rot="16168317">
            <a:off x="12485928" y="10257861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4" name="Ograniczenie reprodukcji"/>
          <p:cNvSpPr/>
          <p:nvPr/>
        </p:nvSpPr>
        <p:spPr>
          <a:xfrm>
            <a:off x="13719517" y="9934197"/>
            <a:ext cx="2831736" cy="1157050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Ograniczenie reprodukcji</a:t>
            </a:r>
          </a:p>
        </p:txBody>
      </p:sp>
      <p:sp>
        <p:nvSpPr>
          <p:cNvPr id="255" name="Triangle"/>
          <p:cNvSpPr/>
          <p:nvPr/>
        </p:nvSpPr>
        <p:spPr>
          <a:xfrm rot="16168317">
            <a:off x="11683060" y="8727313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6" name="Triangle"/>
          <p:cNvSpPr/>
          <p:nvPr/>
        </p:nvSpPr>
        <p:spPr>
          <a:xfrm rot="16168317">
            <a:off x="10165360" y="5529545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7" name="Triangle"/>
          <p:cNvSpPr/>
          <p:nvPr/>
        </p:nvSpPr>
        <p:spPr>
          <a:xfrm rot="16168317">
            <a:off x="9281179" y="3793521"/>
            <a:ext cx="2040768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8" name="Group"/>
          <p:cNvSpPr/>
          <p:nvPr/>
        </p:nvSpPr>
        <p:spPr>
          <a:xfrm>
            <a:off x="16783014" y="3499496"/>
            <a:ext cx="5777203" cy="1087383"/>
          </a:xfrm>
          <a:prstGeom prst="rect">
            <a:avLst/>
          </a:prstGeom>
          <a:solidFill>
            <a:srgbClr val="D86C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Apiwarol (amitraza), flumetryn, fluvalinate</a:t>
            </a:r>
          </a:p>
        </p:txBody>
      </p:sp>
      <p:sp>
        <p:nvSpPr>
          <p:cNvPr id="259" name="Group"/>
          <p:cNvSpPr/>
          <p:nvPr/>
        </p:nvSpPr>
        <p:spPr>
          <a:xfrm>
            <a:off x="16783014" y="5240715"/>
            <a:ext cx="5777203" cy="1087382"/>
          </a:xfrm>
          <a:prstGeom prst="rect">
            <a:avLst/>
          </a:prstGeom>
          <a:solidFill>
            <a:srgbClr val="9381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Tymol, kwas mlekowy, szczawiowy, mrówkowy, kwasy beta-chmielowe</a:t>
            </a:r>
          </a:p>
        </p:txBody>
      </p:sp>
      <p:sp>
        <p:nvSpPr>
          <p:cNvPr id="260" name="Group"/>
          <p:cNvSpPr/>
          <p:nvPr/>
        </p:nvSpPr>
        <p:spPr>
          <a:xfrm>
            <a:off x="16783014" y="9969032"/>
            <a:ext cx="5777203" cy="1087382"/>
          </a:xfrm>
          <a:prstGeom prst="rect">
            <a:avLst/>
          </a:prstGeom>
          <a:solidFill>
            <a:srgbClr val="51AD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Odporne rasy, mała komórka, przerywanie czerwienia, sprzedaż sypańców a nie odkładów</a:t>
            </a:r>
          </a:p>
        </p:txBody>
      </p:sp>
      <p:sp>
        <p:nvSpPr>
          <p:cNvPr id="261" name="Wersja 0.3 (szkic), rstyczynski@gmail.com, na podstawie: https://www.beekeepingfiji.com/varroa-part-2-controlling-varroa-mites, https://ento.psu.edu/outreach/extension/ipm/english/about-1/what-is-ipm"/>
          <p:cNvSpPr txBox="1"/>
          <p:nvPr/>
        </p:nvSpPr>
        <p:spPr>
          <a:xfrm>
            <a:off x="123078" y="13242237"/>
            <a:ext cx="18749773" cy="37896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spcBef>
                <a:spcPts val="0"/>
              </a:spcBef>
              <a:defRPr sz="1600"/>
            </a:lvl1pPr>
          </a:lstStyle>
          <a:p>
            <a:pPr/>
            <a:r>
              <a:t>Wersja 0.3 (szkic), rstyczynski@gmail.com, na podstawie: https://www.beekeepingfiji.com/varroa-part-2-controlling-varroa-mites, https://ento.psu.edu/outreach/extension/ipm/english/about-1/what-is-ipm</a:t>
            </a:r>
          </a:p>
        </p:txBody>
      </p:sp>
      <p:sp>
        <p:nvSpPr>
          <p:cNvPr id="262" name="Zintegrowany system zwalczania dręcza pszczelego"/>
          <p:cNvSpPr txBox="1"/>
          <p:nvPr/>
        </p:nvSpPr>
        <p:spPr>
          <a:xfrm>
            <a:off x="-1" y="412767"/>
            <a:ext cx="2438400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59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Zintegrowany system zwalczania dręcza pszczelego</a:t>
            </a:r>
          </a:p>
        </p:txBody>
      </p:sp>
      <p:sp>
        <p:nvSpPr>
          <p:cNvPr id="263" name="FIZYCZNE"/>
          <p:cNvSpPr txBox="1"/>
          <p:nvPr/>
        </p:nvSpPr>
        <p:spPr>
          <a:xfrm>
            <a:off x="7161971" y="8315424"/>
            <a:ext cx="3864103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FIZYCZNE</a:t>
            </a:r>
          </a:p>
        </p:txBody>
      </p:sp>
      <p:sp>
        <p:nvSpPr>
          <p:cNvPr id="264" name="Line"/>
          <p:cNvSpPr/>
          <p:nvPr/>
        </p:nvSpPr>
        <p:spPr>
          <a:xfrm>
            <a:off x="6240768" y="8235508"/>
            <a:ext cx="5599144" cy="1"/>
          </a:xfrm>
          <a:prstGeom prst="line">
            <a:avLst/>
          </a:prstGeom>
          <a:ln w="127000">
            <a:solidFill>
              <a:srgbClr val="E8C06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Group"/>
          <p:cNvSpPr/>
          <p:nvPr/>
        </p:nvSpPr>
        <p:spPr>
          <a:xfrm>
            <a:off x="12219221" y="6897630"/>
            <a:ext cx="4344733" cy="1087382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pPr>
            <a:r>
              <a:t>Naturalna</a:t>
            </a:r>
            <a:br/>
            <a:r>
              <a:t>eliminacja fizyczna</a:t>
            </a:r>
          </a:p>
        </p:txBody>
      </p:sp>
      <p:sp>
        <p:nvSpPr>
          <p:cNvPr id="266" name="Triangle"/>
          <p:cNvSpPr/>
          <p:nvPr/>
        </p:nvSpPr>
        <p:spPr>
          <a:xfrm rot="16168317">
            <a:off x="10975333" y="7186459"/>
            <a:ext cx="2040768" cy="514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7" name="Group"/>
          <p:cNvSpPr/>
          <p:nvPr/>
        </p:nvSpPr>
        <p:spPr>
          <a:xfrm>
            <a:off x="16783014" y="6897630"/>
            <a:ext cx="5777203" cy="1087382"/>
          </a:xfrm>
          <a:prstGeom prst="rect">
            <a:avLst/>
          </a:prstGeom>
          <a:solidFill>
            <a:srgbClr val="6694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Zioła, zaleszczotek</a:t>
            </a:r>
          </a:p>
        </p:txBody>
      </p:sp>
      <p:sp>
        <p:nvSpPr>
          <p:cNvPr id="268" name="Group"/>
          <p:cNvSpPr/>
          <p:nvPr/>
        </p:nvSpPr>
        <p:spPr>
          <a:xfrm>
            <a:off x="16783014" y="8432379"/>
            <a:ext cx="5777203" cy="1087382"/>
          </a:xfrm>
          <a:prstGeom prst="rect">
            <a:avLst/>
          </a:prstGeom>
          <a:solidFill>
            <a:srgbClr val="599E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Pułapki, osiatkowana podwałka, cukier puder, temperatura, CO2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"/>
          <p:cNvSpPr/>
          <p:nvPr/>
        </p:nvSpPr>
        <p:spPr>
          <a:xfrm>
            <a:off x="-17986" y="-15181"/>
            <a:ext cx="25844247" cy="138752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71" name="Triangle"/>
          <p:cNvSpPr/>
          <p:nvPr/>
        </p:nvSpPr>
        <p:spPr>
          <a:xfrm>
            <a:off x="4700792" y="2749830"/>
            <a:ext cx="8786965" cy="8786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5C5D"/>
              </a:gs>
              <a:gs pos="36690">
                <a:srgbClr val="7F885A"/>
              </a:gs>
              <a:gs pos="100000">
                <a:srgbClr val="00B556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  <a:latin typeface="Oracle Sans Cd Regular"/>
                <a:ea typeface="Oracle Sans Cd Regular"/>
                <a:cs typeface="Oracle Sans Cd Regular"/>
                <a:sym typeface="Oracle Sans Cd Regular"/>
              </a:defRPr>
            </a:pPr>
          </a:p>
        </p:txBody>
      </p:sp>
      <p:sp>
        <p:nvSpPr>
          <p:cNvPr id="272" name="CULTURAL"/>
          <p:cNvSpPr txBox="1"/>
          <p:nvPr/>
        </p:nvSpPr>
        <p:spPr>
          <a:xfrm>
            <a:off x="6902381" y="9969032"/>
            <a:ext cx="4383787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8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CULTURAL</a:t>
            </a:r>
          </a:p>
        </p:txBody>
      </p:sp>
      <p:sp>
        <p:nvSpPr>
          <p:cNvPr id="273" name="BIOLOGICAL"/>
          <p:cNvSpPr txBox="1"/>
          <p:nvPr/>
        </p:nvSpPr>
        <p:spPr>
          <a:xfrm>
            <a:off x="7841438" y="7170308"/>
            <a:ext cx="28519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BIOLOGICAL</a:t>
            </a:r>
          </a:p>
        </p:txBody>
      </p:sp>
      <p:sp>
        <p:nvSpPr>
          <p:cNvPr id="274" name="CHEMICAL"/>
          <p:cNvSpPr txBox="1"/>
          <p:nvPr/>
        </p:nvSpPr>
        <p:spPr>
          <a:xfrm>
            <a:off x="8162958" y="6052782"/>
            <a:ext cx="18626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CHEMICAL</a:t>
            </a:r>
          </a:p>
        </p:txBody>
      </p:sp>
      <p:sp>
        <p:nvSpPr>
          <p:cNvPr id="275" name="Soft"/>
          <p:cNvSpPr txBox="1"/>
          <p:nvPr/>
        </p:nvSpPr>
        <p:spPr>
          <a:xfrm>
            <a:off x="8721085" y="5408992"/>
            <a:ext cx="7463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Soft</a:t>
            </a:r>
          </a:p>
        </p:txBody>
      </p:sp>
      <p:sp>
        <p:nvSpPr>
          <p:cNvPr id="276" name="Hard"/>
          <p:cNvSpPr txBox="1"/>
          <p:nvPr/>
        </p:nvSpPr>
        <p:spPr>
          <a:xfrm>
            <a:off x="8738573" y="4226811"/>
            <a:ext cx="71140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Hard</a:t>
            </a:r>
          </a:p>
        </p:txBody>
      </p:sp>
      <p:sp>
        <p:nvSpPr>
          <p:cNvPr id="277" name="Prevention"/>
          <p:cNvSpPr txBox="1"/>
          <p:nvPr/>
        </p:nvSpPr>
        <p:spPr>
          <a:xfrm>
            <a:off x="2247963" y="10144422"/>
            <a:ext cx="191709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Prevention</a:t>
            </a:r>
          </a:p>
        </p:txBody>
      </p:sp>
      <p:sp>
        <p:nvSpPr>
          <p:cNvPr id="278" name="Combating"/>
          <p:cNvSpPr txBox="1"/>
          <p:nvPr/>
        </p:nvSpPr>
        <p:spPr>
          <a:xfrm>
            <a:off x="2464464" y="3022491"/>
            <a:ext cx="192237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Combating</a:t>
            </a:r>
          </a:p>
        </p:txBody>
      </p:sp>
      <p:sp>
        <p:nvSpPr>
          <p:cNvPr id="279" name="Toxicity"/>
          <p:cNvSpPr txBox="1"/>
          <p:nvPr/>
        </p:nvSpPr>
        <p:spPr>
          <a:xfrm>
            <a:off x="5423416" y="3022491"/>
            <a:ext cx="14135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Toxicity</a:t>
            </a:r>
          </a:p>
        </p:txBody>
      </p:sp>
      <p:sp>
        <p:nvSpPr>
          <p:cNvPr id="280" name="Line"/>
          <p:cNvSpPr/>
          <p:nvPr/>
        </p:nvSpPr>
        <p:spPr>
          <a:xfrm flipV="1">
            <a:off x="3425651" y="3696404"/>
            <a:ext cx="1" cy="6443007"/>
          </a:xfrm>
          <a:prstGeom prst="line">
            <a:avLst/>
          </a:prstGeom>
          <a:ln w="1143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1" name="Line"/>
          <p:cNvSpPr/>
          <p:nvPr/>
        </p:nvSpPr>
        <p:spPr>
          <a:xfrm flipV="1">
            <a:off x="6130196" y="3696404"/>
            <a:ext cx="1" cy="3054023"/>
          </a:xfrm>
          <a:prstGeom prst="line">
            <a:avLst/>
          </a:prstGeom>
          <a:ln w="1143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" name="Line"/>
          <p:cNvSpPr/>
          <p:nvPr/>
        </p:nvSpPr>
        <p:spPr>
          <a:xfrm>
            <a:off x="7744178" y="5330352"/>
            <a:ext cx="2592325" cy="1"/>
          </a:xfrm>
          <a:prstGeom prst="line">
            <a:avLst/>
          </a:prstGeom>
          <a:ln w="88900">
            <a:solidFill>
              <a:srgbClr val="E8C06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Line"/>
          <p:cNvSpPr/>
          <p:nvPr/>
        </p:nvSpPr>
        <p:spPr>
          <a:xfrm>
            <a:off x="6711741" y="6917907"/>
            <a:ext cx="4657198" cy="1"/>
          </a:xfrm>
          <a:prstGeom prst="line">
            <a:avLst/>
          </a:prstGeom>
          <a:ln w="127000">
            <a:solidFill>
              <a:srgbClr val="E8C06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" name="Line"/>
          <p:cNvSpPr/>
          <p:nvPr/>
        </p:nvSpPr>
        <p:spPr>
          <a:xfrm>
            <a:off x="5469425" y="9713504"/>
            <a:ext cx="7141830" cy="1"/>
          </a:xfrm>
          <a:prstGeom prst="line">
            <a:avLst/>
          </a:prstGeom>
          <a:ln w="127000">
            <a:solidFill>
              <a:srgbClr val="E8C06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Group"/>
          <p:cNvSpPr/>
          <p:nvPr/>
        </p:nvSpPr>
        <p:spPr>
          <a:xfrm>
            <a:off x="11399396" y="5240232"/>
            <a:ext cx="5151857" cy="1088348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Natural compounds</a:t>
            </a:r>
          </a:p>
        </p:txBody>
      </p:sp>
      <p:sp>
        <p:nvSpPr>
          <p:cNvPr id="286" name="Group"/>
          <p:cNvSpPr/>
          <p:nvPr/>
        </p:nvSpPr>
        <p:spPr>
          <a:xfrm>
            <a:off x="10433420" y="3504691"/>
            <a:ext cx="6117834" cy="1087382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Synthetic compounds</a:t>
            </a:r>
          </a:p>
        </p:txBody>
      </p:sp>
      <p:sp>
        <p:nvSpPr>
          <p:cNvPr id="287" name="Group"/>
          <p:cNvSpPr/>
          <p:nvPr/>
        </p:nvSpPr>
        <p:spPr>
          <a:xfrm>
            <a:off x="12945771" y="8438483"/>
            <a:ext cx="3605482" cy="1087382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Forced physical elimination</a:t>
            </a:r>
          </a:p>
        </p:txBody>
      </p:sp>
      <p:sp>
        <p:nvSpPr>
          <p:cNvPr id="288" name="Triangle"/>
          <p:cNvSpPr/>
          <p:nvPr/>
        </p:nvSpPr>
        <p:spPr>
          <a:xfrm rot="16168317">
            <a:off x="12485928" y="10257861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9" name="Limitation of reproduction"/>
          <p:cNvSpPr/>
          <p:nvPr/>
        </p:nvSpPr>
        <p:spPr>
          <a:xfrm>
            <a:off x="13719517" y="9934197"/>
            <a:ext cx="2831736" cy="1157050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Limitation of reproduction</a:t>
            </a:r>
          </a:p>
        </p:txBody>
      </p:sp>
      <p:sp>
        <p:nvSpPr>
          <p:cNvPr id="290" name="Triangle"/>
          <p:cNvSpPr/>
          <p:nvPr/>
        </p:nvSpPr>
        <p:spPr>
          <a:xfrm rot="16168317">
            <a:off x="11683060" y="8727313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1" name="Triangle"/>
          <p:cNvSpPr/>
          <p:nvPr/>
        </p:nvSpPr>
        <p:spPr>
          <a:xfrm rot="16168317">
            <a:off x="10165360" y="5529545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2" name="Triangle"/>
          <p:cNvSpPr/>
          <p:nvPr/>
        </p:nvSpPr>
        <p:spPr>
          <a:xfrm rot="16168317">
            <a:off x="9281179" y="3793521"/>
            <a:ext cx="2040768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3" name="Group"/>
          <p:cNvSpPr/>
          <p:nvPr/>
        </p:nvSpPr>
        <p:spPr>
          <a:xfrm>
            <a:off x="16783014" y="3499496"/>
            <a:ext cx="5777203" cy="1087383"/>
          </a:xfrm>
          <a:prstGeom prst="rect">
            <a:avLst/>
          </a:prstGeom>
          <a:solidFill>
            <a:srgbClr val="D86C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amitraza, flumetryn, fluvalinate</a:t>
            </a:r>
          </a:p>
        </p:txBody>
      </p:sp>
      <p:sp>
        <p:nvSpPr>
          <p:cNvPr id="294" name="Group"/>
          <p:cNvSpPr/>
          <p:nvPr/>
        </p:nvSpPr>
        <p:spPr>
          <a:xfrm>
            <a:off x="16783014" y="5240715"/>
            <a:ext cx="5777203" cy="1087382"/>
          </a:xfrm>
          <a:prstGeom prst="rect">
            <a:avLst/>
          </a:prstGeom>
          <a:solidFill>
            <a:srgbClr val="9381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Thymol, lactic acid, oxalic acid, formic acid, beta-humulene acids</a:t>
            </a:r>
          </a:p>
        </p:txBody>
      </p:sp>
      <p:sp>
        <p:nvSpPr>
          <p:cNvPr id="295" name="Group"/>
          <p:cNvSpPr/>
          <p:nvPr/>
        </p:nvSpPr>
        <p:spPr>
          <a:xfrm>
            <a:off x="16783014" y="9969032"/>
            <a:ext cx="5777203" cy="1087382"/>
          </a:xfrm>
          <a:prstGeom prst="rect">
            <a:avLst/>
          </a:prstGeom>
          <a:solidFill>
            <a:srgbClr val="51AD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sz="2500">
                <a:solidFill>
                  <a:srgbClr val="FFFFFF"/>
                </a:solidFill>
              </a:defRPr>
            </a:pPr>
            <a:r>
              <a:t>Resistant breeds, small cell, </a:t>
            </a:r>
            <a:r>
              <a:rPr sz="2400"/>
              <a:t>interrupting</a:t>
            </a:r>
            <a:r>
              <a:t> brood, selling nucs rather than splits</a:t>
            </a:r>
          </a:p>
        </p:txBody>
      </p:sp>
      <p:sp>
        <p:nvSpPr>
          <p:cNvPr id="296" name="Wersja 0.2 (DRAFT), rstyczynski@gmail.com, source: https://www.beekeepingfiji.com/varroa-part-2-controlling-varroa-mites, https://ento.psu.edu/outreach/extension/ipm/english/about-1/what-is-ipm"/>
          <p:cNvSpPr txBox="1"/>
          <p:nvPr/>
        </p:nvSpPr>
        <p:spPr>
          <a:xfrm>
            <a:off x="353914" y="13242237"/>
            <a:ext cx="18288103" cy="37896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spcBef>
                <a:spcPts val="0"/>
              </a:spcBef>
              <a:defRPr sz="1600"/>
            </a:lvl1pPr>
          </a:lstStyle>
          <a:p>
            <a:pPr/>
            <a:r>
              <a:t>Wersja 0.2 (DRAFT), rstyczynski@gmail.com, source: https://www.beekeepingfiji.com/varroa-part-2-controlling-varroa-mites, https://ento.psu.edu/outreach/extension/ipm/english/about-1/what-is-ipm</a:t>
            </a:r>
          </a:p>
        </p:txBody>
      </p:sp>
      <p:sp>
        <p:nvSpPr>
          <p:cNvPr id="297" name="Integrated Pest Management for Varroa destructor"/>
          <p:cNvSpPr txBox="1"/>
          <p:nvPr/>
        </p:nvSpPr>
        <p:spPr>
          <a:xfrm>
            <a:off x="-1" y="412767"/>
            <a:ext cx="2438400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59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Integrated Pest Management for Varroa destructor</a:t>
            </a:r>
          </a:p>
        </p:txBody>
      </p:sp>
      <p:sp>
        <p:nvSpPr>
          <p:cNvPr id="298" name="PHYSICAL"/>
          <p:cNvSpPr txBox="1"/>
          <p:nvPr/>
        </p:nvSpPr>
        <p:spPr>
          <a:xfrm>
            <a:off x="7254793" y="8315424"/>
            <a:ext cx="3943986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PHYSICAL</a:t>
            </a:r>
          </a:p>
        </p:txBody>
      </p:sp>
      <p:sp>
        <p:nvSpPr>
          <p:cNvPr id="299" name="Line"/>
          <p:cNvSpPr/>
          <p:nvPr/>
        </p:nvSpPr>
        <p:spPr>
          <a:xfrm>
            <a:off x="6240768" y="8235508"/>
            <a:ext cx="5599144" cy="1"/>
          </a:xfrm>
          <a:prstGeom prst="line">
            <a:avLst/>
          </a:prstGeom>
          <a:ln w="127000">
            <a:solidFill>
              <a:srgbClr val="E8C06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0" name="Group"/>
          <p:cNvSpPr/>
          <p:nvPr/>
        </p:nvSpPr>
        <p:spPr>
          <a:xfrm>
            <a:off x="12219221" y="6897630"/>
            <a:ext cx="4344733" cy="1087382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Natural physical elimination</a:t>
            </a:r>
          </a:p>
        </p:txBody>
      </p:sp>
      <p:sp>
        <p:nvSpPr>
          <p:cNvPr id="301" name="Triangle"/>
          <p:cNvSpPr/>
          <p:nvPr/>
        </p:nvSpPr>
        <p:spPr>
          <a:xfrm rot="16168317">
            <a:off x="10975333" y="7186459"/>
            <a:ext cx="2040768" cy="514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2" name="Group"/>
          <p:cNvSpPr/>
          <p:nvPr/>
        </p:nvSpPr>
        <p:spPr>
          <a:xfrm>
            <a:off x="16783014" y="6897630"/>
            <a:ext cx="5777203" cy="1087382"/>
          </a:xfrm>
          <a:prstGeom prst="rect">
            <a:avLst/>
          </a:prstGeom>
          <a:solidFill>
            <a:srgbClr val="6694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herbs, pseudoscorpion</a:t>
            </a:r>
          </a:p>
        </p:txBody>
      </p:sp>
      <p:sp>
        <p:nvSpPr>
          <p:cNvPr id="303" name="Group"/>
          <p:cNvSpPr/>
          <p:nvPr/>
        </p:nvSpPr>
        <p:spPr>
          <a:xfrm>
            <a:off x="16783014" y="8432379"/>
            <a:ext cx="5777203" cy="1087382"/>
          </a:xfrm>
          <a:prstGeom prst="rect">
            <a:avLst/>
          </a:prstGeom>
          <a:solidFill>
            <a:srgbClr val="599E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Traps, screened bottom board, powdered sugar, temperature, CO2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"/>
          <p:cNvSpPr/>
          <p:nvPr/>
        </p:nvSpPr>
        <p:spPr>
          <a:xfrm>
            <a:off x="-17986" y="-15181"/>
            <a:ext cx="25844247" cy="138752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306" name="Triangle"/>
          <p:cNvSpPr/>
          <p:nvPr/>
        </p:nvSpPr>
        <p:spPr>
          <a:xfrm>
            <a:off x="4700792" y="2749830"/>
            <a:ext cx="8786965" cy="8786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5C5D"/>
              </a:gs>
              <a:gs pos="36690">
                <a:srgbClr val="7F885A"/>
              </a:gs>
              <a:gs pos="100000">
                <a:srgbClr val="00B556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  <a:latin typeface="Oracle Sans Cd Regular"/>
                <a:ea typeface="Oracle Sans Cd Regular"/>
                <a:cs typeface="Oracle Sans Cd Regular"/>
                <a:sym typeface="Oracle Sans Cd Regular"/>
              </a:defRPr>
            </a:pPr>
          </a:p>
        </p:txBody>
      </p:sp>
      <p:sp>
        <p:nvSpPr>
          <p:cNvPr id="307" name="CULTURAL"/>
          <p:cNvSpPr txBox="1"/>
          <p:nvPr/>
        </p:nvSpPr>
        <p:spPr>
          <a:xfrm>
            <a:off x="6902381" y="9940040"/>
            <a:ext cx="4383787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8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CULTURAL</a:t>
            </a:r>
          </a:p>
        </p:txBody>
      </p:sp>
      <p:sp>
        <p:nvSpPr>
          <p:cNvPr id="308" name="BIOLOGICAL"/>
          <p:cNvSpPr txBox="1"/>
          <p:nvPr/>
        </p:nvSpPr>
        <p:spPr>
          <a:xfrm>
            <a:off x="7841438" y="7182193"/>
            <a:ext cx="28519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BIOLOGICAL</a:t>
            </a:r>
          </a:p>
        </p:txBody>
      </p:sp>
      <p:sp>
        <p:nvSpPr>
          <p:cNvPr id="309" name="CHEMICAL"/>
          <p:cNvSpPr txBox="1"/>
          <p:nvPr/>
        </p:nvSpPr>
        <p:spPr>
          <a:xfrm>
            <a:off x="8162958" y="6057504"/>
            <a:ext cx="18626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CHEMICAL</a:t>
            </a:r>
          </a:p>
        </p:txBody>
      </p:sp>
      <p:sp>
        <p:nvSpPr>
          <p:cNvPr id="310" name="Soft"/>
          <p:cNvSpPr txBox="1"/>
          <p:nvPr/>
        </p:nvSpPr>
        <p:spPr>
          <a:xfrm>
            <a:off x="8721085" y="5411353"/>
            <a:ext cx="74638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Soft</a:t>
            </a:r>
          </a:p>
        </p:txBody>
      </p:sp>
      <p:sp>
        <p:nvSpPr>
          <p:cNvPr id="311" name="Hard"/>
          <p:cNvSpPr txBox="1"/>
          <p:nvPr/>
        </p:nvSpPr>
        <p:spPr>
          <a:xfrm>
            <a:off x="8738573" y="4231748"/>
            <a:ext cx="71140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Hard</a:t>
            </a:r>
          </a:p>
        </p:txBody>
      </p:sp>
      <p:sp>
        <p:nvSpPr>
          <p:cNvPr id="312" name="Prevention"/>
          <p:cNvSpPr txBox="1"/>
          <p:nvPr/>
        </p:nvSpPr>
        <p:spPr>
          <a:xfrm>
            <a:off x="2247963" y="10144422"/>
            <a:ext cx="191709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Prevention</a:t>
            </a:r>
          </a:p>
        </p:txBody>
      </p:sp>
      <p:sp>
        <p:nvSpPr>
          <p:cNvPr id="313" name="Intervention"/>
          <p:cNvSpPr txBox="1"/>
          <p:nvPr/>
        </p:nvSpPr>
        <p:spPr>
          <a:xfrm>
            <a:off x="2464464" y="3022491"/>
            <a:ext cx="21755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Intervention</a:t>
            </a:r>
          </a:p>
        </p:txBody>
      </p:sp>
      <p:sp>
        <p:nvSpPr>
          <p:cNvPr id="314" name="Toxicity"/>
          <p:cNvSpPr txBox="1"/>
          <p:nvPr/>
        </p:nvSpPr>
        <p:spPr>
          <a:xfrm>
            <a:off x="5423416" y="3022491"/>
            <a:ext cx="14135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Toxicity</a:t>
            </a:r>
          </a:p>
        </p:txBody>
      </p:sp>
      <p:sp>
        <p:nvSpPr>
          <p:cNvPr id="315" name="Line"/>
          <p:cNvSpPr/>
          <p:nvPr/>
        </p:nvSpPr>
        <p:spPr>
          <a:xfrm flipV="1">
            <a:off x="3425651" y="3696404"/>
            <a:ext cx="1" cy="6443007"/>
          </a:xfrm>
          <a:prstGeom prst="line">
            <a:avLst/>
          </a:prstGeom>
          <a:ln w="1143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" name="Line"/>
          <p:cNvSpPr/>
          <p:nvPr/>
        </p:nvSpPr>
        <p:spPr>
          <a:xfrm flipV="1">
            <a:off x="6130196" y="3696404"/>
            <a:ext cx="1" cy="3054023"/>
          </a:xfrm>
          <a:prstGeom prst="line">
            <a:avLst/>
          </a:prstGeom>
          <a:ln w="1143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Line"/>
          <p:cNvSpPr/>
          <p:nvPr/>
        </p:nvSpPr>
        <p:spPr>
          <a:xfrm>
            <a:off x="7744178" y="5330352"/>
            <a:ext cx="2592325" cy="1"/>
          </a:xfrm>
          <a:prstGeom prst="line">
            <a:avLst/>
          </a:prstGeom>
          <a:ln w="88900">
            <a:solidFill>
              <a:srgbClr val="E8C06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" name="Line"/>
          <p:cNvSpPr/>
          <p:nvPr/>
        </p:nvSpPr>
        <p:spPr>
          <a:xfrm>
            <a:off x="6711741" y="6917907"/>
            <a:ext cx="4657198" cy="1"/>
          </a:xfrm>
          <a:prstGeom prst="line">
            <a:avLst/>
          </a:prstGeom>
          <a:ln w="127000">
            <a:solidFill>
              <a:srgbClr val="E8C06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Line"/>
          <p:cNvSpPr/>
          <p:nvPr/>
        </p:nvSpPr>
        <p:spPr>
          <a:xfrm>
            <a:off x="5469425" y="9713504"/>
            <a:ext cx="7141830" cy="1"/>
          </a:xfrm>
          <a:prstGeom prst="line">
            <a:avLst/>
          </a:prstGeom>
          <a:ln w="127000">
            <a:solidFill>
              <a:srgbClr val="E8C06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" name="Group"/>
          <p:cNvSpPr/>
          <p:nvPr/>
        </p:nvSpPr>
        <p:spPr>
          <a:xfrm>
            <a:off x="11399396" y="5240232"/>
            <a:ext cx="5151857" cy="1088348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Natural compounds</a:t>
            </a:r>
          </a:p>
        </p:txBody>
      </p:sp>
      <p:sp>
        <p:nvSpPr>
          <p:cNvPr id="321" name="Group"/>
          <p:cNvSpPr/>
          <p:nvPr/>
        </p:nvSpPr>
        <p:spPr>
          <a:xfrm>
            <a:off x="10433420" y="3504691"/>
            <a:ext cx="6117834" cy="1087382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Synthetic compounds</a:t>
            </a:r>
          </a:p>
        </p:txBody>
      </p:sp>
      <p:sp>
        <p:nvSpPr>
          <p:cNvPr id="322" name="Group"/>
          <p:cNvSpPr/>
          <p:nvPr/>
        </p:nvSpPr>
        <p:spPr>
          <a:xfrm>
            <a:off x="12945771" y="8438483"/>
            <a:ext cx="3605482" cy="1087382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Forced physical elimination</a:t>
            </a:r>
          </a:p>
        </p:txBody>
      </p:sp>
      <p:sp>
        <p:nvSpPr>
          <p:cNvPr id="323" name="Triangle"/>
          <p:cNvSpPr/>
          <p:nvPr/>
        </p:nvSpPr>
        <p:spPr>
          <a:xfrm rot="16168317">
            <a:off x="12485928" y="10257861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4" name="Limitation of reproduction"/>
          <p:cNvSpPr/>
          <p:nvPr/>
        </p:nvSpPr>
        <p:spPr>
          <a:xfrm>
            <a:off x="13719517" y="9934197"/>
            <a:ext cx="2831736" cy="1157050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Limitation of reproduction</a:t>
            </a:r>
          </a:p>
        </p:txBody>
      </p:sp>
      <p:sp>
        <p:nvSpPr>
          <p:cNvPr id="325" name="Triangle"/>
          <p:cNvSpPr/>
          <p:nvPr/>
        </p:nvSpPr>
        <p:spPr>
          <a:xfrm rot="16168317">
            <a:off x="11683060" y="8727313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6" name="Triangle"/>
          <p:cNvSpPr/>
          <p:nvPr/>
        </p:nvSpPr>
        <p:spPr>
          <a:xfrm rot="16168317">
            <a:off x="10165360" y="5529545"/>
            <a:ext cx="2040767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7" name="Triangle"/>
          <p:cNvSpPr/>
          <p:nvPr/>
        </p:nvSpPr>
        <p:spPr>
          <a:xfrm rot="16168317">
            <a:off x="9281179" y="3793521"/>
            <a:ext cx="2040768" cy="51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8" name="Group"/>
          <p:cNvSpPr/>
          <p:nvPr/>
        </p:nvSpPr>
        <p:spPr>
          <a:xfrm>
            <a:off x="16783014" y="3499496"/>
            <a:ext cx="5777203" cy="1087383"/>
          </a:xfrm>
          <a:prstGeom prst="rect">
            <a:avLst/>
          </a:prstGeom>
          <a:solidFill>
            <a:srgbClr val="D86C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amitraza, flumetryn, fluvalinate</a:t>
            </a:r>
          </a:p>
        </p:txBody>
      </p:sp>
      <p:sp>
        <p:nvSpPr>
          <p:cNvPr id="329" name="Group"/>
          <p:cNvSpPr/>
          <p:nvPr/>
        </p:nvSpPr>
        <p:spPr>
          <a:xfrm>
            <a:off x="16783014" y="5240715"/>
            <a:ext cx="5777203" cy="1087382"/>
          </a:xfrm>
          <a:prstGeom prst="rect">
            <a:avLst/>
          </a:prstGeom>
          <a:solidFill>
            <a:srgbClr val="9381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Thymol, lactic acid, oxalic acid, formic acid, beta-humulene acids</a:t>
            </a:r>
          </a:p>
        </p:txBody>
      </p:sp>
      <p:sp>
        <p:nvSpPr>
          <p:cNvPr id="330" name="Group"/>
          <p:cNvSpPr/>
          <p:nvPr/>
        </p:nvSpPr>
        <p:spPr>
          <a:xfrm>
            <a:off x="16783014" y="9969032"/>
            <a:ext cx="5777203" cy="1087382"/>
          </a:xfrm>
          <a:prstGeom prst="rect">
            <a:avLst/>
          </a:prstGeom>
          <a:solidFill>
            <a:srgbClr val="51AD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80000"/>
              </a:lnSpc>
              <a:spcBef>
                <a:spcPts val="0"/>
              </a:spcBef>
              <a:defRPr sz="2500">
                <a:solidFill>
                  <a:srgbClr val="FFFFFF"/>
                </a:solidFill>
              </a:defRPr>
            </a:pPr>
            <a:r>
              <a:t>Resistant breeds, small cell, </a:t>
            </a:r>
            <a:r>
              <a:rPr sz="2400"/>
              <a:t>interrupting</a:t>
            </a:r>
            <a:r>
              <a:t> brood, selling nucs rather than splits</a:t>
            </a:r>
          </a:p>
        </p:txBody>
      </p:sp>
      <p:sp>
        <p:nvSpPr>
          <p:cNvPr id="331" name="Wersja 0.3 (DRAFT), rstyczynski@gmail.com, source: https://www.beekeepingfiji.com/varroa-part-2-controlling-varroa-mites, https://ento.psu.edu/outreach/extension/ipm/english/about-1/what-is-ipm"/>
          <p:cNvSpPr txBox="1"/>
          <p:nvPr/>
        </p:nvSpPr>
        <p:spPr>
          <a:xfrm>
            <a:off x="353508" y="13242237"/>
            <a:ext cx="18288915" cy="37896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spcBef>
                <a:spcPts val="0"/>
              </a:spcBef>
              <a:defRPr sz="1600"/>
            </a:lvl1pPr>
          </a:lstStyle>
          <a:p>
            <a:pPr/>
            <a:r>
              <a:t>Wersja 0.3 (DRAFT), rstyczynski@gmail.com, source: https://www.beekeepingfiji.com/varroa-part-2-controlling-varroa-mites, https://ento.psu.edu/outreach/extension/ipm/english/about-1/what-is-ipm</a:t>
            </a:r>
          </a:p>
        </p:txBody>
      </p:sp>
      <p:sp>
        <p:nvSpPr>
          <p:cNvPr id="332" name="Integrated Pest Management for Varroa destructor"/>
          <p:cNvSpPr txBox="1"/>
          <p:nvPr/>
        </p:nvSpPr>
        <p:spPr>
          <a:xfrm>
            <a:off x="-1" y="412767"/>
            <a:ext cx="2438400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5900">
                <a:solidFill>
                  <a:srgbClr val="000000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Integrated Pest Management for Varroa destructor</a:t>
            </a:r>
          </a:p>
        </p:txBody>
      </p:sp>
      <p:sp>
        <p:nvSpPr>
          <p:cNvPr id="333" name="PHYSICAL"/>
          <p:cNvSpPr txBox="1"/>
          <p:nvPr/>
        </p:nvSpPr>
        <p:spPr>
          <a:xfrm>
            <a:off x="7295395" y="8315424"/>
            <a:ext cx="3943986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>
                <a:solidFill>
                  <a:srgbClr val="EBEBEB"/>
                </a:solidFill>
                <a:latin typeface="Oracle Sans Cd Bold"/>
                <a:ea typeface="Oracle Sans Cd Bold"/>
                <a:cs typeface="Oracle Sans Cd Bold"/>
                <a:sym typeface="Oracle Sans Cd Bold"/>
              </a:defRPr>
            </a:lvl1pPr>
          </a:lstStyle>
          <a:p>
            <a:pPr/>
            <a:r>
              <a:t>PHYSICAL</a:t>
            </a:r>
          </a:p>
        </p:txBody>
      </p:sp>
      <p:sp>
        <p:nvSpPr>
          <p:cNvPr id="334" name="Line"/>
          <p:cNvSpPr/>
          <p:nvPr/>
        </p:nvSpPr>
        <p:spPr>
          <a:xfrm>
            <a:off x="6240768" y="8235508"/>
            <a:ext cx="5599144" cy="1"/>
          </a:xfrm>
          <a:prstGeom prst="line">
            <a:avLst/>
          </a:prstGeom>
          <a:ln w="127000">
            <a:solidFill>
              <a:srgbClr val="E8C06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" name="Group"/>
          <p:cNvSpPr/>
          <p:nvPr/>
        </p:nvSpPr>
        <p:spPr>
          <a:xfrm>
            <a:off x="12219221" y="6897630"/>
            <a:ext cx="4344733" cy="1087382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Natural physical elimination</a:t>
            </a:r>
          </a:p>
        </p:txBody>
      </p:sp>
      <p:sp>
        <p:nvSpPr>
          <p:cNvPr id="336" name="Triangle"/>
          <p:cNvSpPr/>
          <p:nvPr/>
        </p:nvSpPr>
        <p:spPr>
          <a:xfrm rot="16168317">
            <a:off x="10975333" y="7186459"/>
            <a:ext cx="2040768" cy="514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0" y="0"/>
                </a:move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7" name="Group"/>
          <p:cNvSpPr/>
          <p:nvPr/>
        </p:nvSpPr>
        <p:spPr>
          <a:xfrm>
            <a:off x="16783014" y="6897630"/>
            <a:ext cx="5777203" cy="1087382"/>
          </a:xfrm>
          <a:prstGeom prst="rect">
            <a:avLst/>
          </a:prstGeom>
          <a:solidFill>
            <a:srgbClr val="6694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herbs, pseudoscorpion</a:t>
            </a:r>
          </a:p>
        </p:txBody>
      </p:sp>
      <p:sp>
        <p:nvSpPr>
          <p:cNvPr id="338" name="Group"/>
          <p:cNvSpPr/>
          <p:nvPr/>
        </p:nvSpPr>
        <p:spPr>
          <a:xfrm>
            <a:off x="16783014" y="8432379"/>
            <a:ext cx="5777203" cy="1087382"/>
          </a:xfrm>
          <a:prstGeom prst="rect">
            <a:avLst/>
          </a:prstGeom>
          <a:solidFill>
            <a:srgbClr val="599E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Traps, screened bottom board, powdered sugar, temperature, CO2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flumetryna https://www.infowet.pl/pszczoly/205/zwalczanie_warrozy_pszczol_flumetryna_alternatywa_dla_amitrazy,303.html https://theholyhabibee.com/flumethrin-for-varroa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flumetryna</a:t>
            </a:r>
            <a:br/>
            <a:r>
              <a:rPr u="sng">
                <a:hlinkClick r:id="rId2" invalidUrl="" action="" tgtFrame="" tooltip="" history="1" highlightClick="0" endSnd="0"/>
              </a:rPr>
              <a:t>https://www.infowet.pl/pszczoly/205/zwalczanie_warrozy_pszczol_flumetryna_alternatywa_dla_amitrazy,303.html</a:t>
            </a:r>
            <a:br/>
            <a:r>
              <a:t>https://theholyhabibee.com/flumethrin-for-varroa/</a:t>
            </a:r>
          </a:p>
          <a:p>
            <a:pPr/>
            <a:r>
              <a:t>Amitraza</a:t>
            </a:r>
            <a:br/>
            <a:r>
              <a:t>https://www.infowet.pl/pszczoly/205/zwalczanie_warrozy_pszczol_co_wiemy_o_amitrazie,294.html?mp=promo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