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8" r:id="rId8"/>
    <p:sldId id="269" r:id="rId9"/>
    <p:sldId id="270" r:id="rId10"/>
    <p:sldId id="272" r:id="rId11"/>
    <p:sldId id="264" r:id="rId12"/>
    <p:sldId id="265" r:id="rId13"/>
    <p:sldId id="266" r:id="rId14"/>
    <p:sldId id="271" r:id="rId15"/>
    <p:sldId id="267" r:id="rId16"/>
    <p:sldId id="274" r:id="rId17"/>
    <p:sldId id="263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24BEDC-1143-421F-962F-529EEDC04C0E}" v="13" dt="2018-10-15T22:31:27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Styrku" userId="c1904378ef064f08" providerId="LiveId" clId="{2324BEDC-1143-421F-962F-529EEDC04C0E}"/>
    <pc:docChg chg="addSld delSld modSld sldOrd">
      <pc:chgData name="Roman Styrku" userId="c1904378ef064f08" providerId="LiveId" clId="{2324BEDC-1143-421F-962F-529EEDC04C0E}" dt="2018-10-15T22:33:55.312" v="611" actId="20577"/>
      <pc:docMkLst>
        <pc:docMk/>
      </pc:docMkLst>
      <pc:sldChg chg="modSp">
        <pc:chgData name="Roman Styrku" userId="c1904378ef064f08" providerId="LiveId" clId="{2324BEDC-1143-421F-962F-529EEDC04C0E}" dt="2018-10-15T22:20:56.551" v="418" actId="20577"/>
        <pc:sldMkLst>
          <pc:docMk/>
          <pc:sldMk cId="393639358" sldId="260"/>
        </pc:sldMkLst>
        <pc:spChg chg="mod">
          <ac:chgData name="Roman Styrku" userId="c1904378ef064f08" providerId="LiveId" clId="{2324BEDC-1143-421F-962F-529EEDC04C0E}" dt="2018-10-15T22:20:56.551" v="418" actId="20577"/>
          <ac:spMkLst>
            <pc:docMk/>
            <pc:sldMk cId="393639358" sldId="260"/>
            <ac:spMk id="3" creationId="{71C9DA81-A910-4377-9147-7CFD7959DA79}"/>
          </ac:spMkLst>
        </pc:spChg>
      </pc:sldChg>
      <pc:sldChg chg="modSp">
        <pc:chgData name="Roman Styrku" userId="c1904378ef064f08" providerId="LiveId" clId="{2324BEDC-1143-421F-962F-529EEDC04C0E}" dt="2018-10-15T22:25:27.135" v="423" actId="20577"/>
        <pc:sldMkLst>
          <pc:docMk/>
          <pc:sldMk cId="4160197036" sldId="262"/>
        </pc:sldMkLst>
        <pc:spChg chg="mod">
          <ac:chgData name="Roman Styrku" userId="c1904378ef064f08" providerId="LiveId" clId="{2324BEDC-1143-421F-962F-529EEDC04C0E}" dt="2018-10-15T22:25:27.135" v="423" actId="20577"/>
          <ac:spMkLst>
            <pc:docMk/>
            <pc:sldMk cId="4160197036" sldId="262"/>
            <ac:spMk id="3" creationId="{BA38216D-FADD-41E4-8A47-790F3F4C55C9}"/>
          </ac:spMkLst>
        </pc:spChg>
      </pc:sldChg>
      <pc:sldChg chg="modSp">
        <pc:chgData name="Roman Styrku" userId="c1904378ef064f08" providerId="LiveId" clId="{2324BEDC-1143-421F-962F-529EEDC04C0E}" dt="2018-10-15T22:31:20.910" v="552" actId="20577"/>
        <pc:sldMkLst>
          <pc:docMk/>
          <pc:sldMk cId="3323484399" sldId="264"/>
        </pc:sldMkLst>
        <pc:spChg chg="mod">
          <ac:chgData name="Roman Styrku" userId="c1904378ef064f08" providerId="LiveId" clId="{2324BEDC-1143-421F-962F-529EEDC04C0E}" dt="2018-10-15T22:31:20.910" v="552" actId="20577"/>
          <ac:spMkLst>
            <pc:docMk/>
            <pc:sldMk cId="3323484399" sldId="264"/>
            <ac:spMk id="3" creationId="{A0D53AC6-5043-41A2-B552-1E21C6FEA9E5}"/>
          </ac:spMkLst>
        </pc:spChg>
      </pc:sldChg>
      <pc:sldChg chg="modSp">
        <pc:chgData name="Roman Styrku" userId="c1904378ef064f08" providerId="LiveId" clId="{2324BEDC-1143-421F-962F-529EEDC04C0E}" dt="2018-10-15T22:32:22.053" v="583" actId="20577"/>
        <pc:sldMkLst>
          <pc:docMk/>
          <pc:sldMk cId="2786732101" sldId="265"/>
        </pc:sldMkLst>
        <pc:spChg chg="mod">
          <ac:chgData name="Roman Styrku" userId="c1904378ef064f08" providerId="LiveId" clId="{2324BEDC-1143-421F-962F-529EEDC04C0E}" dt="2018-10-15T22:32:22.053" v="583" actId="20577"/>
          <ac:spMkLst>
            <pc:docMk/>
            <pc:sldMk cId="2786732101" sldId="265"/>
            <ac:spMk id="3" creationId="{35411A3F-7D6F-46D6-8815-AE4AD2A3724B}"/>
          </ac:spMkLst>
        </pc:spChg>
      </pc:sldChg>
      <pc:sldChg chg="modSp">
        <pc:chgData name="Roman Styrku" userId="c1904378ef064f08" providerId="LiveId" clId="{2324BEDC-1143-421F-962F-529EEDC04C0E}" dt="2018-10-15T22:26:48.333" v="506" actId="20577"/>
        <pc:sldMkLst>
          <pc:docMk/>
          <pc:sldMk cId="203935386" sldId="268"/>
        </pc:sldMkLst>
        <pc:spChg chg="mod">
          <ac:chgData name="Roman Styrku" userId="c1904378ef064f08" providerId="LiveId" clId="{2324BEDC-1143-421F-962F-529EEDC04C0E}" dt="2018-10-15T22:26:48.333" v="506" actId="20577"/>
          <ac:spMkLst>
            <pc:docMk/>
            <pc:sldMk cId="203935386" sldId="268"/>
            <ac:spMk id="3" creationId="{B196E64A-CFCC-45ED-97A7-DC4B7A69EF9F}"/>
          </ac:spMkLst>
        </pc:spChg>
      </pc:sldChg>
      <pc:sldChg chg="modSp">
        <pc:chgData name="Roman Styrku" userId="c1904378ef064f08" providerId="LiveId" clId="{2324BEDC-1143-421F-962F-529EEDC04C0E}" dt="2018-10-15T22:29:31.951" v="547" actId="20577"/>
        <pc:sldMkLst>
          <pc:docMk/>
          <pc:sldMk cId="2823082349" sldId="269"/>
        </pc:sldMkLst>
        <pc:spChg chg="mod">
          <ac:chgData name="Roman Styrku" userId="c1904378ef064f08" providerId="LiveId" clId="{2324BEDC-1143-421F-962F-529EEDC04C0E}" dt="2018-10-15T22:29:31.951" v="547" actId="20577"/>
          <ac:spMkLst>
            <pc:docMk/>
            <pc:sldMk cId="2823082349" sldId="269"/>
            <ac:spMk id="3" creationId="{7B368D06-726D-455A-8CCA-572755616465}"/>
          </ac:spMkLst>
        </pc:spChg>
      </pc:sldChg>
      <pc:sldChg chg="modSp ord">
        <pc:chgData name="Roman Styrku" userId="c1904378ef064f08" providerId="LiveId" clId="{2324BEDC-1143-421F-962F-529EEDC04C0E}" dt="2018-10-15T22:33:55.312" v="611" actId="20577"/>
        <pc:sldMkLst>
          <pc:docMk/>
          <pc:sldMk cId="874614095" sldId="271"/>
        </pc:sldMkLst>
        <pc:spChg chg="mod">
          <ac:chgData name="Roman Styrku" userId="c1904378ef064f08" providerId="LiveId" clId="{2324BEDC-1143-421F-962F-529EEDC04C0E}" dt="2018-10-15T22:33:55.312" v="611" actId="20577"/>
          <ac:spMkLst>
            <pc:docMk/>
            <pc:sldMk cId="874614095" sldId="271"/>
            <ac:spMk id="3" creationId="{A19C5774-D86A-4B78-98DC-668F18DEF5E8}"/>
          </ac:spMkLst>
        </pc:spChg>
      </pc:sldChg>
      <pc:sldChg chg="modSp add ord modTransition">
        <pc:chgData name="Roman Styrku" userId="c1904378ef064f08" providerId="LiveId" clId="{2324BEDC-1143-421F-962F-529EEDC04C0E}" dt="2018-10-15T22:15:58.819" v="210"/>
        <pc:sldMkLst>
          <pc:docMk/>
          <pc:sldMk cId="729362675" sldId="272"/>
        </pc:sldMkLst>
        <pc:spChg chg="mod">
          <ac:chgData name="Roman Styrku" userId="c1904378ef064f08" providerId="LiveId" clId="{2324BEDC-1143-421F-962F-529EEDC04C0E}" dt="2018-10-15T22:15:17.113" v="203" actId="20577"/>
          <ac:spMkLst>
            <pc:docMk/>
            <pc:sldMk cId="729362675" sldId="272"/>
            <ac:spMk id="2" creationId="{2F072F42-9674-4BDB-BAF8-C425CD4E362F}"/>
          </ac:spMkLst>
        </pc:spChg>
        <pc:spChg chg="mod">
          <ac:chgData name="Roman Styrku" userId="c1904378ef064f08" providerId="LiveId" clId="{2324BEDC-1143-421F-962F-529EEDC04C0E}" dt="2018-10-15T22:15:39.004" v="208" actId="255"/>
          <ac:spMkLst>
            <pc:docMk/>
            <pc:sldMk cId="729362675" sldId="272"/>
            <ac:spMk id="3" creationId="{44F771BE-D954-4DA9-A9CD-9EAB8B8CDA2E}"/>
          </ac:spMkLst>
        </pc:spChg>
      </pc:sldChg>
      <pc:sldChg chg="add del">
        <pc:chgData name="Roman Styrku" userId="c1904378ef064f08" providerId="LiveId" clId="{2324BEDC-1143-421F-962F-529EEDC04C0E}" dt="2018-10-15T22:16:58.696" v="213" actId="2696"/>
        <pc:sldMkLst>
          <pc:docMk/>
          <pc:sldMk cId="2565273797" sldId="273"/>
        </pc:sldMkLst>
      </pc:sldChg>
      <pc:sldChg chg="modSp add">
        <pc:chgData name="Roman Styrku" userId="c1904378ef064f08" providerId="LiveId" clId="{2324BEDC-1143-421F-962F-529EEDC04C0E}" dt="2018-10-15T22:17:29.478" v="316" actId="20577"/>
        <pc:sldMkLst>
          <pc:docMk/>
          <pc:sldMk cId="242645290" sldId="274"/>
        </pc:sldMkLst>
        <pc:spChg chg="mod">
          <ac:chgData name="Roman Styrku" userId="c1904378ef064f08" providerId="LiveId" clId="{2324BEDC-1143-421F-962F-529EEDC04C0E}" dt="2018-10-15T22:17:29.478" v="316" actId="20577"/>
          <ac:spMkLst>
            <pc:docMk/>
            <pc:sldMk cId="242645290" sldId="274"/>
            <ac:spMk id="3" creationId="{44F771BE-D954-4DA9-A9CD-9EAB8B8CDA2E}"/>
          </ac:spMkLst>
        </pc:spChg>
      </pc:sldChg>
      <pc:sldChg chg="add del">
        <pc:chgData name="Roman Styrku" userId="c1904378ef064f08" providerId="LiveId" clId="{2324BEDC-1143-421F-962F-529EEDC04C0E}" dt="2018-10-15T22:26:24.127" v="479"/>
        <pc:sldMkLst>
          <pc:docMk/>
          <pc:sldMk cId="213120521" sldId="275"/>
        </pc:sldMkLst>
      </pc:sldChg>
      <pc:sldChg chg="add del">
        <pc:chgData name="Roman Styrku" userId="c1904378ef064f08" providerId="LiveId" clId="{2324BEDC-1143-421F-962F-529EEDC04C0E}" dt="2018-10-15T22:22:56.611" v="419" actId="2696"/>
        <pc:sldMkLst>
          <pc:docMk/>
          <pc:sldMk cId="1930769569" sldId="275"/>
        </pc:sldMkLst>
      </pc:sldChg>
      <pc:sldChg chg="modSp add del">
        <pc:chgData name="Roman Styrku" userId="c1904378ef064f08" providerId="LiveId" clId="{2324BEDC-1143-421F-962F-529EEDC04C0E}" dt="2018-10-15T22:19:47.839" v="411" actId="2696"/>
        <pc:sldMkLst>
          <pc:docMk/>
          <pc:sldMk cId="607381575" sldId="276"/>
        </pc:sldMkLst>
        <pc:spChg chg="mod">
          <ac:chgData name="Roman Styrku" userId="c1904378ef064f08" providerId="LiveId" clId="{2324BEDC-1143-421F-962F-529EEDC04C0E}" dt="2018-10-15T22:19:37.194" v="410" actId="20577"/>
          <ac:spMkLst>
            <pc:docMk/>
            <pc:sldMk cId="607381575" sldId="276"/>
            <ac:spMk id="3" creationId="{44F771BE-D954-4DA9-A9CD-9EAB8B8CDA2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s7d2.scene7.com/is/image/SamsungUS/gallery01-heroimage-GPU999SJVLGDA-072718?$product-details-jpg$" TargetMode="External"/><Relationship Id="rId3" Type="http://schemas.openxmlformats.org/officeDocument/2006/relationships/hyperlink" Target="http://improvefamily.net/gallery/perfect-how-does-home-automation-work-6/" TargetMode="External"/><Relationship Id="rId7" Type="http://schemas.openxmlformats.org/officeDocument/2006/relationships/hyperlink" Target="https://images-na.ssl-images-amazon.com/images/G/01/kindle/merch/2017/ECHO/FSCompProd/cc-ra-360x240v2._CB515844478_.png" TargetMode="External"/><Relationship Id="rId2" Type="http://schemas.openxmlformats.org/officeDocument/2006/relationships/hyperlink" Target="https://www.consumerreports.org/cro/magazine/2014/06/run-your-home-from-your-phone/index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h3.googleusercontent.com/igThvoKwToXtZOfTANWbgp2ZoLnPBV2KDt9oJuaK419yIHQIo24eIcsCbgWcnfwlFjs=w1000" TargetMode="External"/><Relationship Id="rId5" Type="http://schemas.openxmlformats.org/officeDocument/2006/relationships/hyperlink" Target="https://internetofthingsagenda.techtarget.com/definition/smart-home-hub-home-automation-hub" TargetMode="External"/><Relationship Id="rId10" Type="http://schemas.openxmlformats.org/officeDocument/2006/relationships/hyperlink" Target="https://3.imimg.com/data3/XM/FT/MY-9119520/user-interfaces-500x500.png" TargetMode="External"/><Relationship Id="rId4" Type="http://schemas.openxmlformats.org/officeDocument/2006/relationships/hyperlink" Target="https://link.springer.com/article/10.1007/s11036-017-0960-4" TargetMode="External"/><Relationship Id="rId9" Type="http://schemas.openxmlformats.org/officeDocument/2006/relationships/hyperlink" Target="https://www.control4.com/blog/300/user-interfacesthe-human-link-to-a-home-automation-syste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A4DF-6EBA-4C32-8531-BEF30DAC9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Automation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883A-8646-4D56-864A-0ACEAB32D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Roman Styrku</a:t>
            </a:r>
          </a:p>
          <a:p>
            <a:r>
              <a:rPr lang="en-US" dirty="0"/>
              <a:t>ITCS 3688 091</a:t>
            </a:r>
          </a:p>
          <a:p>
            <a:r>
              <a:rPr lang="en-US" dirty="0"/>
              <a:t>10/15/2018</a:t>
            </a:r>
          </a:p>
        </p:txBody>
      </p:sp>
    </p:spTree>
    <p:extLst>
      <p:ext uri="{BB962C8B-B14F-4D97-AF65-F5344CB8AC3E}">
        <p14:creationId xmlns:p14="http://schemas.microsoft.com/office/powerpoint/2010/main" val="15165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F42-9674-4BDB-BAF8-C425CD4E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???</a:t>
            </a:r>
            <a:r>
              <a:rPr lang="en-US" sz="4400" dirty="0"/>
              <a:t>Question</a:t>
            </a:r>
            <a:r>
              <a:rPr lang="en-US" sz="4400" dirty="0">
                <a:latin typeface="Arial Narrow" panose="020B0606020202030204" pitchFamily="34" charset="0"/>
              </a:rPr>
              <a:t>???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71BE-D954-4DA9-A9CD-9EAB8B8C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Is the simplicity that Home Automation brings still be worth it considering the risks</a:t>
            </a:r>
            <a:r>
              <a:rPr lang="en-US" sz="3200" dirty="0">
                <a:latin typeface="Abadi" panose="020B0604020202020204" pitchFamily="34" charset="0"/>
              </a:rPr>
              <a:t>? Why or Why Not?</a:t>
            </a: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29362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E35EB-AC69-4D85-9E9F-90806D9E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Be Done to Make HAS More Secure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3AC6-5043-41A2-B552-1E21C6FE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on constant lookout for Design Flaws.</a:t>
            </a:r>
          </a:p>
          <a:p>
            <a:r>
              <a:rPr lang="en-US" dirty="0"/>
              <a:t>Requiring certain router security standards before activation and throughout updates.</a:t>
            </a:r>
          </a:p>
          <a:p>
            <a:r>
              <a:rPr lang="en-US" dirty="0"/>
              <a:t>App Security</a:t>
            </a:r>
          </a:p>
          <a:p>
            <a:r>
              <a:rPr lang="en-US" dirty="0"/>
              <a:t>Customer Awareness</a:t>
            </a:r>
          </a:p>
        </p:txBody>
      </p:sp>
    </p:spTree>
    <p:extLst>
      <p:ext uri="{BB962C8B-B14F-4D97-AF65-F5344CB8AC3E}">
        <p14:creationId xmlns:p14="http://schemas.microsoft.com/office/powerpoint/2010/main" val="33234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05F7-024E-43DE-86FF-7121EDC2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Lookout For Design Flaws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11A3F-7D6F-46D6-8815-AE4AD2A3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small design flaw will leave an open window for a hacker to eventually attack. </a:t>
            </a:r>
          </a:p>
          <a:p>
            <a:r>
              <a:rPr lang="en-US" dirty="0"/>
              <a:t>A team on look out will help catch the design flaws before its too late.</a:t>
            </a:r>
          </a:p>
          <a:p>
            <a:r>
              <a:rPr lang="en-US" dirty="0"/>
              <a:t>Team sends out patches for any design flaws found. </a:t>
            </a:r>
          </a:p>
        </p:txBody>
      </p:sp>
    </p:spTree>
    <p:extLst>
      <p:ext uri="{BB962C8B-B14F-4D97-AF65-F5344CB8AC3E}">
        <p14:creationId xmlns:p14="http://schemas.microsoft.com/office/powerpoint/2010/main" val="278673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856A-A041-400A-823F-5245AA4F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Router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9BD61-AAFD-4594-A392-718704AEE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the Central Hub has every patch applied, a faulty router can give attackers access. </a:t>
            </a:r>
          </a:p>
          <a:p>
            <a:r>
              <a:rPr lang="en-US" dirty="0"/>
              <a:t>The Hub should require specific security standards from the router in order to access the HAS.</a:t>
            </a:r>
          </a:p>
          <a:p>
            <a:r>
              <a:rPr lang="en-US" dirty="0"/>
              <a:t>Higher security standards will keep the system secure from the initial attack path.</a:t>
            </a:r>
          </a:p>
        </p:txBody>
      </p:sp>
    </p:spTree>
    <p:extLst>
      <p:ext uri="{BB962C8B-B14F-4D97-AF65-F5344CB8AC3E}">
        <p14:creationId xmlns:p14="http://schemas.microsoft.com/office/powerpoint/2010/main" val="26905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6905-F8DD-4131-9F3F-1324D123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C5774-D86A-4B78-98DC-668F18DEF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some more app security could help keep hackers from attacking through apps.</a:t>
            </a:r>
          </a:p>
          <a:p>
            <a:r>
              <a:rPr lang="en-US" dirty="0"/>
              <a:t>A simple setup is hash comparison.</a:t>
            </a:r>
          </a:p>
          <a:p>
            <a:r>
              <a:rPr lang="en-US"/>
              <a:t>Implementing software to </a:t>
            </a:r>
            <a:r>
              <a:rPr lang="en-US" dirty="0"/>
              <a:t>compare hashes before accepting random apps will help catch flaws before it’s too late.</a:t>
            </a:r>
          </a:p>
        </p:txBody>
      </p:sp>
    </p:spTree>
    <p:extLst>
      <p:ext uri="{BB962C8B-B14F-4D97-AF65-F5344CB8AC3E}">
        <p14:creationId xmlns:p14="http://schemas.microsoft.com/office/powerpoint/2010/main" val="8746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8682-0A4C-40F7-BC12-5CBC50A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Awareness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168F-DB6D-47E2-8A59-E1BDC5AE5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if patches are created, and router security is checked, the primary defense of an attack is Customer Awareness.</a:t>
            </a:r>
          </a:p>
          <a:p>
            <a:r>
              <a:rPr lang="en-US" dirty="0"/>
              <a:t>Keeping the customer aware of the security risks.</a:t>
            </a:r>
          </a:p>
          <a:p>
            <a:r>
              <a:rPr lang="en-US" dirty="0"/>
              <a:t>Educating the customer on what they need from their end to ensure security. </a:t>
            </a:r>
          </a:p>
        </p:txBody>
      </p:sp>
    </p:spTree>
    <p:extLst>
      <p:ext uri="{BB962C8B-B14F-4D97-AF65-F5344CB8AC3E}">
        <p14:creationId xmlns:p14="http://schemas.microsoft.com/office/powerpoint/2010/main" val="300893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F42-9674-4BDB-BAF8-C425CD4E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Arial Narrow" panose="020B0606020202030204" pitchFamily="34" charset="0"/>
              </a:rPr>
              <a:t>???</a:t>
            </a:r>
            <a:r>
              <a:rPr lang="en-US" sz="4400" dirty="0"/>
              <a:t>Question</a:t>
            </a:r>
            <a:r>
              <a:rPr lang="en-US" sz="4400" dirty="0">
                <a:latin typeface="Arial Narrow" panose="020B0606020202030204" pitchFamily="34" charset="0"/>
              </a:rPr>
              <a:t>???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71BE-D954-4DA9-A9CD-9EAB8B8CD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What other ways could Home Automation be made more secure while still maintaining an affordable cost.</a:t>
            </a:r>
            <a:endParaRPr lang="en-US" sz="3200" dirty="0">
              <a:latin typeface="Abadi" panose="020B0604020202020204" pitchFamily="34" charset="0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645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F886D-7B4E-49F0-96C2-C253614C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822" y="1973019"/>
            <a:ext cx="8946541" cy="4195481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>
                <a:latin typeface="Arial Narrow" panose="020B0606020202030204" pitchFamily="34" charset="0"/>
              </a:rPr>
              <a:t>???</a:t>
            </a:r>
            <a:r>
              <a:rPr lang="en-US" sz="6000" dirty="0"/>
              <a:t>Questions</a:t>
            </a:r>
            <a:r>
              <a:rPr lang="en-US" sz="6000" dirty="0">
                <a:latin typeface="Arial Narrow" panose="020B0606020202030204" pitchFamily="34" charset="0"/>
              </a:rPr>
              <a:t>???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5324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24A3-5C86-49D9-8BE9-F6AEC471C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1773-DD29-4BBA-87E1-6A461098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hlinkClick r:id="rId2"/>
              </a:rPr>
              <a:t>https://www.consumerreports.org/cro/magazine/2014/06/run-your-home-from-your-phone/index.htm</a:t>
            </a:r>
            <a:endParaRPr lang="en-US" dirty="0"/>
          </a:p>
          <a:p>
            <a:r>
              <a:rPr lang="en-US" dirty="0">
                <a:hlinkClick r:id="rId3"/>
              </a:rPr>
              <a:t>http://improvefamily.net/gallery/perfect-how-does-home-automation-work-6/</a:t>
            </a:r>
            <a:endParaRPr lang="en-US" dirty="0"/>
          </a:p>
          <a:p>
            <a:r>
              <a:rPr lang="en-US" dirty="0">
                <a:hlinkClick r:id="rId4"/>
              </a:rPr>
              <a:t>https://link.springer.com/article/10.1007%2Fs11036-017-0960-4</a:t>
            </a:r>
            <a:endParaRPr lang="en-US" dirty="0"/>
          </a:p>
          <a:p>
            <a:r>
              <a:rPr lang="en-US" dirty="0">
                <a:hlinkClick r:id="rId5"/>
              </a:rPr>
              <a:t>https://internetofthingsagenda.techtarget.com/definition/smart-home-hub-home-automation-hub</a:t>
            </a:r>
            <a:endParaRPr lang="en-US" dirty="0"/>
          </a:p>
          <a:p>
            <a:r>
              <a:rPr lang="en-US" dirty="0">
                <a:hlinkClick r:id="rId6"/>
              </a:rPr>
              <a:t>https://lh3.googleusercontent.com/igThvoKwToXtZOfTANWbgp2ZoLnPBV2KDt9oJuaK419yIHQIo24eIcsCbgWcnfwlFjs=w1000</a:t>
            </a:r>
            <a:endParaRPr lang="en-US" dirty="0"/>
          </a:p>
          <a:p>
            <a:r>
              <a:rPr lang="en-US" dirty="0">
                <a:hlinkClick r:id="rId7"/>
              </a:rPr>
              <a:t>https://images-na.ssl-images-amazon.com/images/G/01/kindle/merch/2017/ECHO/FSCompProd/cc-ra-360x240v2._CB515844478_.png</a:t>
            </a:r>
            <a:endParaRPr lang="en-US" dirty="0"/>
          </a:p>
          <a:p>
            <a:r>
              <a:rPr lang="en-US" dirty="0">
                <a:hlinkClick r:id="rId8"/>
              </a:rPr>
              <a:t>https://s7d2.scene7.com/is/image/SamsungUS/gallery01-heroimage-GPU999SJVLGDA-072718?$product-details-jpg$</a:t>
            </a:r>
            <a:endParaRPr lang="en-US" dirty="0"/>
          </a:p>
          <a:p>
            <a:r>
              <a:rPr lang="en-US" dirty="0">
                <a:hlinkClick r:id="rId9"/>
              </a:rPr>
              <a:t>https://www.control4.com/blog/300/user-interfacesthe-human-link-to-a-home-automation-system</a:t>
            </a:r>
            <a:endParaRPr lang="en-US" dirty="0"/>
          </a:p>
          <a:p>
            <a:r>
              <a:rPr lang="en-US" dirty="0">
                <a:hlinkClick r:id="rId10"/>
              </a:rPr>
              <a:t>https://3.imimg.com/data3/XM/FT/MY-9119520/user-interfaces-500x500.png</a:t>
            </a:r>
            <a:endParaRPr lang="en-US" dirty="0"/>
          </a:p>
          <a:p>
            <a:r>
              <a:rPr lang="en-US" dirty="0"/>
              <a:t>http://theconversation.com/security-risks-in-the-age-of-smart-homes-58756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3E19B-44F2-4A4B-91AD-69B852315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Home Automation</a:t>
            </a:r>
            <a:r>
              <a:rPr lang="en-US" dirty="0">
                <a:latin typeface="Arial Narrow" panose="020B0606020202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6ACB-A572-49F6-99FF-3B8108BBC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parajita" panose="020B0502040204020203" pitchFamily="18" charset="0"/>
              </a:rPr>
              <a:t>A Home Automation System (HAS) is a setup designed to simplify or automate multiple features of a home such as:</a:t>
            </a:r>
          </a:p>
          <a:p>
            <a:pPr lvl="1"/>
            <a:r>
              <a:rPr lang="en-US" dirty="0">
                <a:latin typeface="+mn-lt"/>
                <a:cs typeface="Aparajita" panose="020B0502040204020203" pitchFamily="18" charset="0"/>
              </a:rPr>
              <a:t>Lighting</a:t>
            </a:r>
          </a:p>
          <a:p>
            <a:pPr lvl="1"/>
            <a:r>
              <a:rPr lang="en-US" dirty="0">
                <a:latin typeface="+mn-lt"/>
                <a:cs typeface="Aparajita" panose="020B0502040204020203" pitchFamily="18" charset="0"/>
              </a:rPr>
              <a:t>Climate</a:t>
            </a:r>
          </a:p>
          <a:p>
            <a:pPr lvl="1"/>
            <a:r>
              <a:rPr lang="en-US" dirty="0">
                <a:latin typeface="+mn-lt"/>
                <a:cs typeface="Aparajita" panose="020B0502040204020203" pitchFamily="18" charset="0"/>
              </a:rPr>
              <a:t>Entertainment Systems</a:t>
            </a:r>
          </a:p>
          <a:p>
            <a:pPr lvl="1"/>
            <a:r>
              <a:rPr lang="en-US" dirty="0">
                <a:latin typeface="+mn-lt"/>
                <a:cs typeface="Aparajita" panose="020B0502040204020203" pitchFamily="18" charset="0"/>
              </a:rPr>
              <a:t>Appliances</a:t>
            </a:r>
          </a:p>
          <a:p>
            <a:pPr lvl="1"/>
            <a:r>
              <a:rPr lang="en-US" dirty="0">
                <a:latin typeface="+mn-lt"/>
                <a:cs typeface="Aparajita" panose="020B0502040204020203" pitchFamily="18" charset="0"/>
              </a:rPr>
              <a:t>Home Security Systems</a:t>
            </a:r>
          </a:p>
        </p:txBody>
      </p:sp>
    </p:spTree>
    <p:extLst>
      <p:ext uri="{BB962C8B-B14F-4D97-AF65-F5344CB8AC3E}">
        <p14:creationId xmlns:p14="http://schemas.microsoft.com/office/powerpoint/2010/main" val="209993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2063-8BD0-4B22-8B96-E9D3198C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/>
              <a:t>How does a HAS operate</a:t>
            </a:r>
            <a:r>
              <a:rPr lang="en-US">
                <a:latin typeface="Arial Narrow" panose="020B0606020202030204" pitchFamily="34" charset="0"/>
              </a:rPr>
              <a:t>?</a:t>
            </a:r>
            <a:endParaRPr lang="en-US"/>
          </a:p>
        </p:txBody>
      </p:sp>
      <p:sp>
        <p:nvSpPr>
          <p:cNvPr id="141" name="Freeform 23">
            <a:extLst>
              <a:ext uri="{FF2B5EF4-FFF2-40B4-BE49-F238E27FC236}">
                <a16:creationId xmlns:a16="http://schemas.microsoft.com/office/drawing/2014/main" id="{E8895FAA-0D03-43F6-9594-A8733552E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Freeform 5">
            <a:extLst>
              <a:ext uri="{FF2B5EF4-FFF2-40B4-BE49-F238E27FC236}">
                <a16:creationId xmlns:a16="http://schemas.microsoft.com/office/drawing/2014/main" id="{B8FB7842-A2FD-46CA-8B08-A60AF2CFD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3FA73665-F029-4C81-A19B-5CD8B68B8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9" name="Picture 2" descr="http://improvefamily.net/wp-content/uploads/2017/12/perfect-how-does-home-automation-work-6.png">
            <a:extLst>
              <a:ext uri="{FF2B5EF4-FFF2-40B4-BE49-F238E27FC236}">
                <a16:creationId xmlns:a16="http://schemas.microsoft.com/office/drawing/2014/main" id="{499897DD-3A89-41D0-8B64-6A8D1C988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691" y="1409143"/>
            <a:ext cx="5649945" cy="403971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918FB696-BC5E-43A4-9768-4BB5278BD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A4601241-4A2F-41EA-A2F5-C8B2A89FB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r>
              <a:rPr lang="en-US" dirty="0"/>
              <a:t>Wireless Automated Appliances</a:t>
            </a:r>
          </a:p>
          <a:p>
            <a:r>
              <a:rPr lang="en-US" dirty="0"/>
              <a:t>Central Hub</a:t>
            </a:r>
          </a:p>
          <a:p>
            <a:r>
              <a:rPr lang="en-US" dirty="0"/>
              <a:t>Home Wi-Fi Network</a:t>
            </a:r>
          </a:p>
          <a:p>
            <a:r>
              <a:rPr lang="en-US" dirty="0"/>
              <a:t>User Interface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54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  <a:extLst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7273-1C07-4930-9531-E48D347B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en-US" dirty="0"/>
              <a:t>Central Hub</a:t>
            </a:r>
          </a:p>
        </p:txBody>
      </p:sp>
      <p:sp>
        <p:nvSpPr>
          <p:cNvPr id="77" name="Freeform 23">
            <a:extLst>
              <a:ext uri="{FF2B5EF4-FFF2-40B4-BE49-F238E27FC236}">
                <a16:creationId xmlns:a16="http://schemas.microsoft.com/office/drawing/2014/main" id="{72742D7C-18EF-4DDC-B3B1-7D394C348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988C142E-CC9F-44B8-8D5D-31AAC6048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450577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94BCDA-357F-41B2-B8DF-AE01C13BE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4411" y="0"/>
            <a:ext cx="60980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SmartThings Hub (2018)">
            <a:extLst>
              <a:ext uri="{FF2B5EF4-FFF2-40B4-BE49-F238E27FC236}">
                <a16:creationId xmlns:a16="http://schemas.microsoft.com/office/drawing/2014/main" id="{6BAF54FD-6B1F-4FED-92E7-0D5084F83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677" y="647699"/>
            <a:ext cx="4322936" cy="324220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5DFB004C-C794-45CE-846D-166C532D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9DA81-A910-4377-9147-7CFD7959D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3" y="2052918"/>
            <a:ext cx="4165146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Hardware and Software device that controls and monitors the Wireless Automated Appliances. </a:t>
            </a:r>
          </a:p>
          <a:p>
            <a:pPr>
              <a:lnSpc>
                <a:spcPct val="90000"/>
              </a:lnSpc>
            </a:pPr>
            <a:r>
              <a:rPr lang="en-US" dirty="0"/>
              <a:t>Most often are designed to use Zigbee waves to connect to the appliances and Wi-Fi or Bluetooth to connect to the User Interface.</a:t>
            </a:r>
          </a:p>
          <a:p>
            <a:pPr>
              <a:lnSpc>
                <a:spcPct val="90000"/>
              </a:lnSpc>
            </a:pPr>
            <a:r>
              <a:rPr lang="en-US" dirty="0"/>
              <a:t>Common Examples: Samsung Smart things, Amazon Echo, Google Home.</a:t>
            </a:r>
          </a:p>
        </p:txBody>
      </p:sp>
      <p:pic>
        <p:nvPicPr>
          <p:cNvPr id="2056" name="Picture 8" descr="Image result for google home">
            <a:extLst>
              <a:ext uri="{FF2B5EF4-FFF2-40B4-BE49-F238E27FC236}">
                <a16:creationId xmlns:a16="http://schemas.microsoft.com/office/drawing/2014/main" id="{13E690FD-BA04-46FD-AC7F-7BC545F2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24" y="3286816"/>
            <a:ext cx="3760605" cy="37606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images-na.ssl-images-amazon.com/images/I/61ic1m%2BpjPL._SL1000_.jpg">
            <a:extLst>
              <a:ext uri="{FF2B5EF4-FFF2-40B4-BE49-F238E27FC236}">
                <a16:creationId xmlns:a16="http://schemas.microsoft.com/office/drawing/2014/main" id="{41DAB614-6AE9-44A0-B535-E026D8D1E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726" y="4085841"/>
            <a:ext cx="2162557" cy="216255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36C57-7337-449B-9876-E49BBB6A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09425-BD4B-4C92-934B-BCE46E2B7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The link between the Human and the Central Hub.</a:t>
            </a:r>
          </a:p>
          <a:p>
            <a:r>
              <a:rPr lang="en-US" sz="1400">
                <a:solidFill>
                  <a:srgbClr val="FFFFFF"/>
                </a:solidFill>
              </a:rPr>
              <a:t>Smartphones</a:t>
            </a:r>
          </a:p>
          <a:p>
            <a:r>
              <a:rPr lang="en-US" sz="1400">
                <a:solidFill>
                  <a:srgbClr val="FFFFFF"/>
                </a:solidFill>
              </a:rPr>
              <a:t>Tablets</a:t>
            </a:r>
          </a:p>
          <a:p>
            <a:r>
              <a:rPr lang="en-US" sz="1400">
                <a:solidFill>
                  <a:srgbClr val="FFFFFF"/>
                </a:solidFill>
              </a:rPr>
              <a:t>Web Servers</a:t>
            </a:r>
          </a:p>
          <a:p>
            <a:r>
              <a:rPr lang="en-US" sz="1400">
                <a:solidFill>
                  <a:srgbClr val="FFFFFF"/>
                </a:solidFill>
              </a:rPr>
              <a:t>Voice Command</a:t>
            </a:r>
          </a:p>
          <a:p>
            <a:r>
              <a:rPr lang="en-US" sz="1400">
                <a:solidFill>
                  <a:srgbClr val="FFFFFF"/>
                </a:solidFill>
              </a:rPr>
              <a:t>Keypads and Remotes</a:t>
            </a:r>
          </a:p>
        </p:txBody>
      </p:sp>
      <p:sp>
        <p:nvSpPr>
          <p:cNvPr id="7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74" name="Picture 2" descr="User Interface System">
            <a:extLst>
              <a:ext uri="{FF2B5EF4-FFF2-40B4-BE49-F238E27FC236}">
                <a16:creationId xmlns:a16="http://schemas.microsoft.com/office/drawing/2014/main" id="{7706120D-FE1C-43C8-8F5A-804DFEA17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451" y="2191036"/>
            <a:ext cx="6495847" cy="30855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12568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95FC-E46A-4F1C-85F1-EA2F32E3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Within Home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8216D-FADD-41E4-8A47-790F3F4C5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a HAS makes life easier it also can pose many security risks.</a:t>
            </a:r>
          </a:p>
          <a:p>
            <a:r>
              <a:rPr lang="en-US" dirty="0"/>
              <a:t>Hackers could use your central hub for surveillance if not access to your home.</a:t>
            </a:r>
          </a:p>
          <a:p>
            <a:r>
              <a:rPr lang="en-US" dirty="0"/>
              <a:t>Downsides of Zigbee</a:t>
            </a:r>
          </a:p>
          <a:p>
            <a:r>
              <a:rPr lang="en-US" dirty="0"/>
              <a:t>A defected app could give an attacker access.</a:t>
            </a:r>
          </a:p>
        </p:txBody>
      </p:sp>
    </p:spTree>
    <p:extLst>
      <p:ext uri="{BB962C8B-B14F-4D97-AF65-F5344CB8AC3E}">
        <p14:creationId xmlns:p14="http://schemas.microsoft.com/office/powerpoint/2010/main" val="416019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C506-E1B8-4CCE-B8BF-599865D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Hub Surveillance and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E64A-CFCC-45ED-97A7-DC4B7A69E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an attack reaches the Central Hub, it can be used to monitor someone’s home.</a:t>
            </a:r>
          </a:p>
          <a:p>
            <a:r>
              <a:rPr lang="en-US" dirty="0"/>
              <a:t>After monitoring attackers, can use the surveillance to plan a time for a bigger attack.</a:t>
            </a:r>
          </a:p>
          <a:p>
            <a:r>
              <a:rPr lang="en-US" dirty="0"/>
              <a:t>With the access to the Central Hub, attackers can use the appliances to break in.</a:t>
            </a:r>
          </a:p>
          <a:p>
            <a:r>
              <a:rPr lang="en-US" dirty="0"/>
              <a:t>Chamberlain </a:t>
            </a:r>
            <a:r>
              <a:rPr lang="en-US" dirty="0" err="1"/>
              <a:t>MyQ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A5-9870-4B04-955E-6DE04EB6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68D06-726D-455A-8CCA-572755616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Zigbee is used because of how quick and cheap it will transfer the signal.</a:t>
            </a:r>
          </a:p>
          <a:p>
            <a:r>
              <a:rPr lang="en-US" dirty="0"/>
              <a:t>With the speed and cost also comes vulnerabilities.</a:t>
            </a:r>
          </a:p>
          <a:p>
            <a:pPr lvl="1"/>
            <a:r>
              <a:rPr lang="en-US" dirty="0"/>
              <a:t>Since Zigbee uses the 802.15 framework it also brings vulnerabilities.</a:t>
            </a:r>
          </a:p>
          <a:p>
            <a:pPr lvl="1"/>
            <a:r>
              <a:rPr lang="en-US" dirty="0"/>
              <a:t>With a WPAN connection Zigbee leaves easy openings once the hub is accessed.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BD65B-C2C9-4A17-8721-A78588F8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Defected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B3E4-20E7-4675-B1C5-60BCF4296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many Central Hubs can hold over 500 apps.</a:t>
            </a:r>
          </a:p>
          <a:p>
            <a:r>
              <a:rPr lang="en-US" dirty="0"/>
              <a:t>Attacks can be made through the apps if not carefully monitored.</a:t>
            </a:r>
          </a:p>
          <a:p>
            <a:r>
              <a:rPr lang="en-US" dirty="0"/>
              <a:t>Implementing an attack into the app can get an attacker access through a simple install.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6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742</Words>
  <Application>Microsoft Office PowerPoint</Application>
  <PresentationFormat>Widescreen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Abadi</vt:lpstr>
      <vt:lpstr>Aparajita</vt:lpstr>
      <vt:lpstr>Arial</vt:lpstr>
      <vt:lpstr>Arial Narrow</vt:lpstr>
      <vt:lpstr>Century Gothic</vt:lpstr>
      <vt:lpstr>Wingdings 3</vt:lpstr>
      <vt:lpstr>Ion</vt:lpstr>
      <vt:lpstr>Home Automation </vt:lpstr>
      <vt:lpstr>What is Home Automation?</vt:lpstr>
      <vt:lpstr>How does a HAS operate?</vt:lpstr>
      <vt:lpstr>Central Hub</vt:lpstr>
      <vt:lpstr>User Interface</vt:lpstr>
      <vt:lpstr>Security Within Home Automation</vt:lpstr>
      <vt:lpstr>Central Hub Surveillance and Attack</vt:lpstr>
      <vt:lpstr>Downsides of Zigbee</vt:lpstr>
      <vt:lpstr>Defected Apps</vt:lpstr>
      <vt:lpstr>???Question??? </vt:lpstr>
      <vt:lpstr>What Could Be Done to Make HAS More Secure</vt:lpstr>
      <vt:lpstr>Lookout For Design Flaws</vt:lpstr>
      <vt:lpstr>Setting Router Standards</vt:lpstr>
      <vt:lpstr>App Security</vt:lpstr>
      <vt:lpstr>Customer Awareness</vt:lpstr>
      <vt:lpstr>???Question??? </vt:lpstr>
      <vt:lpstr>PowerPoint Presentation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 Automation</dc:title>
  <dc:creator>Roman Styrku</dc:creator>
  <cp:lastModifiedBy>Roman Styrku</cp:lastModifiedBy>
  <cp:revision>11</cp:revision>
  <dcterms:created xsi:type="dcterms:W3CDTF">2018-10-15T18:52:51Z</dcterms:created>
  <dcterms:modified xsi:type="dcterms:W3CDTF">2018-10-15T22:33:58Z</dcterms:modified>
</cp:coreProperties>
</file>