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Lor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6.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Lora-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d29a143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d29a143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29a143e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29a143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d29a143e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d29a143e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4377fc0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4377fc0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4377fc0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377fc0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548669a4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548669a4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548669a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48669a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5cfaa3b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5cfaa3b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5cfaa3b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5cfaa3b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5cfaa3b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5cfaa3b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00ed53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00ed53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548669a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548669a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582b667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82b667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600ed536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600ed536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582b667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582b667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582b667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582b667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582b6674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82b667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58a4945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58a4945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58a4945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58a4945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0e82c54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0e82c54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0e82c54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0e82c54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c1ae0c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5c1ae0c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00ed536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00ed536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5c1ae0c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5c1ae0c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271ea57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271ea5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d29a143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d29a143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5c1ae0c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5c1ae0c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5c1ae0c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5c1ae0c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5c1ae0c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5c1ae0c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Internet Protocol</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Rushi Patel, Patrick Alarcon, Ryan Carriere, Roman Styrku, Paul Atkins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Lora"/>
                <a:ea typeface="Lora"/>
                <a:cs typeface="Lora"/>
                <a:sym typeface="Lora"/>
              </a:rPr>
              <a:t>IP Version 4 Protocol</a:t>
            </a:r>
            <a:endParaRPr i="1">
              <a:latin typeface="Lora"/>
              <a:ea typeface="Lora"/>
              <a:cs typeface="Lora"/>
              <a:sym typeface="Lora"/>
            </a:endParaRPr>
          </a:p>
        </p:txBody>
      </p:sp>
      <p:sp>
        <p:nvSpPr>
          <p:cNvPr id="146" name="Google Shape;146;p22"/>
          <p:cNvSpPr txBox="1"/>
          <p:nvPr>
            <p:ph idx="1" type="body"/>
          </p:nvPr>
        </p:nvSpPr>
        <p:spPr>
          <a:xfrm>
            <a:off x="311700" y="1152475"/>
            <a:ext cx="4025100" cy="319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IPv4 is the fourth version of the IP and was the first version made for use in the ARPANET in 1983.</a:t>
            </a:r>
            <a:endParaRPr sz="1400"/>
          </a:p>
          <a:p>
            <a:pPr indent="-317500" lvl="0" marL="457200" rtl="0" algn="l">
              <a:spcBef>
                <a:spcPts val="0"/>
              </a:spcBef>
              <a:spcAft>
                <a:spcPts val="0"/>
              </a:spcAft>
              <a:buSzPts val="1400"/>
              <a:buChar char="●"/>
            </a:pPr>
            <a:r>
              <a:rPr lang="en" sz="1400"/>
              <a:t>It is the most widely deployed Internet protocol used to connect devices on the internet.</a:t>
            </a:r>
            <a:endParaRPr sz="1400"/>
          </a:p>
          <a:p>
            <a:pPr indent="-317500" lvl="0" marL="457200" rtl="0" algn="l">
              <a:spcBef>
                <a:spcPts val="0"/>
              </a:spcBef>
              <a:spcAft>
                <a:spcPts val="0"/>
              </a:spcAft>
              <a:buSzPts val="1400"/>
              <a:buChar char="●"/>
            </a:pPr>
            <a:r>
              <a:rPr lang="en" sz="1400"/>
              <a:t>IPv4 uses 32-bit address scheme allowing for a total of 2^32 addresses.</a:t>
            </a:r>
            <a:endParaRPr sz="1400"/>
          </a:p>
        </p:txBody>
      </p:sp>
      <p:pic>
        <p:nvPicPr>
          <p:cNvPr id="147" name="Google Shape;147;p22"/>
          <p:cNvPicPr preferRelativeResize="0"/>
          <p:nvPr/>
        </p:nvPicPr>
        <p:blipFill>
          <a:blip r:embed="rId3">
            <a:alphaModFix/>
          </a:blip>
          <a:stretch>
            <a:fillRect/>
          </a:stretch>
        </p:blipFill>
        <p:spPr>
          <a:xfrm>
            <a:off x="4489200" y="1170200"/>
            <a:ext cx="4502400" cy="25561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a:latin typeface="Lora"/>
                <a:ea typeface="Lora"/>
                <a:cs typeface="Lora"/>
                <a:sym typeface="Lora"/>
              </a:rPr>
              <a:t>IP Version 4 Protocol</a:t>
            </a:r>
            <a:endParaRPr/>
          </a:p>
        </p:txBody>
      </p:sp>
      <p:sp>
        <p:nvSpPr>
          <p:cNvPr id="153" name="Google Shape;153;p23"/>
          <p:cNvSpPr txBox="1"/>
          <p:nvPr>
            <p:ph idx="1" type="body"/>
          </p:nvPr>
        </p:nvSpPr>
        <p:spPr>
          <a:xfrm>
            <a:off x="311700" y="1152475"/>
            <a:ext cx="4276800" cy="342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An IPv4 datagram consists of a header part and a body or payload part.</a:t>
            </a:r>
            <a:endParaRPr sz="1400"/>
          </a:p>
          <a:p>
            <a:pPr indent="-317500" lvl="0" marL="457200" rtl="0" algn="l">
              <a:spcBef>
                <a:spcPts val="0"/>
              </a:spcBef>
              <a:spcAft>
                <a:spcPts val="0"/>
              </a:spcAft>
              <a:buSzPts val="1400"/>
              <a:buChar char="●"/>
            </a:pPr>
            <a:r>
              <a:rPr lang="en" sz="1400"/>
              <a:t>The header has a 20-byte fixed part and a variable-length optional part.</a:t>
            </a:r>
            <a:endParaRPr sz="1400"/>
          </a:p>
          <a:p>
            <a:pPr indent="-317500" lvl="0" marL="457200" rtl="0" algn="l">
              <a:spcBef>
                <a:spcPts val="0"/>
              </a:spcBef>
              <a:spcAft>
                <a:spcPts val="0"/>
              </a:spcAft>
              <a:buSzPts val="1400"/>
              <a:buChar char="●"/>
            </a:pPr>
            <a:r>
              <a:rPr lang="en" sz="1400"/>
              <a:t>In IPv4 ethernet communication is done in five classes: A, B, C, D and E.</a:t>
            </a:r>
            <a:endParaRPr sz="1400"/>
          </a:p>
          <a:p>
            <a:pPr indent="-317500" lvl="0" marL="457200" rtl="0" algn="l">
              <a:spcBef>
                <a:spcPts val="0"/>
              </a:spcBef>
              <a:spcAft>
                <a:spcPts val="0"/>
              </a:spcAft>
              <a:buSzPts val="1400"/>
              <a:buChar char="●"/>
            </a:pPr>
            <a:r>
              <a:rPr lang="en" sz="1400"/>
              <a:t>A, B and C have a different bit length for addressing the network host.</a:t>
            </a:r>
            <a:endParaRPr sz="1400"/>
          </a:p>
          <a:p>
            <a:pPr indent="-317500" lvl="0" marL="457200" rtl="0" algn="l">
              <a:spcBef>
                <a:spcPts val="0"/>
              </a:spcBef>
              <a:spcAft>
                <a:spcPts val="0"/>
              </a:spcAft>
              <a:buSzPts val="1400"/>
              <a:buChar char="●"/>
            </a:pPr>
            <a:r>
              <a:rPr lang="en" sz="1400"/>
              <a:t>Class D addresses are reserved for multicasting.</a:t>
            </a:r>
            <a:endParaRPr sz="1400"/>
          </a:p>
          <a:p>
            <a:pPr indent="-317500" lvl="0" marL="457200" rtl="0" algn="l">
              <a:spcBef>
                <a:spcPts val="0"/>
              </a:spcBef>
              <a:spcAft>
                <a:spcPts val="0"/>
              </a:spcAft>
              <a:buSzPts val="1400"/>
              <a:buChar char="●"/>
            </a:pPr>
            <a:r>
              <a:rPr lang="en" sz="1400"/>
              <a:t>Class E addresses are reserved for future use.</a:t>
            </a:r>
            <a:endParaRPr sz="1400"/>
          </a:p>
        </p:txBody>
      </p:sp>
      <p:pic>
        <p:nvPicPr>
          <p:cNvPr id="154" name="Google Shape;154;p23"/>
          <p:cNvPicPr preferRelativeResize="0"/>
          <p:nvPr/>
        </p:nvPicPr>
        <p:blipFill>
          <a:blip r:embed="rId3">
            <a:alphaModFix/>
          </a:blip>
          <a:stretch>
            <a:fillRect/>
          </a:stretch>
        </p:blipFill>
        <p:spPr>
          <a:xfrm>
            <a:off x="5085050" y="1152475"/>
            <a:ext cx="3747251" cy="2628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52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a:latin typeface="Lora"/>
                <a:ea typeface="Lora"/>
                <a:cs typeface="Lora"/>
                <a:sym typeface="Lora"/>
              </a:rPr>
              <a:t>How does IPv4 Work?</a:t>
            </a:r>
            <a:endParaRPr/>
          </a:p>
        </p:txBody>
      </p:sp>
      <p:sp>
        <p:nvSpPr>
          <p:cNvPr id="160" name="Google Shape;160;p24"/>
          <p:cNvSpPr txBox="1"/>
          <p:nvPr>
            <p:ph idx="1" type="body"/>
          </p:nvPr>
        </p:nvSpPr>
        <p:spPr>
          <a:xfrm>
            <a:off x="311700" y="1391850"/>
            <a:ext cx="4950300" cy="23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IPv4 uses class-type address space for multicast use (224.0.0.0/4).</a:t>
            </a:r>
            <a:endParaRPr sz="1400"/>
          </a:p>
          <a:p>
            <a:pPr indent="-317500" lvl="0" marL="457200" rtl="0" algn="l">
              <a:spcBef>
                <a:spcPts val="0"/>
              </a:spcBef>
              <a:spcAft>
                <a:spcPts val="0"/>
              </a:spcAft>
              <a:buSzPts val="1400"/>
              <a:buChar char="●"/>
            </a:pPr>
            <a:r>
              <a:rPr lang="en" sz="1400"/>
              <a:t>IPv4 uses “broadcast” addresses that forced each device to stop and look at packets.</a:t>
            </a:r>
            <a:endParaRPr sz="1400"/>
          </a:p>
          <a:p>
            <a:pPr indent="-317500" lvl="0" marL="457200" rtl="0" algn="l">
              <a:spcBef>
                <a:spcPts val="0"/>
              </a:spcBef>
              <a:spcAft>
                <a:spcPts val="0"/>
              </a:spcAft>
              <a:buSzPts val="1400"/>
              <a:buChar char="●"/>
            </a:pPr>
            <a:r>
              <a:rPr lang="en" sz="1400"/>
              <a:t>IPv4 uses 0.0.0.0 as an unspecified address, and class-type address (127.0.0.1) for loopback.</a:t>
            </a:r>
            <a:endParaRPr sz="1400"/>
          </a:p>
          <a:p>
            <a:pPr indent="-317500" lvl="0" marL="457200" rtl="0" algn="l">
              <a:spcBef>
                <a:spcPts val="0"/>
              </a:spcBef>
              <a:spcAft>
                <a:spcPts val="0"/>
              </a:spcAft>
              <a:buSzPts val="1400"/>
              <a:buChar char="●"/>
            </a:pPr>
            <a:r>
              <a:rPr lang="en" sz="1400"/>
              <a:t>IPv4 uses globally unique public addresses for traffic and “private” addresses.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 of IPv4</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IPv4 is not perfect, and has some limitations to it.</a:t>
            </a:r>
            <a:endParaRPr/>
          </a:p>
          <a:p>
            <a:pPr indent="-342900" lvl="0" marL="457200" rtl="0" algn="l">
              <a:spcBef>
                <a:spcPts val="0"/>
              </a:spcBef>
              <a:spcAft>
                <a:spcPts val="0"/>
              </a:spcAft>
              <a:buSzPts val="1800"/>
              <a:buChar char="●"/>
            </a:pPr>
            <a:r>
              <a:rPr lang="en"/>
              <a:t>The most relevant limitation of IPv4 is that the original planners of it did not anticipate the exponential growth of the internet, and as such the 4.2 billion IPv4 addresses were exhausted within a relatively short period of time</a:t>
            </a:r>
            <a:endParaRPr/>
          </a:p>
          <a:p>
            <a:pPr indent="-342900" lvl="0" marL="457200" rtl="0" algn="l">
              <a:spcBef>
                <a:spcPts val="0"/>
              </a:spcBef>
              <a:spcAft>
                <a:spcPts val="0"/>
              </a:spcAft>
              <a:buSzPts val="1800"/>
              <a:buChar char="●"/>
            </a:pPr>
            <a:r>
              <a:rPr lang="en"/>
              <a:t>In addition, there are some security issues that were not thought of during the development of IPv4. IPSec is not a built in protocol suit and is entirely optional.</a:t>
            </a:r>
            <a:endParaRPr/>
          </a:p>
          <a:p>
            <a:pPr indent="-342900" lvl="0" marL="457200" rtl="0" algn="l">
              <a:spcBef>
                <a:spcPts val="0"/>
              </a:spcBef>
              <a:spcAft>
                <a:spcPts val="0"/>
              </a:spcAft>
              <a:buSzPts val="1800"/>
              <a:buChar char="●"/>
            </a:pPr>
            <a:r>
              <a:rPr lang="en"/>
              <a:t>Mainly because of the address exhaustion problem, there came a need to create an update to IPv4, which came in the form of IPv6</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IP Version 6</a:t>
            </a:r>
            <a:endParaRPr/>
          </a:p>
          <a:p>
            <a:pPr indent="0" lvl="0" marL="0" rtl="0" algn="ctr">
              <a:spcBef>
                <a:spcPts val="0"/>
              </a:spcBef>
              <a:spcAft>
                <a:spcPts val="0"/>
              </a:spcAft>
              <a:buNone/>
            </a:pPr>
            <a:r>
              <a:t/>
            </a:r>
            <a:endParaRPr/>
          </a:p>
        </p:txBody>
      </p:sp>
      <p:pic>
        <p:nvPicPr>
          <p:cNvPr id="172" name="Google Shape;172;p26"/>
          <p:cNvPicPr preferRelativeResize="0"/>
          <p:nvPr/>
        </p:nvPicPr>
        <p:blipFill>
          <a:blip r:embed="rId3">
            <a:alphaModFix/>
          </a:blip>
          <a:stretch>
            <a:fillRect/>
          </a:stretch>
        </p:blipFill>
        <p:spPr>
          <a:xfrm>
            <a:off x="4473350" y="1017800"/>
            <a:ext cx="4498500" cy="2661957"/>
          </a:xfrm>
          <a:prstGeom prst="rect">
            <a:avLst/>
          </a:prstGeom>
          <a:noFill/>
          <a:ln>
            <a:noFill/>
          </a:ln>
        </p:spPr>
      </p:pic>
      <p:sp>
        <p:nvSpPr>
          <p:cNvPr id="173" name="Google Shape;173;p26"/>
          <p:cNvSpPr txBox="1"/>
          <p:nvPr/>
        </p:nvSpPr>
        <p:spPr>
          <a:xfrm>
            <a:off x="140650" y="1074175"/>
            <a:ext cx="4498500" cy="34527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rgbClr val="6C6C6C"/>
              </a:buClr>
              <a:buSzPts val="1350"/>
              <a:buChar char="●"/>
            </a:pPr>
            <a:r>
              <a:rPr lang="en" sz="1350">
                <a:solidFill>
                  <a:srgbClr val="6C6C6C"/>
                </a:solidFill>
                <a:highlight>
                  <a:srgbClr val="FFFFFF"/>
                </a:highlight>
              </a:rPr>
              <a:t>IPv6 is new version of IP.</a:t>
            </a:r>
            <a:endParaRPr sz="1350">
              <a:solidFill>
                <a:srgbClr val="6C6C6C"/>
              </a:solidFill>
              <a:highlight>
                <a:srgbClr val="FFFFFF"/>
              </a:highlight>
            </a:endParaRPr>
          </a:p>
          <a:p>
            <a:pPr indent="-314325" lvl="0" marL="457200" rtl="0" algn="l">
              <a:lnSpc>
                <a:spcPct val="115000"/>
              </a:lnSpc>
              <a:spcBef>
                <a:spcPts val="0"/>
              </a:spcBef>
              <a:spcAft>
                <a:spcPts val="0"/>
              </a:spcAft>
              <a:buClr>
                <a:srgbClr val="6C6C6C"/>
              </a:buClr>
              <a:buSzPts val="1350"/>
              <a:buChar char="●"/>
            </a:pPr>
            <a:r>
              <a:rPr lang="en" sz="1350">
                <a:solidFill>
                  <a:srgbClr val="6C6C6C"/>
                </a:solidFill>
                <a:highlight>
                  <a:srgbClr val="FFFFFF"/>
                </a:highlight>
              </a:rPr>
              <a:t>It was developed by the Internet Engineering Task Force as an upgrade to IPv4</a:t>
            </a:r>
            <a:endParaRPr sz="1350">
              <a:solidFill>
                <a:srgbClr val="6C6C6C"/>
              </a:solidFill>
              <a:highlight>
                <a:srgbClr val="FFFFFF"/>
              </a:highlight>
            </a:endParaRPr>
          </a:p>
          <a:p>
            <a:pPr indent="-314325" lvl="0" marL="457200" rtl="0" algn="l">
              <a:lnSpc>
                <a:spcPct val="115000"/>
              </a:lnSpc>
              <a:spcBef>
                <a:spcPts val="0"/>
              </a:spcBef>
              <a:spcAft>
                <a:spcPts val="0"/>
              </a:spcAft>
              <a:buClr>
                <a:srgbClr val="6C6C6C"/>
              </a:buClr>
              <a:buSzPts val="1350"/>
              <a:buChar char="●"/>
            </a:pPr>
            <a:r>
              <a:rPr lang="en" sz="1350">
                <a:solidFill>
                  <a:srgbClr val="6C6C6C"/>
                </a:solidFill>
                <a:highlight>
                  <a:srgbClr val="FFFFFF"/>
                </a:highlight>
              </a:rPr>
              <a:t>The most common known upgrade is the length from 32-bits to 128-bits resulting in a lot more addresses.</a:t>
            </a:r>
            <a:endParaRPr sz="1350">
              <a:solidFill>
                <a:srgbClr val="6C6C6C"/>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IP Version 6</a:t>
            </a:r>
            <a:endParaRPr/>
          </a:p>
        </p:txBody>
      </p:sp>
      <p:sp>
        <p:nvSpPr>
          <p:cNvPr id="179" name="Google Shape;17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4325" lvl="0" marL="698500" rtl="0" algn="l">
              <a:lnSpc>
                <a:spcPct val="167000"/>
              </a:lnSpc>
              <a:spcBef>
                <a:spcPts val="800"/>
              </a:spcBef>
              <a:spcAft>
                <a:spcPts val="0"/>
              </a:spcAft>
              <a:buClr>
                <a:srgbClr val="666666"/>
              </a:buClr>
              <a:buSzPts val="1350"/>
              <a:buChar char="●"/>
            </a:pPr>
            <a:r>
              <a:rPr lang="en" sz="1350">
                <a:solidFill>
                  <a:srgbClr val="666666"/>
                </a:solidFill>
              </a:rPr>
              <a:t>IPv6 does not have a checksum in the header. </a:t>
            </a:r>
            <a:endParaRPr sz="1350">
              <a:solidFill>
                <a:srgbClr val="666666"/>
              </a:solidFill>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rPr>
              <a:t>It allows the host to send fragments packets but does not allow this with routers.</a:t>
            </a:r>
            <a:endParaRPr sz="1350">
              <a:solidFill>
                <a:srgbClr val="666666"/>
              </a:solidFill>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rPr>
              <a:t>IPv6 uses the flow label field to identify packet flow for “</a:t>
            </a:r>
            <a:r>
              <a:rPr lang="en" sz="1350">
                <a:solidFill>
                  <a:srgbClr val="666666"/>
                </a:solidFill>
              </a:rPr>
              <a:t>Quality</a:t>
            </a:r>
            <a:r>
              <a:rPr lang="en" sz="1350">
                <a:solidFill>
                  <a:srgbClr val="666666"/>
                </a:solidFill>
              </a:rPr>
              <a:t> of service” handling by router..</a:t>
            </a:r>
            <a:endParaRPr sz="1350">
              <a:solidFill>
                <a:srgbClr val="666666"/>
              </a:solidFill>
            </a:endParaRPr>
          </a:p>
          <a:p>
            <a:pPr indent="-314325" lvl="0" marL="698500" rtl="0" algn="l">
              <a:lnSpc>
                <a:spcPct val="167000"/>
              </a:lnSpc>
              <a:spcBef>
                <a:spcPts val="0"/>
              </a:spcBef>
              <a:spcAft>
                <a:spcPts val="0"/>
              </a:spcAft>
              <a:buClr>
                <a:srgbClr val="666666"/>
              </a:buClr>
              <a:buSzPts val="1350"/>
              <a:buChar char="●"/>
            </a:pPr>
            <a:r>
              <a:rPr lang="en" sz="1350">
                <a:solidFill>
                  <a:srgbClr val="666666"/>
                </a:solidFill>
              </a:rPr>
              <a:t>It uses host addresses records in DNS to map the host’s name into a IPv6 address.</a:t>
            </a:r>
            <a:endParaRPr sz="1350">
              <a:solidFill>
                <a:srgbClr val="666666"/>
              </a:solidFill>
            </a:endParaRPr>
          </a:p>
          <a:p>
            <a:pPr indent="0" lvl="0" marL="457200" rtl="0" algn="l">
              <a:lnSpc>
                <a:spcPct val="167000"/>
              </a:lnSpc>
              <a:spcBef>
                <a:spcPts val="3800"/>
              </a:spcBef>
              <a:spcAft>
                <a:spcPts val="0"/>
              </a:spcAft>
              <a:buNone/>
            </a:pPr>
            <a:r>
              <a:t/>
            </a:r>
            <a:endParaRPr sz="1350">
              <a:solidFill>
                <a:srgbClr val="666666"/>
              </a:solidFill>
            </a:endParaRPr>
          </a:p>
          <a:p>
            <a:pPr indent="0" lvl="0" marL="0" rtl="0" algn="l">
              <a:spcBef>
                <a:spcPts val="38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IPv6 work?</a:t>
            </a:r>
            <a:endParaRPr/>
          </a:p>
        </p:txBody>
      </p:sp>
      <p:sp>
        <p:nvSpPr>
          <p:cNvPr id="185" name="Google Shape;185;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IPv6 addresses are 128-bit hexadecimal numbers</a:t>
            </a:r>
            <a:endParaRPr sz="1350">
              <a:solidFill>
                <a:srgbClr val="333333"/>
              </a:solidFill>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Link local unicast addresses are easy to identify</a:t>
            </a:r>
            <a:endParaRPr sz="1350">
              <a:solidFill>
                <a:srgbClr val="333333"/>
              </a:solidFill>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Leading zeros are suppressed</a:t>
            </a:r>
            <a:endParaRPr sz="1350">
              <a:solidFill>
                <a:srgbClr val="333333"/>
              </a:solidFill>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 Inline zeros can sometimes be suppressed</a:t>
            </a:r>
            <a:endParaRPr sz="1350">
              <a:solidFill>
                <a:srgbClr val="333333"/>
              </a:solidFill>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 Loopback addresses don't even look like addresses</a:t>
            </a:r>
            <a:endParaRPr sz="1350">
              <a:solidFill>
                <a:srgbClr val="333333"/>
              </a:solidFill>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You don't need a traditional subnet mask</a:t>
            </a:r>
            <a:endParaRPr sz="1350">
              <a:solidFill>
                <a:srgbClr val="333333"/>
              </a:solidFill>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DNS is still a valid technology</a:t>
            </a:r>
            <a:endParaRPr sz="1350">
              <a:solidFill>
                <a:srgbClr val="333333"/>
              </a:solidFill>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 sz="1350">
                <a:solidFill>
                  <a:srgbClr val="333333"/>
                </a:solidFill>
                <a:latin typeface="Georgia"/>
                <a:ea typeface="Georgia"/>
                <a:cs typeface="Georgia"/>
                <a:sym typeface="Georgia"/>
              </a:rPr>
              <a:t>Can tunnel its way across IPv4 networks</a:t>
            </a:r>
            <a:endParaRPr sz="1350">
              <a:solidFill>
                <a:srgbClr val="333333"/>
              </a:solidFill>
              <a:latin typeface="Georgia"/>
              <a:ea typeface="Georgia"/>
              <a:cs typeface="Georgia"/>
              <a:sym typeface="Georgia"/>
            </a:endParaRPr>
          </a:p>
        </p:txBody>
      </p:sp>
      <p:pic>
        <p:nvPicPr>
          <p:cNvPr id="186" name="Google Shape;186;p28"/>
          <p:cNvPicPr preferRelativeResize="0"/>
          <p:nvPr/>
        </p:nvPicPr>
        <p:blipFill>
          <a:blip r:embed="rId3">
            <a:alphaModFix/>
          </a:blip>
          <a:stretch>
            <a:fillRect/>
          </a:stretch>
        </p:blipFill>
        <p:spPr>
          <a:xfrm>
            <a:off x="5123150" y="1017800"/>
            <a:ext cx="3539000" cy="257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IPv6 problems that can occur</a:t>
            </a:r>
            <a:endParaRPr/>
          </a:p>
        </p:txBody>
      </p:sp>
      <p:sp>
        <p:nvSpPr>
          <p:cNvPr id="192" name="Google Shape;192;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IPv4 router cannot be updated to perform IPv6, you have to have IPv6 equipment.</a:t>
            </a:r>
            <a:endParaRPr/>
          </a:p>
          <a:p>
            <a:pPr indent="-342900" lvl="0" marL="457200" rtl="0" algn="l">
              <a:spcBef>
                <a:spcPts val="0"/>
              </a:spcBef>
              <a:spcAft>
                <a:spcPts val="0"/>
              </a:spcAft>
              <a:buSzPts val="1800"/>
              <a:buChar char="●"/>
            </a:pPr>
            <a:r>
              <a:rPr lang="en"/>
              <a:t>A server that runs multiple services between IPv4 and IPv6 can have problems which can end up with confusion between servers.</a:t>
            </a:r>
            <a:endParaRPr/>
          </a:p>
          <a:p>
            <a:pPr indent="-342900" lvl="0" marL="457200" rtl="0" algn="l">
              <a:spcBef>
                <a:spcPts val="0"/>
              </a:spcBef>
              <a:spcAft>
                <a:spcPts val="0"/>
              </a:spcAft>
              <a:buSzPts val="1800"/>
              <a:buChar char="●"/>
            </a:pPr>
            <a:r>
              <a:rPr lang="en"/>
              <a:t>Current ISP does not support IPv6 </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for IPv6</a:t>
            </a:r>
            <a:endParaRPr/>
          </a:p>
        </p:txBody>
      </p:sp>
      <p:sp>
        <p:nvSpPr>
          <p:cNvPr id="198" name="Google Shape;198;p30"/>
          <p:cNvSpPr txBox="1"/>
          <p:nvPr>
            <p:ph idx="1" type="body"/>
          </p:nvPr>
        </p:nvSpPr>
        <p:spPr>
          <a:xfrm>
            <a:off x="311700" y="1152475"/>
            <a:ext cx="3786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Address Abundance</a:t>
            </a:r>
            <a:endParaRPr/>
          </a:p>
          <a:p>
            <a:pPr indent="-342900" lvl="0" marL="457200" rtl="0" algn="l">
              <a:spcBef>
                <a:spcPts val="0"/>
              </a:spcBef>
              <a:spcAft>
                <a:spcPts val="0"/>
              </a:spcAft>
              <a:buSzPts val="1800"/>
              <a:buChar char="●"/>
            </a:pPr>
            <a:r>
              <a:rPr lang="en"/>
              <a:t>Easier Management </a:t>
            </a:r>
            <a:endParaRPr/>
          </a:p>
          <a:p>
            <a:pPr indent="-342900" lvl="0" marL="457200" rtl="0" algn="l">
              <a:spcBef>
                <a:spcPts val="0"/>
              </a:spcBef>
              <a:spcAft>
                <a:spcPts val="0"/>
              </a:spcAft>
              <a:buSzPts val="1800"/>
              <a:buChar char="●"/>
            </a:pPr>
            <a:r>
              <a:rPr lang="en"/>
              <a:t>End-to-end transparency </a:t>
            </a:r>
            <a:endParaRPr/>
          </a:p>
          <a:p>
            <a:pPr indent="-342900" lvl="0" marL="457200" rtl="0" algn="l">
              <a:spcBef>
                <a:spcPts val="0"/>
              </a:spcBef>
              <a:spcAft>
                <a:spcPts val="0"/>
              </a:spcAft>
              <a:buSzPts val="1800"/>
              <a:buChar char="●"/>
            </a:pPr>
            <a:r>
              <a:rPr lang="en"/>
              <a:t>Mandated </a:t>
            </a:r>
            <a:r>
              <a:rPr lang="en"/>
              <a:t>Security</a:t>
            </a:r>
            <a:endParaRPr/>
          </a:p>
          <a:p>
            <a:pPr indent="-342900" lvl="0" marL="457200" rtl="0" algn="l">
              <a:spcBef>
                <a:spcPts val="0"/>
              </a:spcBef>
              <a:spcAft>
                <a:spcPts val="0"/>
              </a:spcAft>
              <a:buSzPts val="1800"/>
              <a:buChar char="●"/>
            </a:pPr>
            <a:r>
              <a:rPr lang="en"/>
              <a:t>Better mobility</a:t>
            </a:r>
            <a:endParaRPr/>
          </a:p>
          <a:p>
            <a:pPr indent="-342900" lvl="0" marL="457200" rtl="0" algn="l">
              <a:spcBef>
                <a:spcPts val="0"/>
              </a:spcBef>
              <a:spcAft>
                <a:spcPts val="0"/>
              </a:spcAft>
              <a:buSzPts val="1800"/>
              <a:buChar char="●"/>
            </a:pPr>
            <a:r>
              <a:rPr lang="en"/>
              <a:t>Platform for innovation</a:t>
            </a:r>
            <a:endParaRPr/>
          </a:p>
        </p:txBody>
      </p:sp>
      <p:pic>
        <p:nvPicPr>
          <p:cNvPr descr="Image result for reasons to switch to ipv6" id="199" name="Google Shape;199;p30"/>
          <p:cNvPicPr preferRelativeResize="0"/>
          <p:nvPr/>
        </p:nvPicPr>
        <p:blipFill>
          <a:blip r:embed="rId3">
            <a:alphaModFix/>
          </a:blip>
          <a:stretch>
            <a:fillRect/>
          </a:stretch>
        </p:blipFill>
        <p:spPr>
          <a:xfrm>
            <a:off x="4098200" y="970650"/>
            <a:ext cx="2775000" cy="284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Concerns migrating to IPv6</a:t>
            </a:r>
            <a:endParaRPr/>
          </a:p>
        </p:txBody>
      </p:sp>
      <p:sp>
        <p:nvSpPr>
          <p:cNvPr id="205" name="Google Shape;205;p31"/>
          <p:cNvSpPr txBox="1"/>
          <p:nvPr>
            <p:ph idx="1" type="body"/>
          </p:nvPr>
        </p:nvSpPr>
        <p:spPr>
          <a:xfrm>
            <a:off x="311700" y="1127000"/>
            <a:ext cx="4260300" cy="384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Convincing companies to convert to IPv6</a:t>
            </a:r>
            <a:endParaRPr/>
          </a:p>
          <a:p>
            <a:pPr indent="-342900" lvl="0" marL="457200" rtl="0" algn="l">
              <a:spcBef>
                <a:spcPts val="0"/>
              </a:spcBef>
              <a:spcAft>
                <a:spcPts val="0"/>
              </a:spcAft>
              <a:buSzPts val="1800"/>
              <a:buChar char="●"/>
            </a:pPr>
            <a:r>
              <a:rPr lang="en"/>
              <a:t>It is extremely expensive</a:t>
            </a:r>
            <a:endParaRPr/>
          </a:p>
          <a:p>
            <a:pPr indent="-342900" lvl="0" marL="457200" rtl="0" algn="l">
              <a:spcBef>
                <a:spcPts val="0"/>
              </a:spcBef>
              <a:spcAft>
                <a:spcPts val="0"/>
              </a:spcAft>
              <a:buSzPts val="1800"/>
              <a:buChar char="●"/>
            </a:pPr>
            <a:r>
              <a:rPr lang="en"/>
              <a:t>Would be very complex. All departments that use computers would have to work to together to transition to IPv6.</a:t>
            </a:r>
            <a:endParaRPr/>
          </a:p>
          <a:p>
            <a:pPr indent="-342900" lvl="0" marL="457200" rtl="0" algn="l">
              <a:spcBef>
                <a:spcPts val="0"/>
              </a:spcBef>
              <a:spcAft>
                <a:spcPts val="0"/>
              </a:spcAft>
              <a:buSzPts val="1800"/>
              <a:buChar char="●"/>
            </a:pPr>
            <a:r>
              <a:rPr lang="en"/>
              <a:t>Cleaning current IPv4 inventory. It would involve getting new equipment, implementing it , and keeping the old for </a:t>
            </a:r>
            <a:r>
              <a:rPr lang="en"/>
              <a:t>backup</a:t>
            </a:r>
            <a:r>
              <a:rPr lang="en"/>
              <a:t> purpose.</a:t>
            </a:r>
            <a:endParaRPr/>
          </a:p>
          <a:p>
            <a:pPr indent="0" lvl="0" marL="457200" rtl="0" algn="l">
              <a:spcBef>
                <a:spcPts val="1600"/>
              </a:spcBef>
              <a:spcAft>
                <a:spcPts val="1600"/>
              </a:spcAft>
              <a:buNone/>
            </a:pPr>
            <a:r>
              <a:t/>
            </a:r>
            <a:endParaRPr/>
          </a:p>
        </p:txBody>
      </p:sp>
      <p:pic>
        <p:nvPicPr>
          <p:cNvPr descr="One does not simply deploy IPv6 without a plan." id="206" name="Google Shape;206;p31"/>
          <p:cNvPicPr preferRelativeResize="0"/>
          <p:nvPr/>
        </p:nvPicPr>
        <p:blipFill>
          <a:blip r:embed="rId3">
            <a:alphaModFix/>
          </a:blip>
          <a:stretch>
            <a:fillRect/>
          </a:stretch>
        </p:blipFill>
        <p:spPr>
          <a:xfrm>
            <a:off x="4572000" y="1017800"/>
            <a:ext cx="4572000" cy="2571750"/>
          </a:xfrm>
          <a:prstGeom prst="rect">
            <a:avLst/>
          </a:prstGeom>
          <a:noFill/>
          <a:ln cap="flat" cmpd="sng" w="9525">
            <a:solidFill>
              <a:srgbClr val="E0E0E0"/>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Topics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History of Ip and What is IP</a:t>
            </a:r>
            <a:endParaRPr/>
          </a:p>
          <a:p>
            <a:pPr indent="-342900" lvl="0" marL="457200" rtl="0" algn="l">
              <a:spcBef>
                <a:spcPts val="0"/>
              </a:spcBef>
              <a:spcAft>
                <a:spcPts val="0"/>
              </a:spcAft>
              <a:buSzPts val="1800"/>
              <a:buChar char="●"/>
            </a:pPr>
            <a:r>
              <a:rPr lang="en"/>
              <a:t>Reliability</a:t>
            </a:r>
            <a:r>
              <a:rPr lang="en"/>
              <a:t>, security, and uses of IP </a:t>
            </a:r>
            <a:endParaRPr/>
          </a:p>
          <a:p>
            <a:pPr indent="-342900" lvl="0" marL="457200" rtl="0" algn="l">
              <a:spcBef>
                <a:spcPts val="0"/>
              </a:spcBef>
              <a:spcAft>
                <a:spcPts val="0"/>
              </a:spcAft>
              <a:buSzPts val="1800"/>
              <a:buChar char="●"/>
            </a:pPr>
            <a:r>
              <a:rPr lang="en"/>
              <a:t>Two versions of IP</a:t>
            </a:r>
            <a:endParaRPr/>
          </a:p>
          <a:p>
            <a:pPr indent="-317500" lvl="1" marL="914400" rtl="0" algn="l">
              <a:spcBef>
                <a:spcPts val="0"/>
              </a:spcBef>
              <a:spcAft>
                <a:spcPts val="0"/>
              </a:spcAft>
              <a:buSzPts val="1400"/>
              <a:buChar char="○"/>
            </a:pPr>
            <a:r>
              <a:rPr lang="en"/>
              <a:t>IPv4</a:t>
            </a:r>
            <a:endParaRPr/>
          </a:p>
          <a:p>
            <a:pPr indent="-317500" lvl="1" marL="914400" rtl="0" algn="l">
              <a:spcBef>
                <a:spcPts val="0"/>
              </a:spcBef>
              <a:spcAft>
                <a:spcPts val="0"/>
              </a:spcAft>
              <a:buSzPts val="1400"/>
              <a:buChar char="○"/>
            </a:pPr>
            <a:r>
              <a:rPr lang="en"/>
              <a:t>IPv6</a:t>
            </a:r>
            <a:endParaRPr/>
          </a:p>
          <a:p>
            <a:pPr indent="-342900" lvl="0" marL="457200" rtl="0" algn="l">
              <a:spcBef>
                <a:spcPts val="0"/>
              </a:spcBef>
              <a:spcAft>
                <a:spcPts val="0"/>
              </a:spcAft>
              <a:buSzPts val="1800"/>
              <a:buChar char="●"/>
            </a:pPr>
            <a:r>
              <a:rPr lang="en"/>
              <a:t>How does IPv4 and IPv6 work</a:t>
            </a:r>
            <a:endParaRPr/>
          </a:p>
          <a:p>
            <a:pPr indent="-342900" lvl="0" marL="457200" rtl="0" algn="l">
              <a:spcBef>
                <a:spcPts val="0"/>
              </a:spcBef>
              <a:spcAft>
                <a:spcPts val="0"/>
              </a:spcAft>
              <a:buSzPts val="1800"/>
              <a:buChar char="●"/>
            </a:pPr>
            <a:r>
              <a:rPr lang="en"/>
              <a:t>Limitations of IPv4 and IPv6</a:t>
            </a:r>
            <a:endParaRPr/>
          </a:p>
          <a:p>
            <a:pPr indent="-342900" lvl="0" marL="457200" rtl="0" algn="l">
              <a:spcBef>
                <a:spcPts val="0"/>
              </a:spcBef>
              <a:spcAft>
                <a:spcPts val="0"/>
              </a:spcAft>
              <a:buSzPts val="1800"/>
              <a:buChar char="●"/>
            </a:pPr>
            <a:r>
              <a:rPr lang="en"/>
              <a:t>IPv4 vs IPv6</a:t>
            </a:r>
            <a:endParaRPr/>
          </a:p>
          <a:p>
            <a:pPr indent="-342900" lvl="0" marL="457200" rtl="0" algn="l">
              <a:spcBef>
                <a:spcPts val="0"/>
              </a:spcBef>
              <a:spcAft>
                <a:spcPts val="0"/>
              </a:spcAft>
              <a:buSzPts val="1800"/>
              <a:buChar char="●"/>
            </a:pPr>
            <a:r>
              <a:rPr lang="en"/>
              <a:t>3 Types of IP addresses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vs IPv6</a:t>
            </a:r>
            <a:endParaRPr/>
          </a:p>
        </p:txBody>
      </p:sp>
      <p:sp>
        <p:nvSpPr>
          <p:cNvPr id="212" name="Google Shape;212;p32"/>
          <p:cNvSpPr txBox="1"/>
          <p:nvPr>
            <p:ph idx="1" type="body"/>
          </p:nvPr>
        </p:nvSpPr>
        <p:spPr>
          <a:xfrm>
            <a:off x="311700" y="1152475"/>
            <a:ext cx="55044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IPv4 address is 32-bit while IPv6 is 128-bit.</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IPv4 number representation is decimal while IPv6 is hexadecimal.</a:t>
            </a:r>
            <a:endParaRPr sz="1400">
              <a:solidFill>
                <a:schemeClr val="dk1"/>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highlight>
                  <a:srgbClr val="FFFFFF"/>
                </a:highlight>
              </a:rPr>
              <a:t>IPv4 has security feature that is dependent on application while IPv6 has a build in security system.</a:t>
            </a:r>
            <a:endParaRPr sz="1400">
              <a:solidFill>
                <a:srgbClr val="000000"/>
              </a:solidFill>
              <a:highlight>
                <a:srgbClr val="FFFFFF"/>
              </a:highlight>
            </a:endParaRPr>
          </a:p>
          <a:p>
            <a:pPr indent="-304800" lvl="0" marL="457200" rtl="0" algn="l">
              <a:lnSpc>
                <a:spcPct val="15000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In IPv4, fragmentation is performed by sender and forward to the routers while in IPv6, fragmentation is performed only by sender.</a:t>
            </a:r>
            <a:endParaRPr sz="1200">
              <a:solidFill>
                <a:srgbClr val="000000"/>
              </a:solidFill>
              <a:highlight>
                <a:srgbClr val="FFFFFF"/>
              </a:highlight>
              <a:latin typeface="Roboto"/>
              <a:ea typeface="Roboto"/>
              <a:cs typeface="Roboto"/>
              <a:sym typeface="Roboto"/>
            </a:endParaRPr>
          </a:p>
          <a:p>
            <a:pPr indent="-304800" lvl="0" marL="457200" rtl="0" algn="l">
              <a:lnSpc>
                <a:spcPct val="200000"/>
              </a:lnSpc>
              <a:spcBef>
                <a:spcPts val="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In IPv4, the packet flow identification is not available while IPv6 packet flow identification is available which uses flow label field in the IPv6 header.</a:t>
            </a:r>
            <a:endParaRPr sz="1200">
              <a:solidFill>
                <a:srgbClr val="000000"/>
              </a:solidFill>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1400">
              <a:solidFill>
                <a:srgbClr val="000000"/>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IP address</a:t>
            </a:r>
            <a:endParaRPr/>
          </a:p>
        </p:txBody>
      </p:sp>
      <p:sp>
        <p:nvSpPr>
          <p:cNvPr id="218" name="Google Shape;218;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Unicast</a:t>
            </a:r>
            <a:endParaRPr sz="3000"/>
          </a:p>
          <a:p>
            <a:pPr indent="-419100" lvl="0" marL="457200" rtl="0" algn="l">
              <a:spcBef>
                <a:spcPts val="0"/>
              </a:spcBef>
              <a:spcAft>
                <a:spcPts val="0"/>
              </a:spcAft>
              <a:buSzPts val="3000"/>
              <a:buChar char="●"/>
            </a:pPr>
            <a:r>
              <a:rPr lang="en" sz="3000"/>
              <a:t>Multicast</a:t>
            </a:r>
            <a:endParaRPr sz="3000"/>
          </a:p>
          <a:p>
            <a:pPr indent="-419100" lvl="0" marL="457200" rtl="0" algn="l">
              <a:spcBef>
                <a:spcPts val="0"/>
              </a:spcBef>
              <a:spcAft>
                <a:spcPts val="0"/>
              </a:spcAft>
              <a:buSzPts val="3000"/>
              <a:buChar char="●"/>
            </a:pPr>
            <a:r>
              <a:rPr lang="en" sz="3000"/>
              <a:t>Broadcast </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34"/>
          <p:cNvPicPr preferRelativeResize="0"/>
          <p:nvPr/>
        </p:nvPicPr>
        <p:blipFill>
          <a:blip r:embed="rId3">
            <a:alphaModFix/>
          </a:blip>
          <a:stretch>
            <a:fillRect/>
          </a:stretch>
        </p:blipFill>
        <p:spPr>
          <a:xfrm>
            <a:off x="940700" y="463624"/>
            <a:ext cx="6854176" cy="336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Unicast IP addresses</a:t>
            </a:r>
            <a:endParaRPr/>
          </a:p>
        </p:txBody>
      </p:sp>
      <p:sp>
        <p:nvSpPr>
          <p:cNvPr id="229" name="Google Shape;229;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address of a single interface</a:t>
            </a:r>
            <a:endParaRPr/>
          </a:p>
          <a:p>
            <a:pPr indent="-342900" lvl="0" marL="457200" rtl="0" algn="l">
              <a:spcBef>
                <a:spcPts val="0"/>
              </a:spcBef>
              <a:spcAft>
                <a:spcPts val="0"/>
              </a:spcAft>
              <a:buSzPts val="1800"/>
              <a:buChar char="●"/>
            </a:pPr>
            <a:r>
              <a:rPr lang="en"/>
              <a:t>Used for one-to-one communication</a:t>
            </a:r>
            <a:endParaRPr/>
          </a:p>
          <a:p>
            <a:pPr indent="-342900" lvl="0" marL="457200" rtl="0" algn="l">
              <a:spcBef>
                <a:spcPts val="0"/>
              </a:spcBef>
              <a:spcAft>
                <a:spcPts val="0"/>
              </a:spcAft>
              <a:buSzPts val="1800"/>
              <a:buChar char="●"/>
            </a:pPr>
            <a:r>
              <a:rPr lang="en"/>
              <a:t>Used to direction packets to a specific host</a:t>
            </a:r>
            <a:endParaRPr/>
          </a:p>
          <a:p>
            <a:pPr indent="0" lvl="0" marL="457200" rtl="0" algn="l">
              <a:spcBef>
                <a:spcPts val="1600"/>
              </a:spcBef>
              <a:spcAft>
                <a:spcPts val="1600"/>
              </a:spcAft>
              <a:buNone/>
            </a:pPr>
            <a:r>
              <a:t/>
            </a:r>
            <a:endParaRPr/>
          </a:p>
        </p:txBody>
      </p:sp>
      <p:pic>
        <p:nvPicPr>
          <p:cNvPr id="230" name="Google Shape;230;p35"/>
          <p:cNvPicPr preferRelativeResize="0"/>
          <p:nvPr/>
        </p:nvPicPr>
        <p:blipFill>
          <a:blip r:embed="rId3">
            <a:alphaModFix/>
          </a:blip>
          <a:stretch>
            <a:fillRect/>
          </a:stretch>
        </p:blipFill>
        <p:spPr>
          <a:xfrm>
            <a:off x="401525" y="2299625"/>
            <a:ext cx="5738925" cy="245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Multicast IP address</a:t>
            </a:r>
            <a:endParaRPr/>
          </a:p>
        </p:txBody>
      </p:sp>
      <p:sp>
        <p:nvSpPr>
          <p:cNvPr id="236" name="Google Shape;236;p36"/>
          <p:cNvSpPr txBox="1"/>
          <p:nvPr>
            <p:ph idx="1" type="body"/>
          </p:nvPr>
        </p:nvSpPr>
        <p:spPr>
          <a:xfrm>
            <a:off x="311700" y="1152475"/>
            <a:ext cx="4872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Used for one-to-many communication</a:t>
            </a:r>
            <a:endParaRPr>
              <a:solidFill>
                <a:srgbClr val="000000"/>
              </a:solidFill>
            </a:endParaRPr>
          </a:p>
          <a:p>
            <a:pPr indent="-342900" lvl="0" marL="457200" rtl="0" algn="l">
              <a:spcBef>
                <a:spcPts val="0"/>
              </a:spcBef>
              <a:spcAft>
                <a:spcPts val="0"/>
              </a:spcAft>
              <a:buSzPts val="1800"/>
              <a:buChar char="●"/>
            </a:pPr>
            <a:r>
              <a:rPr lang="en">
                <a:solidFill>
                  <a:schemeClr val="dk1"/>
                </a:solidFill>
                <a:highlight>
                  <a:srgbClr val="FFFFFF"/>
                </a:highlight>
              </a:rPr>
              <a:t>Multicast messages are sent to IP multicast group addresses. </a:t>
            </a:r>
            <a:endParaRPr>
              <a:solidFill>
                <a:schemeClr val="dk1"/>
              </a:solidFill>
              <a:highlight>
                <a:srgbClr val="FFFFFF"/>
              </a:highlight>
            </a:endParaRPr>
          </a:p>
          <a:p>
            <a:pPr indent="-342900" lvl="0" marL="457200" rtl="0" algn="l">
              <a:spcBef>
                <a:spcPts val="0"/>
              </a:spcBef>
              <a:spcAft>
                <a:spcPts val="0"/>
              </a:spcAft>
              <a:buSzPts val="1800"/>
              <a:buChar char="●"/>
            </a:pPr>
            <a:r>
              <a:rPr lang="en">
                <a:solidFill>
                  <a:schemeClr val="dk1"/>
                </a:solidFill>
                <a:highlight>
                  <a:srgbClr val="FFFFFF"/>
                </a:highlight>
              </a:rPr>
              <a:t>Routers forward copies of the packet out to every interface that has hosts subscribed to that group address. </a:t>
            </a:r>
            <a:endParaRPr>
              <a:solidFill>
                <a:schemeClr val="dk1"/>
              </a:solidFill>
              <a:highlight>
                <a:srgbClr val="FFFFFF"/>
              </a:highlight>
            </a:endParaRPr>
          </a:p>
          <a:p>
            <a:pPr indent="-342900" lvl="0" marL="457200" rtl="0" algn="l">
              <a:spcBef>
                <a:spcPts val="0"/>
              </a:spcBef>
              <a:spcAft>
                <a:spcPts val="0"/>
              </a:spcAft>
              <a:buSzPts val="1800"/>
              <a:buChar char="●"/>
            </a:pPr>
            <a:r>
              <a:rPr lang="en">
                <a:solidFill>
                  <a:schemeClr val="dk1"/>
                </a:solidFill>
                <a:highlight>
                  <a:srgbClr val="FFFFFF"/>
                </a:highlight>
              </a:rPr>
              <a:t>The hosts that need to receive the message will process the packets. </a:t>
            </a:r>
            <a:endParaRPr>
              <a:solidFill>
                <a:schemeClr val="dk1"/>
              </a:solidFill>
              <a:highlight>
                <a:srgbClr val="FFFFFF"/>
              </a:highlight>
            </a:endParaRPr>
          </a:p>
          <a:p>
            <a:pPr indent="-342900" lvl="0" marL="457200" rtl="0" algn="l">
              <a:spcBef>
                <a:spcPts val="0"/>
              </a:spcBef>
              <a:spcAft>
                <a:spcPts val="0"/>
              </a:spcAft>
              <a:buSzPts val="1800"/>
              <a:buChar char="●"/>
            </a:pPr>
            <a:r>
              <a:rPr lang="en">
                <a:solidFill>
                  <a:schemeClr val="dk1"/>
                </a:solidFill>
                <a:highlight>
                  <a:srgbClr val="FFFFFF"/>
                </a:highlight>
              </a:rPr>
              <a:t>Other hosts on the LAN will discard them. </a:t>
            </a:r>
            <a:endParaRPr/>
          </a:p>
        </p:txBody>
      </p:sp>
      <p:pic>
        <p:nvPicPr>
          <p:cNvPr descr="multicast ip address example" id="237" name="Google Shape;237;p36"/>
          <p:cNvPicPr preferRelativeResize="0"/>
          <p:nvPr/>
        </p:nvPicPr>
        <p:blipFill>
          <a:blip r:embed="rId3">
            <a:alphaModFix/>
          </a:blip>
          <a:stretch>
            <a:fillRect/>
          </a:stretch>
        </p:blipFill>
        <p:spPr>
          <a:xfrm>
            <a:off x="5285450" y="1152475"/>
            <a:ext cx="3242224" cy="262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Broadcast</a:t>
            </a:r>
            <a:r>
              <a:rPr lang="en"/>
              <a:t> IP address</a:t>
            </a:r>
            <a:endParaRPr/>
          </a:p>
        </p:txBody>
      </p:sp>
      <p:sp>
        <p:nvSpPr>
          <p:cNvPr id="243" name="Google Shape;243;p37"/>
          <p:cNvSpPr txBox="1"/>
          <p:nvPr>
            <p:ph idx="1" type="body"/>
          </p:nvPr>
        </p:nvSpPr>
        <p:spPr>
          <a:xfrm>
            <a:off x="311700" y="1229875"/>
            <a:ext cx="51792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for one-to-everybody communication</a:t>
            </a:r>
            <a:endParaRPr/>
          </a:p>
          <a:p>
            <a:pPr indent="-342900" lvl="0" marL="457200" rtl="0" algn="l">
              <a:spcBef>
                <a:spcPts val="0"/>
              </a:spcBef>
              <a:spcAft>
                <a:spcPts val="0"/>
              </a:spcAft>
              <a:buSzPts val="1800"/>
              <a:buChar char="●"/>
            </a:pPr>
            <a:r>
              <a:rPr lang="en"/>
              <a:t>Used to send data to everyone in the broadcast domain.</a:t>
            </a:r>
            <a:endParaRPr/>
          </a:p>
          <a:p>
            <a:pPr indent="-342900" lvl="0" marL="457200" rtl="0" algn="l">
              <a:spcBef>
                <a:spcPts val="0"/>
              </a:spcBef>
              <a:spcAft>
                <a:spcPts val="0"/>
              </a:spcAft>
              <a:buSzPts val="1800"/>
              <a:buChar char="●"/>
            </a:pPr>
            <a:r>
              <a:rPr lang="en"/>
              <a:t>The address for a network has all host bits on. </a:t>
            </a:r>
            <a:endParaRPr/>
          </a:p>
        </p:txBody>
      </p:sp>
      <p:pic>
        <p:nvPicPr>
          <p:cNvPr descr="broadcast ip address example" id="244" name="Google Shape;244;p37"/>
          <p:cNvPicPr preferRelativeResize="0"/>
          <p:nvPr/>
        </p:nvPicPr>
        <p:blipFill>
          <a:blip r:embed="rId3">
            <a:alphaModFix/>
          </a:blip>
          <a:stretch>
            <a:fillRect/>
          </a:stretch>
        </p:blipFill>
        <p:spPr>
          <a:xfrm>
            <a:off x="5490900" y="1017800"/>
            <a:ext cx="3394175" cy="282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IP address</a:t>
            </a:r>
            <a:endParaRPr/>
          </a:p>
        </p:txBody>
      </p:sp>
      <p:sp>
        <p:nvSpPr>
          <p:cNvPr id="250" name="Google Shape;250;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It is a IP address that does not change once assigned to the specific network.</a:t>
            </a:r>
            <a:endParaRPr sz="2400"/>
          </a:p>
          <a:p>
            <a:pPr indent="-381000" lvl="0" marL="457200" rtl="0" algn="l">
              <a:spcBef>
                <a:spcPts val="0"/>
              </a:spcBef>
              <a:spcAft>
                <a:spcPts val="0"/>
              </a:spcAft>
              <a:buSzPts val="2400"/>
              <a:buChar char="●"/>
            </a:pPr>
            <a:r>
              <a:rPr lang="en" sz="2400"/>
              <a:t>This addressing is cost effective and have a high </a:t>
            </a:r>
            <a:r>
              <a:rPr lang="en" sz="2400"/>
              <a:t>security</a:t>
            </a:r>
            <a:r>
              <a:rPr lang="en" sz="2400"/>
              <a:t> risk.</a:t>
            </a:r>
            <a:endParaRPr sz="2400"/>
          </a:p>
          <a:p>
            <a:pPr indent="-381000" lvl="0" marL="457200" rtl="0" algn="l">
              <a:spcBef>
                <a:spcPts val="0"/>
              </a:spcBef>
              <a:spcAft>
                <a:spcPts val="0"/>
              </a:spcAft>
              <a:buSzPts val="2400"/>
              <a:buChar char="●"/>
            </a:pPr>
            <a:r>
              <a:rPr lang="en" sz="2400"/>
              <a:t>Mostly used on the web, email, and gaming servers.</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IP addresses</a:t>
            </a:r>
            <a:endParaRPr/>
          </a:p>
        </p:txBody>
      </p:sp>
      <p:sp>
        <p:nvSpPr>
          <p:cNvPr id="256" name="Google Shape;256;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IP address changes each time the device logs onto the network.</a:t>
            </a:r>
            <a:endParaRPr sz="2400"/>
          </a:p>
          <a:p>
            <a:pPr indent="-381000" lvl="0" marL="457200" rtl="0" algn="l">
              <a:spcBef>
                <a:spcPts val="0"/>
              </a:spcBef>
              <a:spcAft>
                <a:spcPts val="0"/>
              </a:spcAft>
              <a:buSzPts val="2400"/>
              <a:buChar char="●"/>
            </a:pPr>
            <a:r>
              <a:rPr lang="en" sz="2400"/>
              <a:t>Each IP address is assigned to the DHCP.</a:t>
            </a:r>
            <a:endParaRPr sz="2400"/>
          </a:p>
          <a:p>
            <a:pPr indent="-381000" lvl="0" marL="457200" rtl="0" algn="l">
              <a:spcBef>
                <a:spcPts val="0"/>
              </a:spcBef>
              <a:spcAft>
                <a:spcPts val="0"/>
              </a:spcAft>
              <a:buSzPts val="2400"/>
              <a:buChar char="●"/>
            </a:pPr>
            <a:r>
              <a:rPr lang="en" sz="2400"/>
              <a:t>Is more secure than static.</a:t>
            </a:r>
            <a:endParaRPr sz="2400"/>
          </a:p>
          <a:p>
            <a:pPr indent="-381000" lvl="0" marL="457200" rtl="0" algn="l">
              <a:spcBef>
                <a:spcPts val="0"/>
              </a:spcBef>
              <a:spcAft>
                <a:spcPts val="0"/>
              </a:spcAft>
              <a:buSzPts val="2400"/>
              <a:buChar char="●"/>
            </a:pPr>
            <a:r>
              <a:rPr lang="en" sz="2400"/>
              <a:t>Used when browsing the internet, receiving emails, and downloading files.</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 IP address</a:t>
            </a:r>
            <a:endParaRPr/>
          </a:p>
        </p:txBody>
      </p:sp>
      <p:sp>
        <p:nvSpPr>
          <p:cNvPr id="262" name="Google Shape;262;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address assigned to a computing device to allow direct access to the internet</a:t>
            </a:r>
            <a:endParaRPr/>
          </a:p>
          <a:p>
            <a:pPr indent="-342900" lvl="0" marL="457200" rtl="0" algn="l">
              <a:spcBef>
                <a:spcPts val="0"/>
              </a:spcBef>
              <a:spcAft>
                <a:spcPts val="0"/>
              </a:spcAft>
              <a:buSzPts val="1800"/>
              <a:buChar char="●"/>
            </a:pPr>
            <a:r>
              <a:rPr lang="en"/>
              <a:t>Any web server, email server, etc can be directly accessed through the address.</a:t>
            </a:r>
            <a:endParaRPr/>
          </a:p>
          <a:p>
            <a:pPr indent="-342900" lvl="0" marL="457200" rtl="0" algn="l">
              <a:spcBef>
                <a:spcPts val="0"/>
              </a:spcBef>
              <a:spcAft>
                <a:spcPts val="0"/>
              </a:spcAft>
              <a:buSzPts val="1800"/>
              <a:buChar char="●"/>
            </a:pPr>
            <a:r>
              <a:rPr lang="en"/>
              <a:t>It is globally unique, and can only be assigned to a unique device.</a:t>
            </a:r>
            <a:endParaRPr/>
          </a:p>
          <a:p>
            <a:pPr indent="0" lvl="0" marL="45720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IP address</a:t>
            </a:r>
            <a:endParaRPr/>
          </a:p>
        </p:txBody>
      </p:sp>
      <p:sp>
        <p:nvSpPr>
          <p:cNvPr id="268" name="Google Shape;268;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An address space that allows companies to create their own </a:t>
            </a:r>
            <a:r>
              <a:rPr lang="en" sz="2400"/>
              <a:t>private</a:t>
            </a:r>
            <a:r>
              <a:rPr lang="en" sz="2400"/>
              <a:t> network.</a:t>
            </a:r>
            <a:endParaRPr sz="2400"/>
          </a:p>
          <a:p>
            <a:pPr indent="-381000" lvl="0" marL="457200" rtl="0" algn="l">
              <a:spcBef>
                <a:spcPts val="0"/>
              </a:spcBef>
              <a:spcAft>
                <a:spcPts val="0"/>
              </a:spcAft>
              <a:buSzPts val="2400"/>
              <a:buChar char="●"/>
            </a:pPr>
            <a:r>
              <a:rPr lang="en" sz="2400"/>
              <a:t>Three IP blocks for private use (A,B,C).</a:t>
            </a:r>
            <a:endParaRPr sz="2400"/>
          </a:p>
          <a:p>
            <a:pPr indent="-381000" lvl="0" marL="457200" rtl="0" algn="l">
              <a:spcBef>
                <a:spcPts val="0"/>
              </a:spcBef>
              <a:spcAft>
                <a:spcPts val="0"/>
              </a:spcAft>
              <a:buSzPts val="2400"/>
              <a:buChar char="●"/>
            </a:pPr>
            <a:r>
              <a:rPr lang="en" sz="2400"/>
              <a:t>Most electronic devices have a private IP from some company.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of IP</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May 1974: The Institute of Electrical and Electronic Engineers (IEEE) published a paper by Vint Cerf and Bob Khan, named “A Protocol for Packet Network Internetwork Communication”, which described an internetworking protocol for sharing resources using packet switching in network nodes</a:t>
            </a:r>
            <a:endParaRPr/>
          </a:p>
          <a:p>
            <a:pPr indent="-317500" lvl="1" marL="914400" rtl="0" algn="l">
              <a:spcBef>
                <a:spcPts val="0"/>
              </a:spcBef>
              <a:spcAft>
                <a:spcPts val="0"/>
              </a:spcAft>
              <a:buSzPts val="1400"/>
              <a:buChar char="○"/>
            </a:pPr>
            <a:r>
              <a:rPr lang="en"/>
              <a:t>One of the central control components of the proposed model was the Transmission Control Program(TCP). This model became known as the Department of Defense Internet Model and Internet Protocol Suite, or just simply TCP/IP.</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4" name="Google Shape;274;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IP address defines a device’s connection to a network. Without the IP nothing can work on internet. Complicated networks and simple networks need the basic TCP/IP to function on the internet. IP addresses and ports form the foundation for these internet services.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of IP</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have been a total of 7 versions of the Internet Protocol:</a:t>
            </a:r>
            <a:endParaRPr/>
          </a:p>
          <a:p>
            <a:pPr indent="-317500" lvl="1" marL="914400" rtl="0" algn="l">
              <a:spcBef>
                <a:spcPts val="0"/>
              </a:spcBef>
              <a:spcAft>
                <a:spcPts val="0"/>
              </a:spcAft>
              <a:buSzPts val="1400"/>
              <a:buChar char="○"/>
            </a:pPr>
            <a:r>
              <a:rPr lang="en"/>
              <a:t>IPv0 to IPv3 were experimental versions made during the years 1977-1979 that slowly built upon each other. Each one came with a comments and revision that slowly did away with some aspects and added other aspects of the IP header. For example, IEN2 stated that there was a need to separate TCP/IP.</a:t>
            </a:r>
            <a:endParaRPr/>
          </a:p>
          <a:p>
            <a:pPr indent="-317500" lvl="1" marL="914400" rtl="0" algn="l">
              <a:spcBef>
                <a:spcPts val="0"/>
              </a:spcBef>
              <a:spcAft>
                <a:spcPts val="0"/>
              </a:spcAft>
              <a:buSzPts val="1400"/>
              <a:buChar char="○"/>
            </a:pPr>
            <a:r>
              <a:rPr lang="en"/>
              <a:t>IPv4 is the version that was most commonly used throughout the internet prior to the exhaustion of IP addresses approaching</a:t>
            </a:r>
            <a:endParaRPr/>
          </a:p>
          <a:p>
            <a:pPr indent="-317500" lvl="1" marL="914400" rtl="0" algn="l">
              <a:spcBef>
                <a:spcPts val="0"/>
              </a:spcBef>
              <a:spcAft>
                <a:spcPts val="0"/>
              </a:spcAft>
              <a:buSzPts val="1400"/>
              <a:buChar char="○"/>
            </a:pPr>
            <a:r>
              <a:rPr lang="en"/>
              <a:t>IPv5 was used by the Internet Streaming Protocol, an experimental Streaming protocol</a:t>
            </a:r>
            <a:endParaRPr/>
          </a:p>
          <a:p>
            <a:pPr indent="-317500" lvl="1" marL="914400" rtl="0" algn="l">
              <a:spcBef>
                <a:spcPts val="0"/>
              </a:spcBef>
              <a:spcAft>
                <a:spcPts val="0"/>
              </a:spcAft>
              <a:buSzPts val="1400"/>
              <a:buChar char="○"/>
            </a:pPr>
            <a:r>
              <a:rPr lang="en"/>
              <a:t>IPv6 is the newest version of the IP, which has many newer features and features a larger pool of potential addresses.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9900FF"/>
                </a:solidFill>
                <a:latin typeface="Lora"/>
                <a:ea typeface="Lora"/>
                <a:cs typeface="Lora"/>
                <a:sym typeface="Lora"/>
              </a:rPr>
              <a:t>What is IP?</a:t>
            </a:r>
            <a:endParaRPr i="1">
              <a:solidFill>
                <a:srgbClr val="9900FF"/>
              </a:solidFill>
              <a:latin typeface="Lora"/>
              <a:ea typeface="Lora"/>
              <a:cs typeface="Lora"/>
              <a:sym typeface="Lora"/>
            </a:endParaRPr>
          </a:p>
        </p:txBody>
      </p:sp>
      <p:sp>
        <p:nvSpPr>
          <p:cNvPr id="110" name="Google Shape;110;p17"/>
          <p:cNvSpPr txBox="1"/>
          <p:nvPr>
            <p:ph idx="1" type="body"/>
          </p:nvPr>
        </p:nvSpPr>
        <p:spPr>
          <a:xfrm>
            <a:off x="311700" y="1152475"/>
            <a:ext cx="4239900" cy="1815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IP stands for Internet Protocol.</a:t>
            </a:r>
            <a:endParaRPr sz="1400"/>
          </a:p>
          <a:p>
            <a:pPr indent="-317500" lvl="0" marL="457200" rtl="0" algn="l">
              <a:lnSpc>
                <a:spcPct val="150000"/>
              </a:lnSpc>
              <a:spcBef>
                <a:spcPts val="0"/>
              </a:spcBef>
              <a:spcAft>
                <a:spcPts val="0"/>
              </a:spcAft>
              <a:buSzPts val="1400"/>
              <a:buChar char="●"/>
            </a:pPr>
            <a:r>
              <a:rPr lang="en" sz="1400"/>
              <a:t>It is a protocol via which data is sent from one computer to another through the internet.</a:t>
            </a:r>
            <a:endParaRPr sz="1400"/>
          </a:p>
          <a:p>
            <a:pPr indent="-317500" lvl="0" marL="457200" rtl="0" algn="l">
              <a:lnSpc>
                <a:spcPct val="150000"/>
              </a:lnSpc>
              <a:spcBef>
                <a:spcPts val="0"/>
              </a:spcBef>
              <a:spcAft>
                <a:spcPts val="0"/>
              </a:spcAft>
              <a:buSzPts val="1400"/>
              <a:buChar char="●"/>
            </a:pPr>
            <a:r>
              <a:rPr lang="en" sz="1400"/>
              <a:t>IP protocols operates at the network layer protocol of the OSI reference model.</a:t>
            </a:r>
            <a:endParaRPr sz="1400"/>
          </a:p>
        </p:txBody>
      </p:sp>
      <p:pic>
        <p:nvPicPr>
          <p:cNvPr id="111" name="Google Shape;111;p17"/>
          <p:cNvPicPr preferRelativeResize="0"/>
          <p:nvPr/>
        </p:nvPicPr>
        <p:blipFill>
          <a:blip r:embed="rId3">
            <a:alphaModFix/>
          </a:blip>
          <a:stretch>
            <a:fillRect/>
          </a:stretch>
        </p:blipFill>
        <p:spPr>
          <a:xfrm>
            <a:off x="4691300" y="1152475"/>
            <a:ext cx="4033324" cy="2272100"/>
          </a:xfrm>
          <a:prstGeom prst="rect">
            <a:avLst/>
          </a:prstGeom>
          <a:noFill/>
          <a:ln>
            <a:noFill/>
          </a:ln>
        </p:spPr>
      </p:pic>
      <p:pic>
        <p:nvPicPr>
          <p:cNvPr id="112" name="Google Shape;112;p17"/>
          <p:cNvPicPr preferRelativeResize="0"/>
          <p:nvPr/>
        </p:nvPicPr>
        <p:blipFill>
          <a:blip r:embed="rId4">
            <a:alphaModFix/>
          </a:blip>
          <a:stretch>
            <a:fillRect/>
          </a:stretch>
        </p:blipFill>
        <p:spPr>
          <a:xfrm>
            <a:off x="746300" y="2967775"/>
            <a:ext cx="3475503" cy="187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311700" y="1152475"/>
            <a:ext cx="4276800" cy="3236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IP uses datagram to communicate over a packet-switched network.</a:t>
            </a:r>
            <a:endParaRPr sz="1400"/>
          </a:p>
          <a:p>
            <a:pPr indent="-317500" lvl="0" marL="457200" rtl="0" algn="l">
              <a:lnSpc>
                <a:spcPct val="150000"/>
              </a:lnSpc>
              <a:spcBef>
                <a:spcPts val="0"/>
              </a:spcBef>
              <a:spcAft>
                <a:spcPts val="0"/>
              </a:spcAft>
              <a:buSzPts val="1400"/>
              <a:buChar char="●"/>
            </a:pPr>
            <a:r>
              <a:rPr lang="en" sz="1400"/>
              <a:t>IP is a protocol that operates at the network layer protocol and is a part of a suite of protocols known as TCP/IP.</a:t>
            </a:r>
            <a:endParaRPr sz="1400"/>
          </a:p>
          <a:p>
            <a:pPr indent="-317500" lvl="0" marL="457200" rtl="0" algn="l">
              <a:lnSpc>
                <a:spcPct val="150000"/>
              </a:lnSpc>
              <a:spcBef>
                <a:spcPts val="0"/>
              </a:spcBef>
              <a:spcAft>
                <a:spcPts val="0"/>
              </a:spcAft>
              <a:buSzPts val="1400"/>
              <a:buChar char="●"/>
            </a:pPr>
            <a:r>
              <a:rPr lang="en" sz="1400"/>
              <a:t>There are 2 versions of IP, IP version 4 (IPv4) and IP version 6 (IPv6).</a:t>
            </a:r>
            <a:endParaRPr sz="1400"/>
          </a:p>
        </p:txBody>
      </p:sp>
      <p:pic>
        <p:nvPicPr>
          <p:cNvPr id="118" name="Google Shape;118;p18"/>
          <p:cNvPicPr preferRelativeResize="0"/>
          <p:nvPr/>
        </p:nvPicPr>
        <p:blipFill>
          <a:blip r:embed="rId3">
            <a:alphaModFix/>
          </a:blip>
          <a:stretch>
            <a:fillRect/>
          </a:stretch>
        </p:blipFill>
        <p:spPr>
          <a:xfrm>
            <a:off x="4588500" y="1152475"/>
            <a:ext cx="4250700" cy="2522825"/>
          </a:xfrm>
          <a:prstGeom prst="rect">
            <a:avLst/>
          </a:prstGeom>
          <a:noFill/>
          <a:ln>
            <a:noFill/>
          </a:ln>
        </p:spPr>
      </p:pic>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rgbClr val="9900FF"/>
                </a:solidFill>
                <a:latin typeface="Lora"/>
                <a:ea typeface="Lora"/>
                <a:cs typeface="Lora"/>
                <a:sym typeface="Lora"/>
              </a:rPr>
              <a:t>What is IP? (Continued)</a:t>
            </a:r>
            <a:endParaRPr i="1">
              <a:solidFill>
                <a:srgbClr val="9900FF"/>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Reliability of IP</a:t>
            </a:r>
            <a:endParaRPr/>
          </a:p>
        </p:txBody>
      </p:sp>
      <p:sp>
        <p:nvSpPr>
          <p:cNvPr id="125" name="Google Shape;125;p19"/>
          <p:cNvSpPr txBox="1"/>
          <p:nvPr>
            <p:ph idx="1" type="body"/>
          </p:nvPr>
        </p:nvSpPr>
        <p:spPr>
          <a:xfrm>
            <a:off x="311700" y="1152475"/>
            <a:ext cx="4513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IP only provides best-effort delivery (the network does not provide any guarantee that data is delivered).</a:t>
            </a:r>
            <a:endParaRPr sz="1400"/>
          </a:p>
          <a:p>
            <a:pPr indent="-317500" lvl="0" marL="457200" rtl="0" algn="l">
              <a:spcBef>
                <a:spcPts val="0"/>
              </a:spcBef>
              <a:spcAft>
                <a:spcPts val="0"/>
              </a:spcAft>
              <a:buSzPts val="1400"/>
              <a:buChar char="●"/>
            </a:pPr>
            <a:r>
              <a:rPr lang="en" sz="1400"/>
              <a:t>This leads to the service being characterized as unreliable. </a:t>
            </a:r>
            <a:endParaRPr sz="1400"/>
          </a:p>
          <a:p>
            <a:pPr indent="-317500" lvl="0" marL="457200" rtl="0" algn="l">
              <a:spcBef>
                <a:spcPts val="0"/>
              </a:spcBef>
              <a:spcAft>
                <a:spcPts val="0"/>
              </a:spcAft>
              <a:buSzPts val="1400"/>
              <a:buChar char="●"/>
            </a:pPr>
            <a:r>
              <a:rPr lang="en" sz="1400"/>
              <a:t>Errors can include: packet loss, data corruption, and duplication. </a:t>
            </a:r>
            <a:endParaRPr sz="1400"/>
          </a:p>
          <a:p>
            <a:pPr indent="-317500" lvl="0" marL="457200" rtl="0" algn="l">
              <a:spcBef>
                <a:spcPts val="0"/>
              </a:spcBef>
              <a:spcAft>
                <a:spcPts val="0"/>
              </a:spcAft>
              <a:buSzPts val="1400"/>
              <a:buChar char="●"/>
            </a:pPr>
            <a:r>
              <a:rPr lang="en" sz="1400"/>
              <a:t>Vendors are attempting to improve the reliability.</a:t>
            </a:r>
            <a:endParaRPr sz="1400"/>
          </a:p>
          <a:p>
            <a:pPr indent="-317500" lvl="1" marL="914400" rtl="0" algn="l">
              <a:spcBef>
                <a:spcPts val="0"/>
              </a:spcBef>
              <a:spcAft>
                <a:spcPts val="0"/>
              </a:spcAft>
              <a:buSzPts val="1400"/>
              <a:buChar char="○"/>
            </a:pPr>
            <a:r>
              <a:rPr lang="en"/>
              <a:t>They are working on making the network layer better.</a:t>
            </a:r>
            <a:endParaRPr/>
          </a:p>
          <a:p>
            <a:pPr indent="-317500" lvl="1" marL="914400" rtl="0" algn="l">
              <a:spcBef>
                <a:spcPts val="0"/>
              </a:spcBef>
              <a:spcAft>
                <a:spcPts val="0"/>
              </a:spcAft>
              <a:buSzPts val="1400"/>
              <a:buChar char="○"/>
            </a:pPr>
            <a:r>
              <a:rPr lang="en"/>
              <a:t>They are improving router code.</a:t>
            </a:r>
            <a:endParaRPr/>
          </a:p>
          <a:p>
            <a:pPr indent="-317500" lvl="1" marL="914400" rtl="0" algn="l">
              <a:spcBef>
                <a:spcPts val="0"/>
              </a:spcBef>
              <a:spcAft>
                <a:spcPts val="0"/>
              </a:spcAft>
              <a:buSzPts val="1400"/>
              <a:buChar char="○"/>
            </a:pPr>
            <a:r>
              <a:rPr lang="en"/>
              <a:t>They are developing better hardware. </a:t>
            </a:r>
            <a:endParaRPr/>
          </a:p>
        </p:txBody>
      </p:sp>
      <p:pic>
        <p:nvPicPr>
          <p:cNvPr id="126" name="Google Shape;126;p19"/>
          <p:cNvPicPr preferRelativeResize="0"/>
          <p:nvPr/>
        </p:nvPicPr>
        <p:blipFill>
          <a:blip r:embed="rId3">
            <a:alphaModFix/>
          </a:blip>
          <a:stretch>
            <a:fillRect/>
          </a:stretch>
        </p:blipFill>
        <p:spPr>
          <a:xfrm>
            <a:off x="5082925" y="1152475"/>
            <a:ext cx="3523200" cy="253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Link Capacity and Capability</a:t>
            </a:r>
            <a:endParaRPr/>
          </a:p>
          <a:p>
            <a:pPr indent="0" lvl="0" marL="0" rtl="0" algn="l">
              <a:spcBef>
                <a:spcPts val="0"/>
              </a:spcBef>
              <a:spcAft>
                <a:spcPts val="0"/>
              </a:spcAft>
              <a:buNone/>
            </a:pPr>
            <a:r>
              <a:t/>
            </a:r>
            <a:endParaRPr/>
          </a:p>
        </p:txBody>
      </p:sp>
      <p:sp>
        <p:nvSpPr>
          <p:cNvPr id="132" name="Google Shape;132;p20"/>
          <p:cNvSpPr txBox="1"/>
          <p:nvPr>
            <p:ph idx="1" type="body"/>
          </p:nvPr>
        </p:nvSpPr>
        <p:spPr>
          <a:xfrm>
            <a:off x="311700" y="1152475"/>
            <a:ext cx="4254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dynamic nature of the internet provides no </a:t>
            </a:r>
            <a:r>
              <a:rPr lang="en" sz="1200"/>
              <a:t>guarantee</a:t>
            </a:r>
            <a:r>
              <a:rPr lang="en" sz="1200"/>
              <a:t> that any path is actually capable of performing the data </a:t>
            </a:r>
            <a:r>
              <a:rPr lang="en" sz="1200"/>
              <a:t>transmission</a:t>
            </a:r>
            <a:r>
              <a:rPr lang="en" sz="1200"/>
              <a:t> requested.</a:t>
            </a:r>
            <a:endParaRPr sz="1200"/>
          </a:p>
          <a:p>
            <a:pPr indent="-304800" lvl="0" marL="457200" rtl="0" algn="l">
              <a:spcBef>
                <a:spcPts val="0"/>
              </a:spcBef>
              <a:spcAft>
                <a:spcPts val="0"/>
              </a:spcAft>
              <a:buSzPts val="1200"/>
              <a:buChar char="●"/>
            </a:pPr>
            <a:r>
              <a:rPr lang="en" sz="1200"/>
              <a:t>IPv4 internetworking layer has the ability to automatically fragment packets into smaller units for transmission. IP provides re-ordering of fragments delivered out of order.</a:t>
            </a:r>
            <a:endParaRPr sz="1200"/>
          </a:p>
          <a:p>
            <a:pPr indent="-304800" lvl="0" marL="457200" rtl="0" algn="l">
              <a:spcBef>
                <a:spcPts val="0"/>
              </a:spcBef>
              <a:spcAft>
                <a:spcPts val="0"/>
              </a:spcAft>
              <a:buSzPts val="1200"/>
              <a:buChar char="●"/>
            </a:pPr>
            <a:r>
              <a:rPr lang="en" sz="1200"/>
              <a:t>IPv6 does not offer fragmentation or reassembly. </a:t>
            </a:r>
            <a:endParaRPr sz="1200"/>
          </a:p>
          <a:p>
            <a:pPr indent="-304800" lvl="0" marL="457200" rtl="0" algn="l">
              <a:spcBef>
                <a:spcPts val="0"/>
              </a:spcBef>
              <a:spcAft>
                <a:spcPts val="0"/>
              </a:spcAft>
              <a:buSzPts val="1200"/>
              <a:buChar char="●"/>
            </a:pPr>
            <a:r>
              <a:rPr lang="en" sz="1200"/>
              <a:t>TCP is one of the protocols that can adjust a segment size</a:t>
            </a:r>
            <a:endParaRPr sz="1200"/>
          </a:p>
          <a:p>
            <a:pPr indent="-304800" lvl="0" marL="457200" rtl="0" algn="l">
              <a:spcBef>
                <a:spcPts val="0"/>
              </a:spcBef>
              <a:spcAft>
                <a:spcPts val="0"/>
              </a:spcAft>
              <a:buSzPts val="1200"/>
              <a:buChar char="●"/>
            </a:pPr>
            <a:r>
              <a:rPr lang="en" sz="1200"/>
              <a:t>UDP forces IP to fragment large datagrams. </a:t>
            </a:r>
            <a:endParaRPr sz="1200"/>
          </a:p>
        </p:txBody>
      </p:sp>
      <p:pic>
        <p:nvPicPr>
          <p:cNvPr id="133" name="Google Shape;133;p20"/>
          <p:cNvPicPr preferRelativeResize="0"/>
          <p:nvPr/>
        </p:nvPicPr>
        <p:blipFill>
          <a:blip r:embed="rId3">
            <a:alphaModFix/>
          </a:blip>
          <a:stretch>
            <a:fillRect/>
          </a:stretch>
        </p:blipFill>
        <p:spPr>
          <a:xfrm>
            <a:off x="4718700" y="1170125"/>
            <a:ext cx="4272901" cy="25942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a:t>
            </a:r>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311700" y="1152475"/>
            <a:ext cx="42471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IP Security is handled by the IPSec (IP Security).</a:t>
            </a:r>
            <a:endParaRPr sz="1200"/>
          </a:p>
          <a:p>
            <a:pPr indent="-304800" lvl="0" marL="457200" rtl="0" algn="l">
              <a:spcBef>
                <a:spcPts val="0"/>
              </a:spcBef>
              <a:spcAft>
                <a:spcPts val="0"/>
              </a:spcAft>
              <a:buSzPts val="1200"/>
              <a:buChar char="●"/>
            </a:pPr>
            <a:r>
              <a:rPr lang="en" sz="1200"/>
              <a:t>It has three components:</a:t>
            </a:r>
            <a:endParaRPr sz="1200"/>
          </a:p>
          <a:p>
            <a:pPr indent="-304800" lvl="1" marL="914400" rtl="0" algn="l">
              <a:spcBef>
                <a:spcPts val="0"/>
              </a:spcBef>
              <a:spcAft>
                <a:spcPts val="0"/>
              </a:spcAft>
              <a:buSzPts val="1200"/>
              <a:buChar char="○"/>
            </a:pPr>
            <a:r>
              <a:rPr lang="en" sz="1200"/>
              <a:t>Encapsulating Security Payload (ESP) – It provides </a:t>
            </a:r>
            <a:r>
              <a:rPr lang="en" sz="1200"/>
              <a:t>encryption, authentication, </a:t>
            </a:r>
            <a:r>
              <a:rPr lang="en" sz="1200"/>
              <a:t>data integrity, and anti-replay.</a:t>
            </a:r>
            <a:endParaRPr sz="1200"/>
          </a:p>
          <a:p>
            <a:pPr indent="-304800" lvl="1" marL="914400" rtl="0" algn="l">
              <a:spcBef>
                <a:spcPts val="0"/>
              </a:spcBef>
              <a:spcAft>
                <a:spcPts val="0"/>
              </a:spcAft>
              <a:buSzPts val="1200"/>
              <a:buChar char="○"/>
            </a:pPr>
            <a:r>
              <a:rPr lang="en" sz="1200"/>
              <a:t>Authentication Header (AH) – It does everything that ESP does except provide encryption. It does not protect any data’s confidentiality.</a:t>
            </a:r>
            <a:endParaRPr sz="1200"/>
          </a:p>
          <a:p>
            <a:pPr indent="-317500" lvl="1" marL="914400" rtl="0" algn="l">
              <a:spcBef>
                <a:spcPts val="0"/>
              </a:spcBef>
              <a:spcAft>
                <a:spcPts val="0"/>
              </a:spcAft>
              <a:buSzPts val="1400"/>
              <a:buChar char="○"/>
            </a:pPr>
            <a:r>
              <a:rPr lang="en" sz="1200"/>
              <a:t>Internet Key Exchange (IKE) – a network security protocol designed to dynamically exchange encryption keys and find a way over Security </a:t>
            </a:r>
            <a:r>
              <a:rPr lang="en" sz="1200"/>
              <a:t>Association</a:t>
            </a:r>
            <a:r>
              <a:rPr lang="en" sz="1200"/>
              <a:t> (SA) between 2 devices</a:t>
            </a:r>
            <a:r>
              <a:rPr lang="en"/>
              <a:t>.</a:t>
            </a:r>
            <a:endParaRPr/>
          </a:p>
        </p:txBody>
      </p:sp>
      <p:pic>
        <p:nvPicPr>
          <p:cNvPr id="140" name="Google Shape;140;p21"/>
          <p:cNvPicPr preferRelativeResize="0"/>
          <p:nvPr/>
        </p:nvPicPr>
        <p:blipFill>
          <a:blip r:embed="rId3">
            <a:alphaModFix/>
          </a:blip>
          <a:stretch>
            <a:fillRect/>
          </a:stretch>
        </p:blipFill>
        <p:spPr>
          <a:xfrm>
            <a:off x="4558800" y="1152475"/>
            <a:ext cx="4280400" cy="21045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