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1"/>
  </p:notesMasterIdLst>
  <p:sldIdLst>
    <p:sldId id="267" r:id="rId2"/>
    <p:sldId id="256" r:id="rId3"/>
    <p:sldId id="257" r:id="rId4"/>
    <p:sldId id="258" r:id="rId5"/>
    <p:sldId id="259" r:id="rId6"/>
    <p:sldId id="269" r:id="rId7"/>
    <p:sldId id="274" r:id="rId8"/>
    <p:sldId id="270" r:id="rId9"/>
    <p:sldId id="271" r:id="rId10"/>
    <p:sldId id="272" r:id="rId11"/>
    <p:sldId id="260" r:id="rId12"/>
    <p:sldId id="261" r:id="rId13"/>
    <p:sldId id="262" r:id="rId14"/>
    <p:sldId id="275" r:id="rId15"/>
    <p:sldId id="263" r:id="rId16"/>
    <p:sldId id="264" r:id="rId17"/>
    <p:sldId id="265" r:id="rId18"/>
    <p:sldId id="266"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ni" initials="V" lastIdx="0" clrIdx="0">
    <p:extLst>
      <p:ext uri="{19B8F6BF-5375-455C-9EA6-DF929625EA0E}">
        <p15:presenceInfo xmlns:p15="http://schemas.microsoft.com/office/powerpoint/2012/main" userId="Vin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841F0-C5A5-4875-8038-D90B468AF46A}" type="datetimeFigureOut">
              <a:rPr lang="en-IN" smtClean="0"/>
              <a:t>03-07-2020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FB383-3D96-45E3-B636-E70132416442}" type="slidenum">
              <a:rPr lang="en-IN" smtClean="0"/>
              <a:t>‹#›</a:t>
            </a:fld>
            <a:endParaRPr lang="en-IN"/>
          </a:p>
        </p:txBody>
      </p:sp>
    </p:spTree>
    <p:extLst>
      <p:ext uri="{BB962C8B-B14F-4D97-AF65-F5344CB8AC3E}">
        <p14:creationId xmlns:p14="http://schemas.microsoft.com/office/powerpoint/2010/main" val="1279719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B7FB383-3D96-45E3-B636-E70132416442}" type="slidenum">
              <a:rPr lang="en-IN" smtClean="0"/>
              <a:t>2</a:t>
            </a:fld>
            <a:endParaRPr lang="en-IN"/>
          </a:p>
        </p:txBody>
      </p:sp>
    </p:spTree>
    <p:extLst>
      <p:ext uri="{BB962C8B-B14F-4D97-AF65-F5344CB8AC3E}">
        <p14:creationId xmlns:p14="http://schemas.microsoft.com/office/powerpoint/2010/main" val="3843239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A4D6183-1D19-4B45-A0B7-16ABCA234AA6}" type="slidenum">
              <a:rPr lang="en-IN" smtClean="0"/>
              <a:t>‹#›</a:t>
            </a:fld>
            <a:endParaRPr lang="en-IN"/>
          </a:p>
        </p:txBody>
      </p:sp>
    </p:spTree>
    <p:extLst>
      <p:ext uri="{BB962C8B-B14F-4D97-AF65-F5344CB8AC3E}">
        <p14:creationId xmlns:p14="http://schemas.microsoft.com/office/powerpoint/2010/main" val="8829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DE328-4C35-46A9-B35A-AE7F6D440746}"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411323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39028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3914445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056808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DDE328-4C35-46A9-B35A-AE7F6D440746}"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163735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DDE328-4C35-46A9-B35A-AE7F6D440746}"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24000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3487971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78567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4128059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DDE328-4C35-46A9-B35A-AE7F6D440746}" type="datetimeFigureOut">
              <a:rPr lang="en-IN" smtClean="0"/>
              <a:t>03-07-2020</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4050362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DDE328-4C35-46A9-B35A-AE7F6D440746}"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81763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DDE328-4C35-46A9-B35A-AE7F6D440746}" type="datetimeFigureOut">
              <a:rPr lang="en-IN" smtClean="0"/>
              <a:t>03-07-2020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4154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DDE328-4C35-46A9-B35A-AE7F6D440746}" type="datetimeFigureOut">
              <a:rPr lang="en-IN" smtClean="0"/>
              <a:t>03-07-2020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126677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DE328-4C35-46A9-B35A-AE7F6D440746}" type="datetimeFigureOut">
              <a:rPr lang="en-IN" smtClean="0"/>
              <a:t>03-07-2020</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60598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DE328-4C35-46A9-B35A-AE7F6D440746}"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273221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DDE328-4C35-46A9-B35A-AE7F6D440746}" type="datetimeFigureOut">
              <a:rPr lang="en-IN" smtClean="0"/>
              <a:t>03-07-2020</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A4D6183-1D19-4B45-A0B7-16ABCA234AA6}" type="slidenum">
              <a:rPr lang="en-IN" smtClean="0"/>
              <a:t>‹#›</a:t>
            </a:fld>
            <a:endParaRPr lang="en-IN"/>
          </a:p>
        </p:txBody>
      </p:sp>
    </p:spTree>
    <p:extLst>
      <p:ext uri="{BB962C8B-B14F-4D97-AF65-F5344CB8AC3E}">
        <p14:creationId xmlns:p14="http://schemas.microsoft.com/office/powerpoint/2010/main" val="400530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8DDE328-4C35-46A9-B35A-AE7F6D440746}" type="datetimeFigureOut">
              <a:rPr lang="en-IN" smtClean="0"/>
              <a:t>03-07-2020</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A4D6183-1D19-4B45-A0B7-16ABCA234AA6}" type="slidenum">
              <a:rPr lang="en-IN" smtClean="0"/>
              <a:t>‹#›</a:t>
            </a:fld>
            <a:endParaRPr lang="en-IN"/>
          </a:p>
        </p:txBody>
      </p:sp>
    </p:spTree>
    <p:extLst>
      <p:ext uri="{BB962C8B-B14F-4D97-AF65-F5344CB8AC3E}">
        <p14:creationId xmlns:p14="http://schemas.microsoft.com/office/powerpoint/2010/main" val="12743276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medium.com/" TargetMode="External"/><Relationship Id="rId13" Type="http://schemas.openxmlformats.org/officeDocument/2006/relationships/hyperlink" Target="https://numpy.org/" TargetMode="External"/><Relationship Id="rId3" Type="http://schemas.openxmlformats.org/officeDocument/2006/relationships/hyperlink" Target="https://docs.djangoproject.com/en/2.2/" TargetMode="External"/><Relationship Id="rId7" Type="http://schemas.openxmlformats.org/officeDocument/2006/relationships/hyperlink" Target="https://www.wikipedia.org/" TargetMode="External"/><Relationship Id="rId12" Type="http://schemas.openxmlformats.org/officeDocument/2006/relationships/hyperlink" Target="https://pandas.pydata.org/" TargetMode="External"/><Relationship Id="rId2" Type="http://schemas.openxmlformats.org/officeDocument/2006/relationships/hyperlink" Target="https://www.google.co.in/" TargetMode="External"/><Relationship Id="rId16" Type="http://schemas.openxmlformats.org/officeDocument/2006/relationships/hyperlink" Target="https://towardsdatascience.com/" TargetMode="External"/><Relationship Id="rId1" Type="http://schemas.openxmlformats.org/officeDocument/2006/relationships/slideLayout" Target="../slideLayouts/slideLayout2.xml"/><Relationship Id="rId6" Type="http://schemas.openxmlformats.org/officeDocument/2006/relationships/hyperlink" Target="https://materializecss.com/" TargetMode="External"/><Relationship Id="rId11" Type="http://schemas.openxmlformats.org/officeDocument/2006/relationships/hyperlink" Target="https://scikit-learn.org/" TargetMode="External"/><Relationship Id="rId5" Type="http://schemas.openxmlformats.org/officeDocument/2006/relationships/hyperlink" Target="https://www.youtube.com/user/TechGuyWeb" TargetMode="External"/><Relationship Id="rId15" Type="http://schemas.openxmlformats.org/officeDocument/2006/relationships/hyperlink" Target="https://developers.google.com/" TargetMode="External"/><Relationship Id="rId10" Type="http://schemas.openxmlformats.org/officeDocument/2006/relationships/hyperlink" Target="https://www.edureka.co/" TargetMode="External"/><Relationship Id="rId4" Type="http://schemas.openxmlformats.org/officeDocument/2006/relationships/hyperlink" Target="http://www.stackoverflow.com/" TargetMode="External"/><Relationship Id="rId9" Type="http://schemas.openxmlformats.org/officeDocument/2006/relationships/hyperlink" Target="https://www.coursera.org/" TargetMode="External"/><Relationship Id="rId14" Type="http://schemas.openxmlformats.org/officeDocument/2006/relationships/hyperlink" Target="https://docs.aws.amazon.com/ec2/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06471" y="2112136"/>
            <a:ext cx="9740572" cy="1532585"/>
          </a:xfrm>
        </p:spPr>
        <p:txBody>
          <a:bodyPr/>
          <a:lstStyle/>
          <a:p>
            <a:r>
              <a:rPr lang="en-US" sz="4800" dirty="0" smtClean="0"/>
              <a:t>Movie Recommendation system</a:t>
            </a:r>
            <a:endParaRPr lang="en-IN" sz="4800" dirty="0"/>
          </a:p>
        </p:txBody>
      </p:sp>
    </p:spTree>
    <p:extLst>
      <p:ext uri="{BB962C8B-B14F-4D97-AF65-F5344CB8AC3E}">
        <p14:creationId xmlns:p14="http://schemas.microsoft.com/office/powerpoint/2010/main" val="2215111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Cosine similarity matrix</a:t>
            </a:r>
            <a:endParaRPr lang="en-IN" dirty="0"/>
          </a:p>
        </p:txBody>
      </p:sp>
      <p:pic>
        <p:nvPicPr>
          <p:cNvPr id="4" name="Image32"/>
          <p:cNvPicPr>
            <a:picLocks noGrp="1"/>
          </p:cNvPicPr>
          <p:nvPr>
            <p:ph idx="1"/>
          </p:nvPr>
        </p:nvPicPr>
        <p:blipFill>
          <a:blip r:embed="rId2"/>
          <a:srcRect l="6729" t="15536" r="7354" b="7214"/>
          <a:stretch>
            <a:fillRect/>
          </a:stretch>
        </p:blipFill>
        <p:spPr bwMode="auto">
          <a:xfrm>
            <a:off x="501962" y="2307286"/>
            <a:ext cx="5615503" cy="4550714"/>
          </a:xfrm>
          <a:prstGeom prst="rect">
            <a:avLst/>
          </a:prstGeom>
        </p:spPr>
      </p:pic>
      <p:pic>
        <p:nvPicPr>
          <p:cNvPr id="5" name="Image33"/>
          <p:cNvPicPr/>
          <p:nvPr/>
        </p:nvPicPr>
        <p:blipFill>
          <a:blip r:embed="rId3"/>
          <a:srcRect l="7666" t="65123" r="7974" b="15501"/>
          <a:stretch>
            <a:fillRect/>
          </a:stretch>
        </p:blipFill>
        <p:spPr bwMode="auto">
          <a:xfrm>
            <a:off x="6155945" y="2307287"/>
            <a:ext cx="5615502" cy="1494190"/>
          </a:xfrm>
          <a:prstGeom prst="rect">
            <a:avLst/>
          </a:prstGeom>
        </p:spPr>
      </p:pic>
      <p:pic>
        <p:nvPicPr>
          <p:cNvPr id="6" name="Image34"/>
          <p:cNvPicPr/>
          <p:nvPr/>
        </p:nvPicPr>
        <p:blipFill>
          <a:blip r:embed="rId4"/>
          <a:srcRect l="6886" t="19611" r="7974" b="39429"/>
          <a:stretch>
            <a:fillRect/>
          </a:stretch>
        </p:blipFill>
        <p:spPr bwMode="auto">
          <a:xfrm>
            <a:off x="6117465" y="3801477"/>
            <a:ext cx="5692462" cy="2586444"/>
          </a:xfrm>
          <a:prstGeom prst="rect">
            <a:avLst/>
          </a:prstGeom>
        </p:spPr>
      </p:pic>
    </p:spTree>
    <p:extLst>
      <p:ext uri="{BB962C8B-B14F-4D97-AF65-F5344CB8AC3E}">
        <p14:creationId xmlns:p14="http://schemas.microsoft.com/office/powerpoint/2010/main" val="273960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6219423" cy="1244734"/>
          </a:xfrm>
        </p:spPr>
        <p:txBody>
          <a:bodyPr/>
          <a:lstStyle/>
          <a:p>
            <a:r>
              <a:rPr lang="en-US" dirty="0" smtClean="0"/>
              <a:t>Application Demonstration</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1071"/>
            <a:ext cx="8980420" cy="4351338"/>
          </a:xfrm>
        </p:spPr>
      </p:pic>
    </p:spTree>
    <p:extLst>
      <p:ext uri="{BB962C8B-B14F-4D97-AF65-F5344CB8AC3E}">
        <p14:creationId xmlns:p14="http://schemas.microsoft.com/office/powerpoint/2010/main" val="3456732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219423" cy="1206098"/>
          </a:xfrm>
        </p:spPr>
        <p:txBody>
          <a:bodyPr/>
          <a:lstStyle/>
          <a:p>
            <a:r>
              <a:rPr lang="en-US" dirty="0" smtClean="0"/>
              <a:t>Application Demonstration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1224"/>
            <a:ext cx="9054768" cy="4351338"/>
          </a:xfrm>
        </p:spPr>
      </p:pic>
    </p:spTree>
    <p:extLst>
      <p:ext uri="{BB962C8B-B14F-4D97-AF65-F5344CB8AC3E}">
        <p14:creationId xmlns:p14="http://schemas.microsoft.com/office/powerpoint/2010/main" val="41202688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373969" cy="1180340"/>
          </a:xfrm>
        </p:spPr>
        <p:txBody>
          <a:bodyPr/>
          <a:lstStyle/>
          <a:p>
            <a:r>
              <a:rPr lang="en-US" dirty="0" smtClean="0"/>
              <a:t>Application Demonstration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45466"/>
            <a:ext cx="5485327" cy="491972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5194" y="1455314"/>
            <a:ext cx="5318974" cy="5402686"/>
          </a:xfrm>
          <a:prstGeom prst="rect">
            <a:avLst/>
          </a:prstGeom>
        </p:spPr>
      </p:pic>
    </p:spTree>
    <p:extLst>
      <p:ext uri="{BB962C8B-B14F-4D97-AF65-F5344CB8AC3E}">
        <p14:creationId xmlns:p14="http://schemas.microsoft.com/office/powerpoint/2010/main" val="1969561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739" y="788960"/>
            <a:ext cx="8825659" cy="704088"/>
          </a:xfrm>
        </p:spPr>
        <p:txBody>
          <a:bodyPr/>
          <a:lstStyle/>
          <a:p>
            <a:r>
              <a:rPr lang="en-US" dirty="0" smtClean="0"/>
              <a:t>Evaluation</a:t>
            </a:r>
            <a:endParaRPr lang="en-IN" dirty="0"/>
          </a:p>
        </p:txBody>
      </p:sp>
      <p:pic>
        <p:nvPicPr>
          <p:cNvPr id="4" name="Image60"/>
          <p:cNvPicPr>
            <a:picLocks noGrp="1"/>
          </p:cNvPicPr>
          <p:nvPr>
            <p:ph sz="half" idx="1"/>
          </p:nvPr>
        </p:nvPicPr>
        <p:blipFill>
          <a:blip r:embed="rId2"/>
          <a:stretch>
            <a:fillRect/>
          </a:stretch>
        </p:blipFill>
        <p:spPr bwMode="auto">
          <a:xfrm>
            <a:off x="2446985" y="3039414"/>
            <a:ext cx="6697015" cy="3595247"/>
          </a:xfrm>
          <a:prstGeom prst="rect">
            <a:avLst/>
          </a:prstGeom>
        </p:spPr>
      </p:pic>
      <p:sp>
        <p:nvSpPr>
          <p:cNvPr id="5" name="Content Placeholder 4"/>
          <p:cNvSpPr>
            <a:spLocks noGrp="1"/>
          </p:cNvSpPr>
          <p:nvPr>
            <p:ph sz="half" idx="2"/>
          </p:nvPr>
        </p:nvSpPr>
        <p:spPr>
          <a:xfrm>
            <a:off x="858738" y="2410317"/>
            <a:ext cx="9727695" cy="629097"/>
          </a:xfrm>
        </p:spPr>
        <p:txBody>
          <a:bodyPr>
            <a:normAutofit lnSpcReduction="10000"/>
          </a:bodyPr>
          <a:lstStyle/>
          <a:p>
            <a:r>
              <a:rPr lang="en-US" dirty="0" smtClean="0"/>
              <a:t>Based on ground truth dataset we get f1 score when we choose the movie “Avatar”.</a:t>
            </a:r>
            <a:endParaRPr lang="en-IN" dirty="0"/>
          </a:p>
        </p:txBody>
      </p:sp>
    </p:spTree>
    <p:extLst>
      <p:ext uri="{BB962C8B-B14F-4D97-AF65-F5344CB8AC3E}">
        <p14:creationId xmlns:p14="http://schemas.microsoft.com/office/powerpoint/2010/main" val="336966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Limitations</a:t>
            </a:r>
            <a:endParaRPr lang="en-IN" dirty="0"/>
          </a:p>
        </p:txBody>
      </p:sp>
      <p:sp>
        <p:nvSpPr>
          <p:cNvPr id="3" name="Content Placeholder 2"/>
          <p:cNvSpPr>
            <a:spLocks noGrp="1"/>
          </p:cNvSpPr>
          <p:nvPr>
            <p:ph idx="1"/>
          </p:nvPr>
        </p:nvSpPr>
        <p:spPr>
          <a:xfrm>
            <a:off x="643944" y="2318198"/>
            <a:ext cx="9336669" cy="4087969"/>
          </a:xfrm>
        </p:spPr>
        <p:txBody>
          <a:bodyPr>
            <a:normAutofit fontScale="62500" lnSpcReduction="20000"/>
          </a:bodyPr>
          <a:lstStyle/>
          <a:p>
            <a:pPr lvl="0"/>
            <a:r>
              <a:rPr lang="en-US" b="1" dirty="0"/>
              <a:t>Limited content analysis</a:t>
            </a:r>
            <a:r>
              <a:rPr lang="en-US" dirty="0"/>
              <a:t>: If the content doesn’t contain enough information to discriminate the items precisely, the recommendation itself risks being imprecise.</a:t>
            </a:r>
            <a:endParaRPr lang="en-IN" dirty="0"/>
          </a:p>
          <a:p>
            <a:pPr marL="0" indent="0">
              <a:buNone/>
            </a:pPr>
            <a:endParaRPr lang="en-IN" dirty="0"/>
          </a:p>
          <a:p>
            <a:pPr lvl="0"/>
            <a:r>
              <a:rPr lang="en-US" b="1" dirty="0"/>
              <a:t>Over-specialization:</a:t>
            </a:r>
            <a:r>
              <a:rPr lang="en-US" dirty="0"/>
              <a:t> Content-based filtering provides a limited degree of novelty since it has to match up the features of a user’s profile with available items. In the case of item-based filtering, only item profiles are created and users are suggested items similar to what they rate or search for, instead of their past history. A perfect content-based filtering system may suggest nothing unexpected or surprising</a:t>
            </a:r>
            <a:r>
              <a:rPr lang="en-US" dirty="0" smtClean="0"/>
              <a:t>.</a:t>
            </a:r>
            <a:endParaRPr lang="en-IN" dirty="0"/>
          </a:p>
          <a:p>
            <a:pPr marL="0" lvl="0" indent="0">
              <a:buNone/>
            </a:pPr>
            <a:r>
              <a:rPr lang="en-IN" dirty="0"/>
              <a:t> </a:t>
            </a:r>
          </a:p>
          <a:p>
            <a:pPr lvl="0"/>
            <a:r>
              <a:rPr lang="en-US" dirty="0"/>
              <a:t>Since the feature representation of the items are hand-engineered to some extent, this technique requires a lot of domain knowledge. Therefore, the model can only be as good as the hand-engineered features.</a:t>
            </a:r>
            <a:endParaRPr lang="en-IN" dirty="0"/>
          </a:p>
          <a:p>
            <a:pPr lvl="0"/>
            <a:r>
              <a:rPr lang="en-US" dirty="0"/>
              <a:t>The model can only make recommendations based on existing interests of the user. In other words, the model has limited ability to expand on the users' existing interests.</a:t>
            </a:r>
            <a:endParaRPr lang="en-IN" dirty="0"/>
          </a:p>
          <a:p>
            <a:pPr lvl="0"/>
            <a:r>
              <a:rPr lang="en-US" dirty="0">
                <a:solidFill>
                  <a:schemeClr val="tx1"/>
                </a:solidFill>
              </a:rPr>
              <a:t>Cold start is a potential problem in </a:t>
            </a:r>
            <a:r>
              <a:rPr lang="en-US" dirty="0" smtClean="0">
                <a:solidFill>
                  <a:schemeClr val="tx1"/>
                </a:solidFill>
              </a:rPr>
              <a:t>computer-based </a:t>
            </a:r>
            <a:r>
              <a:rPr lang="en-US" dirty="0">
                <a:solidFill>
                  <a:schemeClr val="tx1"/>
                </a:solidFill>
              </a:rPr>
              <a:t> information </a:t>
            </a:r>
            <a:r>
              <a:rPr lang="en-US" dirty="0" smtClean="0">
                <a:solidFill>
                  <a:schemeClr val="tx1"/>
                </a:solidFill>
              </a:rPr>
              <a:t>systems </a:t>
            </a:r>
            <a:r>
              <a:rPr lang="en-US" dirty="0">
                <a:solidFill>
                  <a:schemeClr val="tx1"/>
                </a:solidFill>
              </a:rPr>
              <a:t> which involve a degree of automated data </a:t>
            </a:r>
            <a:r>
              <a:rPr lang="en-US" dirty="0" smtClean="0">
                <a:solidFill>
                  <a:schemeClr val="tx1"/>
                </a:solidFill>
              </a:rPr>
              <a:t>modelling . </a:t>
            </a:r>
            <a:r>
              <a:rPr lang="en-US" dirty="0">
                <a:solidFill>
                  <a:schemeClr val="tx1"/>
                </a:solidFill>
              </a:rPr>
              <a:t>Specifically, it concerns the issue that the system cannot draw any </a:t>
            </a:r>
            <a:r>
              <a:rPr lang="en-US" dirty="0" smtClean="0">
                <a:solidFill>
                  <a:schemeClr val="tx1"/>
                </a:solidFill>
              </a:rPr>
              <a:t>inferences </a:t>
            </a:r>
            <a:r>
              <a:rPr lang="en-US" dirty="0">
                <a:solidFill>
                  <a:schemeClr val="tx1"/>
                </a:solidFill>
              </a:rPr>
              <a:t> for </a:t>
            </a:r>
            <a:r>
              <a:rPr lang="en-US" dirty="0" smtClean="0">
                <a:solidFill>
                  <a:schemeClr val="tx1"/>
                </a:solidFill>
              </a:rPr>
              <a:t>users</a:t>
            </a:r>
            <a:r>
              <a:rPr lang="en-US" dirty="0">
                <a:solidFill>
                  <a:schemeClr val="tx1"/>
                </a:solidFill>
              </a:rPr>
              <a:t> </a:t>
            </a:r>
            <a:r>
              <a:rPr lang="en-US" dirty="0" smtClean="0">
                <a:solidFill>
                  <a:schemeClr val="tx1"/>
                </a:solidFill>
              </a:rPr>
              <a:t>or </a:t>
            </a:r>
            <a:r>
              <a:rPr lang="en-US" dirty="0">
                <a:solidFill>
                  <a:schemeClr val="tx1"/>
                </a:solidFill>
              </a:rPr>
              <a:t>items about which it has not yet gathered sufficient information. The cold start problem is a well known and well researched problem for recommender </a:t>
            </a:r>
            <a:r>
              <a:rPr lang="en-US" dirty="0" smtClean="0">
                <a:solidFill>
                  <a:schemeClr val="tx1"/>
                </a:solidFill>
              </a:rPr>
              <a:t>systems . </a:t>
            </a:r>
            <a:r>
              <a:rPr lang="en-US" dirty="0">
                <a:solidFill>
                  <a:schemeClr val="tx1"/>
                </a:solidFill>
              </a:rPr>
              <a:t>Recommender systems form a specific type of information </a:t>
            </a:r>
            <a:r>
              <a:rPr lang="en-US" dirty="0" smtClean="0">
                <a:solidFill>
                  <a:schemeClr val="tx1"/>
                </a:solidFill>
              </a:rPr>
              <a:t>filtering (IF</a:t>
            </a:r>
            <a:r>
              <a:rPr lang="en-US" dirty="0">
                <a:solidFill>
                  <a:schemeClr val="tx1"/>
                </a:solidFill>
              </a:rPr>
              <a:t>) technique that attempts to present information items (</a:t>
            </a:r>
            <a:r>
              <a:rPr lang="en-US" dirty="0" smtClean="0">
                <a:solidFill>
                  <a:schemeClr val="tx1"/>
                </a:solidFill>
              </a:rPr>
              <a:t>ecommerce</a:t>
            </a:r>
            <a:r>
              <a:rPr lang="en-US" dirty="0">
                <a:solidFill>
                  <a:schemeClr val="tx1"/>
                </a:solidFill>
              </a:rPr>
              <a:t>, films, music, books, news, images, web pages) that are likely of interest to the user. Typically, a recommender system compares the user's profile to some reference characteristics. These characteristics may be related to item characteristics (content-based filtering) or the user's social environment and past behavior (collaborative filtering). Depending on the system, the user can be associated to various kinds of interactions: ratings, bookmarks, purchases, likes, number of page visits etc.</a:t>
            </a:r>
            <a:endParaRPr lang="en-IN" dirty="0">
              <a:solidFill>
                <a:schemeClr val="tx1"/>
              </a:solidFill>
            </a:endParaRPr>
          </a:p>
          <a:p>
            <a:pPr marL="0" indent="0">
              <a:buNone/>
            </a:pPr>
            <a:r>
              <a:rPr lang="en-IN" dirty="0">
                <a:solidFill>
                  <a:schemeClr val="tx1"/>
                </a:solidFill>
              </a:rPr>
              <a:t> </a:t>
            </a:r>
          </a:p>
          <a:p>
            <a:pPr lvl="0"/>
            <a:r>
              <a:rPr lang="en-US" dirty="0"/>
              <a:t>If a new item is added in the data-set the </a:t>
            </a:r>
            <a:r>
              <a:rPr lang="en-US" dirty="0" smtClean="0"/>
              <a:t> </a:t>
            </a:r>
            <a:r>
              <a:rPr lang="en-US" dirty="0"/>
              <a:t>model needs retraining which takes to much time.</a:t>
            </a:r>
            <a:endParaRPr lang="en-IN" dirty="0"/>
          </a:p>
          <a:p>
            <a:endParaRPr lang="en-IN" dirty="0"/>
          </a:p>
        </p:txBody>
      </p:sp>
    </p:spTree>
    <p:extLst>
      <p:ext uri="{BB962C8B-B14F-4D97-AF65-F5344CB8AC3E}">
        <p14:creationId xmlns:p14="http://schemas.microsoft.com/office/powerpoint/2010/main" val="36382217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95163" cy="1325563"/>
          </a:xfrm>
        </p:spPr>
        <p:txBody>
          <a:bodyPr/>
          <a:lstStyle/>
          <a:p>
            <a:r>
              <a:rPr lang="en-US" dirty="0" smtClean="0"/>
              <a:t>Future Scope</a:t>
            </a:r>
            <a:endParaRPr lang="en-IN" dirty="0"/>
          </a:p>
        </p:txBody>
      </p:sp>
      <p:sp>
        <p:nvSpPr>
          <p:cNvPr id="3" name="Content Placeholder 2"/>
          <p:cNvSpPr>
            <a:spLocks noGrp="1"/>
          </p:cNvSpPr>
          <p:nvPr>
            <p:ph idx="1"/>
          </p:nvPr>
        </p:nvSpPr>
        <p:spPr/>
        <p:txBody>
          <a:bodyPr>
            <a:normAutofit fontScale="92500" lnSpcReduction="20000"/>
          </a:bodyPr>
          <a:lstStyle/>
          <a:p>
            <a:pPr lvl="0"/>
            <a:r>
              <a:rPr lang="en-IN" dirty="0"/>
              <a:t>We can implement a scope to add new movie in our data-set.</a:t>
            </a:r>
          </a:p>
          <a:p>
            <a:pPr marL="0" indent="0">
              <a:buNone/>
            </a:pPr>
            <a:endParaRPr lang="en-IN" dirty="0"/>
          </a:p>
          <a:p>
            <a:pPr lvl="0"/>
            <a:r>
              <a:rPr lang="en-IN" dirty="0"/>
              <a:t>The engine only using content-based filtering. Collaborative filtering can be added for hybrid </a:t>
            </a:r>
            <a:r>
              <a:rPr lang="en-IN" dirty="0" smtClean="0"/>
              <a:t>recommendation.</a:t>
            </a:r>
            <a:endParaRPr lang="en-IN" dirty="0"/>
          </a:p>
          <a:p>
            <a:pPr marL="0" indent="0">
              <a:buNone/>
            </a:pPr>
            <a:endParaRPr lang="en-IN" dirty="0"/>
          </a:p>
          <a:p>
            <a:pPr lvl="0"/>
            <a:r>
              <a:rPr lang="en-IN" dirty="0"/>
              <a:t>The different algorithm can be used to get better </a:t>
            </a:r>
            <a:r>
              <a:rPr lang="en-IN" dirty="0" smtClean="0"/>
              <a:t>and </a:t>
            </a:r>
            <a:r>
              <a:rPr lang="en-IN" dirty="0"/>
              <a:t>faster </a:t>
            </a:r>
            <a:r>
              <a:rPr lang="en-IN" dirty="0" smtClean="0"/>
              <a:t>recommendation </a:t>
            </a:r>
            <a:r>
              <a:rPr lang="en-IN" dirty="0"/>
              <a:t>model.</a:t>
            </a:r>
          </a:p>
          <a:p>
            <a:pPr marL="0" indent="0">
              <a:buNone/>
            </a:pPr>
            <a:endParaRPr lang="en-IN" dirty="0"/>
          </a:p>
          <a:p>
            <a:pPr lvl="0"/>
            <a:r>
              <a:rPr lang="en-IN" dirty="0"/>
              <a:t>Also we can improve the user experience of the application. </a:t>
            </a:r>
          </a:p>
          <a:p>
            <a:pPr marL="0" indent="0">
              <a:buNone/>
            </a:pPr>
            <a:endParaRPr lang="en-IN" dirty="0"/>
          </a:p>
          <a:p>
            <a:pPr lvl="0"/>
            <a:r>
              <a:rPr lang="en-IN" dirty="0"/>
              <a:t>A movie watching </a:t>
            </a:r>
            <a:r>
              <a:rPr lang="en-IN" dirty="0" smtClean="0"/>
              <a:t>platform </a:t>
            </a:r>
            <a:r>
              <a:rPr lang="en-IN" dirty="0"/>
              <a:t>can be added.</a:t>
            </a:r>
          </a:p>
          <a:p>
            <a:pPr marL="0" indent="0">
              <a:buNone/>
            </a:pPr>
            <a:endParaRPr lang="en-IN" dirty="0"/>
          </a:p>
          <a:p>
            <a:endParaRPr lang="en-IN" dirty="0"/>
          </a:p>
        </p:txBody>
      </p:sp>
    </p:spTree>
    <p:extLst>
      <p:ext uri="{BB962C8B-B14F-4D97-AF65-F5344CB8AC3E}">
        <p14:creationId xmlns:p14="http://schemas.microsoft.com/office/powerpoint/2010/main" val="13676270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IN" dirty="0"/>
          </a:p>
        </p:txBody>
      </p:sp>
      <p:sp>
        <p:nvSpPr>
          <p:cNvPr id="3" name="Content Placeholder 2"/>
          <p:cNvSpPr>
            <a:spLocks noGrp="1"/>
          </p:cNvSpPr>
          <p:nvPr>
            <p:ph idx="1"/>
          </p:nvPr>
        </p:nvSpPr>
        <p:spPr/>
        <p:txBody>
          <a:bodyPr>
            <a:normAutofit fontScale="92500" lnSpcReduction="20000"/>
          </a:bodyPr>
          <a:lstStyle/>
          <a:p>
            <a:r>
              <a:rPr lang="en-US" sz="2400" dirty="0"/>
              <a:t>The recommendation engine implemented in this project aims at providing movie recommendation based on the many features of the movies. It recommends similar movie of selected movie to a user. Recommendation systems are widely used in today’s era of internet  searching for reliable and relevant information. While simple recommendation systems recommend users based on a few parameters, complex ones take many parameters into consideration. By implementing machine learning in recommendation systems, Several multinational companies have been exploiting the potential of recommendation system to lure customers into using their products. Such as Google, Netflix, Amazon etc.</a:t>
            </a:r>
            <a:endParaRPr lang="en-IN" sz="2400" dirty="0"/>
          </a:p>
          <a:p>
            <a:endParaRPr lang="en-IN" dirty="0"/>
          </a:p>
          <a:p>
            <a:endParaRPr lang="en-IN" dirty="0"/>
          </a:p>
        </p:txBody>
      </p:sp>
    </p:spTree>
    <p:extLst>
      <p:ext uri="{BB962C8B-B14F-4D97-AF65-F5344CB8AC3E}">
        <p14:creationId xmlns:p14="http://schemas.microsoft.com/office/powerpoint/2010/main" val="357468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247"/>
            <a:ext cx="5201992" cy="884126"/>
          </a:xfrm>
        </p:spPr>
        <p:txBody>
          <a:bodyPr/>
          <a:lstStyle/>
          <a:p>
            <a:r>
              <a:rPr lang="en-US" dirty="0" smtClean="0"/>
              <a:t>Bibliography </a:t>
            </a:r>
            <a:endParaRPr lang="en-IN" dirty="0"/>
          </a:p>
        </p:txBody>
      </p:sp>
      <p:sp>
        <p:nvSpPr>
          <p:cNvPr id="3" name="Content Placeholder 2"/>
          <p:cNvSpPr>
            <a:spLocks noGrp="1"/>
          </p:cNvSpPr>
          <p:nvPr>
            <p:ph idx="1"/>
          </p:nvPr>
        </p:nvSpPr>
        <p:spPr>
          <a:xfrm>
            <a:off x="838200" y="2187865"/>
            <a:ext cx="10515600" cy="4670135"/>
          </a:xfrm>
        </p:spPr>
        <p:txBody>
          <a:bodyPr>
            <a:normAutofit fontScale="85000" lnSpcReduction="20000"/>
          </a:bodyPr>
          <a:lstStyle/>
          <a:p>
            <a:pPr lvl="0"/>
            <a:r>
              <a:rPr lang="en-IN" u="sng" dirty="0">
                <a:hlinkClick r:id="rId2"/>
              </a:rPr>
              <a:t>https://www.google.co.in/</a:t>
            </a:r>
            <a:endParaRPr lang="en-IN" dirty="0"/>
          </a:p>
          <a:p>
            <a:pPr lvl="0"/>
            <a:r>
              <a:rPr lang="en-IN" u="sng" dirty="0">
                <a:hlinkClick r:id="rId3"/>
              </a:rPr>
              <a:t>https://docs.djangoproject.com/en/2.2/</a:t>
            </a:r>
            <a:endParaRPr lang="en-IN" dirty="0"/>
          </a:p>
          <a:p>
            <a:pPr lvl="0"/>
            <a:r>
              <a:rPr lang="en-IN" u="sng" dirty="0">
                <a:hlinkClick r:id="rId4"/>
              </a:rPr>
              <a:t>www.stackoverflow.com</a:t>
            </a:r>
            <a:endParaRPr lang="en-IN" dirty="0"/>
          </a:p>
          <a:p>
            <a:pPr lvl="0"/>
            <a:r>
              <a:rPr lang="en-IN" u="sng" dirty="0">
                <a:hlinkClick r:id="rId5"/>
              </a:rPr>
              <a:t>https://www.youtube.com/</a:t>
            </a:r>
            <a:endParaRPr lang="en-IN" dirty="0"/>
          </a:p>
          <a:p>
            <a:pPr lvl="0"/>
            <a:r>
              <a:rPr lang="en-IN" u="sng" dirty="0">
                <a:hlinkClick r:id="rId6"/>
              </a:rPr>
              <a:t>https://materializecss.com/</a:t>
            </a:r>
            <a:endParaRPr lang="en-IN" dirty="0"/>
          </a:p>
          <a:p>
            <a:pPr lvl="0"/>
            <a:r>
              <a:rPr lang="en-IN" u="sng" dirty="0">
                <a:hlinkClick r:id="rId7"/>
              </a:rPr>
              <a:t>https://www.wikipedia.org/</a:t>
            </a:r>
            <a:endParaRPr lang="en-IN" dirty="0"/>
          </a:p>
          <a:p>
            <a:pPr lvl="0"/>
            <a:r>
              <a:rPr lang="en-IN" u="sng" dirty="0">
                <a:hlinkClick r:id="rId8"/>
              </a:rPr>
              <a:t>https://medium.com/</a:t>
            </a:r>
            <a:endParaRPr lang="en-IN" dirty="0"/>
          </a:p>
          <a:p>
            <a:pPr lvl="0"/>
            <a:r>
              <a:rPr lang="en-IN" u="sng" dirty="0">
                <a:hlinkClick r:id="rId9"/>
              </a:rPr>
              <a:t>https://www.coursera.org/</a:t>
            </a:r>
            <a:endParaRPr lang="en-IN" dirty="0"/>
          </a:p>
          <a:p>
            <a:pPr lvl="0"/>
            <a:r>
              <a:rPr lang="en-IN" u="sng" dirty="0">
                <a:hlinkClick r:id="rId10"/>
              </a:rPr>
              <a:t>https://www.edureka.co/</a:t>
            </a:r>
            <a:endParaRPr lang="en-IN" dirty="0"/>
          </a:p>
          <a:p>
            <a:pPr lvl="0"/>
            <a:r>
              <a:rPr lang="en-IN" u="sng" dirty="0">
                <a:hlinkClick r:id="rId11"/>
              </a:rPr>
              <a:t>https://scikit-learn.org/</a:t>
            </a:r>
            <a:endParaRPr lang="en-IN" dirty="0"/>
          </a:p>
          <a:p>
            <a:pPr lvl="0"/>
            <a:r>
              <a:rPr lang="en-IN" u="sng" dirty="0">
                <a:hlinkClick r:id="rId12"/>
              </a:rPr>
              <a:t>https://pandas.pydata.org/</a:t>
            </a:r>
            <a:endParaRPr lang="en-IN" dirty="0"/>
          </a:p>
          <a:p>
            <a:pPr lvl="0"/>
            <a:r>
              <a:rPr lang="en-IN" u="sng" dirty="0">
                <a:hlinkClick r:id="rId13"/>
              </a:rPr>
              <a:t>https://numpy.org/</a:t>
            </a:r>
            <a:endParaRPr lang="en-IN" dirty="0"/>
          </a:p>
          <a:p>
            <a:pPr lvl="0"/>
            <a:r>
              <a:rPr lang="en-IN" u="sng" dirty="0">
                <a:hlinkClick r:id="rId14"/>
              </a:rPr>
              <a:t>https://docs.aws.amazon.com/ec2/index.html</a:t>
            </a:r>
            <a:endParaRPr lang="en-IN" dirty="0"/>
          </a:p>
          <a:p>
            <a:pPr lvl="0"/>
            <a:r>
              <a:rPr lang="en-IN" u="sng" dirty="0">
                <a:hlinkClick r:id="rId15"/>
              </a:rPr>
              <a:t>https://developers.google.com/</a:t>
            </a:r>
            <a:endParaRPr lang="en-IN" dirty="0"/>
          </a:p>
          <a:p>
            <a:pPr lvl="0"/>
            <a:r>
              <a:rPr lang="en-IN" u="sng" dirty="0">
                <a:hlinkClick r:id="rId16"/>
              </a:rPr>
              <a:t>https://towardsdatascience.com/</a:t>
            </a:r>
            <a:endParaRPr lang="en-IN" dirty="0"/>
          </a:p>
          <a:p>
            <a:endParaRPr lang="en-IN" dirty="0"/>
          </a:p>
        </p:txBody>
      </p:sp>
    </p:spTree>
    <p:extLst>
      <p:ext uri="{BB962C8B-B14F-4D97-AF65-F5344CB8AC3E}">
        <p14:creationId xmlns:p14="http://schemas.microsoft.com/office/powerpoint/2010/main" val="1048357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4054" y="1545851"/>
            <a:ext cx="3880684" cy="2150386"/>
          </a:xfrm>
        </p:spPr>
        <p:txBody>
          <a:bodyPr/>
          <a:lstStyle/>
          <a:p>
            <a:r>
              <a:rPr lang="en-US" sz="4800" dirty="0" smtClean="0"/>
              <a:t>Thank you</a:t>
            </a:r>
            <a:endParaRPr lang="en-IN" sz="4800" dirty="0"/>
          </a:p>
        </p:txBody>
      </p:sp>
      <p:sp>
        <p:nvSpPr>
          <p:cNvPr id="3" name="Text Placeholder 2"/>
          <p:cNvSpPr>
            <a:spLocks noGrp="1"/>
          </p:cNvSpPr>
          <p:nvPr>
            <p:ph type="body" idx="1"/>
          </p:nvPr>
        </p:nvSpPr>
        <p:spPr>
          <a:xfrm>
            <a:off x="6714272" y="2859496"/>
            <a:ext cx="3758184" cy="2286000"/>
          </a:xfrm>
        </p:spPr>
        <p:txBody>
          <a:bodyPr/>
          <a:lstStyle/>
          <a:p>
            <a:r>
              <a:rPr lang="en-US" dirty="0" err="1" smtClean="0"/>
              <a:t>Sudhanya</a:t>
            </a:r>
            <a:r>
              <a:rPr lang="en-US" dirty="0" smtClean="0"/>
              <a:t> </a:t>
            </a:r>
            <a:r>
              <a:rPr lang="en-US" dirty="0" err="1" smtClean="0"/>
              <a:t>roy</a:t>
            </a:r>
            <a:r>
              <a:rPr lang="en-US" dirty="0" smtClean="0"/>
              <a:t> </a:t>
            </a:r>
          </a:p>
          <a:p>
            <a:r>
              <a:rPr lang="en-US" dirty="0" err="1" smtClean="0"/>
              <a:t>Binamrata</a:t>
            </a:r>
            <a:r>
              <a:rPr lang="en-US" dirty="0" smtClean="0"/>
              <a:t> Prasad</a:t>
            </a:r>
          </a:p>
          <a:p>
            <a:r>
              <a:rPr lang="en-US" dirty="0" smtClean="0"/>
              <a:t>Arpan </a:t>
            </a:r>
            <a:r>
              <a:rPr lang="en-US" dirty="0" err="1" smtClean="0"/>
              <a:t>kumar</a:t>
            </a:r>
            <a:r>
              <a:rPr lang="en-US" dirty="0" smtClean="0"/>
              <a:t> </a:t>
            </a:r>
            <a:r>
              <a:rPr lang="en-US" dirty="0" err="1" smtClean="0"/>
              <a:t>charan</a:t>
            </a:r>
            <a:endParaRPr lang="en-US" dirty="0" smtClean="0"/>
          </a:p>
          <a:p>
            <a:r>
              <a:rPr lang="en-US" dirty="0" err="1" smtClean="0"/>
              <a:t>Subhadeep</a:t>
            </a:r>
            <a:r>
              <a:rPr lang="en-US" dirty="0" smtClean="0"/>
              <a:t> </a:t>
            </a:r>
            <a:r>
              <a:rPr lang="en-US" dirty="0" err="1" smtClean="0"/>
              <a:t>palai</a:t>
            </a:r>
            <a:endParaRPr lang="en-IN" dirty="0"/>
          </a:p>
        </p:txBody>
      </p:sp>
    </p:spTree>
    <p:extLst>
      <p:ext uri="{BB962C8B-B14F-4D97-AF65-F5344CB8AC3E}">
        <p14:creationId xmlns:p14="http://schemas.microsoft.com/office/powerpoint/2010/main" val="3044443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89904" y="414025"/>
            <a:ext cx="5546501" cy="899620"/>
          </a:xfrm>
        </p:spPr>
        <p:txBody>
          <a:bodyPr>
            <a:normAutofit fontScale="90000"/>
          </a:bodyPr>
          <a:lstStyle/>
          <a:p>
            <a:r>
              <a:rPr lang="en-US" dirty="0" smtClean="0"/>
              <a:t>Introduction</a:t>
            </a:r>
            <a:endParaRPr lang="en-IN" dirty="0"/>
          </a:p>
        </p:txBody>
      </p:sp>
      <p:sp>
        <p:nvSpPr>
          <p:cNvPr id="3" name="Subtitle 2"/>
          <p:cNvSpPr>
            <a:spLocks noGrp="1"/>
          </p:cNvSpPr>
          <p:nvPr>
            <p:ph type="subTitle" idx="1"/>
          </p:nvPr>
        </p:nvSpPr>
        <p:spPr>
          <a:xfrm>
            <a:off x="1524000" y="1481070"/>
            <a:ext cx="9144000" cy="4262908"/>
          </a:xfrm>
        </p:spPr>
        <p:txBody>
          <a:bodyPr/>
          <a:lstStyle/>
          <a:p>
            <a:pPr algn="l"/>
            <a:r>
              <a:rPr lang="en-US" dirty="0"/>
              <a:t>A recommendation system is a system that provides suggestions to users for certain resources like books, movies, songs, etc., based on some data-set</a:t>
            </a:r>
            <a:r>
              <a:rPr lang="en-US" dirty="0" smtClean="0"/>
              <a:t>.</a:t>
            </a:r>
          </a:p>
          <a:p>
            <a:pPr algn="l"/>
            <a:r>
              <a:rPr lang="en-US" dirty="0" smtClean="0"/>
              <a:t> </a:t>
            </a:r>
            <a:r>
              <a:rPr lang="en-US" dirty="0"/>
              <a:t>Movie recommendation systems usually predict what movies a user will like based on the attributes present in previously liked movies. </a:t>
            </a:r>
            <a:endParaRPr lang="en-US" dirty="0" smtClean="0"/>
          </a:p>
          <a:p>
            <a:pPr algn="l"/>
            <a:r>
              <a:rPr lang="en-US" dirty="0" smtClean="0"/>
              <a:t>We </a:t>
            </a:r>
            <a:r>
              <a:rPr lang="en-US" dirty="0"/>
              <a:t>built a recommendation engine </a:t>
            </a:r>
            <a:r>
              <a:rPr lang="en-US" dirty="0" smtClean="0"/>
              <a:t>based on a </a:t>
            </a:r>
            <a:r>
              <a:rPr lang="en-US" dirty="0"/>
              <a:t>lot of </a:t>
            </a:r>
            <a:r>
              <a:rPr lang="en-US" dirty="0" smtClean="0"/>
              <a:t>factors which can </a:t>
            </a:r>
            <a:r>
              <a:rPr lang="en-US" dirty="0"/>
              <a:t>be considered while designing a movie recommendation system like the genre of the movie, actors present in it or even the director of the movie. </a:t>
            </a:r>
            <a:endParaRPr lang="en-US" dirty="0" smtClean="0"/>
          </a:p>
          <a:p>
            <a:pPr algn="l"/>
            <a:r>
              <a:rPr lang="en-US" dirty="0" smtClean="0"/>
              <a:t>The engine recommends</a:t>
            </a:r>
            <a:r>
              <a:rPr lang="en-US" dirty="0"/>
              <a:t> a movie based on all </a:t>
            </a:r>
            <a:r>
              <a:rPr lang="en-US" dirty="0" smtClean="0"/>
              <a:t>content-based attributes</a:t>
            </a:r>
            <a:r>
              <a:rPr lang="en-US" dirty="0"/>
              <a:t>.</a:t>
            </a:r>
            <a:endParaRPr lang="en-IN" dirty="0"/>
          </a:p>
          <a:p>
            <a:endParaRPr lang="en-IN" dirty="0"/>
          </a:p>
        </p:txBody>
      </p:sp>
    </p:spTree>
    <p:extLst>
      <p:ext uri="{BB962C8B-B14F-4D97-AF65-F5344CB8AC3E}">
        <p14:creationId xmlns:p14="http://schemas.microsoft.com/office/powerpoint/2010/main" val="2222163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1521" y="568571"/>
            <a:ext cx="4889679" cy="706437"/>
          </a:xfrm>
        </p:spPr>
        <p:txBody>
          <a:bodyPr>
            <a:normAutofit fontScale="90000"/>
          </a:bodyPr>
          <a:lstStyle/>
          <a:p>
            <a:r>
              <a:rPr lang="en-US" dirty="0" smtClean="0"/>
              <a:t>Project Scope</a:t>
            </a:r>
            <a:endParaRPr lang="en-IN" dirty="0"/>
          </a:p>
        </p:txBody>
      </p:sp>
      <p:sp>
        <p:nvSpPr>
          <p:cNvPr id="3" name="Subtitle 2"/>
          <p:cNvSpPr>
            <a:spLocks noGrp="1"/>
          </p:cNvSpPr>
          <p:nvPr>
            <p:ph type="subTitle" idx="1"/>
          </p:nvPr>
        </p:nvSpPr>
        <p:spPr>
          <a:xfrm>
            <a:off x="1030310" y="1584103"/>
            <a:ext cx="9908147" cy="3992450"/>
          </a:xfrm>
        </p:spPr>
        <p:txBody>
          <a:bodyPr/>
          <a:lstStyle/>
          <a:p>
            <a:pPr marL="285750" lvl="0" indent="-285750">
              <a:buFont typeface="Wingdings" panose="05000000000000000000" pitchFamily="2" charset="2"/>
              <a:buChar char="Ø"/>
            </a:pPr>
            <a:r>
              <a:rPr lang="en-US" dirty="0" smtClean="0"/>
              <a:t>The data-set contains approximately 5000 movie data.</a:t>
            </a:r>
            <a:endParaRPr lang="en-IN" dirty="0" smtClean="0"/>
          </a:p>
          <a:p>
            <a:pPr marL="285750" lvl="0" indent="-285750">
              <a:buFont typeface="Wingdings" panose="05000000000000000000" pitchFamily="2" charset="2"/>
              <a:buChar char="Ø"/>
            </a:pPr>
            <a:r>
              <a:rPr lang="en-US" dirty="0" smtClean="0"/>
              <a:t>The recommendation engine recommends movie after selecting a movie      from our data-set.</a:t>
            </a:r>
            <a:endParaRPr lang="en-IN" dirty="0" smtClean="0"/>
          </a:p>
          <a:p>
            <a:pPr marL="285750" lvl="0" indent="-285750">
              <a:buFont typeface="Wingdings" panose="05000000000000000000" pitchFamily="2" charset="2"/>
              <a:buChar char="Ø"/>
            </a:pPr>
            <a:r>
              <a:rPr lang="en-US" dirty="0" smtClean="0"/>
              <a:t>The application arrange the similar movies best choice to worst  choice from all movies of data-set</a:t>
            </a:r>
            <a:endParaRPr lang="en-IN" dirty="0" smtClean="0"/>
          </a:p>
          <a:p>
            <a:pPr marL="285750" lvl="0" indent="-285750">
              <a:buFont typeface="Wingdings" panose="05000000000000000000" pitchFamily="2" charset="2"/>
              <a:buChar char="Ø"/>
            </a:pPr>
            <a:r>
              <a:rPr lang="en-US" dirty="0" smtClean="0"/>
              <a:t>The application has a search facility from the data-set.</a:t>
            </a:r>
            <a:endParaRPr lang="en-IN" dirty="0" smtClean="0"/>
          </a:p>
          <a:p>
            <a:pPr marL="285750" lvl="0" indent="-285750">
              <a:buFont typeface="Wingdings" panose="05000000000000000000" pitchFamily="2" charset="2"/>
              <a:buChar char="Ø"/>
            </a:pPr>
            <a:r>
              <a:rPr lang="en-US" dirty="0" smtClean="0"/>
              <a:t>There is a reset button to reset recommendation.</a:t>
            </a:r>
            <a:endParaRPr lang="en-IN" dirty="0" smtClean="0"/>
          </a:p>
          <a:p>
            <a:pPr marL="285750" lvl="0" indent="-285750" algn="l">
              <a:buFont typeface="Wingdings" panose="05000000000000000000" pitchFamily="2" charset="2"/>
              <a:buChar char="Ø"/>
            </a:pPr>
            <a:endParaRPr lang="en-IN" dirty="0"/>
          </a:p>
        </p:txBody>
      </p:sp>
    </p:spTree>
    <p:extLst>
      <p:ext uri="{BB962C8B-B14F-4D97-AF65-F5344CB8AC3E}">
        <p14:creationId xmlns:p14="http://schemas.microsoft.com/office/powerpoint/2010/main" val="3241872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IN" dirty="0"/>
          </a:p>
        </p:txBody>
      </p:sp>
      <p:sp>
        <p:nvSpPr>
          <p:cNvPr id="3" name="Content Placeholder 2"/>
          <p:cNvSpPr>
            <a:spLocks noGrp="1"/>
          </p:cNvSpPr>
          <p:nvPr>
            <p:ph idx="1"/>
          </p:nvPr>
        </p:nvSpPr>
        <p:spPr>
          <a:xfrm>
            <a:off x="1026166" y="2397438"/>
            <a:ext cx="8825659" cy="3416300"/>
          </a:xfrm>
        </p:spPr>
        <p:txBody>
          <a:bodyPr/>
          <a:lstStyle/>
          <a:p>
            <a:r>
              <a:rPr lang="en-US" dirty="0"/>
              <a:t>A recommendation engine filters the data using different algorithms and recommends the most relevant items to users. It first captures the past behavior of a customer and based on that, recommends products which the users might be likely to buy</a:t>
            </a:r>
            <a:r>
              <a:rPr lang="en-US" dirty="0" smtClean="0"/>
              <a:t>.</a:t>
            </a:r>
          </a:p>
          <a:p>
            <a:r>
              <a:rPr lang="en-US" dirty="0"/>
              <a:t>Often termed as Recommender Systems, they are simple algorithms which aim to provide the most relevant and accurate items to the user by filtering useful stuff from of a huge pool of information base. Recommendation engines discovers data patterns in the data set by learning consumers choices and produces the outcomes that co-relates to their needs and interests.</a:t>
            </a:r>
            <a:endParaRPr lang="en-IN" dirty="0"/>
          </a:p>
        </p:txBody>
      </p:sp>
    </p:spTree>
    <p:extLst>
      <p:ext uri="{BB962C8B-B14F-4D97-AF65-F5344CB8AC3E}">
        <p14:creationId xmlns:p14="http://schemas.microsoft.com/office/powerpoint/2010/main" val="55371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Recommendation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0619" y="2511380"/>
            <a:ext cx="7659994" cy="3786389"/>
          </a:xfrm>
        </p:spPr>
      </p:pic>
    </p:spTree>
    <p:extLst>
      <p:ext uri="{BB962C8B-B14F-4D97-AF65-F5344CB8AC3E}">
        <p14:creationId xmlns:p14="http://schemas.microsoft.com/office/powerpoint/2010/main" val="2403840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base filtering</a:t>
            </a:r>
            <a:endParaRPr lang="en-IN" dirty="0"/>
          </a:p>
        </p:txBody>
      </p:sp>
      <p:sp>
        <p:nvSpPr>
          <p:cNvPr id="3" name="Content Placeholder 2"/>
          <p:cNvSpPr>
            <a:spLocks noGrp="1"/>
          </p:cNvSpPr>
          <p:nvPr>
            <p:ph idx="1"/>
          </p:nvPr>
        </p:nvSpPr>
        <p:spPr>
          <a:xfrm>
            <a:off x="755709" y="2358801"/>
            <a:ext cx="10513305" cy="1878348"/>
          </a:xfrm>
        </p:spPr>
        <p:txBody>
          <a:bodyPr/>
          <a:lstStyle/>
          <a:p>
            <a:r>
              <a:rPr lang="en-US" dirty="0"/>
              <a:t>Content-based filtering methods are based on a description of the item and a profile of the user's preferences. These methods are best suited to situations where there is known data on an item (name, location, description, etc.), but not on the user. Content-based recommendations treat recommendation as a user-specific classification problem and learn a classifier for the user's likes and dislikes based on an item's features</a:t>
            </a:r>
            <a:r>
              <a:rPr lang="en-US" dirty="0" smtClean="0"/>
              <a: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296" y="3870065"/>
            <a:ext cx="3994412" cy="3509530"/>
          </a:xfrm>
          <a:prstGeom prst="rect">
            <a:avLst/>
          </a:prstGeom>
        </p:spPr>
      </p:pic>
    </p:spTree>
    <p:extLst>
      <p:ext uri="{BB962C8B-B14F-4D97-AF65-F5344CB8AC3E}">
        <p14:creationId xmlns:p14="http://schemas.microsoft.com/office/powerpoint/2010/main" val="3649508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2" y="980517"/>
            <a:ext cx="6204038" cy="912677"/>
          </a:xfrm>
        </p:spPr>
        <p:txBody>
          <a:bodyPr/>
          <a:lstStyle/>
          <a:p>
            <a:r>
              <a:rPr lang="en-US" dirty="0" smtClean="0"/>
              <a:t>Count vector</a:t>
            </a:r>
            <a:endParaRPr lang="en-IN" dirty="0"/>
          </a:p>
        </p:txBody>
      </p:sp>
      <p:sp>
        <p:nvSpPr>
          <p:cNvPr id="4" name="Text Placeholder 3"/>
          <p:cNvSpPr>
            <a:spLocks noGrp="1"/>
          </p:cNvSpPr>
          <p:nvPr>
            <p:ph type="body" sz="half" idx="2"/>
          </p:nvPr>
        </p:nvSpPr>
        <p:spPr>
          <a:xfrm>
            <a:off x="1077682" y="2182969"/>
            <a:ext cx="8825659" cy="997858"/>
          </a:xfrm>
        </p:spPr>
        <p:txBody>
          <a:bodyPr/>
          <a:lstStyle/>
          <a:p>
            <a:r>
              <a:rPr lang="en-US" dirty="0">
                <a:solidFill>
                  <a:schemeClr val="bg1"/>
                </a:solidFill>
              </a:rPr>
              <a:t>Scikit-learn’s CountVectorizer is used to convert a collection of text documents to a vector of term/token counts. It also enables the ​pre-processing of text data prior to generating the vector representation. This functionality makes it a highly flexible feature representation module for text.</a:t>
            </a:r>
            <a:endParaRPr lang="en-IN" dirty="0">
              <a:solidFill>
                <a:schemeClr val="bg1"/>
              </a:solidFill>
            </a:endParaRPr>
          </a:p>
          <a:p>
            <a:endParaRPr lang="en-IN" dirty="0">
              <a:solidFill>
                <a:schemeClr val="bg1"/>
              </a:solidFill>
            </a:endParaRPr>
          </a:p>
        </p:txBody>
      </p:sp>
      <p:pic>
        <p:nvPicPr>
          <p:cNvPr id="10" name="Image28"/>
          <p:cNvPicPr/>
          <p:nvPr/>
        </p:nvPicPr>
        <p:blipFill>
          <a:blip r:embed="rId2"/>
          <a:srcRect l="7199" t="32736" r="8754" b="9409"/>
          <a:stretch>
            <a:fillRect/>
          </a:stretch>
        </p:blipFill>
        <p:spPr bwMode="auto">
          <a:xfrm>
            <a:off x="489348" y="3277417"/>
            <a:ext cx="5640996" cy="3483992"/>
          </a:xfrm>
          <a:prstGeom prst="rect">
            <a:avLst/>
          </a:prstGeom>
        </p:spPr>
      </p:pic>
      <p:pic>
        <p:nvPicPr>
          <p:cNvPr id="11" name="Image29"/>
          <p:cNvPicPr/>
          <p:nvPr/>
        </p:nvPicPr>
        <p:blipFill>
          <a:blip r:embed="rId3"/>
          <a:srcRect l="6886" t="14025" r="8134"/>
          <a:stretch>
            <a:fillRect/>
          </a:stretch>
        </p:blipFill>
        <p:spPr bwMode="auto">
          <a:xfrm>
            <a:off x="6246254" y="3277417"/>
            <a:ext cx="5685737" cy="3580583"/>
          </a:xfrm>
          <a:prstGeom prst="rect">
            <a:avLst/>
          </a:prstGeom>
        </p:spPr>
      </p:pic>
    </p:spTree>
    <p:extLst>
      <p:ext uri="{BB962C8B-B14F-4D97-AF65-F5344CB8AC3E}">
        <p14:creationId xmlns:p14="http://schemas.microsoft.com/office/powerpoint/2010/main" val="1295067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6945857" cy="687706"/>
          </a:xfrm>
        </p:spPr>
        <p:txBody>
          <a:bodyPr/>
          <a:lstStyle/>
          <a:p>
            <a:r>
              <a:rPr lang="en-US" dirty="0" smtClean="0"/>
              <a:t>Cosine similarity matrix</a:t>
            </a:r>
            <a:endParaRPr lang="en-IN" dirty="0"/>
          </a:p>
        </p:txBody>
      </p:sp>
      <p:sp>
        <p:nvSpPr>
          <p:cNvPr id="9" name="Content Placeholder 8"/>
          <p:cNvSpPr>
            <a:spLocks noGrp="1"/>
          </p:cNvSpPr>
          <p:nvPr>
            <p:ph idx="1"/>
          </p:nvPr>
        </p:nvSpPr>
        <p:spPr>
          <a:xfrm>
            <a:off x="729952" y="2562897"/>
            <a:ext cx="9637541" cy="3090930"/>
          </a:xfrm>
        </p:spPr>
        <p:txBody>
          <a:bodyPr>
            <a:normAutofit/>
          </a:bodyPr>
          <a:lstStyle/>
          <a:p>
            <a:r>
              <a:rPr lang="en-US" dirty="0"/>
              <a:t>Cosine similarity is a metric used to measure how similar the documents are irrespective of their size. </a:t>
            </a:r>
            <a:endParaRPr lang="en-US" dirty="0" smtClean="0"/>
          </a:p>
          <a:p>
            <a:r>
              <a:rPr lang="en-US" dirty="0" smtClean="0"/>
              <a:t>Mathematically</a:t>
            </a:r>
            <a:r>
              <a:rPr lang="en-US" dirty="0"/>
              <a:t>, it measures the cosine of the angle between two vectors projected in a multi-dimensional space. </a:t>
            </a:r>
            <a:endParaRPr lang="en-US" dirty="0" smtClean="0"/>
          </a:p>
          <a:p>
            <a:r>
              <a:rPr lang="en-US" dirty="0" smtClean="0"/>
              <a:t>The </a:t>
            </a:r>
            <a:r>
              <a:rPr lang="en-US" dirty="0"/>
              <a:t>cosine similarity is advantageous because even if the two similar documents are far apart by the Euclidean distance (due to the size of the document), chances are they may still be oriented closer together. The smaller the angle, higher the cosine similarity</a:t>
            </a:r>
            <a:r>
              <a:rPr lang="en-US" dirty="0" smtClean="0"/>
              <a:t>.</a:t>
            </a:r>
            <a:endParaRPr lang="en-IN" dirty="0"/>
          </a:p>
          <a:p>
            <a:endParaRPr lang="en-IN" dirty="0"/>
          </a:p>
        </p:txBody>
      </p:sp>
    </p:spTree>
    <p:extLst>
      <p:ext uri="{BB962C8B-B14F-4D97-AF65-F5344CB8AC3E}">
        <p14:creationId xmlns:p14="http://schemas.microsoft.com/office/powerpoint/2010/main" val="2738208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764" y="525007"/>
            <a:ext cx="4648350" cy="6021259"/>
          </a:xfrm>
        </p:spPr>
        <p:txBody>
          <a:bodyPr/>
          <a:lstStyle/>
          <a:p>
            <a:r>
              <a:rPr lang="en-US" sz="1600" dirty="0"/>
              <a:t>Let’s understand the similarity score and similarity matrix.</a:t>
            </a:r>
            <a:r>
              <a:rPr lang="en-IN" sz="1600" dirty="0"/>
              <a:t/>
            </a:r>
            <a:br>
              <a:rPr lang="en-IN" sz="1600" dirty="0"/>
            </a:br>
            <a:r>
              <a:rPr lang="en-IN" sz="1600" dirty="0"/>
              <a:t> 	</a:t>
            </a:r>
            <a:r>
              <a:rPr lang="en-US" sz="1600" dirty="0"/>
              <a:t>Example:</a:t>
            </a:r>
            <a:r>
              <a:rPr lang="en-IN" sz="1600" dirty="0"/>
              <a:t/>
            </a:r>
            <a:br>
              <a:rPr lang="en-IN" sz="1600" dirty="0"/>
            </a:br>
            <a:r>
              <a:rPr lang="en-US" sz="1600" i="1" dirty="0"/>
              <a:t>	Text A: London Paris London</a:t>
            </a:r>
            <a:r>
              <a:rPr lang="en-IN" sz="1600" dirty="0"/>
              <a:t/>
            </a:r>
            <a:br>
              <a:rPr lang="en-IN" sz="1600" dirty="0"/>
            </a:br>
            <a:r>
              <a:rPr lang="en-US" sz="1600" i="1" dirty="0"/>
              <a:t>	Text B: Paris Paris London</a:t>
            </a:r>
            <a:r>
              <a:rPr lang="en-IN" sz="1600" dirty="0"/>
              <a:t/>
            </a:r>
            <a:br>
              <a:rPr lang="en-IN" sz="1600" dirty="0"/>
            </a:br>
            <a:r>
              <a:rPr lang="en-US" sz="1600" dirty="0"/>
              <a:t>	(London, Paris)</a:t>
            </a:r>
            <a:r>
              <a:rPr lang="en-IN" sz="1600" dirty="0"/>
              <a:t/>
            </a:r>
            <a:br>
              <a:rPr lang="en-IN" sz="1600" dirty="0"/>
            </a:br>
            <a:r>
              <a:rPr lang="en-US" sz="1600" dirty="0"/>
              <a:t>	A: (2, 1)</a:t>
            </a:r>
            <a:r>
              <a:rPr lang="en-IN" sz="1600" dirty="0"/>
              <a:t/>
            </a:r>
            <a:br>
              <a:rPr lang="en-IN" sz="1600" dirty="0"/>
            </a:br>
            <a:r>
              <a:rPr lang="en-US" sz="1600" dirty="0"/>
              <a:t>	B: (1, 2)</a:t>
            </a:r>
            <a:r>
              <a:rPr lang="en-IN" sz="1600" dirty="0"/>
              <a:t/>
            </a:r>
            <a:br>
              <a:rPr lang="en-IN" sz="1600" dirty="0"/>
            </a:br>
            <a:r>
              <a:rPr lang="en-US" sz="1600" i="1" dirty="0"/>
              <a:t>	X-Axis = London, Y-Axis = </a:t>
            </a:r>
            <a:r>
              <a:rPr lang="en-US" sz="1600" i="1" dirty="0" smtClean="0"/>
              <a:t>Paris</a:t>
            </a:r>
            <a:br>
              <a:rPr lang="en-US" sz="1600" i="1" dirty="0" smtClean="0"/>
            </a:br>
            <a:r>
              <a:rPr lang="en-US" sz="1600" i="1" dirty="0" smtClean="0"/>
              <a:t/>
            </a:r>
            <a:br>
              <a:rPr lang="en-US" sz="1600" i="1" dirty="0" smtClean="0"/>
            </a:br>
            <a:r>
              <a:rPr lang="en-US" sz="1600" dirty="0"/>
              <a:t>A: (x1, y1) = (2, 1)</a:t>
            </a:r>
            <a:r>
              <a:rPr lang="en-IN" sz="1600" dirty="0"/>
              <a:t/>
            </a:r>
            <a:br>
              <a:rPr lang="en-IN" sz="1600" dirty="0"/>
            </a:br>
            <a:r>
              <a:rPr lang="en-US" sz="1600" dirty="0"/>
              <a:t>B: (x2, y2) = (1, 2)</a:t>
            </a:r>
            <a:r>
              <a:rPr lang="en-IN" sz="1600" dirty="0"/>
              <a:t/>
            </a:r>
            <a:br>
              <a:rPr lang="en-IN" sz="1600" dirty="0"/>
            </a:br>
            <a:r>
              <a:rPr lang="en-US" sz="1600" dirty="0"/>
              <a:t>D = Euclidean Distance and theta is Angular </a:t>
            </a:r>
            <a:r>
              <a:rPr lang="en-US" sz="1600" dirty="0" smtClean="0"/>
              <a:t>Distance</a:t>
            </a:r>
            <a:r>
              <a:rPr lang="en-IN" sz="1600" dirty="0" smtClean="0"/>
              <a:t/>
            </a:r>
            <a:br>
              <a:rPr lang="en-IN" sz="1600" dirty="0" smtClean="0"/>
            </a:br>
            <a:r>
              <a:rPr lang="en-US" sz="1600" dirty="0" smtClean="0"/>
              <a:t> </a:t>
            </a:r>
            <a:r>
              <a:rPr lang="en-IN" sz="1600" dirty="0"/>
              <a:t/>
            </a:r>
            <a:br>
              <a:rPr lang="en-IN" sz="1600" dirty="0"/>
            </a:br>
            <a:r>
              <a:rPr lang="en-US" sz="1600" dirty="0" smtClean="0"/>
              <a:t>The </a:t>
            </a:r>
            <a:r>
              <a:rPr lang="en-US" sz="1600" dirty="0"/>
              <a:t>value of </a:t>
            </a:r>
            <a:r>
              <a:rPr lang="en-US" sz="1600" dirty="0" err="1"/>
              <a:t>cos</a:t>
            </a:r>
            <a:r>
              <a:rPr lang="en-US" sz="1600" dirty="0"/>
              <a:t>(theta) lies between  0 and 1 for positive direction of A vector and B vector.</a:t>
            </a:r>
            <a:r>
              <a:rPr lang="en-IN" sz="1600" dirty="0"/>
              <a:t/>
            </a:r>
            <a:br>
              <a:rPr lang="en-IN" sz="1600" dirty="0"/>
            </a:br>
            <a:r>
              <a:rPr lang="en-US" sz="1600" dirty="0"/>
              <a:t> </a:t>
            </a:r>
            <a:r>
              <a:rPr lang="en-IN" sz="1600" dirty="0"/>
              <a:t/>
            </a:r>
            <a:br>
              <a:rPr lang="en-IN" sz="1600" dirty="0"/>
            </a:br>
            <a:r>
              <a:rPr lang="en-US" sz="1600" dirty="0"/>
              <a:t>Now how much document is similar it depends on their distance of their count vector. </a:t>
            </a:r>
            <a:r>
              <a:rPr lang="en-IN" sz="1600" dirty="0"/>
              <a:t/>
            </a:r>
            <a:br>
              <a:rPr lang="en-IN" sz="1600" dirty="0"/>
            </a:br>
            <a:r>
              <a:rPr lang="en-IN" sz="1600" dirty="0"/>
              <a:t/>
            </a:r>
            <a:br>
              <a:rPr lang="en-IN" sz="1600" dirty="0"/>
            </a:br>
            <a:endParaRPr lang="en-IN" sz="1600" dirty="0"/>
          </a:p>
        </p:txBody>
      </p:sp>
      <p:pic>
        <p:nvPicPr>
          <p:cNvPr id="4" name="Image30"/>
          <p:cNvPicPr/>
          <p:nvPr/>
        </p:nvPicPr>
        <p:blipFill>
          <a:blip r:embed="rId2"/>
          <a:stretch>
            <a:fillRect/>
          </a:stretch>
        </p:blipFill>
        <p:spPr bwMode="auto">
          <a:xfrm>
            <a:off x="6894576" y="931354"/>
            <a:ext cx="4163355" cy="2604283"/>
          </a:xfrm>
          <a:prstGeom prst="rect">
            <a:avLst/>
          </a:prstGeom>
        </p:spPr>
      </p:pic>
      <p:pic>
        <p:nvPicPr>
          <p:cNvPr id="8" name="Image31"/>
          <p:cNvPicPr/>
          <p:nvPr/>
        </p:nvPicPr>
        <p:blipFill>
          <a:blip r:embed="rId3"/>
          <a:srcRect l="26110" t="20300" r="29768" b="52077"/>
          <a:stretch>
            <a:fillRect/>
          </a:stretch>
        </p:blipFill>
        <p:spPr bwMode="auto">
          <a:xfrm>
            <a:off x="7866241" y="3869986"/>
            <a:ext cx="1971675" cy="715010"/>
          </a:xfrm>
          <a:prstGeom prst="rect">
            <a:avLst/>
          </a:prstGeom>
        </p:spPr>
      </p:pic>
    </p:spTree>
    <p:extLst>
      <p:ext uri="{BB962C8B-B14F-4D97-AF65-F5344CB8AC3E}">
        <p14:creationId xmlns:p14="http://schemas.microsoft.com/office/powerpoint/2010/main" val="28604260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375</TotalTime>
  <Words>647</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Wingdings</vt:lpstr>
      <vt:lpstr>Wingdings 3</vt:lpstr>
      <vt:lpstr>Ion Boardroom</vt:lpstr>
      <vt:lpstr>Movie Recommendation system</vt:lpstr>
      <vt:lpstr>Introduction</vt:lpstr>
      <vt:lpstr>Project Scope</vt:lpstr>
      <vt:lpstr>Recommendation</vt:lpstr>
      <vt:lpstr>Types of Recommendation</vt:lpstr>
      <vt:lpstr>Content base filtering</vt:lpstr>
      <vt:lpstr>Count vector</vt:lpstr>
      <vt:lpstr>Cosine similarity matrix</vt:lpstr>
      <vt:lpstr>Let’s understand the similarity score and similarity matrix.   Example:  Text A: London Paris London  Text B: Paris Paris London  (London, Paris)  A: (2, 1)  B: (1, 2)  X-Axis = London, Y-Axis = Paris  A: (x1, y1) = (2, 1) B: (x2, y2) = (1, 2) D = Euclidean Distance and theta is Angular Distance   The value of cos(theta) lies between  0 and 1 for positive direction of A vector and B vector.   Now how much document is similar it depends on their distance of their count vector.   </vt:lpstr>
      <vt:lpstr>Cosine similarity matrix</vt:lpstr>
      <vt:lpstr>Application Demonstration</vt:lpstr>
      <vt:lpstr>Application Demonstration</vt:lpstr>
      <vt:lpstr>Application Demonstration</vt:lpstr>
      <vt:lpstr>Evaluation</vt:lpstr>
      <vt:lpstr>Project Limitations</vt:lpstr>
      <vt:lpstr>Future Scope</vt:lpstr>
      <vt:lpstr>Conclusion </vt:lpstr>
      <vt:lpstr>Bibliography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Vinni</dc:creator>
  <cp:lastModifiedBy>Vinni</cp:lastModifiedBy>
  <cp:revision>32</cp:revision>
  <dcterms:created xsi:type="dcterms:W3CDTF">2020-06-19T18:12:20Z</dcterms:created>
  <dcterms:modified xsi:type="dcterms:W3CDTF">2020-07-03T04:28:04Z</dcterms:modified>
</cp:coreProperties>
</file>