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8" r:id="rId3"/>
    <p:sldId id="263" r:id="rId4"/>
    <p:sldId id="299" r:id="rId5"/>
    <p:sldId id="297" r:id="rId6"/>
    <p:sldId id="300" r:id="rId7"/>
    <p:sldId id="301" r:id="rId8"/>
    <p:sldId id="302" r:id="rId9"/>
    <p:sldId id="298" r:id="rId10"/>
    <p:sldId id="307" r:id="rId11"/>
    <p:sldId id="308" r:id="rId12"/>
    <p:sldId id="303" r:id="rId13"/>
    <p:sldId id="305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  <p:italic r:id="rId18"/>
      <p:boldItalic r:id="rId19"/>
    </p:embeddedFont>
    <p:embeddedFont>
      <p:font typeface="Fira Sans Condensed Medium" panose="020B06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  <p:bold r:id="rId29"/>
    </p:embeddedFont>
    <p:embeddedFont>
      <p:font typeface="Share Tech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04244-0BCF-4E36-9B1F-31E6EC45E0E9}">
  <a:tblStyle styleId="{78304244-0BCF-4E36-9B1F-31E6EC45E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15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03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18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7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6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6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4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7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32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9" r:id="rId6"/>
    <p:sldLayoutId id="2147483663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2200" y="314369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Deep Learning Solution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Rohan Sudhir</a:t>
            </a:r>
            <a:endParaRPr sz="16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106865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Malaria </a:t>
            </a:r>
            <a:br>
              <a:rPr lang="en" sz="6000" dirty="0"/>
            </a:br>
            <a:r>
              <a:rPr lang="en" sz="6000" dirty="0"/>
              <a:t>Detection</a:t>
            </a:r>
            <a:endParaRPr sz="60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02932" y="1366076"/>
            <a:ext cx="1984546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accent5"/>
                </a:solidFill>
              </a:rPr>
              <a:t>Teach</a:t>
            </a:r>
            <a:r>
              <a:rPr lang="en" sz="1050" dirty="0"/>
              <a:t> healthcare professionals how to use the tool </a:t>
            </a:r>
            <a:r>
              <a:rPr lang="en" sz="1050" dirty="0">
                <a:solidFill>
                  <a:schemeClr val="accent5"/>
                </a:solidFill>
              </a:rPr>
              <a:t>for easier adoption</a:t>
            </a:r>
            <a:endParaRPr sz="1050" dirty="0">
              <a:solidFill>
                <a:schemeClr val="accent5"/>
              </a:solidFill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INFRASTRUCTURE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Host the model on </a:t>
            </a:r>
            <a:r>
              <a:rPr lang="en" sz="1200" dirty="0">
                <a:solidFill>
                  <a:schemeClr val="accent5"/>
                </a:solidFill>
              </a:rPr>
              <a:t>cloud</a:t>
            </a:r>
            <a:r>
              <a:rPr lang="en" sz="1200" dirty="0"/>
              <a:t> – scalable + cost effective (AWS*)</a:t>
            </a:r>
            <a:endParaRPr sz="12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New image data can </a:t>
            </a:r>
            <a:r>
              <a:rPr lang="en" sz="1200" dirty="0">
                <a:solidFill>
                  <a:schemeClr val="accent5"/>
                </a:solidFill>
              </a:rPr>
              <a:t>improve </a:t>
            </a:r>
            <a:r>
              <a:rPr lang="en" sz="1200" dirty="0"/>
              <a:t>the model </a:t>
            </a:r>
            <a:r>
              <a:rPr lang="en" sz="1200" dirty="0">
                <a:solidFill>
                  <a:schemeClr val="accent5"/>
                </a:solidFill>
              </a:rPr>
              <a:t>performance over time</a:t>
            </a:r>
            <a:endParaRPr sz="1200" dirty="0">
              <a:solidFill>
                <a:schemeClr val="accent5"/>
              </a:solidFill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Add to </a:t>
            </a:r>
            <a:r>
              <a:rPr lang="en" sz="1200" dirty="0">
                <a:solidFill>
                  <a:schemeClr val="accent5"/>
                </a:solidFill>
              </a:rPr>
              <a:t>existing healthcare information systems</a:t>
            </a:r>
            <a:r>
              <a:rPr lang="en" sz="1200" dirty="0"/>
              <a:t> for seamless distribution</a:t>
            </a:r>
            <a:endParaRPr sz="1200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TRAINING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658;p31">
            <a:extLst>
              <a:ext uri="{FF2B5EF4-FFF2-40B4-BE49-F238E27FC236}">
                <a16:creationId xmlns:a16="http://schemas.microsoft.com/office/drawing/2014/main" id="{889F20F3-56BD-2529-ECBF-53252FCE0CEA}"/>
              </a:ext>
            </a:extLst>
          </p:cNvPr>
          <p:cNvSpPr txBox="1">
            <a:spLocks/>
          </p:cNvSpPr>
          <p:nvPr/>
        </p:nvSpPr>
        <p:spPr>
          <a:xfrm>
            <a:off x="2054168" y="268940"/>
            <a:ext cx="5035663" cy="63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3200" u="sng" dirty="0"/>
              <a:t>Implementation</a:t>
            </a:r>
          </a:p>
        </p:txBody>
      </p:sp>
      <p:grpSp>
        <p:nvGrpSpPr>
          <p:cNvPr id="5" name="Google Shape;9825;p58">
            <a:extLst>
              <a:ext uri="{FF2B5EF4-FFF2-40B4-BE49-F238E27FC236}">
                <a16:creationId xmlns:a16="http://schemas.microsoft.com/office/drawing/2014/main" id="{320320C4-F9EC-484C-02E9-545150F017D1}"/>
              </a:ext>
            </a:extLst>
          </p:cNvPr>
          <p:cNvGrpSpPr/>
          <p:nvPr/>
        </p:nvGrpSpPr>
        <p:grpSpPr>
          <a:xfrm>
            <a:off x="3649847" y="1853775"/>
            <a:ext cx="417864" cy="363346"/>
            <a:chOff x="1958520" y="2302574"/>
            <a:chExt cx="359213" cy="327807"/>
          </a:xfrm>
          <a:solidFill>
            <a:schemeClr val="tx1">
              <a:lumMod val="50000"/>
            </a:schemeClr>
          </a:solidFill>
        </p:grpSpPr>
        <p:sp>
          <p:nvSpPr>
            <p:cNvPr id="6" name="Google Shape;9826;p58">
              <a:extLst>
                <a:ext uri="{FF2B5EF4-FFF2-40B4-BE49-F238E27FC236}">
                  <a16:creationId xmlns:a16="http://schemas.microsoft.com/office/drawing/2014/main" id="{59B8E729-D40F-96DE-369C-41146AED3398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27;p58">
              <a:extLst>
                <a:ext uri="{FF2B5EF4-FFF2-40B4-BE49-F238E27FC236}">
                  <a16:creationId xmlns:a16="http://schemas.microsoft.com/office/drawing/2014/main" id="{D3D64B5C-CACB-63AD-ED19-C59CAAB17CDB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28;p58">
              <a:extLst>
                <a:ext uri="{FF2B5EF4-FFF2-40B4-BE49-F238E27FC236}">
                  <a16:creationId xmlns:a16="http://schemas.microsoft.com/office/drawing/2014/main" id="{2D6BECE3-8BA9-08DB-42D8-2DC74EC33392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404;p59">
            <a:extLst>
              <a:ext uri="{FF2B5EF4-FFF2-40B4-BE49-F238E27FC236}">
                <a16:creationId xmlns:a16="http://schemas.microsoft.com/office/drawing/2014/main" id="{BF57D258-2F45-192B-86FC-43AB36C965C4}"/>
              </a:ext>
            </a:extLst>
          </p:cNvPr>
          <p:cNvGrpSpPr/>
          <p:nvPr/>
        </p:nvGrpSpPr>
        <p:grpSpPr>
          <a:xfrm>
            <a:off x="5131827" y="1853775"/>
            <a:ext cx="278795" cy="351615"/>
            <a:chOff x="8010427" y="3348503"/>
            <a:chExt cx="278795" cy="351615"/>
          </a:xfrm>
          <a:solidFill>
            <a:schemeClr val="tx1">
              <a:lumMod val="50000"/>
            </a:schemeClr>
          </a:solidFill>
        </p:grpSpPr>
        <p:sp>
          <p:nvSpPr>
            <p:cNvPr id="10" name="Google Shape;10405;p59">
              <a:extLst>
                <a:ext uri="{FF2B5EF4-FFF2-40B4-BE49-F238E27FC236}">
                  <a16:creationId xmlns:a16="http://schemas.microsoft.com/office/drawing/2014/main" id="{7C5BB824-63F3-B434-5A10-9D9934A42EA1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06;p59">
              <a:extLst>
                <a:ext uri="{FF2B5EF4-FFF2-40B4-BE49-F238E27FC236}">
                  <a16:creationId xmlns:a16="http://schemas.microsoft.com/office/drawing/2014/main" id="{563635B1-E8B0-176B-0999-A2CB4C2E4E36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07;p59">
              <a:extLst>
                <a:ext uri="{FF2B5EF4-FFF2-40B4-BE49-F238E27FC236}">
                  <a16:creationId xmlns:a16="http://schemas.microsoft.com/office/drawing/2014/main" id="{C5AE860F-3AD0-BAC1-DC10-3A6CCA39166B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08;p59">
              <a:extLst>
                <a:ext uri="{FF2B5EF4-FFF2-40B4-BE49-F238E27FC236}">
                  <a16:creationId xmlns:a16="http://schemas.microsoft.com/office/drawing/2014/main" id="{69D22DB4-D941-7155-826C-4BDEDF49F0F1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1262;p60">
            <a:extLst>
              <a:ext uri="{FF2B5EF4-FFF2-40B4-BE49-F238E27FC236}">
                <a16:creationId xmlns:a16="http://schemas.microsoft.com/office/drawing/2014/main" id="{95A1F37E-9337-D8AC-49BA-729DB33A9A69}"/>
              </a:ext>
            </a:extLst>
          </p:cNvPr>
          <p:cNvGrpSpPr/>
          <p:nvPr/>
        </p:nvGrpSpPr>
        <p:grpSpPr>
          <a:xfrm>
            <a:off x="5028814" y="3230306"/>
            <a:ext cx="510308" cy="427037"/>
            <a:chOff x="7929578" y="4284365"/>
            <a:chExt cx="395266" cy="351312"/>
          </a:xfrm>
          <a:solidFill>
            <a:schemeClr val="tx1">
              <a:lumMod val="50000"/>
            </a:schemeClr>
          </a:solidFill>
        </p:grpSpPr>
        <p:sp>
          <p:nvSpPr>
            <p:cNvPr id="15" name="Google Shape;11263;p60">
              <a:extLst>
                <a:ext uri="{FF2B5EF4-FFF2-40B4-BE49-F238E27FC236}">
                  <a16:creationId xmlns:a16="http://schemas.microsoft.com/office/drawing/2014/main" id="{7DC4DC0A-10A8-CF76-A3CF-43724F4CD2A6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64;p60">
              <a:extLst>
                <a:ext uri="{FF2B5EF4-FFF2-40B4-BE49-F238E27FC236}">
                  <a16:creationId xmlns:a16="http://schemas.microsoft.com/office/drawing/2014/main" id="{384E2DF8-51BE-3787-ECBC-6D33FA049D22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65;p60">
              <a:extLst>
                <a:ext uri="{FF2B5EF4-FFF2-40B4-BE49-F238E27FC236}">
                  <a16:creationId xmlns:a16="http://schemas.microsoft.com/office/drawing/2014/main" id="{98C1CA75-75BE-42B9-336A-6F5FB16C22CD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66;p60">
              <a:extLst>
                <a:ext uri="{FF2B5EF4-FFF2-40B4-BE49-F238E27FC236}">
                  <a16:creationId xmlns:a16="http://schemas.microsoft.com/office/drawing/2014/main" id="{BDF910DB-FF8B-52A2-2EDD-A1DACB383C25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1346;p60">
            <a:extLst>
              <a:ext uri="{FF2B5EF4-FFF2-40B4-BE49-F238E27FC236}">
                <a16:creationId xmlns:a16="http://schemas.microsoft.com/office/drawing/2014/main" id="{6D0A7669-2AF7-F2BA-7309-B43B8B1A00FE}"/>
              </a:ext>
            </a:extLst>
          </p:cNvPr>
          <p:cNvGrpSpPr/>
          <p:nvPr/>
        </p:nvGrpSpPr>
        <p:grpSpPr>
          <a:xfrm>
            <a:off x="3622921" y="3192994"/>
            <a:ext cx="492415" cy="501661"/>
            <a:chOff x="3095745" y="3805393"/>
            <a:chExt cx="352840" cy="354717"/>
          </a:xfrm>
          <a:solidFill>
            <a:schemeClr val="tx1">
              <a:lumMod val="50000"/>
            </a:schemeClr>
          </a:solidFill>
        </p:grpSpPr>
        <p:sp>
          <p:nvSpPr>
            <p:cNvPr id="20" name="Google Shape;11347;p60">
              <a:extLst>
                <a:ext uri="{FF2B5EF4-FFF2-40B4-BE49-F238E27FC236}">
                  <a16:creationId xmlns:a16="http://schemas.microsoft.com/office/drawing/2014/main" id="{067B36B8-7F82-2C53-C875-4EE7A9FA9A1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48;p60">
              <a:extLst>
                <a:ext uri="{FF2B5EF4-FFF2-40B4-BE49-F238E27FC236}">
                  <a16:creationId xmlns:a16="http://schemas.microsoft.com/office/drawing/2014/main" id="{5B6EBF2A-5020-C304-9BBF-0A14E2A08A22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49;p60">
              <a:extLst>
                <a:ext uri="{FF2B5EF4-FFF2-40B4-BE49-F238E27FC236}">
                  <a16:creationId xmlns:a16="http://schemas.microsoft.com/office/drawing/2014/main" id="{7B1354AC-AB67-C29A-C840-44E0CF7ECD48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50;p60">
              <a:extLst>
                <a:ext uri="{FF2B5EF4-FFF2-40B4-BE49-F238E27FC236}">
                  <a16:creationId xmlns:a16="http://schemas.microsoft.com/office/drawing/2014/main" id="{DDA16E2C-A7E5-117B-6F62-F5219D5BC50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1351;p60">
              <a:extLst>
                <a:ext uri="{FF2B5EF4-FFF2-40B4-BE49-F238E27FC236}">
                  <a16:creationId xmlns:a16="http://schemas.microsoft.com/office/drawing/2014/main" id="{BE29821B-4D40-6C95-5301-1FD7901660D2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52;p60">
              <a:extLst>
                <a:ext uri="{FF2B5EF4-FFF2-40B4-BE49-F238E27FC236}">
                  <a16:creationId xmlns:a16="http://schemas.microsoft.com/office/drawing/2014/main" id="{7720254B-4AE7-ECB3-9069-6EBEFFB4265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658;p31">
            <a:extLst>
              <a:ext uri="{FF2B5EF4-FFF2-40B4-BE49-F238E27FC236}">
                <a16:creationId xmlns:a16="http://schemas.microsoft.com/office/drawing/2014/main" id="{2329BA26-0529-0F4C-D5C7-AEAEDFEE88DE}"/>
              </a:ext>
            </a:extLst>
          </p:cNvPr>
          <p:cNvSpPr txBox="1">
            <a:spLocks/>
          </p:cNvSpPr>
          <p:nvPr/>
        </p:nvSpPr>
        <p:spPr>
          <a:xfrm>
            <a:off x="495301" y="4335686"/>
            <a:ext cx="8458198" cy="31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0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*around $10,000 annually per 100,000,000 predictions ($0.10 per 1000 predictions according to Amazon ML quotes)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8;p31">
            <a:extLst>
              <a:ext uri="{FF2B5EF4-FFF2-40B4-BE49-F238E27FC236}">
                <a16:creationId xmlns:a16="http://schemas.microsoft.com/office/drawing/2014/main" id="{889F20F3-56BD-2529-ECBF-53252FCE0CEA}"/>
              </a:ext>
            </a:extLst>
          </p:cNvPr>
          <p:cNvSpPr txBox="1">
            <a:spLocks/>
          </p:cNvSpPr>
          <p:nvPr/>
        </p:nvSpPr>
        <p:spPr>
          <a:xfrm>
            <a:off x="2051818" y="259787"/>
            <a:ext cx="5035663" cy="63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3200" u="sng" dirty="0"/>
              <a:t>Challenges</a:t>
            </a:r>
          </a:p>
        </p:txBody>
      </p:sp>
      <p:cxnSp>
        <p:nvCxnSpPr>
          <p:cNvPr id="41" name="Google Shape;1084;p38">
            <a:extLst>
              <a:ext uri="{FF2B5EF4-FFF2-40B4-BE49-F238E27FC236}">
                <a16:creationId xmlns:a16="http://schemas.microsoft.com/office/drawing/2014/main" id="{931646C2-69EA-F8D5-7AD3-93AFFB0E71B5}"/>
              </a:ext>
            </a:extLst>
          </p:cNvPr>
          <p:cNvCxnSpPr/>
          <p:nvPr/>
        </p:nvCxnSpPr>
        <p:spPr>
          <a:xfrm>
            <a:off x="1551088" y="21759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1085;p38">
            <a:extLst>
              <a:ext uri="{FF2B5EF4-FFF2-40B4-BE49-F238E27FC236}">
                <a16:creationId xmlns:a16="http://schemas.microsoft.com/office/drawing/2014/main" id="{C3D297C2-38A4-D4A2-635B-006CCDCDF39A}"/>
              </a:ext>
            </a:extLst>
          </p:cNvPr>
          <p:cNvCxnSpPr/>
          <p:nvPr/>
        </p:nvCxnSpPr>
        <p:spPr>
          <a:xfrm>
            <a:off x="3587838" y="27479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086;p38">
            <a:extLst>
              <a:ext uri="{FF2B5EF4-FFF2-40B4-BE49-F238E27FC236}">
                <a16:creationId xmlns:a16="http://schemas.microsoft.com/office/drawing/2014/main" id="{ABB83F1F-ED09-44CC-C5C7-EE5A19026E2B}"/>
              </a:ext>
            </a:extLst>
          </p:cNvPr>
          <p:cNvCxnSpPr/>
          <p:nvPr/>
        </p:nvCxnSpPr>
        <p:spPr>
          <a:xfrm>
            <a:off x="5624588" y="21759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087;p38">
            <a:extLst>
              <a:ext uri="{FF2B5EF4-FFF2-40B4-BE49-F238E27FC236}">
                <a16:creationId xmlns:a16="http://schemas.microsoft.com/office/drawing/2014/main" id="{01778581-66FE-4FDE-B044-C43F14E0BD98}"/>
              </a:ext>
            </a:extLst>
          </p:cNvPr>
          <p:cNvCxnSpPr/>
          <p:nvPr/>
        </p:nvCxnSpPr>
        <p:spPr>
          <a:xfrm>
            <a:off x="7661338" y="27479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89;p38">
            <a:extLst>
              <a:ext uri="{FF2B5EF4-FFF2-40B4-BE49-F238E27FC236}">
                <a16:creationId xmlns:a16="http://schemas.microsoft.com/office/drawing/2014/main" id="{C68675D4-9409-5F44-88AF-4978650D6102}"/>
              </a:ext>
            </a:extLst>
          </p:cNvPr>
          <p:cNvCxnSpPr/>
          <p:nvPr/>
        </p:nvCxnSpPr>
        <p:spPr>
          <a:xfrm>
            <a:off x="1034400" y="26895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1090;p38">
            <a:extLst>
              <a:ext uri="{FF2B5EF4-FFF2-40B4-BE49-F238E27FC236}">
                <a16:creationId xmlns:a16="http://schemas.microsoft.com/office/drawing/2014/main" id="{AAB51677-0A11-0EC4-0175-DE9039566A07}"/>
              </a:ext>
            </a:extLst>
          </p:cNvPr>
          <p:cNvGrpSpPr/>
          <p:nvPr/>
        </p:nvGrpSpPr>
        <p:grpSpPr>
          <a:xfrm>
            <a:off x="1372725" y="2502750"/>
            <a:ext cx="373500" cy="373500"/>
            <a:chOff x="1372725" y="1912500"/>
            <a:chExt cx="373500" cy="373500"/>
          </a:xfrm>
        </p:grpSpPr>
        <p:sp>
          <p:nvSpPr>
            <p:cNvPr id="47" name="Google Shape;1091;p38">
              <a:extLst>
                <a:ext uri="{FF2B5EF4-FFF2-40B4-BE49-F238E27FC236}">
                  <a16:creationId xmlns:a16="http://schemas.microsoft.com/office/drawing/2014/main" id="{6F1D8955-7225-622E-2F71-1B6767FDF7D9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2;p38">
              <a:extLst>
                <a:ext uri="{FF2B5EF4-FFF2-40B4-BE49-F238E27FC236}">
                  <a16:creationId xmlns:a16="http://schemas.microsoft.com/office/drawing/2014/main" id="{D7AE5E9F-86ED-CA0C-B07A-CD697C05194E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93;p38">
            <a:extLst>
              <a:ext uri="{FF2B5EF4-FFF2-40B4-BE49-F238E27FC236}">
                <a16:creationId xmlns:a16="http://schemas.microsoft.com/office/drawing/2014/main" id="{1EF857B6-6DB8-E7A6-1EB7-7AD543028F1B}"/>
              </a:ext>
            </a:extLst>
          </p:cNvPr>
          <p:cNvGrpSpPr/>
          <p:nvPr/>
        </p:nvGrpSpPr>
        <p:grpSpPr>
          <a:xfrm>
            <a:off x="3401092" y="2502750"/>
            <a:ext cx="373500" cy="373500"/>
            <a:chOff x="3212675" y="1912500"/>
            <a:chExt cx="373500" cy="373500"/>
          </a:xfrm>
        </p:grpSpPr>
        <p:sp>
          <p:nvSpPr>
            <p:cNvPr id="50" name="Google Shape;1094;p38">
              <a:extLst>
                <a:ext uri="{FF2B5EF4-FFF2-40B4-BE49-F238E27FC236}">
                  <a16:creationId xmlns:a16="http://schemas.microsoft.com/office/drawing/2014/main" id="{8EE9D2C6-F9FE-2676-531B-3ABB0E1724F5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5;p38">
              <a:extLst>
                <a:ext uri="{FF2B5EF4-FFF2-40B4-BE49-F238E27FC236}">
                  <a16:creationId xmlns:a16="http://schemas.microsoft.com/office/drawing/2014/main" id="{77D29FAE-7CCB-E4E6-C0E1-9B4709945AD3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96;p38">
            <a:extLst>
              <a:ext uri="{FF2B5EF4-FFF2-40B4-BE49-F238E27FC236}">
                <a16:creationId xmlns:a16="http://schemas.microsoft.com/office/drawing/2014/main" id="{5F9A646A-95B7-8F8F-D86C-792460E1D78E}"/>
              </a:ext>
            </a:extLst>
          </p:cNvPr>
          <p:cNvGrpSpPr/>
          <p:nvPr/>
        </p:nvGrpSpPr>
        <p:grpSpPr>
          <a:xfrm>
            <a:off x="5429458" y="2502750"/>
            <a:ext cx="373500" cy="373500"/>
            <a:chOff x="5557850" y="1912500"/>
            <a:chExt cx="373500" cy="373500"/>
          </a:xfrm>
        </p:grpSpPr>
        <p:sp>
          <p:nvSpPr>
            <p:cNvPr id="53" name="Google Shape;1097;p38">
              <a:extLst>
                <a:ext uri="{FF2B5EF4-FFF2-40B4-BE49-F238E27FC236}">
                  <a16:creationId xmlns:a16="http://schemas.microsoft.com/office/drawing/2014/main" id="{62A4737A-A86E-68E3-F020-D002AAFBEB60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8;p38">
              <a:extLst>
                <a:ext uri="{FF2B5EF4-FFF2-40B4-BE49-F238E27FC236}">
                  <a16:creationId xmlns:a16="http://schemas.microsoft.com/office/drawing/2014/main" id="{7C191276-F5D1-2554-11E5-77A8884D878B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099;p38">
            <a:extLst>
              <a:ext uri="{FF2B5EF4-FFF2-40B4-BE49-F238E27FC236}">
                <a16:creationId xmlns:a16="http://schemas.microsoft.com/office/drawing/2014/main" id="{9B5BCDDF-FC57-B228-3E7D-F65E4C48A87F}"/>
              </a:ext>
            </a:extLst>
          </p:cNvPr>
          <p:cNvGrpSpPr/>
          <p:nvPr/>
        </p:nvGrpSpPr>
        <p:grpSpPr>
          <a:xfrm>
            <a:off x="7457825" y="2502750"/>
            <a:ext cx="373500" cy="373500"/>
            <a:chOff x="7457825" y="1912500"/>
            <a:chExt cx="373500" cy="373500"/>
          </a:xfrm>
        </p:grpSpPr>
        <p:sp>
          <p:nvSpPr>
            <p:cNvPr id="56" name="Google Shape;1100;p38">
              <a:extLst>
                <a:ext uri="{FF2B5EF4-FFF2-40B4-BE49-F238E27FC236}">
                  <a16:creationId xmlns:a16="http://schemas.microsoft.com/office/drawing/2014/main" id="{2F8614BF-F169-1215-25C0-DE240DAB3353}"/>
                </a:ext>
              </a:extLst>
            </p:cNvPr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01;p38">
              <a:extLst>
                <a:ext uri="{FF2B5EF4-FFF2-40B4-BE49-F238E27FC236}">
                  <a16:creationId xmlns:a16="http://schemas.microsoft.com/office/drawing/2014/main" id="{DAB006E9-4007-5B82-2B58-5A187923F856}"/>
                </a:ext>
              </a:extLst>
            </p:cNvPr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103;p38">
            <a:extLst>
              <a:ext uri="{FF2B5EF4-FFF2-40B4-BE49-F238E27FC236}">
                <a16:creationId xmlns:a16="http://schemas.microsoft.com/office/drawing/2014/main" id="{8ED1E1A8-FC28-CD56-4B91-D494983DDF0C}"/>
              </a:ext>
            </a:extLst>
          </p:cNvPr>
          <p:cNvSpPr txBox="1">
            <a:spLocks/>
          </p:cNvSpPr>
          <p:nvPr/>
        </p:nvSpPr>
        <p:spPr>
          <a:xfrm>
            <a:off x="521051" y="1286338"/>
            <a:ext cx="2109895" cy="85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-US" sz="1100" dirty="0"/>
              <a:t>Mishandling sensitive information </a:t>
            </a:r>
            <a:r>
              <a:rPr lang="en-US" sz="1100" dirty="0">
                <a:solidFill>
                  <a:srgbClr val="FFFF00"/>
                </a:solidFill>
              </a:rPr>
              <a:t>can leave patients vulnerable</a:t>
            </a:r>
            <a:r>
              <a:rPr lang="en-US" sz="1100" dirty="0"/>
              <a:t> and cause legal repercussions for businesses.</a:t>
            </a:r>
          </a:p>
        </p:txBody>
      </p:sp>
      <p:sp>
        <p:nvSpPr>
          <p:cNvPr id="61" name="Google Shape;1105;p38">
            <a:extLst>
              <a:ext uri="{FF2B5EF4-FFF2-40B4-BE49-F238E27FC236}">
                <a16:creationId xmlns:a16="http://schemas.microsoft.com/office/drawing/2014/main" id="{240900A0-6A9B-F0C4-1BAF-5A4AD51E9B22}"/>
              </a:ext>
            </a:extLst>
          </p:cNvPr>
          <p:cNvSpPr txBox="1">
            <a:spLocks/>
          </p:cNvSpPr>
          <p:nvPr/>
        </p:nvSpPr>
        <p:spPr>
          <a:xfrm>
            <a:off x="6720378" y="3261499"/>
            <a:ext cx="1881300" cy="102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Expand to </a:t>
            </a:r>
            <a:r>
              <a:rPr lang="en-US" sz="1400" dirty="0">
                <a:solidFill>
                  <a:srgbClr val="FFFF00"/>
                </a:solidFill>
              </a:rPr>
              <a:t>multiclassification</a:t>
            </a:r>
            <a:r>
              <a:rPr lang="en-US" sz="1400" dirty="0"/>
              <a:t>. Explore </a:t>
            </a:r>
            <a:r>
              <a:rPr lang="en-US" sz="1400" dirty="0">
                <a:solidFill>
                  <a:schemeClr val="bg1"/>
                </a:solidFill>
              </a:rPr>
              <a:t>specialized pre-trained models</a:t>
            </a:r>
            <a:r>
              <a:rPr lang="en-US" sz="1400" dirty="0"/>
              <a:t>.</a:t>
            </a:r>
          </a:p>
        </p:txBody>
      </p:sp>
      <p:sp>
        <p:nvSpPr>
          <p:cNvPr id="63" name="Google Shape;1107;p38">
            <a:extLst>
              <a:ext uri="{FF2B5EF4-FFF2-40B4-BE49-F238E27FC236}">
                <a16:creationId xmlns:a16="http://schemas.microsoft.com/office/drawing/2014/main" id="{6599BA30-5A4A-A130-8BA9-FAD701DC60E7}"/>
              </a:ext>
            </a:extLst>
          </p:cNvPr>
          <p:cNvSpPr txBox="1">
            <a:spLocks/>
          </p:cNvSpPr>
          <p:nvPr/>
        </p:nvSpPr>
        <p:spPr>
          <a:xfrm>
            <a:off x="2532864" y="3203050"/>
            <a:ext cx="2109900" cy="87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Model performance is </a:t>
            </a:r>
            <a:r>
              <a:rPr lang="en-US" sz="1400" dirty="0">
                <a:solidFill>
                  <a:srgbClr val="FFFF00"/>
                </a:solidFill>
              </a:rPr>
              <a:t>highly dependent on quality </a:t>
            </a:r>
            <a:r>
              <a:rPr lang="en-US" sz="1400" dirty="0"/>
              <a:t>of microscopic images.</a:t>
            </a:r>
          </a:p>
        </p:txBody>
      </p:sp>
      <p:sp>
        <p:nvSpPr>
          <p:cNvPr id="577" name="Google Shape;1109;p38">
            <a:extLst>
              <a:ext uri="{FF2B5EF4-FFF2-40B4-BE49-F238E27FC236}">
                <a16:creationId xmlns:a16="http://schemas.microsoft.com/office/drawing/2014/main" id="{689C9DD0-683C-8111-310E-C54B3C70B972}"/>
              </a:ext>
            </a:extLst>
          </p:cNvPr>
          <p:cNvSpPr txBox="1">
            <a:spLocks/>
          </p:cNvSpPr>
          <p:nvPr/>
        </p:nvSpPr>
        <p:spPr>
          <a:xfrm>
            <a:off x="4569650" y="1261366"/>
            <a:ext cx="2109900" cy="91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-US" sz="1200" dirty="0">
                <a:solidFill>
                  <a:schemeClr val="bg1"/>
                </a:solidFill>
              </a:rPr>
              <a:t>Cloud solutions are not viable </a:t>
            </a:r>
            <a:r>
              <a:rPr lang="en-US" sz="1200" dirty="0"/>
              <a:t>in low resource, low connectivity areas. </a:t>
            </a:r>
            <a:r>
              <a:rPr lang="en-US" sz="1200" dirty="0">
                <a:solidFill>
                  <a:srgbClr val="FFFF00"/>
                </a:solidFill>
              </a:rPr>
              <a:t>Local solutions are needed.</a:t>
            </a:r>
          </a:p>
        </p:txBody>
      </p:sp>
      <p:sp>
        <p:nvSpPr>
          <p:cNvPr id="578" name="Google Shape;1110;p38">
            <a:extLst>
              <a:ext uri="{FF2B5EF4-FFF2-40B4-BE49-F238E27FC236}">
                <a16:creationId xmlns:a16="http://schemas.microsoft.com/office/drawing/2014/main" id="{60CDDC55-9A6F-F44D-2B3B-42198954BBED}"/>
              </a:ext>
            </a:extLst>
          </p:cNvPr>
          <p:cNvSpPr txBox="1">
            <a:spLocks/>
          </p:cNvSpPr>
          <p:nvPr/>
        </p:nvSpPr>
        <p:spPr>
          <a:xfrm>
            <a:off x="907900" y="3053874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chemeClr val="accent2"/>
                </a:solidFill>
              </a:rPr>
              <a:t>Data Privacy</a:t>
            </a:r>
          </a:p>
        </p:txBody>
      </p:sp>
      <p:sp>
        <p:nvSpPr>
          <p:cNvPr id="579" name="Google Shape;1111;p38">
            <a:extLst>
              <a:ext uri="{FF2B5EF4-FFF2-40B4-BE49-F238E27FC236}">
                <a16:creationId xmlns:a16="http://schemas.microsoft.com/office/drawing/2014/main" id="{D398BA01-E897-1179-73E5-4EC2C1835DD6}"/>
              </a:ext>
            </a:extLst>
          </p:cNvPr>
          <p:cNvSpPr txBox="1">
            <a:spLocks/>
          </p:cNvSpPr>
          <p:nvPr/>
        </p:nvSpPr>
        <p:spPr>
          <a:xfrm>
            <a:off x="2944650" y="1884808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chemeClr val="accent1"/>
                </a:solidFill>
              </a:rPr>
              <a:t>Data Quality</a:t>
            </a:r>
          </a:p>
        </p:txBody>
      </p:sp>
      <p:sp>
        <p:nvSpPr>
          <p:cNvPr id="580" name="Google Shape;1112;p38">
            <a:extLst>
              <a:ext uri="{FF2B5EF4-FFF2-40B4-BE49-F238E27FC236}">
                <a16:creationId xmlns:a16="http://schemas.microsoft.com/office/drawing/2014/main" id="{F8076A5F-9C70-069D-DF3A-0656B11A9D59}"/>
              </a:ext>
            </a:extLst>
          </p:cNvPr>
          <p:cNvSpPr txBox="1">
            <a:spLocks/>
          </p:cNvSpPr>
          <p:nvPr/>
        </p:nvSpPr>
        <p:spPr>
          <a:xfrm>
            <a:off x="4981399" y="3151041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accent3"/>
                </a:solidFill>
              </a:rPr>
              <a:t>Low-resource locations</a:t>
            </a:r>
          </a:p>
        </p:txBody>
      </p:sp>
      <p:sp>
        <p:nvSpPr>
          <p:cNvPr id="581" name="Google Shape;1113;p38">
            <a:extLst>
              <a:ext uri="{FF2B5EF4-FFF2-40B4-BE49-F238E27FC236}">
                <a16:creationId xmlns:a16="http://schemas.microsoft.com/office/drawing/2014/main" id="{7AC38C37-DB93-C433-BEFA-287A761583D2}"/>
              </a:ext>
            </a:extLst>
          </p:cNvPr>
          <p:cNvSpPr txBox="1">
            <a:spLocks/>
          </p:cNvSpPr>
          <p:nvPr/>
        </p:nvSpPr>
        <p:spPr>
          <a:xfrm>
            <a:off x="7018150" y="1884808"/>
            <a:ext cx="12864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 dirty="0">
                <a:solidFill>
                  <a:schemeClr val="accent4"/>
                </a:solidFill>
              </a:rPr>
              <a:t>Future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</a:rPr>
              <a:t>proofing</a:t>
            </a:r>
          </a:p>
        </p:txBody>
      </p:sp>
    </p:spTree>
    <p:extLst>
      <p:ext uri="{BB962C8B-B14F-4D97-AF65-F5344CB8AC3E}">
        <p14:creationId xmlns:p14="http://schemas.microsoft.com/office/powerpoint/2010/main" val="355332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APPENDIX</a:t>
            </a:r>
            <a:endParaRPr u="sng" dirty="0"/>
          </a:p>
        </p:txBody>
      </p:sp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F7B5E38-BF81-2D5F-97CB-CFC9EBAF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402507"/>
            <a:ext cx="4839115" cy="3109751"/>
          </a:xfrm>
          <a:prstGeom prst="rect">
            <a:avLst/>
          </a:prstGeom>
        </p:spPr>
      </p:pic>
      <p:sp>
        <p:nvSpPr>
          <p:cNvPr id="4" name="Google Shape;658;p31">
            <a:extLst>
              <a:ext uri="{FF2B5EF4-FFF2-40B4-BE49-F238E27FC236}">
                <a16:creationId xmlns:a16="http://schemas.microsoft.com/office/drawing/2014/main" id="{CB492922-789C-162D-7B33-3FAEA89455B0}"/>
              </a:ext>
            </a:extLst>
          </p:cNvPr>
          <p:cNvSpPr txBox="1">
            <a:spLocks/>
          </p:cNvSpPr>
          <p:nvPr/>
        </p:nvSpPr>
        <p:spPr>
          <a:xfrm>
            <a:off x="541021" y="989475"/>
            <a:ext cx="2202179" cy="44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Proposed solution code:</a:t>
            </a:r>
          </a:p>
        </p:txBody>
      </p:sp>
    </p:spTree>
    <p:extLst>
      <p:ext uri="{BB962C8B-B14F-4D97-AF65-F5344CB8AC3E}">
        <p14:creationId xmlns:p14="http://schemas.microsoft.com/office/powerpoint/2010/main" val="141706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05784" y="369935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and Challenges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82322" y="3699358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62788" y="349639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162788" y="29484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82315" y="29484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05192" y="29484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162788" y="186530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882315" y="1865308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05192" y="186530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162788" y="227735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882315" y="227735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05192" y="227735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15488" y="162727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29296" y="268942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286237" y="197182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15046" y="1987218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28656" y="1987205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44733" y="1992475"/>
            <a:ext cx="331391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571757" y="796562"/>
            <a:ext cx="5035663" cy="919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Malaria is a </a:t>
            </a:r>
            <a:r>
              <a:rPr lang="en-US" sz="2000" dirty="0">
                <a:solidFill>
                  <a:srgbClr val="FFFF00"/>
                </a:solidFill>
              </a:rPr>
              <a:t>widespread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FF00"/>
                </a:solidFill>
              </a:rPr>
              <a:t>fatal</a:t>
            </a:r>
            <a:r>
              <a:rPr lang="en-US" sz="2000" dirty="0"/>
              <a:t> yet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preventable </a:t>
            </a:r>
            <a:r>
              <a:rPr lang="en-US" sz="2000" dirty="0"/>
              <a:t>and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treatable</a:t>
            </a:r>
            <a:r>
              <a:rPr lang="en-US" sz="2000" dirty="0"/>
              <a:t> disease. Early detection can save </a:t>
            </a:r>
            <a:r>
              <a:rPr lang="en-US" sz="2000" dirty="0">
                <a:solidFill>
                  <a:schemeClr val="accent5"/>
                </a:solidFill>
              </a:rPr>
              <a:t>millions</a:t>
            </a:r>
            <a:r>
              <a:rPr lang="en-US" sz="2000" dirty="0"/>
              <a:t> of lives.</a:t>
            </a:r>
            <a:endParaRPr sz="2000" dirty="0"/>
          </a:p>
        </p:txBody>
      </p:sp>
      <p:sp>
        <p:nvSpPr>
          <p:cNvPr id="2" name="Google Shape;658;p31">
            <a:extLst>
              <a:ext uri="{FF2B5EF4-FFF2-40B4-BE49-F238E27FC236}">
                <a16:creationId xmlns:a16="http://schemas.microsoft.com/office/drawing/2014/main" id="{C75A26E3-8820-3133-F5A7-63483ABD8C11}"/>
              </a:ext>
            </a:extLst>
          </p:cNvPr>
          <p:cNvSpPr txBox="1">
            <a:spLocks/>
          </p:cNvSpPr>
          <p:nvPr/>
        </p:nvSpPr>
        <p:spPr>
          <a:xfrm>
            <a:off x="571758" y="2252801"/>
            <a:ext cx="5035663" cy="91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/>
              <a:t>Classic approach for diagnosis (blood films) is </a:t>
            </a:r>
            <a:r>
              <a:rPr lang="en-US" sz="2000" dirty="0">
                <a:solidFill>
                  <a:srgbClr val="FFFF00"/>
                </a:solidFill>
              </a:rPr>
              <a:t>labor intensive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FF00"/>
                </a:solidFill>
              </a:rPr>
              <a:t>time consuming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requires expert knowledge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Google Shape;658;p31">
            <a:extLst>
              <a:ext uri="{FF2B5EF4-FFF2-40B4-BE49-F238E27FC236}">
                <a16:creationId xmlns:a16="http://schemas.microsoft.com/office/drawing/2014/main" id="{EA9631AE-4DF4-2D25-51BF-13D6F7F7FE15}"/>
              </a:ext>
            </a:extLst>
          </p:cNvPr>
          <p:cNvSpPr txBox="1">
            <a:spLocks/>
          </p:cNvSpPr>
          <p:nvPr/>
        </p:nvSpPr>
        <p:spPr>
          <a:xfrm>
            <a:off x="571758" y="3502959"/>
            <a:ext cx="5035663" cy="91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/>
              <a:t>In need of a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robust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reliable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rapid </a:t>
            </a:r>
            <a:r>
              <a:rPr lang="en-US" sz="2000" dirty="0">
                <a:solidFill>
                  <a:schemeClr val="bg1"/>
                </a:solidFill>
              </a:rPr>
              <a:t>solution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for early detection.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What is Malaria?">
            <a:extLst>
              <a:ext uri="{FF2B5EF4-FFF2-40B4-BE49-F238E27FC236}">
                <a16:creationId xmlns:a16="http://schemas.microsoft.com/office/drawing/2014/main" id="{F73C1660-344A-4F92-25A9-9E23633A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1107560"/>
            <a:ext cx="2142844" cy="1426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8EDC5-20FA-D1BB-4D2B-D1239B3F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320" y="3096956"/>
            <a:ext cx="2536793" cy="1426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12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16296" y="2281375"/>
            <a:ext cx="331391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173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054168" y="226849"/>
            <a:ext cx="5035663" cy="637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Main Aims</a:t>
            </a:r>
            <a:endParaRPr sz="3200" u="sng" dirty="0"/>
          </a:p>
        </p:txBody>
      </p:sp>
      <p:sp>
        <p:nvSpPr>
          <p:cNvPr id="2" name="Google Shape;658;p31">
            <a:extLst>
              <a:ext uri="{FF2B5EF4-FFF2-40B4-BE49-F238E27FC236}">
                <a16:creationId xmlns:a16="http://schemas.microsoft.com/office/drawing/2014/main" id="{C75A26E3-8820-3133-F5A7-63483ABD8C11}"/>
              </a:ext>
            </a:extLst>
          </p:cNvPr>
          <p:cNvSpPr txBox="1">
            <a:spLocks/>
          </p:cNvSpPr>
          <p:nvPr/>
        </p:nvSpPr>
        <p:spPr>
          <a:xfrm>
            <a:off x="342901" y="1240982"/>
            <a:ext cx="8458198" cy="44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Identify the </a:t>
            </a:r>
            <a:r>
              <a:rPr lang="en-US" sz="2000" dirty="0">
                <a:solidFill>
                  <a:schemeClr val="bg1"/>
                </a:solidFill>
                <a:highlight>
                  <a:srgbClr val="800000"/>
                </a:highlight>
              </a:rPr>
              <a:t>distinctive features</a:t>
            </a:r>
            <a:r>
              <a:rPr lang="en-US" sz="2000" dirty="0">
                <a:solidFill>
                  <a:schemeClr val="bg1"/>
                </a:solidFill>
              </a:rPr>
              <a:t> separating infected and uninfected cells.</a:t>
            </a:r>
          </a:p>
        </p:txBody>
      </p:sp>
      <p:sp>
        <p:nvSpPr>
          <p:cNvPr id="3" name="Google Shape;658;p31">
            <a:extLst>
              <a:ext uri="{FF2B5EF4-FFF2-40B4-BE49-F238E27FC236}">
                <a16:creationId xmlns:a16="http://schemas.microsoft.com/office/drawing/2014/main" id="{EA9631AE-4DF4-2D25-51BF-13D6F7F7FE15}"/>
              </a:ext>
            </a:extLst>
          </p:cNvPr>
          <p:cNvSpPr txBox="1">
            <a:spLocks/>
          </p:cNvSpPr>
          <p:nvPr/>
        </p:nvSpPr>
        <p:spPr>
          <a:xfrm>
            <a:off x="601126" y="2152090"/>
            <a:ext cx="7941748" cy="44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/>
              <a:t>Develop a Machine Learning model that </a:t>
            </a:r>
            <a:r>
              <a:rPr lang="en-US" sz="2000" dirty="0">
                <a:highlight>
                  <a:srgbClr val="800000"/>
                </a:highlight>
              </a:rPr>
              <a:t>accurately classifies</a:t>
            </a:r>
            <a:r>
              <a:rPr lang="en-US" sz="2000" dirty="0"/>
              <a:t> images of cells.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Google Shape;658;p31">
            <a:extLst>
              <a:ext uri="{FF2B5EF4-FFF2-40B4-BE49-F238E27FC236}">
                <a16:creationId xmlns:a16="http://schemas.microsoft.com/office/drawing/2014/main" id="{628B6492-FB23-EAA5-CC11-0AC53E698E10}"/>
              </a:ext>
            </a:extLst>
          </p:cNvPr>
          <p:cNvSpPr txBox="1">
            <a:spLocks/>
          </p:cNvSpPr>
          <p:nvPr/>
        </p:nvSpPr>
        <p:spPr>
          <a:xfrm>
            <a:off x="601126" y="3063198"/>
            <a:ext cx="7941748" cy="44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Ensure that the model responds well to </a:t>
            </a:r>
            <a:r>
              <a:rPr lang="en-US" sz="2000" dirty="0">
                <a:solidFill>
                  <a:schemeClr val="bg1"/>
                </a:solidFill>
                <a:highlight>
                  <a:srgbClr val="800000"/>
                </a:highlight>
              </a:rPr>
              <a:t>unseen data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Google Shape;658;p31">
            <a:extLst>
              <a:ext uri="{FF2B5EF4-FFF2-40B4-BE49-F238E27FC236}">
                <a16:creationId xmlns:a16="http://schemas.microsoft.com/office/drawing/2014/main" id="{5C4CB270-5042-A33A-231D-3BAD76F9D9E4}"/>
              </a:ext>
            </a:extLst>
          </p:cNvPr>
          <p:cNvSpPr txBox="1">
            <a:spLocks/>
          </p:cNvSpPr>
          <p:nvPr/>
        </p:nvSpPr>
        <p:spPr>
          <a:xfrm>
            <a:off x="686291" y="3992516"/>
            <a:ext cx="7941748" cy="44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Google Shape;658;p31">
            <a:extLst>
              <a:ext uri="{FF2B5EF4-FFF2-40B4-BE49-F238E27FC236}">
                <a16:creationId xmlns:a16="http://schemas.microsoft.com/office/drawing/2014/main" id="{0C892460-4A70-FC33-8045-AB80464AFB12}"/>
              </a:ext>
            </a:extLst>
          </p:cNvPr>
          <p:cNvSpPr txBox="1">
            <a:spLocks/>
          </p:cNvSpPr>
          <p:nvPr/>
        </p:nvSpPr>
        <p:spPr>
          <a:xfrm>
            <a:off x="601126" y="3974306"/>
            <a:ext cx="7941748" cy="44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highlight>
                  <a:srgbClr val="800000"/>
                </a:highlight>
              </a:rPr>
              <a:t>Minimize misclassification</a:t>
            </a:r>
            <a:r>
              <a:rPr lang="en-US" sz="2000" dirty="0">
                <a:solidFill>
                  <a:schemeClr val="bg1"/>
                </a:solidFill>
              </a:rPr>
              <a:t> instances of infected cells being labelled healthy. </a:t>
            </a:r>
          </a:p>
        </p:txBody>
      </p:sp>
    </p:spTree>
    <p:extLst>
      <p:ext uri="{BB962C8B-B14F-4D97-AF65-F5344CB8AC3E}">
        <p14:creationId xmlns:p14="http://schemas.microsoft.com/office/powerpoint/2010/main" val="33537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8;p31">
            <a:extLst>
              <a:ext uri="{FF2B5EF4-FFF2-40B4-BE49-F238E27FC236}">
                <a16:creationId xmlns:a16="http://schemas.microsoft.com/office/drawing/2014/main" id="{A3139074-7827-8A12-987F-A5A73562119C}"/>
              </a:ext>
            </a:extLst>
          </p:cNvPr>
          <p:cNvSpPr txBox="1">
            <a:spLocks/>
          </p:cNvSpPr>
          <p:nvPr/>
        </p:nvSpPr>
        <p:spPr>
          <a:xfrm>
            <a:off x="2054168" y="268940"/>
            <a:ext cx="5035663" cy="63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3200" u="sng" dirty="0"/>
              <a:t>Exploration</a:t>
            </a:r>
          </a:p>
        </p:txBody>
      </p:sp>
      <p:pic>
        <p:nvPicPr>
          <p:cNvPr id="9" name="Picture 8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0D8FD96-5BD8-7EF7-98E8-9F71342DC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7"/>
          <a:stretch/>
        </p:blipFill>
        <p:spPr>
          <a:xfrm>
            <a:off x="4893975" y="2888293"/>
            <a:ext cx="4082386" cy="17124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C6CDF2E-E790-0620-6A81-86B459E516E1}"/>
              </a:ext>
            </a:extLst>
          </p:cNvPr>
          <p:cNvGrpSpPr/>
          <p:nvPr/>
        </p:nvGrpSpPr>
        <p:grpSpPr>
          <a:xfrm>
            <a:off x="397809" y="2972987"/>
            <a:ext cx="4389486" cy="1543050"/>
            <a:chOff x="0" y="1380656"/>
            <a:chExt cx="6765120" cy="2382186"/>
          </a:xfrm>
        </p:grpSpPr>
        <p:pic>
          <p:nvPicPr>
            <p:cNvPr id="11" name="Picture 10" descr="A picture containing screenshot, pink, text, magenta&#10;&#10;Description automatically generated">
              <a:extLst>
                <a:ext uri="{FF2B5EF4-FFF2-40B4-BE49-F238E27FC236}">
                  <a16:creationId xmlns:a16="http://schemas.microsoft.com/office/drawing/2014/main" id="{F42290A2-C379-0690-B7F7-7187BF6B8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000"/>
            <a:stretch/>
          </p:blipFill>
          <p:spPr>
            <a:xfrm>
              <a:off x="0" y="1380657"/>
              <a:ext cx="4572000" cy="2382185"/>
            </a:xfrm>
            <a:prstGeom prst="rect">
              <a:avLst/>
            </a:prstGeom>
          </p:spPr>
        </p:pic>
        <p:pic>
          <p:nvPicPr>
            <p:cNvPr id="12" name="Picture 11" descr="A picture containing screenshot, pink, text, magenta&#10;&#10;Description automatically generated">
              <a:extLst>
                <a:ext uri="{FF2B5EF4-FFF2-40B4-BE49-F238E27FC236}">
                  <a16:creationId xmlns:a16="http://schemas.microsoft.com/office/drawing/2014/main" id="{650B5033-FBEE-F6D8-4259-91DD9AAC3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016"/>
            <a:stretch/>
          </p:blipFill>
          <p:spPr>
            <a:xfrm>
              <a:off x="4571998" y="1380656"/>
              <a:ext cx="2193122" cy="2382184"/>
            </a:xfrm>
            <a:prstGeom prst="rect">
              <a:avLst/>
            </a:prstGeom>
          </p:spPr>
        </p:pic>
      </p:grpSp>
      <p:sp>
        <p:nvSpPr>
          <p:cNvPr id="14" name="Google Shape;658;p31">
            <a:extLst>
              <a:ext uri="{FF2B5EF4-FFF2-40B4-BE49-F238E27FC236}">
                <a16:creationId xmlns:a16="http://schemas.microsoft.com/office/drawing/2014/main" id="{0002D909-3970-B4EA-E459-AFB644F67CDF}"/>
              </a:ext>
            </a:extLst>
          </p:cNvPr>
          <p:cNvSpPr txBox="1">
            <a:spLocks/>
          </p:cNvSpPr>
          <p:nvPr/>
        </p:nvSpPr>
        <p:spPr>
          <a:xfrm>
            <a:off x="342900" y="1483682"/>
            <a:ext cx="8458198" cy="154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1. </a:t>
            </a:r>
            <a:r>
              <a:rPr 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Visualized</a:t>
            </a:r>
            <a:r>
              <a:rPr lang="en-US" sz="1600" dirty="0">
                <a:solidFill>
                  <a:schemeClr val="bg1"/>
                </a:solidFill>
              </a:rPr>
              <a:t> the cell images – notice the purple discoloration.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2. Convolutional Neural Network (CNN) models are a standard approach for an </a:t>
            </a:r>
            <a:r>
              <a:rPr 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image classification problem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3. Developed </a:t>
            </a:r>
            <a:r>
              <a:rPr 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6 CNN models</a:t>
            </a:r>
            <a:r>
              <a:rPr lang="en-US" sz="1600" dirty="0">
                <a:solidFill>
                  <a:schemeClr val="bg1"/>
                </a:solidFill>
              </a:rPr>
              <a:t> using different parameters, pre-trained models and varied image inputs.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8;p31">
            <a:extLst>
              <a:ext uri="{FF2B5EF4-FFF2-40B4-BE49-F238E27FC236}">
                <a16:creationId xmlns:a16="http://schemas.microsoft.com/office/drawing/2014/main" id="{BD8D0918-1BB9-6891-61A9-B1953BBA1142}"/>
              </a:ext>
            </a:extLst>
          </p:cNvPr>
          <p:cNvSpPr txBox="1">
            <a:spLocks/>
          </p:cNvSpPr>
          <p:nvPr/>
        </p:nvSpPr>
        <p:spPr>
          <a:xfrm>
            <a:off x="2054168" y="268940"/>
            <a:ext cx="5035663" cy="63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3200" u="sng" dirty="0"/>
              <a:t>Final solution</a:t>
            </a:r>
          </a:p>
        </p:txBody>
      </p:sp>
      <p:sp>
        <p:nvSpPr>
          <p:cNvPr id="6" name="Google Shape;658;p31">
            <a:extLst>
              <a:ext uri="{FF2B5EF4-FFF2-40B4-BE49-F238E27FC236}">
                <a16:creationId xmlns:a16="http://schemas.microsoft.com/office/drawing/2014/main" id="{C0B553EE-27F5-5323-2238-2F72C8CE2F92}"/>
              </a:ext>
            </a:extLst>
          </p:cNvPr>
          <p:cNvSpPr txBox="1">
            <a:spLocks/>
          </p:cNvSpPr>
          <p:nvPr/>
        </p:nvSpPr>
        <p:spPr>
          <a:xfrm>
            <a:off x="342900" y="2571750"/>
            <a:ext cx="8458198" cy="197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‘model1’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A CNN model with a </a:t>
            </a:r>
            <a:r>
              <a:rPr lang="en-US" sz="1800" dirty="0">
                <a:solidFill>
                  <a:schemeClr val="accent5"/>
                </a:solidFill>
              </a:rPr>
              <a:t>98.3%</a:t>
            </a:r>
            <a:r>
              <a:rPr lang="en-US" sz="1800" dirty="0">
                <a:solidFill>
                  <a:schemeClr val="bg1"/>
                </a:solidFill>
              </a:rPr>
              <a:t> accuracy.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Only </a:t>
            </a:r>
            <a:r>
              <a:rPr lang="en-US" sz="1800" dirty="0">
                <a:solidFill>
                  <a:schemeClr val="accent5"/>
                </a:solidFill>
              </a:rPr>
              <a:t>12</a:t>
            </a:r>
            <a:r>
              <a:rPr lang="en-US" sz="1800" dirty="0">
                <a:solidFill>
                  <a:schemeClr val="bg1"/>
                </a:solidFill>
              </a:rPr>
              <a:t> instances of misclassifying infected cells as healthy, from a test dataset of </a:t>
            </a:r>
            <a:r>
              <a:rPr lang="en-US" sz="1800" dirty="0">
                <a:solidFill>
                  <a:schemeClr val="accent5"/>
                </a:solidFill>
              </a:rPr>
              <a:t>2600</a:t>
            </a:r>
            <a:r>
              <a:rPr lang="en-US" sz="1800" dirty="0">
                <a:solidFill>
                  <a:schemeClr val="bg1"/>
                </a:solidFill>
              </a:rPr>
              <a:t> images.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Treats the problem as a </a:t>
            </a:r>
            <a:r>
              <a:rPr lang="en-US" sz="1800" dirty="0">
                <a:solidFill>
                  <a:schemeClr val="bg1"/>
                </a:solidFill>
                <a:highlight>
                  <a:srgbClr val="800000"/>
                </a:highlight>
              </a:rPr>
              <a:t>binary classification problem</a:t>
            </a:r>
            <a:r>
              <a:rPr lang="en-US" sz="1800" dirty="0">
                <a:solidFill>
                  <a:schemeClr val="bg1"/>
                </a:solidFill>
              </a:rPr>
              <a:t> (1 for infected, 0 for healthy).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Uses the original images as the data input which </a:t>
            </a:r>
            <a:r>
              <a:rPr lang="en-US" sz="2000" dirty="0">
                <a:solidFill>
                  <a:schemeClr val="bg1"/>
                </a:solidFill>
                <a:highlight>
                  <a:srgbClr val="800000"/>
                </a:highlight>
              </a:rPr>
              <a:t>maintains all details</a:t>
            </a:r>
            <a:r>
              <a:rPr lang="en-US" sz="2000" dirty="0">
                <a:solidFill>
                  <a:schemeClr val="bg1"/>
                </a:solidFill>
              </a:rPr>
              <a:t> of the cells and </a:t>
            </a:r>
            <a:r>
              <a:rPr lang="en-US" sz="2000" dirty="0">
                <a:solidFill>
                  <a:schemeClr val="bg1"/>
                </a:solidFill>
                <a:highlight>
                  <a:srgbClr val="800000"/>
                </a:highlight>
              </a:rPr>
              <a:t>simplifies the data collection</a:t>
            </a:r>
            <a:r>
              <a:rPr lang="en-US" sz="2000" dirty="0">
                <a:solidFill>
                  <a:schemeClr val="bg1"/>
                </a:solidFill>
              </a:rPr>
              <a:t> process.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85074" y="2116375"/>
            <a:ext cx="331391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Recommendations and Challenges</a:t>
            </a:r>
            <a:endParaRPr sz="32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3555544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389</Words>
  <Application>Microsoft Office PowerPoint</Application>
  <PresentationFormat>On-screen Show (16:9)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Maven Pro</vt:lpstr>
      <vt:lpstr>Share Tech</vt:lpstr>
      <vt:lpstr>Arial</vt:lpstr>
      <vt:lpstr>Fira Sans Condensed Medium</vt:lpstr>
      <vt:lpstr>Advent Pro SemiBold</vt:lpstr>
      <vt:lpstr>Fira Sans Extra Condensed Medium</vt:lpstr>
      <vt:lpstr>Data Science Consulting by Slidesgo</vt:lpstr>
      <vt:lpstr>Malaria  Detection</vt:lpstr>
      <vt:lpstr>Recommendations and Challenges</vt:lpstr>
      <vt:lpstr>The Problem</vt:lpstr>
      <vt:lpstr>Malaria is a widespread, fatal yet preventable and treatable disease. Early detection can save millions of lives.</vt:lpstr>
      <vt:lpstr>Proposed Solution</vt:lpstr>
      <vt:lpstr>Main Aims</vt:lpstr>
      <vt:lpstr>PowerPoint Presentation</vt:lpstr>
      <vt:lpstr>PowerPoint Presentation</vt:lpstr>
      <vt:lpstr>Recommendations and Challenges</vt:lpstr>
      <vt:lpstr>DATA COLLECTION</vt:lpstr>
      <vt:lpstr>PowerPoint Presentation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 Detection</dc:title>
  <cp:lastModifiedBy>Rohan Sudhir</cp:lastModifiedBy>
  <cp:revision>3</cp:revision>
  <dcterms:modified xsi:type="dcterms:W3CDTF">2023-06-15T23:15:42Z</dcterms:modified>
</cp:coreProperties>
</file>