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Arial Black"/>
      <p:regular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25" roundtripDataSignature="AMtx7mjKMmlqYIA5A3XlojcRnzMt6sHYs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ArialBlack-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6" name="Google Shape;8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3" name="Google Shape;153;p1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1" name="Google Shape;161;p1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9" name="Google Shape;169;p1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7" name="Google Shape;177;p1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5" name="Google Shape;185;p1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5" name="Google Shape;195;p1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3" name="Google Shape;203;p1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1" name="Google Shape;211;p1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7" name="Google Shape;217;p1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3" name="Google Shape;93;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9" name="Google Shape;99;p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5" name="Google Shape;105;p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1" name="Google Shape;111;p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0" name="Google Shape;120;p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8" name="Google Shape;128;p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6" name="Google Shape;136;p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6" name="Google Shape;146;p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1"/>
          <p:cNvSpPr txBox="1"/>
          <p:nvPr>
            <p:ph type="ctrTitle"/>
          </p:nvPr>
        </p:nvSpPr>
        <p:spPr>
          <a:xfrm>
            <a:off x="1143000" y="841772"/>
            <a:ext cx="6858000" cy="17907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10667"/>
              <a:buFont typeface="Calibri"/>
              <a:buNone/>
              <a:defRPr sz="10667"/>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21"/>
          <p:cNvSpPr txBox="1"/>
          <p:nvPr>
            <p:ph idx="1" type="subTitle"/>
          </p:nvPr>
        </p:nvSpPr>
        <p:spPr>
          <a:xfrm>
            <a:off x="1143000" y="2701528"/>
            <a:ext cx="6858000" cy="124182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4267"/>
              <a:buNone/>
              <a:defRPr sz="4267"/>
            </a:lvl1pPr>
            <a:lvl2pPr lvl="1" algn="ctr">
              <a:lnSpc>
                <a:spcPct val="90000"/>
              </a:lnSpc>
              <a:spcBef>
                <a:spcPts val="500"/>
              </a:spcBef>
              <a:spcAft>
                <a:spcPts val="0"/>
              </a:spcAft>
              <a:buClr>
                <a:schemeClr val="dk1"/>
              </a:buClr>
              <a:buSzPts val="3556"/>
              <a:buNone/>
              <a:defRPr sz="3556"/>
            </a:lvl2pPr>
            <a:lvl3pPr lvl="2" algn="ctr">
              <a:lnSpc>
                <a:spcPct val="90000"/>
              </a:lnSpc>
              <a:spcBef>
                <a:spcPts val="500"/>
              </a:spcBef>
              <a:spcAft>
                <a:spcPts val="0"/>
              </a:spcAft>
              <a:buClr>
                <a:schemeClr val="dk1"/>
              </a:buClr>
              <a:buSzPts val="3200"/>
              <a:buNone/>
              <a:defRPr sz="3200"/>
            </a:lvl3pPr>
            <a:lvl4pPr lvl="3" algn="ctr">
              <a:lnSpc>
                <a:spcPct val="90000"/>
              </a:lnSpc>
              <a:spcBef>
                <a:spcPts val="500"/>
              </a:spcBef>
              <a:spcAft>
                <a:spcPts val="0"/>
              </a:spcAft>
              <a:buClr>
                <a:schemeClr val="dk1"/>
              </a:buClr>
              <a:buSzPts val="2844"/>
              <a:buNone/>
              <a:defRPr sz="2844"/>
            </a:lvl4pPr>
            <a:lvl5pPr lvl="4" algn="ctr">
              <a:lnSpc>
                <a:spcPct val="90000"/>
              </a:lnSpc>
              <a:spcBef>
                <a:spcPts val="500"/>
              </a:spcBef>
              <a:spcAft>
                <a:spcPts val="0"/>
              </a:spcAft>
              <a:buClr>
                <a:schemeClr val="dk1"/>
              </a:buClr>
              <a:buSzPts val="2844"/>
              <a:buNone/>
              <a:defRPr sz="2844"/>
            </a:lvl5pPr>
            <a:lvl6pPr lvl="5" algn="ctr">
              <a:lnSpc>
                <a:spcPct val="90000"/>
              </a:lnSpc>
              <a:spcBef>
                <a:spcPts val="500"/>
              </a:spcBef>
              <a:spcAft>
                <a:spcPts val="0"/>
              </a:spcAft>
              <a:buClr>
                <a:schemeClr val="dk1"/>
              </a:buClr>
              <a:buSzPts val="2844"/>
              <a:buNone/>
              <a:defRPr sz="2844"/>
            </a:lvl6pPr>
            <a:lvl7pPr lvl="6" algn="ctr">
              <a:lnSpc>
                <a:spcPct val="90000"/>
              </a:lnSpc>
              <a:spcBef>
                <a:spcPts val="500"/>
              </a:spcBef>
              <a:spcAft>
                <a:spcPts val="0"/>
              </a:spcAft>
              <a:buClr>
                <a:schemeClr val="dk1"/>
              </a:buClr>
              <a:buSzPts val="2844"/>
              <a:buNone/>
              <a:defRPr sz="2844"/>
            </a:lvl7pPr>
            <a:lvl8pPr lvl="7" algn="ctr">
              <a:lnSpc>
                <a:spcPct val="90000"/>
              </a:lnSpc>
              <a:spcBef>
                <a:spcPts val="500"/>
              </a:spcBef>
              <a:spcAft>
                <a:spcPts val="0"/>
              </a:spcAft>
              <a:buClr>
                <a:schemeClr val="dk1"/>
              </a:buClr>
              <a:buSzPts val="2844"/>
              <a:buNone/>
              <a:defRPr sz="2844"/>
            </a:lvl8pPr>
            <a:lvl9pPr lvl="8" algn="ctr">
              <a:lnSpc>
                <a:spcPct val="90000"/>
              </a:lnSpc>
              <a:spcBef>
                <a:spcPts val="500"/>
              </a:spcBef>
              <a:spcAft>
                <a:spcPts val="0"/>
              </a:spcAft>
              <a:buClr>
                <a:schemeClr val="dk1"/>
              </a:buClr>
              <a:buSzPts val="2844"/>
              <a:buNone/>
              <a:defRPr sz="2844"/>
            </a:lvl9pPr>
          </a:lstStyle>
          <a:p/>
        </p:txBody>
      </p:sp>
      <p:sp>
        <p:nvSpPr>
          <p:cNvPr id="14" name="Google Shape;14;p21"/>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21"/>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21"/>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30"/>
          <p:cNvSpPr txBox="1"/>
          <p:nvPr>
            <p:ph type="title"/>
          </p:nvPr>
        </p:nvSpPr>
        <p:spPr>
          <a:xfrm>
            <a:off x="629841" y="342900"/>
            <a:ext cx="2949178" cy="120015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5689"/>
              <a:buFont typeface="Calibri"/>
              <a:buNone/>
              <a:defRPr sz="5689"/>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30"/>
          <p:cNvSpPr/>
          <p:nvPr>
            <p:ph idx="2" type="pic"/>
          </p:nvPr>
        </p:nvSpPr>
        <p:spPr>
          <a:xfrm>
            <a:off x="3887391" y="740569"/>
            <a:ext cx="4629150" cy="3655219"/>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5689"/>
              <a:buFont typeface="Arial"/>
              <a:buNone/>
              <a:defRPr b="0" i="0" sz="5689"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4978"/>
              <a:buFont typeface="Arial"/>
              <a:buNone/>
              <a:defRPr b="0" i="0" sz="4978"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4267"/>
              <a:buFont typeface="Arial"/>
              <a:buNone/>
              <a:defRPr b="0" i="0" sz="4267"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3556"/>
              <a:buFont typeface="Arial"/>
              <a:buNone/>
              <a:defRPr b="0" i="0" sz="3556"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3556"/>
              <a:buFont typeface="Arial"/>
              <a:buNone/>
              <a:defRPr b="0" i="0" sz="3556"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3556"/>
              <a:buFont typeface="Arial"/>
              <a:buNone/>
              <a:defRPr b="0" i="0" sz="3556"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3556"/>
              <a:buFont typeface="Arial"/>
              <a:buNone/>
              <a:defRPr b="0" i="0" sz="3556"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3556"/>
              <a:buFont typeface="Arial"/>
              <a:buNone/>
              <a:defRPr b="0" i="0" sz="3556"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3556"/>
              <a:buFont typeface="Arial"/>
              <a:buNone/>
              <a:defRPr b="0" i="0" sz="3556" u="none" cap="none" strike="noStrike">
                <a:solidFill>
                  <a:schemeClr val="dk1"/>
                </a:solidFill>
                <a:latin typeface="Calibri"/>
                <a:ea typeface="Calibri"/>
                <a:cs typeface="Calibri"/>
                <a:sym typeface="Calibri"/>
              </a:defRPr>
            </a:lvl9pPr>
          </a:lstStyle>
          <a:p/>
        </p:txBody>
      </p:sp>
      <p:sp>
        <p:nvSpPr>
          <p:cNvPr id="68" name="Google Shape;68;p30"/>
          <p:cNvSpPr txBox="1"/>
          <p:nvPr>
            <p:ph idx="1" type="body"/>
          </p:nvPr>
        </p:nvSpPr>
        <p:spPr>
          <a:xfrm>
            <a:off x="629841" y="1543050"/>
            <a:ext cx="2949178" cy="285869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844"/>
              <a:buNone/>
              <a:defRPr sz="2844"/>
            </a:lvl1pPr>
            <a:lvl2pPr indent="-228600" lvl="1" marL="914400" algn="l">
              <a:lnSpc>
                <a:spcPct val="90000"/>
              </a:lnSpc>
              <a:spcBef>
                <a:spcPts val="500"/>
              </a:spcBef>
              <a:spcAft>
                <a:spcPts val="0"/>
              </a:spcAft>
              <a:buClr>
                <a:schemeClr val="dk1"/>
              </a:buClr>
              <a:buSzPts val="2489"/>
              <a:buNone/>
              <a:defRPr sz="2489"/>
            </a:lvl2pPr>
            <a:lvl3pPr indent="-228600" lvl="2" marL="1371600" algn="l">
              <a:lnSpc>
                <a:spcPct val="90000"/>
              </a:lnSpc>
              <a:spcBef>
                <a:spcPts val="500"/>
              </a:spcBef>
              <a:spcAft>
                <a:spcPts val="0"/>
              </a:spcAft>
              <a:buClr>
                <a:schemeClr val="dk1"/>
              </a:buClr>
              <a:buSzPts val="2133"/>
              <a:buNone/>
              <a:defRPr sz="2133"/>
            </a:lvl3pPr>
            <a:lvl4pPr indent="-228600" lvl="3" marL="1828800" algn="l">
              <a:lnSpc>
                <a:spcPct val="90000"/>
              </a:lnSpc>
              <a:spcBef>
                <a:spcPts val="500"/>
              </a:spcBef>
              <a:spcAft>
                <a:spcPts val="0"/>
              </a:spcAft>
              <a:buClr>
                <a:schemeClr val="dk1"/>
              </a:buClr>
              <a:buSzPts val="1778"/>
              <a:buNone/>
              <a:defRPr sz="1778"/>
            </a:lvl4pPr>
            <a:lvl5pPr indent="-228600" lvl="4" marL="2286000" algn="l">
              <a:lnSpc>
                <a:spcPct val="90000"/>
              </a:lnSpc>
              <a:spcBef>
                <a:spcPts val="500"/>
              </a:spcBef>
              <a:spcAft>
                <a:spcPts val="0"/>
              </a:spcAft>
              <a:buClr>
                <a:schemeClr val="dk1"/>
              </a:buClr>
              <a:buSzPts val="1778"/>
              <a:buNone/>
              <a:defRPr sz="1778"/>
            </a:lvl5pPr>
            <a:lvl6pPr indent="-228600" lvl="5" marL="2743200" algn="l">
              <a:lnSpc>
                <a:spcPct val="90000"/>
              </a:lnSpc>
              <a:spcBef>
                <a:spcPts val="500"/>
              </a:spcBef>
              <a:spcAft>
                <a:spcPts val="0"/>
              </a:spcAft>
              <a:buClr>
                <a:schemeClr val="dk1"/>
              </a:buClr>
              <a:buSzPts val="1778"/>
              <a:buNone/>
              <a:defRPr sz="1778"/>
            </a:lvl6pPr>
            <a:lvl7pPr indent="-228600" lvl="6" marL="3200400" algn="l">
              <a:lnSpc>
                <a:spcPct val="90000"/>
              </a:lnSpc>
              <a:spcBef>
                <a:spcPts val="500"/>
              </a:spcBef>
              <a:spcAft>
                <a:spcPts val="0"/>
              </a:spcAft>
              <a:buClr>
                <a:schemeClr val="dk1"/>
              </a:buClr>
              <a:buSzPts val="1778"/>
              <a:buNone/>
              <a:defRPr sz="1778"/>
            </a:lvl7pPr>
            <a:lvl8pPr indent="-228600" lvl="7" marL="3657600" algn="l">
              <a:lnSpc>
                <a:spcPct val="90000"/>
              </a:lnSpc>
              <a:spcBef>
                <a:spcPts val="500"/>
              </a:spcBef>
              <a:spcAft>
                <a:spcPts val="0"/>
              </a:spcAft>
              <a:buClr>
                <a:schemeClr val="dk1"/>
              </a:buClr>
              <a:buSzPts val="1778"/>
              <a:buNone/>
              <a:defRPr sz="1778"/>
            </a:lvl8pPr>
            <a:lvl9pPr indent="-228600" lvl="8" marL="4114800" algn="l">
              <a:lnSpc>
                <a:spcPct val="90000"/>
              </a:lnSpc>
              <a:spcBef>
                <a:spcPts val="500"/>
              </a:spcBef>
              <a:spcAft>
                <a:spcPts val="0"/>
              </a:spcAft>
              <a:buClr>
                <a:schemeClr val="dk1"/>
              </a:buClr>
              <a:buSzPts val="1778"/>
              <a:buNone/>
              <a:defRPr sz="1778"/>
            </a:lvl9pPr>
          </a:lstStyle>
          <a:p/>
        </p:txBody>
      </p:sp>
      <p:sp>
        <p:nvSpPr>
          <p:cNvPr id="69" name="Google Shape;69;p30"/>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30"/>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30"/>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31"/>
          <p:cNvSpPr txBox="1"/>
          <p:nvPr>
            <p:ph type="title"/>
          </p:nvPr>
        </p:nvSpPr>
        <p:spPr>
          <a:xfrm>
            <a:off x="628650" y="273844"/>
            <a:ext cx="7886700" cy="994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31"/>
          <p:cNvSpPr txBox="1"/>
          <p:nvPr>
            <p:ph idx="1" type="body"/>
          </p:nvPr>
        </p:nvSpPr>
        <p:spPr>
          <a:xfrm rot="5400000">
            <a:off x="2940248" y="-942379"/>
            <a:ext cx="3263504" cy="78867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31"/>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31"/>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31"/>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32"/>
          <p:cNvSpPr txBox="1"/>
          <p:nvPr>
            <p:ph type="title"/>
          </p:nvPr>
        </p:nvSpPr>
        <p:spPr>
          <a:xfrm rot="5400000">
            <a:off x="5350073" y="1467446"/>
            <a:ext cx="4358879" cy="19716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32"/>
          <p:cNvSpPr txBox="1"/>
          <p:nvPr>
            <p:ph idx="1" type="body"/>
          </p:nvPr>
        </p:nvSpPr>
        <p:spPr>
          <a:xfrm rot="5400000">
            <a:off x="1349573" y="-447079"/>
            <a:ext cx="4358879" cy="58007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32"/>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32"/>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32"/>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2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2800"/>
              <a:buFont typeface="Calibri"/>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9" name="Google Shape;19;p2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Clr>
                <a:schemeClr val="dk1"/>
              </a:buClr>
              <a:buSzPts val="1800"/>
              <a:buChar char="●"/>
              <a:defRPr/>
            </a:lvl1pPr>
            <a:lvl2pPr indent="-317500" lvl="1" marL="914400" algn="l">
              <a:lnSpc>
                <a:spcPct val="115000"/>
              </a:lnSpc>
              <a:spcBef>
                <a:spcPts val="1600"/>
              </a:spcBef>
              <a:spcAft>
                <a:spcPts val="0"/>
              </a:spcAft>
              <a:buClr>
                <a:schemeClr val="dk1"/>
              </a:buClr>
              <a:buSzPts val="1400"/>
              <a:buChar char="○"/>
              <a:defRPr/>
            </a:lvl2pPr>
            <a:lvl3pPr indent="-317500" lvl="2" marL="1371600" algn="l">
              <a:lnSpc>
                <a:spcPct val="115000"/>
              </a:lnSpc>
              <a:spcBef>
                <a:spcPts val="1600"/>
              </a:spcBef>
              <a:spcAft>
                <a:spcPts val="0"/>
              </a:spcAft>
              <a:buClr>
                <a:schemeClr val="dk1"/>
              </a:buClr>
              <a:buSzPts val="1400"/>
              <a:buChar char="■"/>
              <a:defRPr/>
            </a:lvl3pPr>
            <a:lvl4pPr indent="-317500" lvl="3" marL="1828800" algn="l">
              <a:lnSpc>
                <a:spcPct val="115000"/>
              </a:lnSpc>
              <a:spcBef>
                <a:spcPts val="1600"/>
              </a:spcBef>
              <a:spcAft>
                <a:spcPts val="0"/>
              </a:spcAft>
              <a:buClr>
                <a:schemeClr val="dk1"/>
              </a:buClr>
              <a:buSzPts val="1400"/>
              <a:buChar char="●"/>
              <a:defRPr/>
            </a:lvl4pPr>
            <a:lvl5pPr indent="-317500" lvl="4" marL="2286000" algn="l">
              <a:lnSpc>
                <a:spcPct val="115000"/>
              </a:lnSpc>
              <a:spcBef>
                <a:spcPts val="1600"/>
              </a:spcBef>
              <a:spcAft>
                <a:spcPts val="0"/>
              </a:spcAft>
              <a:buClr>
                <a:schemeClr val="dk1"/>
              </a:buClr>
              <a:buSzPts val="1400"/>
              <a:buChar char="○"/>
              <a:defRPr/>
            </a:lvl5pPr>
            <a:lvl6pPr indent="-317500" lvl="5" marL="2743200" algn="l">
              <a:lnSpc>
                <a:spcPct val="115000"/>
              </a:lnSpc>
              <a:spcBef>
                <a:spcPts val="1600"/>
              </a:spcBef>
              <a:spcAft>
                <a:spcPts val="0"/>
              </a:spcAft>
              <a:buClr>
                <a:schemeClr val="dk1"/>
              </a:buClr>
              <a:buSzPts val="1400"/>
              <a:buChar char="■"/>
              <a:defRPr/>
            </a:lvl6pPr>
            <a:lvl7pPr indent="-317500" lvl="6" marL="3200400" algn="l">
              <a:lnSpc>
                <a:spcPct val="115000"/>
              </a:lnSpc>
              <a:spcBef>
                <a:spcPts val="1600"/>
              </a:spcBef>
              <a:spcAft>
                <a:spcPts val="0"/>
              </a:spcAft>
              <a:buClr>
                <a:schemeClr val="dk1"/>
              </a:buClr>
              <a:buSzPts val="1400"/>
              <a:buChar char="●"/>
              <a:defRPr/>
            </a:lvl7pPr>
            <a:lvl8pPr indent="-317500" lvl="7" marL="3657600" algn="l">
              <a:lnSpc>
                <a:spcPct val="115000"/>
              </a:lnSpc>
              <a:spcBef>
                <a:spcPts val="1600"/>
              </a:spcBef>
              <a:spcAft>
                <a:spcPts val="0"/>
              </a:spcAft>
              <a:buClr>
                <a:schemeClr val="dk1"/>
              </a:buClr>
              <a:buSzPts val="1400"/>
              <a:buChar char="○"/>
              <a:defRPr/>
            </a:lvl8pPr>
            <a:lvl9pPr indent="-317500" lvl="8" marL="4114800" algn="l">
              <a:lnSpc>
                <a:spcPct val="115000"/>
              </a:lnSpc>
              <a:spcBef>
                <a:spcPts val="1600"/>
              </a:spcBef>
              <a:spcAft>
                <a:spcPts val="1600"/>
              </a:spcAft>
              <a:buClr>
                <a:schemeClr val="dk1"/>
              </a:buClr>
              <a:buSzPts val="1400"/>
              <a:buChar char="■"/>
              <a:defRPr/>
            </a:lvl9pPr>
          </a:lstStyle>
          <a:p/>
        </p:txBody>
      </p:sp>
      <p:sp>
        <p:nvSpPr>
          <p:cNvPr id="20" name="Google Shape;20;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23"/>
          <p:cNvSpPr txBox="1"/>
          <p:nvPr>
            <p:ph type="title"/>
          </p:nvPr>
        </p:nvSpPr>
        <p:spPr>
          <a:xfrm>
            <a:off x="628650" y="273844"/>
            <a:ext cx="7886700" cy="994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23"/>
          <p:cNvSpPr txBox="1"/>
          <p:nvPr>
            <p:ph idx="1" type="body"/>
          </p:nvPr>
        </p:nvSpPr>
        <p:spPr>
          <a:xfrm>
            <a:off x="628650" y="1369219"/>
            <a:ext cx="7886700" cy="326350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23"/>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23"/>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23"/>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24"/>
          <p:cNvSpPr txBox="1"/>
          <p:nvPr>
            <p:ph type="title"/>
          </p:nvPr>
        </p:nvSpPr>
        <p:spPr>
          <a:xfrm>
            <a:off x="623888" y="1282304"/>
            <a:ext cx="7886700" cy="2139553"/>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0667"/>
              <a:buFont typeface="Calibri"/>
              <a:buNone/>
              <a:defRPr sz="10667"/>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24"/>
          <p:cNvSpPr txBox="1"/>
          <p:nvPr>
            <p:ph idx="1" type="body"/>
          </p:nvPr>
        </p:nvSpPr>
        <p:spPr>
          <a:xfrm>
            <a:off x="623888" y="3442098"/>
            <a:ext cx="7886700" cy="112514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4267"/>
              <a:buNone/>
              <a:defRPr sz="4267">
                <a:solidFill>
                  <a:srgbClr val="888888"/>
                </a:solidFill>
              </a:defRPr>
            </a:lvl1pPr>
            <a:lvl2pPr indent="-228600" lvl="1" marL="914400" algn="l">
              <a:lnSpc>
                <a:spcPct val="90000"/>
              </a:lnSpc>
              <a:spcBef>
                <a:spcPts val="500"/>
              </a:spcBef>
              <a:spcAft>
                <a:spcPts val="0"/>
              </a:spcAft>
              <a:buClr>
                <a:srgbClr val="888888"/>
              </a:buClr>
              <a:buSzPts val="3556"/>
              <a:buNone/>
              <a:defRPr sz="3556">
                <a:solidFill>
                  <a:srgbClr val="888888"/>
                </a:solidFill>
              </a:defRPr>
            </a:lvl2pPr>
            <a:lvl3pPr indent="-228600" lvl="2" marL="1371600" algn="l">
              <a:lnSpc>
                <a:spcPct val="90000"/>
              </a:lnSpc>
              <a:spcBef>
                <a:spcPts val="500"/>
              </a:spcBef>
              <a:spcAft>
                <a:spcPts val="0"/>
              </a:spcAft>
              <a:buClr>
                <a:srgbClr val="888888"/>
              </a:buClr>
              <a:buSzPts val="3200"/>
              <a:buNone/>
              <a:defRPr sz="3200">
                <a:solidFill>
                  <a:srgbClr val="888888"/>
                </a:solidFill>
              </a:defRPr>
            </a:lvl3pPr>
            <a:lvl4pPr indent="-228600" lvl="3" marL="1828800" algn="l">
              <a:lnSpc>
                <a:spcPct val="90000"/>
              </a:lnSpc>
              <a:spcBef>
                <a:spcPts val="500"/>
              </a:spcBef>
              <a:spcAft>
                <a:spcPts val="0"/>
              </a:spcAft>
              <a:buClr>
                <a:srgbClr val="888888"/>
              </a:buClr>
              <a:buSzPts val="2844"/>
              <a:buNone/>
              <a:defRPr sz="2844">
                <a:solidFill>
                  <a:srgbClr val="888888"/>
                </a:solidFill>
              </a:defRPr>
            </a:lvl4pPr>
            <a:lvl5pPr indent="-228600" lvl="4" marL="2286000" algn="l">
              <a:lnSpc>
                <a:spcPct val="90000"/>
              </a:lnSpc>
              <a:spcBef>
                <a:spcPts val="500"/>
              </a:spcBef>
              <a:spcAft>
                <a:spcPts val="0"/>
              </a:spcAft>
              <a:buClr>
                <a:srgbClr val="888888"/>
              </a:buClr>
              <a:buSzPts val="2844"/>
              <a:buNone/>
              <a:defRPr sz="2844">
                <a:solidFill>
                  <a:srgbClr val="888888"/>
                </a:solidFill>
              </a:defRPr>
            </a:lvl5pPr>
            <a:lvl6pPr indent="-228600" lvl="5" marL="2743200" algn="l">
              <a:lnSpc>
                <a:spcPct val="90000"/>
              </a:lnSpc>
              <a:spcBef>
                <a:spcPts val="500"/>
              </a:spcBef>
              <a:spcAft>
                <a:spcPts val="0"/>
              </a:spcAft>
              <a:buClr>
                <a:srgbClr val="888888"/>
              </a:buClr>
              <a:buSzPts val="2844"/>
              <a:buNone/>
              <a:defRPr sz="2844">
                <a:solidFill>
                  <a:srgbClr val="888888"/>
                </a:solidFill>
              </a:defRPr>
            </a:lvl6pPr>
            <a:lvl7pPr indent="-228600" lvl="6" marL="3200400" algn="l">
              <a:lnSpc>
                <a:spcPct val="90000"/>
              </a:lnSpc>
              <a:spcBef>
                <a:spcPts val="500"/>
              </a:spcBef>
              <a:spcAft>
                <a:spcPts val="0"/>
              </a:spcAft>
              <a:buClr>
                <a:srgbClr val="888888"/>
              </a:buClr>
              <a:buSzPts val="2844"/>
              <a:buNone/>
              <a:defRPr sz="2844">
                <a:solidFill>
                  <a:srgbClr val="888888"/>
                </a:solidFill>
              </a:defRPr>
            </a:lvl7pPr>
            <a:lvl8pPr indent="-228600" lvl="7" marL="3657600" algn="l">
              <a:lnSpc>
                <a:spcPct val="90000"/>
              </a:lnSpc>
              <a:spcBef>
                <a:spcPts val="500"/>
              </a:spcBef>
              <a:spcAft>
                <a:spcPts val="0"/>
              </a:spcAft>
              <a:buClr>
                <a:srgbClr val="888888"/>
              </a:buClr>
              <a:buSzPts val="2844"/>
              <a:buNone/>
              <a:defRPr sz="2844">
                <a:solidFill>
                  <a:srgbClr val="888888"/>
                </a:solidFill>
              </a:defRPr>
            </a:lvl8pPr>
            <a:lvl9pPr indent="-228600" lvl="8" marL="4114800" algn="l">
              <a:lnSpc>
                <a:spcPct val="90000"/>
              </a:lnSpc>
              <a:spcBef>
                <a:spcPts val="500"/>
              </a:spcBef>
              <a:spcAft>
                <a:spcPts val="0"/>
              </a:spcAft>
              <a:buClr>
                <a:srgbClr val="888888"/>
              </a:buClr>
              <a:buSzPts val="2844"/>
              <a:buNone/>
              <a:defRPr sz="2844">
                <a:solidFill>
                  <a:srgbClr val="888888"/>
                </a:solidFill>
              </a:defRPr>
            </a:lvl9pPr>
          </a:lstStyle>
          <a:p/>
        </p:txBody>
      </p:sp>
      <p:sp>
        <p:nvSpPr>
          <p:cNvPr id="30" name="Google Shape;30;p24"/>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24"/>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24"/>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25"/>
          <p:cNvSpPr txBox="1"/>
          <p:nvPr>
            <p:ph type="title"/>
          </p:nvPr>
        </p:nvSpPr>
        <p:spPr>
          <a:xfrm>
            <a:off x="628650" y="273844"/>
            <a:ext cx="7886700" cy="994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25"/>
          <p:cNvSpPr txBox="1"/>
          <p:nvPr>
            <p:ph idx="1" type="body"/>
          </p:nvPr>
        </p:nvSpPr>
        <p:spPr>
          <a:xfrm>
            <a:off x="628650" y="1369219"/>
            <a:ext cx="3886200" cy="326350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25"/>
          <p:cNvSpPr txBox="1"/>
          <p:nvPr>
            <p:ph idx="2" type="body"/>
          </p:nvPr>
        </p:nvSpPr>
        <p:spPr>
          <a:xfrm>
            <a:off x="4629150" y="1369219"/>
            <a:ext cx="3886200" cy="326350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25"/>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25"/>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25"/>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26"/>
          <p:cNvSpPr txBox="1"/>
          <p:nvPr>
            <p:ph type="title"/>
          </p:nvPr>
        </p:nvSpPr>
        <p:spPr>
          <a:xfrm>
            <a:off x="629841" y="273844"/>
            <a:ext cx="7886700" cy="994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26"/>
          <p:cNvSpPr txBox="1"/>
          <p:nvPr>
            <p:ph idx="1" type="body"/>
          </p:nvPr>
        </p:nvSpPr>
        <p:spPr>
          <a:xfrm>
            <a:off x="629842" y="1260872"/>
            <a:ext cx="3868340" cy="617934"/>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4267"/>
              <a:buNone/>
              <a:defRPr b="1" sz="4267"/>
            </a:lvl1pPr>
            <a:lvl2pPr indent="-228600" lvl="1" marL="914400" algn="l">
              <a:lnSpc>
                <a:spcPct val="90000"/>
              </a:lnSpc>
              <a:spcBef>
                <a:spcPts val="500"/>
              </a:spcBef>
              <a:spcAft>
                <a:spcPts val="0"/>
              </a:spcAft>
              <a:buClr>
                <a:schemeClr val="dk1"/>
              </a:buClr>
              <a:buSzPts val="3556"/>
              <a:buNone/>
              <a:defRPr b="1" sz="3556"/>
            </a:lvl2pPr>
            <a:lvl3pPr indent="-228600" lvl="2" marL="1371600" algn="l">
              <a:lnSpc>
                <a:spcPct val="90000"/>
              </a:lnSpc>
              <a:spcBef>
                <a:spcPts val="500"/>
              </a:spcBef>
              <a:spcAft>
                <a:spcPts val="0"/>
              </a:spcAft>
              <a:buClr>
                <a:schemeClr val="dk1"/>
              </a:buClr>
              <a:buSzPts val="3200"/>
              <a:buNone/>
              <a:defRPr b="1" sz="3200"/>
            </a:lvl3pPr>
            <a:lvl4pPr indent="-228600" lvl="3" marL="1828800" algn="l">
              <a:lnSpc>
                <a:spcPct val="90000"/>
              </a:lnSpc>
              <a:spcBef>
                <a:spcPts val="500"/>
              </a:spcBef>
              <a:spcAft>
                <a:spcPts val="0"/>
              </a:spcAft>
              <a:buClr>
                <a:schemeClr val="dk1"/>
              </a:buClr>
              <a:buSzPts val="2844"/>
              <a:buNone/>
              <a:defRPr b="1" sz="2844"/>
            </a:lvl4pPr>
            <a:lvl5pPr indent="-228600" lvl="4" marL="2286000" algn="l">
              <a:lnSpc>
                <a:spcPct val="90000"/>
              </a:lnSpc>
              <a:spcBef>
                <a:spcPts val="500"/>
              </a:spcBef>
              <a:spcAft>
                <a:spcPts val="0"/>
              </a:spcAft>
              <a:buClr>
                <a:schemeClr val="dk1"/>
              </a:buClr>
              <a:buSzPts val="2844"/>
              <a:buNone/>
              <a:defRPr b="1" sz="2844"/>
            </a:lvl5pPr>
            <a:lvl6pPr indent="-228600" lvl="5" marL="2743200" algn="l">
              <a:lnSpc>
                <a:spcPct val="90000"/>
              </a:lnSpc>
              <a:spcBef>
                <a:spcPts val="500"/>
              </a:spcBef>
              <a:spcAft>
                <a:spcPts val="0"/>
              </a:spcAft>
              <a:buClr>
                <a:schemeClr val="dk1"/>
              </a:buClr>
              <a:buSzPts val="2844"/>
              <a:buNone/>
              <a:defRPr b="1" sz="2844"/>
            </a:lvl6pPr>
            <a:lvl7pPr indent="-228600" lvl="6" marL="3200400" algn="l">
              <a:lnSpc>
                <a:spcPct val="90000"/>
              </a:lnSpc>
              <a:spcBef>
                <a:spcPts val="500"/>
              </a:spcBef>
              <a:spcAft>
                <a:spcPts val="0"/>
              </a:spcAft>
              <a:buClr>
                <a:schemeClr val="dk1"/>
              </a:buClr>
              <a:buSzPts val="2844"/>
              <a:buNone/>
              <a:defRPr b="1" sz="2844"/>
            </a:lvl7pPr>
            <a:lvl8pPr indent="-228600" lvl="7" marL="3657600" algn="l">
              <a:lnSpc>
                <a:spcPct val="90000"/>
              </a:lnSpc>
              <a:spcBef>
                <a:spcPts val="500"/>
              </a:spcBef>
              <a:spcAft>
                <a:spcPts val="0"/>
              </a:spcAft>
              <a:buClr>
                <a:schemeClr val="dk1"/>
              </a:buClr>
              <a:buSzPts val="2844"/>
              <a:buNone/>
              <a:defRPr b="1" sz="2844"/>
            </a:lvl8pPr>
            <a:lvl9pPr indent="-228600" lvl="8" marL="4114800" algn="l">
              <a:lnSpc>
                <a:spcPct val="90000"/>
              </a:lnSpc>
              <a:spcBef>
                <a:spcPts val="500"/>
              </a:spcBef>
              <a:spcAft>
                <a:spcPts val="0"/>
              </a:spcAft>
              <a:buClr>
                <a:schemeClr val="dk1"/>
              </a:buClr>
              <a:buSzPts val="2844"/>
              <a:buNone/>
              <a:defRPr b="1" sz="2844"/>
            </a:lvl9pPr>
          </a:lstStyle>
          <a:p/>
        </p:txBody>
      </p:sp>
      <p:sp>
        <p:nvSpPr>
          <p:cNvPr id="43" name="Google Shape;43;p26"/>
          <p:cNvSpPr txBox="1"/>
          <p:nvPr>
            <p:ph idx="2" type="body"/>
          </p:nvPr>
        </p:nvSpPr>
        <p:spPr>
          <a:xfrm>
            <a:off x="629842" y="1878806"/>
            <a:ext cx="3868340" cy="276344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26"/>
          <p:cNvSpPr txBox="1"/>
          <p:nvPr>
            <p:ph idx="3" type="body"/>
          </p:nvPr>
        </p:nvSpPr>
        <p:spPr>
          <a:xfrm>
            <a:off x="4629150" y="1260872"/>
            <a:ext cx="3887391" cy="617934"/>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4267"/>
              <a:buNone/>
              <a:defRPr b="1" sz="4267"/>
            </a:lvl1pPr>
            <a:lvl2pPr indent="-228600" lvl="1" marL="914400" algn="l">
              <a:lnSpc>
                <a:spcPct val="90000"/>
              </a:lnSpc>
              <a:spcBef>
                <a:spcPts val="500"/>
              </a:spcBef>
              <a:spcAft>
                <a:spcPts val="0"/>
              </a:spcAft>
              <a:buClr>
                <a:schemeClr val="dk1"/>
              </a:buClr>
              <a:buSzPts val="3556"/>
              <a:buNone/>
              <a:defRPr b="1" sz="3556"/>
            </a:lvl2pPr>
            <a:lvl3pPr indent="-228600" lvl="2" marL="1371600" algn="l">
              <a:lnSpc>
                <a:spcPct val="90000"/>
              </a:lnSpc>
              <a:spcBef>
                <a:spcPts val="500"/>
              </a:spcBef>
              <a:spcAft>
                <a:spcPts val="0"/>
              </a:spcAft>
              <a:buClr>
                <a:schemeClr val="dk1"/>
              </a:buClr>
              <a:buSzPts val="3200"/>
              <a:buNone/>
              <a:defRPr b="1" sz="3200"/>
            </a:lvl3pPr>
            <a:lvl4pPr indent="-228600" lvl="3" marL="1828800" algn="l">
              <a:lnSpc>
                <a:spcPct val="90000"/>
              </a:lnSpc>
              <a:spcBef>
                <a:spcPts val="500"/>
              </a:spcBef>
              <a:spcAft>
                <a:spcPts val="0"/>
              </a:spcAft>
              <a:buClr>
                <a:schemeClr val="dk1"/>
              </a:buClr>
              <a:buSzPts val="2844"/>
              <a:buNone/>
              <a:defRPr b="1" sz="2844"/>
            </a:lvl4pPr>
            <a:lvl5pPr indent="-228600" lvl="4" marL="2286000" algn="l">
              <a:lnSpc>
                <a:spcPct val="90000"/>
              </a:lnSpc>
              <a:spcBef>
                <a:spcPts val="500"/>
              </a:spcBef>
              <a:spcAft>
                <a:spcPts val="0"/>
              </a:spcAft>
              <a:buClr>
                <a:schemeClr val="dk1"/>
              </a:buClr>
              <a:buSzPts val="2844"/>
              <a:buNone/>
              <a:defRPr b="1" sz="2844"/>
            </a:lvl5pPr>
            <a:lvl6pPr indent="-228600" lvl="5" marL="2743200" algn="l">
              <a:lnSpc>
                <a:spcPct val="90000"/>
              </a:lnSpc>
              <a:spcBef>
                <a:spcPts val="500"/>
              </a:spcBef>
              <a:spcAft>
                <a:spcPts val="0"/>
              </a:spcAft>
              <a:buClr>
                <a:schemeClr val="dk1"/>
              </a:buClr>
              <a:buSzPts val="2844"/>
              <a:buNone/>
              <a:defRPr b="1" sz="2844"/>
            </a:lvl6pPr>
            <a:lvl7pPr indent="-228600" lvl="6" marL="3200400" algn="l">
              <a:lnSpc>
                <a:spcPct val="90000"/>
              </a:lnSpc>
              <a:spcBef>
                <a:spcPts val="500"/>
              </a:spcBef>
              <a:spcAft>
                <a:spcPts val="0"/>
              </a:spcAft>
              <a:buClr>
                <a:schemeClr val="dk1"/>
              </a:buClr>
              <a:buSzPts val="2844"/>
              <a:buNone/>
              <a:defRPr b="1" sz="2844"/>
            </a:lvl7pPr>
            <a:lvl8pPr indent="-228600" lvl="7" marL="3657600" algn="l">
              <a:lnSpc>
                <a:spcPct val="90000"/>
              </a:lnSpc>
              <a:spcBef>
                <a:spcPts val="500"/>
              </a:spcBef>
              <a:spcAft>
                <a:spcPts val="0"/>
              </a:spcAft>
              <a:buClr>
                <a:schemeClr val="dk1"/>
              </a:buClr>
              <a:buSzPts val="2844"/>
              <a:buNone/>
              <a:defRPr b="1" sz="2844"/>
            </a:lvl8pPr>
            <a:lvl9pPr indent="-228600" lvl="8" marL="4114800" algn="l">
              <a:lnSpc>
                <a:spcPct val="90000"/>
              </a:lnSpc>
              <a:spcBef>
                <a:spcPts val="500"/>
              </a:spcBef>
              <a:spcAft>
                <a:spcPts val="0"/>
              </a:spcAft>
              <a:buClr>
                <a:schemeClr val="dk1"/>
              </a:buClr>
              <a:buSzPts val="2844"/>
              <a:buNone/>
              <a:defRPr b="1" sz="2844"/>
            </a:lvl9pPr>
          </a:lstStyle>
          <a:p/>
        </p:txBody>
      </p:sp>
      <p:sp>
        <p:nvSpPr>
          <p:cNvPr id="45" name="Google Shape;45;p26"/>
          <p:cNvSpPr txBox="1"/>
          <p:nvPr>
            <p:ph idx="4" type="body"/>
          </p:nvPr>
        </p:nvSpPr>
        <p:spPr>
          <a:xfrm>
            <a:off x="4629150" y="1878806"/>
            <a:ext cx="3887391" cy="276344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26"/>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26"/>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26"/>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27"/>
          <p:cNvSpPr txBox="1"/>
          <p:nvPr>
            <p:ph type="title"/>
          </p:nvPr>
        </p:nvSpPr>
        <p:spPr>
          <a:xfrm>
            <a:off x="628650" y="273844"/>
            <a:ext cx="7886700" cy="994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27"/>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7"/>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27"/>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28"/>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8"/>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28"/>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29"/>
          <p:cNvSpPr txBox="1"/>
          <p:nvPr>
            <p:ph type="title"/>
          </p:nvPr>
        </p:nvSpPr>
        <p:spPr>
          <a:xfrm>
            <a:off x="629841" y="342900"/>
            <a:ext cx="2949178" cy="120015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5689"/>
              <a:buFont typeface="Calibri"/>
              <a:buNone/>
              <a:defRPr sz="5689"/>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9"/>
          <p:cNvSpPr txBox="1"/>
          <p:nvPr>
            <p:ph idx="1" type="body"/>
          </p:nvPr>
        </p:nvSpPr>
        <p:spPr>
          <a:xfrm>
            <a:off x="3887391" y="740569"/>
            <a:ext cx="4629150" cy="3655219"/>
          </a:xfrm>
          <a:prstGeom prst="rect">
            <a:avLst/>
          </a:prstGeom>
          <a:noFill/>
          <a:ln>
            <a:noFill/>
          </a:ln>
        </p:spPr>
        <p:txBody>
          <a:bodyPr anchorCtr="0" anchor="t" bIns="45700" lIns="91425" spcFirstLastPara="1" rIns="91425" wrap="square" tIns="45700">
            <a:normAutofit/>
          </a:bodyPr>
          <a:lstStyle>
            <a:lvl1pPr indent="-589851" lvl="0" marL="457200" algn="l">
              <a:lnSpc>
                <a:spcPct val="90000"/>
              </a:lnSpc>
              <a:spcBef>
                <a:spcPts val="1000"/>
              </a:spcBef>
              <a:spcAft>
                <a:spcPts val="0"/>
              </a:spcAft>
              <a:buClr>
                <a:schemeClr val="dk1"/>
              </a:buClr>
              <a:buSzPts val="5689"/>
              <a:buChar char="•"/>
              <a:defRPr sz="5689"/>
            </a:lvl1pPr>
            <a:lvl2pPr indent="-544703" lvl="1" marL="914400" algn="l">
              <a:lnSpc>
                <a:spcPct val="90000"/>
              </a:lnSpc>
              <a:spcBef>
                <a:spcPts val="500"/>
              </a:spcBef>
              <a:spcAft>
                <a:spcPts val="0"/>
              </a:spcAft>
              <a:buClr>
                <a:schemeClr val="dk1"/>
              </a:buClr>
              <a:buSzPts val="4978"/>
              <a:buChar char="•"/>
              <a:defRPr sz="4978"/>
            </a:lvl2pPr>
            <a:lvl3pPr indent="-499554" lvl="2" marL="1371600" algn="l">
              <a:lnSpc>
                <a:spcPct val="90000"/>
              </a:lnSpc>
              <a:spcBef>
                <a:spcPts val="500"/>
              </a:spcBef>
              <a:spcAft>
                <a:spcPts val="0"/>
              </a:spcAft>
              <a:buClr>
                <a:schemeClr val="dk1"/>
              </a:buClr>
              <a:buSzPts val="4267"/>
              <a:buChar char="•"/>
              <a:defRPr sz="4267"/>
            </a:lvl3pPr>
            <a:lvl4pPr indent="-454406" lvl="3" marL="1828800" algn="l">
              <a:lnSpc>
                <a:spcPct val="90000"/>
              </a:lnSpc>
              <a:spcBef>
                <a:spcPts val="500"/>
              </a:spcBef>
              <a:spcAft>
                <a:spcPts val="0"/>
              </a:spcAft>
              <a:buClr>
                <a:schemeClr val="dk1"/>
              </a:buClr>
              <a:buSzPts val="3556"/>
              <a:buChar char="•"/>
              <a:defRPr sz="3556"/>
            </a:lvl4pPr>
            <a:lvl5pPr indent="-454406" lvl="4" marL="2286000" algn="l">
              <a:lnSpc>
                <a:spcPct val="90000"/>
              </a:lnSpc>
              <a:spcBef>
                <a:spcPts val="500"/>
              </a:spcBef>
              <a:spcAft>
                <a:spcPts val="0"/>
              </a:spcAft>
              <a:buClr>
                <a:schemeClr val="dk1"/>
              </a:buClr>
              <a:buSzPts val="3556"/>
              <a:buChar char="•"/>
              <a:defRPr sz="3556"/>
            </a:lvl5pPr>
            <a:lvl6pPr indent="-454406" lvl="5" marL="2743200" algn="l">
              <a:lnSpc>
                <a:spcPct val="90000"/>
              </a:lnSpc>
              <a:spcBef>
                <a:spcPts val="500"/>
              </a:spcBef>
              <a:spcAft>
                <a:spcPts val="0"/>
              </a:spcAft>
              <a:buClr>
                <a:schemeClr val="dk1"/>
              </a:buClr>
              <a:buSzPts val="3556"/>
              <a:buChar char="•"/>
              <a:defRPr sz="3556"/>
            </a:lvl6pPr>
            <a:lvl7pPr indent="-454406" lvl="6" marL="3200400" algn="l">
              <a:lnSpc>
                <a:spcPct val="90000"/>
              </a:lnSpc>
              <a:spcBef>
                <a:spcPts val="500"/>
              </a:spcBef>
              <a:spcAft>
                <a:spcPts val="0"/>
              </a:spcAft>
              <a:buClr>
                <a:schemeClr val="dk1"/>
              </a:buClr>
              <a:buSzPts val="3556"/>
              <a:buChar char="•"/>
              <a:defRPr sz="3556"/>
            </a:lvl7pPr>
            <a:lvl8pPr indent="-454406" lvl="7" marL="3657600" algn="l">
              <a:lnSpc>
                <a:spcPct val="90000"/>
              </a:lnSpc>
              <a:spcBef>
                <a:spcPts val="500"/>
              </a:spcBef>
              <a:spcAft>
                <a:spcPts val="0"/>
              </a:spcAft>
              <a:buClr>
                <a:schemeClr val="dk1"/>
              </a:buClr>
              <a:buSzPts val="3556"/>
              <a:buChar char="•"/>
              <a:defRPr sz="3556"/>
            </a:lvl8pPr>
            <a:lvl9pPr indent="-454406" lvl="8" marL="4114800" algn="l">
              <a:lnSpc>
                <a:spcPct val="90000"/>
              </a:lnSpc>
              <a:spcBef>
                <a:spcPts val="500"/>
              </a:spcBef>
              <a:spcAft>
                <a:spcPts val="0"/>
              </a:spcAft>
              <a:buClr>
                <a:schemeClr val="dk1"/>
              </a:buClr>
              <a:buSzPts val="3556"/>
              <a:buChar char="•"/>
              <a:defRPr sz="3556"/>
            </a:lvl9pPr>
          </a:lstStyle>
          <a:p/>
        </p:txBody>
      </p:sp>
      <p:sp>
        <p:nvSpPr>
          <p:cNvPr id="61" name="Google Shape;61;p29"/>
          <p:cNvSpPr txBox="1"/>
          <p:nvPr>
            <p:ph idx="2" type="body"/>
          </p:nvPr>
        </p:nvSpPr>
        <p:spPr>
          <a:xfrm>
            <a:off x="629841" y="1543050"/>
            <a:ext cx="2949178" cy="285869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844"/>
              <a:buNone/>
              <a:defRPr sz="2844"/>
            </a:lvl1pPr>
            <a:lvl2pPr indent="-228600" lvl="1" marL="914400" algn="l">
              <a:lnSpc>
                <a:spcPct val="90000"/>
              </a:lnSpc>
              <a:spcBef>
                <a:spcPts val="500"/>
              </a:spcBef>
              <a:spcAft>
                <a:spcPts val="0"/>
              </a:spcAft>
              <a:buClr>
                <a:schemeClr val="dk1"/>
              </a:buClr>
              <a:buSzPts val="2489"/>
              <a:buNone/>
              <a:defRPr sz="2489"/>
            </a:lvl2pPr>
            <a:lvl3pPr indent="-228600" lvl="2" marL="1371600" algn="l">
              <a:lnSpc>
                <a:spcPct val="90000"/>
              </a:lnSpc>
              <a:spcBef>
                <a:spcPts val="500"/>
              </a:spcBef>
              <a:spcAft>
                <a:spcPts val="0"/>
              </a:spcAft>
              <a:buClr>
                <a:schemeClr val="dk1"/>
              </a:buClr>
              <a:buSzPts val="2133"/>
              <a:buNone/>
              <a:defRPr sz="2133"/>
            </a:lvl3pPr>
            <a:lvl4pPr indent="-228600" lvl="3" marL="1828800" algn="l">
              <a:lnSpc>
                <a:spcPct val="90000"/>
              </a:lnSpc>
              <a:spcBef>
                <a:spcPts val="500"/>
              </a:spcBef>
              <a:spcAft>
                <a:spcPts val="0"/>
              </a:spcAft>
              <a:buClr>
                <a:schemeClr val="dk1"/>
              </a:buClr>
              <a:buSzPts val="1778"/>
              <a:buNone/>
              <a:defRPr sz="1778"/>
            </a:lvl4pPr>
            <a:lvl5pPr indent="-228600" lvl="4" marL="2286000" algn="l">
              <a:lnSpc>
                <a:spcPct val="90000"/>
              </a:lnSpc>
              <a:spcBef>
                <a:spcPts val="500"/>
              </a:spcBef>
              <a:spcAft>
                <a:spcPts val="0"/>
              </a:spcAft>
              <a:buClr>
                <a:schemeClr val="dk1"/>
              </a:buClr>
              <a:buSzPts val="1778"/>
              <a:buNone/>
              <a:defRPr sz="1778"/>
            </a:lvl5pPr>
            <a:lvl6pPr indent="-228600" lvl="5" marL="2743200" algn="l">
              <a:lnSpc>
                <a:spcPct val="90000"/>
              </a:lnSpc>
              <a:spcBef>
                <a:spcPts val="500"/>
              </a:spcBef>
              <a:spcAft>
                <a:spcPts val="0"/>
              </a:spcAft>
              <a:buClr>
                <a:schemeClr val="dk1"/>
              </a:buClr>
              <a:buSzPts val="1778"/>
              <a:buNone/>
              <a:defRPr sz="1778"/>
            </a:lvl6pPr>
            <a:lvl7pPr indent="-228600" lvl="6" marL="3200400" algn="l">
              <a:lnSpc>
                <a:spcPct val="90000"/>
              </a:lnSpc>
              <a:spcBef>
                <a:spcPts val="500"/>
              </a:spcBef>
              <a:spcAft>
                <a:spcPts val="0"/>
              </a:spcAft>
              <a:buClr>
                <a:schemeClr val="dk1"/>
              </a:buClr>
              <a:buSzPts val="1778"/>
              <a:buNone/>
              <a:defRPr sz="1778"/>
            </a:lvl7pPr>
            <a:lvl8pPr indent="-228600" lvl="7" marL="3657600" algn="l">
              <a:lnSpc>
                <a:spcPct val="90000"/>
              </a:lnSpc>
              <a:spcBef>
                <a:spcPts val="500"/>
              </a:spcBef>
              <a:spcAft>
                <a:spcPts val="0"/>
              </a:spcAft>
              <a:buClr>
                <a:schemeClr val="dk1"/>
              </a:buClr>
              <a:buSzPts val="1778"/>
              <a:buNone/>
              <a:defRPr sz="1778"/>
            </a:lvl8pPr>
            <a:lvl9pPr indent="-228600" lvl="8" marL="4114800" algn="l">
              <a:lnSpc>
                <a:spcPct val="90000"/>
              </a:lnSpc>
              <a:spcBef>
                <a:spcPts val="500"/>
              </a:spcBef>
              <a:spcAft>
                <a:spcPts val="0"/>
              </a:spcAft>
              <a:buClr>
                <a:schemeClr val="dk1"/>
              </a:buClr>
              <a:buSzPts val="1778"/>
              <a:buNone/>
              <a:defRPr sz="1778"/>
            </a:lvl9pPr>
          </a:lstStyle>
          <a:p/>
        </p:txBody>
      </p:sp>
      <p:sp>
        <p:nvSpPr>
          <p:cNvPr id="62" name="Google Shape;62;p29"/>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9"/>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29"/>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0"/>
          <p:cNvSpPr txBox="1"/>
          <p:nvPr>
            <p:ph type="title"/>
          </p:nvPr>
        </p:nvSpPr>
        <p:spPr>
          <a:xfrm>
            <a:off x="628650" y="273844"/>
            <a:ext cx="7886700" cy="994172"/>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20"/>
          <p:cNvSpPr txBox="1"/>
          <p:nvPr>
            <p:ph idx="1" type="body"/>
          </p:nvPr>
        </p:nvSpPr>
        <p:spPr>
          <a:xfrm>
            <a:off x="628650" y="1369219"/>
            <a:ext cx="7886700" cy="3263504"/>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20"/>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2133"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9" name="Google Shape;9;p20"/>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2133"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0" name="Google Shape;10;p20"/>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6.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7" name="Shape 87"/>
        <p:cNvGrpSpPr/>
        <p:nvPr/>
      </p:nvGrpSpPr>
      <p:grpSpPr>
        <a:xfrm>
          <a:off x="0" y="0"/>
          <a:ext cx="0" cy="0"/>
          <a:chOff x="0" y="0"/>
          <a:chExt cx="0" cy="0"/>
        </a:xfrm>
      </p:grpSpPr>
      <p:sp>
        <p:nvSpPr>
          <p:cNvPr id="88" name="Google Shape;88;p1"/>
          <p:cNvSpPr txBox="1"/>
          <p:nvPr/>
        </p:nvSpPr>
        <p:spPr>
          <a:xfrm>
            <a:off x="397701" y="464246"/>
            <a:ext cx="8606946" cy="92333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5400"/>
              <a:buFont typeface="Arial"/>
              <a:buNone/>
            </a:pPr>
            <a:r>
              <a:rPr b="0" i="0" lang="en-US" sz="5400" u="none" cap="none" strike="noStrike">
                <a:solidFill>
                  <a:srgbClr val="FF0000"/>
                </a:solidFill>
                <a:latin typeface="Arial Black"/>
                <a:ea typeface="Arial Black"/>
                <a:cs typeface="Arial Black"/>
                <a:sym typeface="Arial Black"/>
              </a:rPr>
              <a:t>Capstone project</a:t>
            </a:r>
            <a:endParaRPr b="0" i="0" sz="1400" u="none" cap="none" strike="noStrike">
              <a:solidFill>
                <a:srgbClr val="000000"/>
              </a:solidFill>
              <a:latin typeface="Arial"/>
              <a:ea typeface="Arial"/>
              <a:cs typeface="Arial"/>
              <a:sym typeface="Arial"/>
            </a:endParaRPr>
          </a:p>
        </p:txBody>
      </p:sp>
      <p:sp>
        <p:nvSpPr>
          <p:cNvPr id="89" name="Google Shape;89;p1"/>
          <p:cNvSpPr txBox="1"/>
          <p:nvPr/>
        </p:nvSpPr>
        <p:spPr>
          <a:xfrm>
            <a:off x="3139727" y="1421313"/>
            <a:ext cx="2743200" cy="5847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chemeClr val="lt1"/>
                </a:solidFill>
                <a:latin typeface="Arial"/>
                <a:ea typeface="Arial"/>
                <a:cs typeface="Arial"/>
                <a:sym typeface="Arial"/>
              </a:rPr>
              <a:t>On</a:t>
            </a:r>
            <a:endParaRPr b="0" i="0" sz="1400" u="none" cap="none" strike="noStrike">
              <a:solidFill>
                <a:srgbClr val="000000"/>
              </a:solidFill>
              <a:latin typeface="Arial"/>
              <a:ea typeface="Arial"/>
              <a:cs typeface="Arial"/>
              <a:sym typeface="Arial"/>
            </a:endParaRPr>
          </a:p>
        </p:txBody>
      </p:sp>
      <p:sp>
        <p:nvSpPr>
          <p:cNvPr id="90" name="Google Shape;90;p1"/>
          <p:cNvSpPr txBox="1"/>
          <p:nvPr/>
        </p:nvSpPr>
        <p:spPr>
          <a:xfrm>
            <a:off x="1016325" y="1919350"/>
            <a:ext cx="7473600" cy="769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400"/>
              <a:buFont typeface="Arial"/>
              <a:buNone/>
            </a:pPr>
            <a:r>
              <a:rPr b="1" i="0" lang="en-US" sz="4400" u="none" cap="none" strike="noStrike">
                <a:solidFill>
                  <a:srgbClr val="222A35"/>
                </a:solidFill>
                <a:latin typeface="Arial Black"/>
                <a:ea typeface="Arial Black"/>
                <a:cs typeface="Arial Black"/>
                <a:sym typeface="Arial Black"/>
              </a:rPr>
              <a:t>Hotel Booking Analysis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0"/>
          <p:cNvSpPr txBox="1"/>
          <p:nvPr>
            <p:ph type="title"/>
          </p:nvPr>
        </p:nvSpPr>
        <p:spPr>
          <a:xfrm>
            <a:off x="244022" y="106637"/>
            <a:ext cx="8520600" cy="805811"/>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C00000"/>
              </a:buClr>
              <a:buSzPts val="2800"/>
              <a:buFont typeface="Arial"/>
              <a:buNone/>
            </a:pPr>
            <a:r>
              <a:rPr b="1" lang="en-US" sz="2000">
                <a:solidFill>
                  <a:srgbClr val="C00000"/>
                </a:solidFill>
                <a:latin typeface="Arial"/>
                <a:ea typeface="Arial"/>
                <a:cs typeface="Arial"/>
                <a:sym typeface="Arial"/>
              </a:rPr>
              <a:t>Let's find out the average number of days a customer from each customer type prefers to stay in Hotel City and Hotel Resort:</a:t>
            </a:r>
            <a:endParaRPr/>
          </a:p>
        </p:txBody>
      </p:sp>
      <p:pic>
        <p:nvPicPr>
          <p:cNvPr descr="Chart, bar chart&#10;&#10;Description automatically generated" id="156" name="Google Shape;156;p10"/>
          <p:cNvPicPr preferRelativeResize="0"/>
          <p:nvPr/>
        </p:nvPicPr>
        <p:blipFill rotWithShape="1">
          <a:blip r:embed="rId3">
            <a:alphaModFix/>
          </a:blip>
          <a:srcRect b="0" l="0" r="0" t="0"/>
          <a:stretch/>
        </p:blipFill>
        <p:spPr>
          <a:xfrm>
            <a:off x="242887" y="916757"/>
            <a:ext cx="5550693" cy="3581839"/>
          </a:xfrm>
          <a:prstGeom prst="rect">
            <a:avLst/>
          </a:prstGeom>
          <a:noFill/>
          <a:ln>
            <a:noFill/>
          </a:ln>
        </p:spPr>
      </p:pic>
      <p:sp>
        <p:nvSpPr>
          <p:cNvPr id="157" name="Google Shape;157;p10"/>
          <p:cNvSpPr txBox="1"/>
          <p:nvPr/>
        </p:nvSpPr>
        <p:spPr>
          <a:xfrm>
            <a:off x="562986" y="4504379"/>
            <a:ext cx="5064918"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C00000"/>
                </a:solidFill>
                <a:latin typeface="Arial"/>
                <a:ea typeface="Arial"/>
                <a:cs typeface="Arial"/>
                <a:sym typeface="Arial"/>
              </a:rPr>
              <a:t>Plotting between customer types vs average number of stays</a:t>
            </a:r>
            <a:r>
              <a:rPr b="0" i="0" lang="en-US" sz="1400" u="none" cap="none" strike="noStrike">
                <a:solidFill>
                  <a:srgbClr val="C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158" name="Google Shape;158;p10"/>
          <p:cNvSpPr txBox="1"/>
          <p:nvPr/>
        </p:nvSpPr>
        <p:spPr>
          <a:xfrm>
            <a:off x="5725862" y="1040051"/>
            <a:ext cx="3007518" cy="384720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1F3864"/>
                </a:solidFill>
                <a:latin typeface="Arial"/>
                <a:ea typeface="Arial"/>
                <a:cs typeface="Arial"/>
                <a:sym typeface="Arial"/>
              </a:rPr>
              <a:t>We have used a bar plot have compared the data between customer types and average number of stays in both the hotels.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C00000"/>
                </a:solidFill>
                <a:latin typeface="Arial"/>
                <a:ea typeface="Arial"/>
                <a:cs typeface="Arial"/>
                <a:sym typeface="Arial"/>
              </a:rPr>
              <a:t>Conclusion: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1F3864"/>
                </a:solidFill>
                <a:latin typeface="Arial"/>
                <a:ea typeface="Arial"/>
                <a:cs typeface="Arial"/>
                <a:sym typeface="Arial"/>
              </a:rPr>
              <a:t>Guests love to stay at Resort hotel and most of them belong to Contract customer types(can be corporate contracts/any contracts made before reservation between the hotel and the customer), stayed for more than 8-nights on an average followed by Transient customer type with around 4-days and they keep relocating from one place to another.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1"/>
          <p:cNvSpPr txBox="1"/>
          <p:nvPr>
            <p:ph type="title"/>
          </p:nvPr>
        </p:nvSpPr>
        <p:spPr>
          <a:xfrm>
            <a:off x="275981" y="80694"/>
            <a:ext cx="8456307" cy="822731"/>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C00000"/>
              </a:buClr>
              <a:buSzPts val="2800"/>
              <a:buFont typeface="Arial"/>
              <a:buNone/>
            </a:pPr>
            <a:r>
              <a:rPr b="1" lang="en-US" sz="2400">
                <a:solidFill>
                  <a:srgbClr val="C00000"/>
                </a:solidFill>
                <a:latin typeface="Arial"/>
                <a:ea typeface="Arial"/>
                <a:cs typeface="Arial"/>
                <a:sym typeface="Arial"/>
              </a:rPr>
              <a:t>Analyzing room type customer prefers the most:</a:t>
            </a:r>
            <a:endParaRPr/>
          </a:p>
        </p:txBody>
      </p:sp>
      <p:pic>
        <p:nvPicPr>
          <p:cNvPr descr="Chart, bar chart&#10;&#10;Description automatically generated" id="164" name="Google Shape;164;p11"/>
          <p:cNvPicPr preferRelativeResize="0"/>
          <p:nvPr/>
        </p:nvPicPr>
        <p:blipFill rotWithShape="1">
          <a:blip r:embed="rId3">
            <a:alphaModFix/>
          </a:blip>
          <a:srcRect b="0" l="0" r="0" t="0"/>
          <a:stretch/>
        </p:blipFill>
        <p:spPr>
          <a:xfrm>
            <a:off x="107156" y="900798"/>
            <a:ext cx="5892225" cy="3590076"/>
          </a:xfrm>
          <a:prstGeom prst="rect">
            <a:avLst/>
          </a:prstGeom>
          <a:noFill/>
          <a:ln>
            <a:noFill/>
          </a:ln>
        </p:spPr>
      </p:pic>
      <p:sp>
        <p:nvSpPr>
          <p:cNvPr id="165" name="Google Shape;165;p11"/>
          <p:cNvSpPr txBox="1"/>
          <p:nvPr/>
        </p:nvSpPr>
        <p:spPr>
          <a:xfrm>
            <a:off x="528638" y="4557712"/>
            <a:ext cx="5207793"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C00000"/>
                </a:solidFill>
                <a:latin typeface="Arial"/>
                <a:ea typeface="Arial"/>
                <a:cs typeface="Arial"/>
                <a:sym typeface="Arial"/>
              </a:rPr>
              <a:t>Plotting relation between Room types and Number of rooms booked and number of rooms assigned to customers</a:t>
            </a:r>
            <a:endParaRPr b="0" i="0" sz="1400" u="none" cap="none" strike="noStrike">
              <a:solidFill>
                <a:srgbClr val="000000"/>
              </a:solidFill>
              <a:latin typeface="Arial"/>
              <a:ea typeface="Arial"/>
              <a:cs typeface="Arial"/>
              <a:sym typeface="Arial"/>
            </a:endParaRPr>
          </a:p>
        </p:txBody>
      </p:sp>
      <p:sp>
        <p:nvSpPr>
          <p:cNvPr id="166" name="Google Shape;166;p11"/>
          <p:cNvSpPr txBox="1"/>
          <p:nvPr/>
        </p:nvSpPr>
        <p:spPr>
          <a:xfrm>
            <a:off x="6055649" y="968712"/>
            <a:ext cx="2743200" cy="375487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1F3864"/>
                </a:solidFill>
                <a:latin typeface="Arial"/>
                <a:ea typeface="Arial"/>
                <a:cs typeface="Arial"/>
                <a:sym typeface="Arial"/>
              </a:rPr>
              <a:t>We have plotted to bar graph to get the details of room reserved by customers and assigned to them by hotel authorities.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1F386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1F3864"/>
                </a:solidFill>
                <a:latin typeface="Arial"/>
                <a:ea typeface="Arial"/>
                <a:cs typeface="Arial"/>
                <a:sym typeface="Arial"/>
              </a:rPr>
              <a:t>We can see that room A has been booked the most number of times (almost 85000)times but not all of them have been assigned to the customers. However, in the other rooms, the scenario is quite opposite, assigned rooms are greater than reserved bookings.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2"/>
          <p:cNvSpPr txBox="1"/>
          <p:nvPr>
            <p:ph type="title"/>
          </p:nvPr>
        </p:nvSpPr>
        <p:spPr>
          <a:xfrm>
            <a:off x="261694" y="73549"/>
            <a:ext cx="8520600" cy="7155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C00000"/>
              </a:buClr>
              <a:buSzPts val="2800"/>
              <a:buFont typeface="Arial"/>
              <a:buNone/>
            </a:pPr>
            <a:r>
              <a:rPr b="1" lang="en-US" sz="2000">
                <a:solidFill>
                  <a:srgbClr val="C00000"/>
                </a:solidFill>
                <a:latin typeface="Arial"/>
                <a:ea typeface="Arial"/>
                <a:cs typeface="Arial"/>
                <a:sym typeface="Arial"/>
              </a:rPr>
              <a:t>Analyzing on whether a booking gets cancelled or not based on deposit types of a hotel:</a:t>
            </a:r>
            <a:endParaRPr/>
          </a:p>
          <a:p>
            <a:pPr indent="0" lvl="0" marL="0" rtl="0" algn="l">
              <a:lnSpc>
                <a:spcPct val="100000"/>
              </a:lnSpc>
              <a:spcBef>
                <a:spcPts val="0"/>
              </a:spcBef>
              <a:spcAft>
                <a:spcPts val="0"/>
              </a:spcAft>
              <a:buClr>
                <a:schemeClr val="dk1"/>
              </a:buClr>
              <a:buSzPts val="2800"/>
              <a:buFont typeface="Calibri"/>
              <a:buNone/>
            </a:pPr>
            <a:r>
              <a:t/>
            </a:r>
            <a:endParaRPr sz="2000"/>
          </a:p>
        </p:txBody>
      </p:sp>
      <p:pic>
        <p:nvPicPr>
          <p:cNvPr descr="Chart, bar chart&#10;&#10;Description automatically generated" id="172" name="Google Shape;172;p12"/>
          <p:cNvPicPr preferRelativeResize="0"/>
          <p:nvPr/>
        </p:nvPicPr>
        <p:blipFill rotWithShape="1">
          <a:blip r:embed="rId3">
            <a:alphaModFix/>
          </a:blip>
          <a:srcRect b="0" l="0" r="0" t="0"/>
          <a:stretch/>
        </p:blipFill>
        <p:spPr>
          <a:xfrm>
            <a:off x="421481" y="929854"/>
            <a:ext cx="5172075" cy="3798141"/>
          </a:xfrm>
          <a:prstGeom prst="rect">
            <a:avLst/>
          </a:prstGeom>
          <a:noFill/>
          <a:ln>
            <a:noFill/>
          </a:ln>
        </p:spPr>
      </p:pic>
      <p:sp>
        <p:nvSpPr>
          <p:cNvPr id="173" name="Google Shape;173;p12"/>
          <p:cNvSpPr txBox="1"/>
          <p:nvPr/>
        </p:nvSpPr>
        <p:spPr>
          <a:xfrm>
            <a:off x="707231" y="4729162"/>
            <a:ext cx="4079081"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C00000"/>
                </a:solidFill>
                <a:latin typeface="Arial"/>
                <a:ea typeface="Arial"/>
                <a:cs typeface="Arial"/>
                <a:sym typeface="Arial"/>
              </a:rPr>
              <a:t>Relation between Deposit types vs cancellation</a:t>
            </a:r>
            <a:endParaRPr b="0" i="0" sz="1400" u="none" cap="none" strike="noStrike">
              <a:solidFill>
                <a:srgbClr val="000000"/>
              </a:solidFill>
              <a:latin typeface="Arial"/>
              <a:ea typeface="Arial"/>
              <a:cs typeface="Arial"/>
              <a:sym typeface="Arial"/>
            </a:endParaRPr>
          </a:p>
        </p:txBody>
      </p:sp>
      <p:sp>
        <p:nvSpPr>
          <p:cNvPr id="174" name="Google Shape;174;p12"/>
          <p:cNvSpPr txBox="1"/>
          <p:nvPr/>
        </p:nvSpPr>
        <p:spPr>
          <a:xfrm>
            <a:off x="5686425" y="1207294"/>
            <a:ext cx="3207543" cy="34163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1F3864"/>
                </a:solidFill>
                <a:latin typeface="Arial"/>
                <a:ea typeface="Arial"/>
                <a:cs typeface="Arial"/>
                <a:sym typeface="Arial"/>
              </a:rPr>
              <a:t>We have used two bar plots for each hotel to have a better comparison on deposit type vs cancellations.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1F386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1F3864"/>
                </a:solidFill>
                <a:latin typeface="Arial"/>
                <a:ea typeface="Arial"/>
                <a:cs typeface="Arial"/>
                <a:sym typeface="Arial"/>
              </a:rPr>
              <a:t>In </a:t>
            </a:r>
            <a:r>
              <a:rPr b="1" i="0" lang="en-US" sz="1200" u="none" cap="none" strike="noStrike">
                <a:solidFill>
                  <a:srgbClr val="FF0000"/>
                </a:solidFill>
                <a:latin typeface="Arial"/>
                <a:ea typeface="Arial"/>
                <a:cs typeface="Arial"/>
                <a:sym typeface="Arial"/>
              </a:rPr>
              <a:t>Resort Hotel</a:t>
            </a:r>
            <a:r>
              <a:rPr b="1" i="0" lang="en-US" sz="1200" u="none" cap="none" strike="noStrike">
                <a:solidFill>
                  <a:srgbClr val="1F3864"/>
                </a:solidFill>
                <a:latin typeface="Arial"/>
                <a:ea typeface="Arial"/>
                <a:cs typeface="Arial"/>
                <a:sym typeface="Arial"/>
              </a:rPr>
              <a:t>, considering successful bookings, 70% of the time Resort hotel, successful bookings had refundable policy on deposits and 30% of the time after cancellation, the booking amount was refunded to customers.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1F3864"/>
                </a:solidFill>
                <a:latin typeface="Arial"/>
                <a:ea typeface="Arial"/>
                <a:cs typeface="Arial"/>
                <a:sym typeface="Arial"/>
              </a:rPr>
              <a:t>In </a:t>
            </a:r>
            <a:r>
              <a:rPr b="1" i="0" lang="en-US" sz="1200" u="none" cap="none" strike="noStrike">
                <a:solidFill>
                  <a:srgbClr val="FF0000"/>
                </a:solidFill>
                <a:latin typeface="Arial"/>
                <a:ea typeface="Arial"/>
                <a:cs typeface="Arial"/>
                <a:sym typeface="Arial"/>
              </a:rPr>
              <a:t>City Hotel</a:t>
            </a:r>
            <a:r>
              <a:rPr b="1" i="0" lang="en-US" sz="1200" u="none" cap="none" strike="noStrike">
                <a:solidFill>
                  <a:srgbClr val="1F3864"/>
                </a:solidFill>
                <a:latin typeface="Arial"/>
                <a:ea typeface="Arial"/>
                <a:cs typeface="Arial"/>
                <a:sym typeface="Arial"/>
              </a:rPr>
              <a:t>, considering successful bookings, 60% of the time the hotels had non-refundable policy on deposit with having very less cancellations. However, 50% of the time, hotels had refundable policy on deposits and only 10% of the bookings got cancelled, and the amount was refunded back to the customers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3"/>
          <p:cNvSpPr txBox="1"/>
          <p:nvPr>
            <p:ph type="title"/>
          </p:nvPr>
        </p:nvSpPr>
        <p:spPr>
          <a:xfrm>
            <a:off x="233412" y="69048"/>
            <a:ext cx="8520600" cy="708431"/>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C00000"/>
              </a:buClr>
              <a:buSzPts val="2800"/>
              <a:buFont typeface="Arial"/>
              <a:buNone/>
            </a:pPr>
            <a:r>
              <a:rPr b="1" lang="en-US" sz="2000">
                <a:solidFill>
                  <a:srgbClr val="C00000"/>
                </a:solidFill>
                <a:latin typeface="Arial"/>
                <a:ea typeface="Arial"/>
                <a:cs typeface="Arial"/>
                <a:sym typeface="Arial"/>
              </a:rPr>
              <a:t>Let's analyze on a booking getting cancelled or not based on the the nature of similar/different guests</a:t>
            </a:r>
            <a:endParaRPr/>
          </a:p>
        </p:txBody>
      </p:sp>
      <p:pic>
        <p:nvPicPr>
          <p:cNvPr descr="Chart, bar chart&#10;&#10;Description automatically generated" id="180" name="Google Shape;180;p13"/>
          <p:cNvPicPr preferRelativeResize="0"/>
          <p:nvPr/>
        </p:nvPicPr>
        <p:blipFill rotWithShape="1">
          <a:blip r:embed="rId3">
            <a:alphaModFix/>
          </a:blip>
          <a:srcRect b="0" l="0" r="0" t="0"/>
          <a:stretch/>
        </p:blipFill>
        <p:spPr>
          <a:xfrm>
            <a:off x="107353" y="859439"/>
            <a:ext cx="5779097" cy="4010308"/>
          </a:xfrm>
          <a:prstGeom prst="rect">
            <a:avLst/>
          </a:prstGeom>
          <a:noFill/>
          <a:ln>
            <a:noFill/>
          </a:ln>
        </p:spPr>
      </p:pic>
      <p:sp>
        <p:nvSpPr>
          <p:cNvPr id="181" name="Google Shape;181;p13"/>
          <p:cNvSpPr txBox="1"/>
          <p:nvPr/>
        </p:nvSpPr>
        <p:spPr>
          <a:xfrm>
            <a:off x="857251" y="4793457"/>
            <a:ext cx="3957637" cy="2462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rgbClr val="C00000"/>
                </a:solidFill>
                <a:latin typeface="Arial"/>
                <a:ea typeface="Arial"/>
                <a:cs typeface="Arial"/>
                <a:sym typeface="Arial"/>
              </a:rPr>
              <a:t>Relation between guests and cancellation</a:t>
            </a:r>
            <a:endParaRPr b="0" i="0" sz="1400" u="none" cap="none" strike="noStrike">
              <a:solidFill>
                <a:srgbClr val="000000"/>
              </a:solidFill>
              <a:latin typeface="Arial"/>
              <a:ea typeface="Arial"/>
              <a:cs typeface="Arial"/>
              <a:sym typeface="Arial"/>
            </a:endParaRPr>
          </a:p>
        </p:txBody>
      </p:sp>
      <p:sp>
        <p:nvSpPr>
          <p:cNvPr id="182" name="Google Shape;182;p13"/>
          <p:cNvSpPr txBox="1"/>
          <p:nvPr/>
        </p:nvSpPr>
        <p:spPr>
          <a:xfrm>
            <a:off x="5843295" y="1221777"/>
            <a:ext cx="3187971" cy="338554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1F3864"/>
                </a:solidFill>
                <a:latin typeface="Arial"/>
                <a:ea typeface="Arial"/>
                <a:cs typeface="Arial"/>
                <a:sym typeface="Arial"/>
              </a:rPr>
              <a:t>We used a bar plot to give a relation between cancelation and guest nature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38562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C00000"/>
                </a:solidFill>
                <a:latin typeface="Arial"/>
                <a:ea typeface="Arial"/>
                <a:cs typeface="Arial"/>
                <a:sym typeface="Arial"/>
              </a:rPr>
              <a:t>Conclusion: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1F3864"/>
                </a:solidFill>
                <a:latin typeface="Arial"/>
                <a:ea typeface="Arial"/>
                <a:cs typeface="Arial"/>
                <a:sym typeface="Arial"/>
              </a:rPr>
              <a:t>Around 94% of the bookings which  didn't have previous cancellations were booked by same guests in City Hotel and 6%of the bookings without previous  cancellations had no show.</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1F3864"/>
                </a:solidFill>
                <a:latin typeface="Arial"/>
                <a:ea typeface="Arial"/>
                <a:cs typeface="Arial"/>
                <a:sym typeface="Arial"/>
              </a:rPr>
              <a:t>While in Resort hotel 65% of the  previous bookings which didn't have  previous cancellations were booked by  same guests. 35% of the bookings  without any previous cancellations had  no repeated guests who booked again.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14"/>
          <p:cNvSpPr txBox="1"/>
          <p:nvPr>
            <p:ph type="title"/>
          </p:nvPr>
        </p:nvSpPr>
        <p:spPr>
          <a:xfrm>
            <a:off x="168826" y="37831"/>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C00000"/>
              </a:buClr>
              <a:buSzPts val="2800"/>
              <a:buFont typeface="Arial"/>
              <a:buNone/>
            </a:pPr>
            <a:r>
              <a:rPr b="1" lang="en-US" sz="2000">
                <a:solidFill>
                  <a:srgbClr val="C00000"/>
                </a:solidFill>
                <a:latin typeface="Arial"/>
                <a:ea typeface="Arial"/>
                <a:cs typeface="Arial"/>
                <a:sym typeface="Arial"/>
              </a:rPr>
              <a:t>Analyzing on parking spaces:</a:t>
            </a:r>
            <a:endParaRPr/>
          </a:p>
        </p:txBody>
      </p:sp>
      <p:pic>
        <p:nvPicPr>
          <p:cNvPr descr="Chart, bar chart&#10;&#10;Description automatically generated" id="188" name="Google Shape;188;p14"/>
          <p:cNvPicPr preferRelativeResize="0"/>
          <p:nvPr/>
        </p:nvPicPr>
        <p:blipFill rotWithShape="1">
          <a:blip r:embed="rId3">
            <a:alphaModFix/>
          </a:blip>
          <a:srcRect b="0" l="0" r="0" t="0"/>
          <a:stretch/>
        </p:blipFill>
        <p:spPr>
          <a:xfrm>
            <a:off x="166264" y="606902"/>
            <a:ext cx="4871841" cy="3074500"/>
          </a:xfrm>
          <a:prstGeom prst="rect">
            <a:avLst/>
          </a:prstGeom>
          <a:noFill/>
          <a:ln>
            <a:noFill/>
          </a:ln>
        </p:spPr>
      </p:pic>
      <p:pic>
        <p:nvPicPr>
          <p:cNvPr descr="Chart, bar chart, scatter chart&#10;&#10;Description automatically generated" id="189" name="Google Shape;189;p14"/>
          <p:cNvPicPr preferRelativeResize="0"/>
          <p:nvPr/>
        </p:nvPicPr>
        <p:blipFill rotWithShape="1">
          <a:blip r:embed="rId4">
            <a:alphaModFix/>
          </a:blip>
          <a:srcRect b="0" l="0" r="0" t="0"/>
          <a:stretch/>
        </p:blipFill>
        <p:spPr>
          <a:xfrm>
            <a:off x="4841506" y="487880"/>
            <a:ext cx="4236732" cy="2680568"/>
          </a:xfrm>
          <a:prstGeom prst="rect">
            <a:avLst/>
          </a:prstGeom>
          <a:noFill/>
          <a:ln>
            <a:noFill/>
          </a:ln>
        </p:spPr>
      </p:pic>
      <p:sp>
        <p:nvSpPr>
          <p:cNvPr id="190" name="Google Shape;190;p14"/>
          <p:cNvSpPr txBox="1"/>
          <p:nvPr/>
        </p:nvSpPr>
        <p:spPr>
          <a:xfrm>
            <a:off x="818791" y="3480475"/>
            <a:ext cx="2743200"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rgbClr val="C00000"/>
                </a:solidFill>
                <a:latin typeface="Arial"/>
                <a:ea typeface="Arial"/>
                <a:cs typeface="Arial"/>
                <a:sym typeface="Arial"/>
              </a:rPr>
              <a:t>Relation between parking spaces and cancellation</a:t>
            </a:r>
            <a:endParaRPr b="0" i="0" sz="1400" u="none" cap="none" strike="noStrike">
              <a:solidFill>
                <a:srgbClr val="000000"/>
              </a:solidFill>
              <a:latin typeface="Arial"/>
              <a:ea typeface="Arial"/>
              <a:cs typeface="Arial"/>
              <a:sym typeface="Arial"/>
            </a:endParaRPr>
          </a:p>
        </p:txBody>
      </p:sp>
      <p:sp>
        <p:nvSpPr>
          <p:cNvPr id="191" name="Google Shape;191;p14"/>
          <p:cNvSpPr txBox="1"/>
          <p:nvPr/>
        </p:nvSpPr>
        <p:spPr>
          <a:xfrm>
            <a:off x="5596003" y="3482530"/>
            <a:ext cx="2743200"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rgbClr val="C00000"/>
                </a:solidFill>
                <a:latin typeface="Arial"/>
                <a:ea typeface="Arial"/>
                <a:cs typeface="Arial"/>
                <a:sym typeface="Arial"/>
              </a:rPr>
              <a:t>Minimum number of parking spaces for customers in each hotel</a:t>
            </a:r>
            <a:endParaRPr b="0" i="0" sz="1400" u="none" cap="none" strike="noStrike">
              <a:solidFill>
                <a:srgbClr val="000000"/>
              </a:solidFill>
              <a:latin typeface="Arial"/>
              <a:ea typeface="Arial"/>
              <a:cs typeface="Arial"/>
              <a:sym typeface="Arial"/>
            </a:endParaRPr>
          </a:p>
        </p:txBody>
      </p:sp>
      <p:sp>
        <p:nvSpPr>
          <p:cNvPr id="192" name="Google Shape;192;p14"/>
          <p:cNvSpPr txBox="1"/>
          <p:nvPr/>
        </p:nvSpPr>
        <p:spPr>
          <a:xfrm>
            <a:off x="242887" y="4096892"/>
            <a:ext cx="7938370" cy="138499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C00000"/>
                </a:solidFill>
                <a:latin typeface="Arial"/>
                <a:ea typeface="Arial"/>
                <a:cs typeface="Arial"/>
                <a:sym typeface="Arial"/>
              </a:rPr>
              <a:t>Conclusion:</a:t>
            </a:r>
            <a:endParaRPr b="1" i="0" sz="1400" u="none" cap="none" strike="noStrike">
              <a:solidFill>
                <a:srgbClr val="C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1F3864"/>
                </a:solidFill>
                <a:latin typeface="Arial"/>
                <a:ea typeface="Arial"/>
                <a:cs typeface="Arial"/>
                <a:sym typeface="Arial"/>
              </a:rPr>
              <a:t>Guests who didn't have any cancellations on bookings, opted for parking spaces. Few of them opted for three parking spaces from City Hotel while at max 8 parking spaces were opted by a few guests at Resort Hotel</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38562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chemeClr val="dk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15"/>
          <p:cNvSpPr txBox="1"/>
          <p:nvPr>
            <p:ph type="title"/>
          </p:nvPr>
        </p:nvSpPr>
        <p:spPr>
          <a:xfrm>
            <a:off x="211688" y="144987"/>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C00000"/>
              </a:buClr>
              <a:buSzPts val="2800"/>
              <a:buFont typeface="Arial"/>
              <a:buNone/>
            </a:pPr>
            <a:r>
              <a:rPr b="1" lang="en-US" sz="2400">
                <a:solidFill>
                  <a:srgbClr val="C00000"/>
                </a:solidFill>
                <a:latin typeface="Arial"/>
                <a:ea typeface="Arial"/>
                <a:cs typeface="Arial"/>
                <a:sym typeface="Arial"/>
              </a:rPr>
              <a:t>Analyzing on special requests:</a:t>
            </a:r>
            <a:endParaRPr/>
          </a:p>
        </p:txBody>
      </p:sp>
      <p:pic>
        <p:nvPicPr>
          <p:cNvPr descr="Chart, box and whisker chart&#10;&#10;Description automatically generated" id="198" name="Google Shape;198;p15"/>
          <p:cNvPicPr preferRelativeResize="0"/>
          <p:nvPr/>
        </p:nvPicPr>
        <p:blipFill rotWithShape="1">
          <a:blip r:embed="rId3">
            <a:alphaModFix/>
          </a:blip>
          <a:srcRect b="0" l="0" r="0" t="0"/>
          <a:stretch/>
        </p:blipFill>
        <p:spPr>
          <a:xfrm>
            <a:off x="211572" y="934368"/>
            <a:ext cx="5340101" cy="3180426"/>
          </a:xfrm>
          <a:prstGeom prst="rect">
            <a:avLst/>
          </a:prstGeom>
          <a:noFill/>
          <a:ln>
            <a:noFill/>
          </a:ln>
        </p:spPr>
      </p:pic>
      <p:sp>
        <p:nvSpPr>
          <p:cNvPr id="199" name="Google Shape;199;p15"/>
          <p:cNvSpPr txBox="1"/>
          <p:nvPr/>
        </p:nvSpPr>
        <p:spPr>
          <a:xfrm>
            <a:off x="847269" y="4356611"/>
            <a:ext cx="4414837"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C00000"/>
                </a:solidFill>
                <a:latin typeface="Arial"/>
                <a:ea typeface="Arial"/>
                <a:cs typeface="Arial"/>
                <a:sym typeface="Arial"/>
              </a:rPr>
              <a:t>Relation between the number of special requests and cancellation</a:t>
            </a:r>
            <a:endParaRPr b="0" i="0" sz="1400" u="none" cap="none" strike="noStrike">
              <a:solidFill>
                <a:srgbClr val="000000"/>
              </a:solidFill>
              <a:latin typeface="Arial"/>
              <a:ea typeface="Arial"/>
              <a:cs typeface="Arial"/>
              <a:sym typeface="Arial"/>
            </a:endParaRPr>
          </a:p>
        </p:txBody>
      </p:sp>
      <p:sp>
        <p:nvSpPr>
          <p:cNvPr id="200" name="Google Shape;200;p15"/>
          <p:cNvSpPr txBox="1"/>
          <p:nvPr/>
        </p:nvSpPr>
        <p:spPr>
          <a:xfrm>
            <a:off x="5957888" y="892969"/>
            <a:ext cx="3028949" cy="35394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1F3864"/>
                </a:solidFill>
                <a:latin typeface="Arial"/>
                <a:ea typeface="Arial"/>
                <a:cs typeface="Arial"/>
                <a:sym typeface="Arial"/>
              </a:rPr>
              <a:t>We have used a strip-plot to have a better visualization and to have a better understanding of the relation between the number of special requests and cancellations</a:t>
            </a:r>
            <a:endParaRPr b="1" i="0" sz="1400" u="none" cap="none" strike="noStrike">
              <a:solidFill>
                <a:srgbClr val="1F386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1F386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1F3864"/>
                </a:solidFill>
                <a:latin typeface="Arial"/>
                <a:ea typeface="Arial"/>
                <a:cs typeface="Arial"/>
                <a:sym typeface="Arial"/>
              </a:rPr>
              <a:t>The conclusion that can be drawn from the above plot is this that both the hotels get special requests upto 5 where the bookings did not get cancelled. While for cancelled bookings, hotels receive special requests upto 4.</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134F5C"/>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16"/>
          <p:cNvSpPr txBox="1"/>
          <p:nvPr>
            <p:ph type="title"/>
          </p:nvPr>
        </p:nvSpPr>
        <p:spPr>
          <a:xfrm>
            <a:off x="190256" y="166419"/>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C00000"/>
              </a:buClr>
              <a:buSzPts val="2800"/>
              <a:buFont typeface="Arial"/>
              <a:buNone/>
            </a:pPr>
            <a:r>
              <a:rPr b="1" lang="en-US" sz="2000">
                <a:solidFill>
                  <a:srgbClr val="C00000"/>
                </a:solidFill>
                <a:latin typeface="Arial"/>
                <a:ea typeface="Arial"/>
                <a:cs typeface="Arial"/>
                <a:sym typeface="Arial"/>
              </a:rPr>
              <a:t>Analysis on cancellation on both the hotels:</a:t>
            </a:r>
            <a:endParaRPr/>
          </a:p>
        </p:txBody>
      </p:sp>
      <p:pic>
        <p:nvPicPr>
          <p:cNvPr descr="Chart, bar chart, treemap chart&#10;&#10;Description automatically generated" id="206" name="Google Shape;206;p16"/>
          <p:cNvPicPr preferRelativeResize="0"/>
          <p:nvPr/>
        </p:nvPicPr>
        <p:blipFill rotWithShape="1">
          <a:blip r:embed="rId3">
            <a:alphaModFix/>
          </a:blip>
          <a:srcRect b="0" l="0" r="0" t="0"/>
          <a:stretch/>
        </p:blipFill>
        <p:spPr>
          <a:xfrm>
            <a:off x="228599" y="869588"/>
            <a:ext cx="5664993" cy="3954390"/>
          </a:xfrm>
          <a:prstGeom prst="rect">
            <a:avLst/>
          </a:prstGeom>
          <a:noFill/>
          <a:ln>
            <a:noFill/>
          </a:ln>
        </p:spPr>
      </p:pic>
      <p:sp>
        <p:nvSpPr>
          <p:cNvPr id="207" name="Google Shape;207;p16"/>
          <p:cNvSpPr txBox="1"/>
          <p:nvPr/>
        </p:nvSpPr>
        <p:spPr>
          <a:xfrm>
            <a:off x="685800" y="4536281"/>
            <a:ext cx="4822031"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rgbClr val="CC0000"/>
                </a:solidFill>
                <a:latin typeface="Arial"/>
                <a:ea typeface="Arial"/>
                <a:cs typeface="Arial"/>
                <a:sym typeface="Arial"/>
              </a:rPr>
              <a:t>Relation showing the number of cancellations in each hotel over the three years</a:t>
            </a:r>
            <a:endParaRPr b="0" i="0" sz="1400" u="none" cap="none" strike="noStrike">
              <a:solidFill>
                <a:srgbClr val="000000"/>
              </a:solidFill>
              <a:latin typeface="Arial"/>
              <a:ea typeface="Arial"/>
              <a:cs typeface="Arial"/>
              <a:sym typeface="Arial"/>
            </a:endParaRPr>
          </a:p>
        </p:txBody>
      </p:sp>
      <p:sp>
        <p:nvSpPr>
          <p:cNvPr id="208" name="Google Shape;208;p16"/>
          <p:cNvSpPr txBox="1"/>
          <p:nvPr/>
        </p:nvSpPr>
        <p:spPr>
          <a:xfrm>
            <a:off x="5507831" y="1343025"/>
            <a:ext cx="3357562" cy="267765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1F3864"/>
                </a:solidFill>
                <a:latin typeface="Arial"/>
                <a:ea typeface="Arial"/>
                <a:cs typeface="Arial"/>
                <a:sym typeface="Arial"/>
              </a:rPr>
              <a:t>We have used two horizontal bar plots, one for each hotel and compared their cancellation percentages.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1F386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1F3864"/>
                </a:solidFill>
                <a:latin typeface="Arial"/>
                <a:ea typeface="Arial"/>
                <a:cs typeface="Arial"/>
                <a:sym typeface="Arial"/>
              </a:rPr>
              <a:t>38.7% of the total bookings in City hotel were without cancellations, whereas 24.3% of the bookings in Resort were not cancelled. However, the cancellation percent of City and Resort hotels are 27.7% and 9.35 respectively.</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17"/>
          <p:cNvSpPr txBox="1"/>
          <p:nvPr>
            <p:ph type="title"/>
          </p:nvPr>
        </p:nvSpPr>
        <p:spPr>
          <a:xfrm>
            <a:off x="350844" y="264963"/>
            <a:ext cx="8520600" cy="690131"/>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C00000"/>
              </a:buClr>
              <a:buSzPts val="2800"/>
              <a:buFont typeface="Arial"/>
              <a:buNone/>
            </a:pPr>
            <a:r>
              <a:rPr b="1" lang="en-US">
                <a:solidFill>
                  <a:srgbClr val="C00000"/>
                </a:solidFill>
                <a:latin typeface="Arial"/>
                <a:ea typeface="Arial"/>
                <a:cs typeface="Arial"/>
                <a:sym typeface="Arial"/>
              </a:rPr>
              <a:t>Challenges we faced:</a:t>
            </a:r>
            <a:endParaRPr/>
          </a:p>
        </p:txBody>
      </p:sp>
      <p:sp>
        <p:nvSpPr>
          <p:cNvPr id="214" name="Google Shape;214;p17"/>
          <p:cNvSpPr txBox="1"/>
          <p:nvPr/>
        </p:nvSpPr>
        <p:spPr>
          <a:xfrm>
            <a:off x="290839" y="1513301"/>
            <a:ext cx="8558212" cy="2400657"/>
          </a:xfrm>
          <a:prstGeom prst="rect">
            <a:avLst/>
          </a:prstGeom>
          <a:noFill/>
          <a:ln>
            <a:noFill/>
          </a:ln>
        </p:spPr>
        <p:txBody>
          <a:bodyPr anchorCtr="0" anchor="t" bIns="45700" lIns="91425" spcFirstLastPara="1" rIns="91425" wrap="square" tIns="45700">
            <a:spAutoFit/>
          </a:bodyPr>
          <a:lstStyle/>
          <a:p>
            <a:pPr indent="-158750" lvl="0" marL="28575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1F3864"/>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2000"/>
              <a:buFont typeface="Arial"/>
              <a:buChar char="•"/>
            </a:pPr>
            <a:r>
              <a:rPr b="1" i="0" lang="en-US" sz="2000" u="none" cap="none" strike="noStrike">
                <a:solidFill>
                  <a:srgbClr val="1F3864"/>
                </a:solidFill>
                <a:latin typeface="Arial"/>
                <a:ea typeface="Arial"/>
                <a:cs typeface="Arial"/>
                <a:sym typeface="Arial"/>
              </a:rPr>
              <a:t>Difficult to recognize some of the columns and how to operate on those columns, such as babies, adults, meals, agent.</a:t>
            </a:r>
            <a:endParaRPr b="0" i="0" sz="1400" u="none" cap="none" strike="noStrike">
              <a:solidFill>
                <a:srgbClr val="000000"/>
              </a:solidFill>
              <a:latin typeface="Arial"/>
              <a:ea typeface="Arial"/>
              <a:cs typeface="Arial"/>
              <a:sym typeface="Arial"/>
            </a:endParaRPr>
          </a:p>
          <a:p>
            <a:pPr indent="-196850" lvl="0" marL="28575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1F3864"/>
              </a:solidFill>
              <a:latin typeface="Arial"/>
              <a:ea typeface="Arial"/>
              <a:cs typeface="Arial"/>
              <a:sym typeface="Arial"/>
            </a:endParaRPr>
          </a:p>
          <a:p>
            <a:pPr indent="-196850" lvl="0" marL="28575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1F3864"/>
              </a:solidFill>
              <a:latin typeface="Arial"/>
              <a:ea typeface="Arial"/>
              <a:cs typeface="Arial"/>
              <a:sym typeface="Arial"/>
            </a:endParaRPr>
          </a:p>
          <a:p>
            <a:pPr indent="-196850" lvl="0" marL="28575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1F3864"/>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2000"/>
              <a:buFont typeface="Arial"/>
              <a:buChar char="•"/>
            </a:pPr>
            <a:r>
              <a:rPr b="1" i="0" lang="en-US" sz="2000" u="none" cap="none" strike="noStrike">
                <a:solidFill>
                  <a:srgbClr val="1F3864"/>
                </a:solidFill>
                <a:latin typeface="Arial"/>
                <a:ea typeface="Arial"/>
                <a:cs typeface="Arial"/>
                <a:sym typeface="Arial"/>
              </a:rPr>
              <a:t>Ample time to load due to large amounts of data</a:t>
            </a:r>
            <a:endParaRPr b="0" i="0" sz="1400" u="none" cap="none" strike="noStrike">
              <a:solidFill>
                <a:srgbClr val="000000"/>
              </a:solidFill>
              <a:latin typeface="Arial"/>
              <a:ea typeface="Arial"/>
              <a:cs typeface="Arial"/>
              <a:sym typeface="Arial"/>
            </a:endParaRPr>
          </a:p>
          <a:p>
            <a:pPr indent="-196850" lvl="0" marL="28575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38562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8" name="Shape 218"/>
        <p:cNvGrpSpPr/>
        <p:nvPr/>
      </p:nvGrpSpPr>
      <p:grpSpPr>
        <a:xfrm>
          <a:off x="0" y="0"/>
          <a:ext cx="0" cy="0"/>
          <a:chOff x="0" y="0"/>
          <a:chExt cx="0" cy="0"/>
        </a:xfrm>
      </p:grpSpPr>
      <p:sp>
        <p:nvSpPr>
          <p:cNvPr id="219" name="Google Shape;219;p18"/>
          <p:cNvSpPr txBox="1"/>
          <p:nvPr>
            <p:ph type="title"/>
          </p:nvPr>
        </p:nvSpPr>
        <p:spPr>
          <a:xfrm>
            <a:off x="127137" y="52314"/>
            <a:ext cx="8520600" cy="690131"/>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rgbClr val="C00000"/>
              </a:buClr>
              <a:buSzPts val="2800"/>
              <a:buFont typeface="Arial"/>
              <a:buNone/>
            </a:pPr>
            <a:r>
              <a:rPr b="1" lang="en-US">
                <a:solidFill>
                  <a:srgbClr val="C00000"/>
                </a:solidFill>
                <a:latin typeface="Arial"/>
                <a:ea typeface="Arial"/>
                <a:cs typeface="Arial"/>
                <a:sym typeface="Arial"/>
              </a:rPr>
              <a:t>Conclusion:</a:t>
            </a:r>
            <a:endParaRPr>
              <a:solidFill>
                <a:srgbClr val="C00000"/>
              </a:solidFill>
              <a:latin typeface="Arial"/>
              <a:ea typeface="Arial"/>
              <a:cs typeface="Arial"/>
              <a:sym typeface="Arial"/>
            </a:endParaRPr>
          </a:p>
        </p:txBody>
      </p:sp>
      <p:sp>
        <p:nvSpPr>
          <p:cNvPr id="220" name="Google Shape;220;p18"/>
          <p:cNvSpPr txBox="1"/>
          <p:nvPr/>
        </p:nvSpPr>
        <p:spPr>
          <a:xfrm>
            <a:off x="378618" y="978694"/>
            <a:ext cx="8465343" cy="3970318"/>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1400"/>
              <a:buFont typeface="Arial"/>
              <a:buChar char="•"/>
            </a:pPr>
            <a:r>
              <a:rPr b="1" i="0" lang="en-US" sz="1400" u="none" cap="none" strike="noStrike">
                <a:solidFill>
                  <a:srgbClr val="1F3864"/>
                </a:solidFill>
                <a:latin typeface="Arial"/>
                <a:ea typeface="Arial"/>
                <a:cs typeface="Arial"/>
                <a:sym typeface="Arial"/>
              </a:rPr>
              <a:t>After analyzing every single relevant variable in the dataset, we can observe that although bookings numbers are much more in Hotel City, people love to spend their time more in Hotel Resort than in Hotel City.</a:t>
            </a:r>
            <a:endParaRPr b="0" i="0" sz="1400" u="none" cap="none" strike="noStrike">
              <a:solidFill>
                <a:srgbClr val="000000"/>
              </a:solidFill>
              <a:latin typeface="Arial"/>
              <a:ea typeface="Arial"/>
              <a:cs typeface="Arial"/>
              <a:sym typeface="Arial"/>
            </a:endParaRPr>
          </a:p>
          <a:p>
            <a:pPr indent="-196850" lvl="0" marL="28575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1F3864"/>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400"/>
              <a:buFont typeface="Arial"/>
              <a:buChar char="•"/>
            </a:pPr>
            <a:r>
              <a:rPr b="1" i="0" lang="en-US" sz="1400" u="none" cap="none" strike="noStrike">
                <a:solidFill>
                  <a:srgbClr val="1F3864"/>
                </a:solidFill>
                <a:latin typeface="Arial"/>
                <a:ea typeface="Arial"/>
                <a:cs typeface="Arial"/>
                <a:sym typeface="Arial"/>
              </a:rPr>
              <a:t>Even if the booking numbers are higher in Hotel City, the overall cancellation percentage in City Hotel is also much higher than that in Hotel Resort.</a:t>
            </a:r>
            <a:endParaRPr b="0" i="0" sz="1400" u="none" cap="none" strike="noStrike">
              <a:solidFill>
                <a:srgbClr val="000000"/>
              </a:solidFill>
              <a:latin typeface="Arial"/>
              <a:ea typeface="Arial"/>
              <a:cs typeface="Arial"/>
              <a:sym typeface="Arial"/>
            </a:endParaRPr>
          </a:p>
          <a:p>
            <a:pPr indent="-196850" lvl="0" marL="28575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1F3864"/>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400"/>
              <a:buFont typeface="Arial"/>
              <a:buChar char="•"/>
            </a:pPr>
            <a:r>
              <a:rPr b="1" i="0" lang="en-US" sz="1400" u="none" cap="none" strike="noStrike">
                <a:solidFill>
                  <a:srgbClr val="1F3864"/>
                </a:solidFill>
                <a:latin typeface="Arial"/>
                <a:ea typeface="Arial"/>
                <a:cs typeface="Arial"/>
                <a:sym typeface="Arial"/>
              </a:rPr>
              <a:t>Percentage of people coming to hotels increased from 2015 to 2016, whereas it decreased slightly in the next year.</a:t>
            </a:r>
            <a:endParaRPr b="0" i="0" sz="1400" u="none" cap="none" strike="noStrike">
              <a:solidFill>
                <a:srgbClr val="000000"/>
              </a:solidFill>
              <a:latin typeface="Arial"/>
              <a:ea typeface="Arial"/>
              <a:cs typeface="Arial"/>
              <a:sym typeface="Arial"/>
            </a:endParaRPr>
          </a:p>
          <a:p>
            <a:pPr indent="-196850" lvl="0" marL="28575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1F3864"/>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400"/>
              <a:buFont typeface="Arial"/>
              <a:buChar char="•"/>
            </a:pPr>
            <a:r>
              <a:rPr b="1" i="0" lang="en-US" sz="1400" u="none" cap="none" strike="noStrike">
                <a:solidFill>
                  <a:srgbClr val="1F3864"/>
                </a:solidFill>
                <a:latin typeface="Arial"/>
                <a:ea typeface="Arial"/>
                <a:cs typeface="Arial"/>
                <a:sym typeface="Arial"/>
              </a:rPr>
              <a:t>People who had successful reservations in any of the hotels booked the hotel again in their next visit and cancellation percentages of repeated customers were much less than normal customers.</a:t>
            </a:r>
            <a:endParaRPr b="0" i="0" sz="1400" u="none" cap="none" strike="noStrike">
              <a:solidFill>
                <a:srgbClr val="000000"/>
              </a:solidFill>
              <a:latin typeface="Arial"/>
              <a:ea typeface="Arial"/>
              <a:cs typeface="Arial"/>
              <a:sym typeface="Arial"/>
            </a:endParaRPr>
          </a:p>
          <a:p>
            <a:pPr indent="-196850" lvl="0" marL="28575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1F3864"/>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400"/>
              <a:buFont typeface="Arial"/>
              <a:buChar char="•"/>
            </a:pPr>
            <a:r>
              <a:rPr b="1" i="0" lang="en-US" sz="1400" u="none" cap="none" strike="noStrike">
                <a:solidFill>
                  <a:srgbClr val="1F3864"/>
                </a:solidFill>
                <a:latin typeface="Arial"/>
                <a:ea typeface="Arial"/>
                <a:cs typeface="Arial"/>
                <a:sym typeface="Arial"/>
              </a:rPr>
              <a:t>The ADR values of Hotel City are mostly constant over a year which denote that</a:t>
            </a:r>
            <a:r>
              <a:rPr b="0" i="0" lang="en-US" sz="1400" u="none" cap="none" strike="noStrike">
                <a:solidFill>
                  <a:srgbClr val="1F3864"/>
                </a:solidFill>
                <a:latin typeface="Arial"/>
                <a:ea typeface="Arial"/>
                <a:cs typeface="Arial"/>
                <a:sym typeface="Arial"/>
              </a:rPr>
              <a:t> </a:t>
            </a:r>
            <a:r>
              <a:rPr b="1" i="0" lang="en-US" sz="1400" u="none" cap="none" strike="noStrike">
                <a:solidFill>
                  <a:srgbClr val="1F3864"/>
                </a:solidFill>
                <a:latin typeface="Arial"/>
                <a:ea typeface="Arial"/>
                <a:cs typeface="Arial"/>
                <a:sym typeface="Arial"/>
              </a:rPr>
              <a:t>both the hotels earned higher profits as in price per night in months July &amp; August. Also, both the hotels had lowest price/night(adr) during starting months(Jan-March) every year. Resort hotel makes good profit during year-end as well(November &amp; December)s.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
          <p:cNvSpPr txBox="1"/>
          <p:nvPr/>
        </p:nvSpPr>
        <p:spPr>
          <a:xfrm>
            <a:off x="703512" y="101971"/>
            <a:ext cx="7188471" cy="3693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C00000"/>
                </a:solidFill>
                <a:latin typeface="Arial"/>
                <a:ea typeface="Arial"/>
                <a:cs typeface="Arial"/>
                <a:sym typeface="Arial"/>
              </a:rPr>
              <a:t>Table of Contents:</a:t>
            </a:r>
            <a:endParaRPr b="0" i="0" sz="1400" u="none" cap="none" strike="noStrike">
              <a:solidFill>
                <a:srgbClr val="000000"/>
              </a:solidFill>
              <a:latin typeface="Arial"/>
              <a:ea typeface="Arial"/>
              <a:cs typeface="Arial"/>
              <a:sym typeface="Arial"/>
            </a:endParaRPr>
          </a:p>
        </p:txBody>
      </p:sp>
      <p:sp>
        <p:nvSpPr>
          <p:cNvPr id="96" name="Google Shape;96;p2"/>
          <p:cNvSpPr txBox="1"/>
          <p:nvPr/>
        </p:nvSpPr>
        <p:spPr>
          <a:xfrm>
            <a:off x="578644" y="586863"/>
            <a:ext cx="7922418" cy="455509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C00000"/>
                </a:solidFill>
                <a:latin typeface="Arial"/>
                <a:ea typeface="Arial"/>
                <a:cs typeface="Arial"/>
                <a:sym typeface="Arial"/>
              </a:rPr>
              <a:t>Analysis on hotels: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200"/>
              <a:buFont typeface="Arial"/>
              <a:buChar char="•"/>
            </a:pPr>
            <a:r>
              <a:rPr b="1" i="0" lang="en-US" sz="1200" u="none" cap="none" strike="noStrike">
                <a:solidFill>
                  <a:srgbClr val="1F3864"/>
                </a:solidFill>
                <a:latin typeface="Arial"/>
                <a:ea typeface="Arial"/>
                <a:cs typeface="Arial"/>
                <a:sym typeface="Arial"/>
              </a:rPr>
              <a:t>Analysis on hotels and the number of bookings per month in each year.</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200"/>
              <a:buFont typeface="Arial"/>
              <a:buChar char="•"/>
            </a:pPr>
            <a:r>
              <a:rPr b="1" i="0" lang="en-US" sz="1200" u="none" cap="none" strike="noStrike">
                <a:solidFill>
                  <a:srgbClr val="1F3864"/>
                </a:solidFill>
                <a:latin typeface="Arial"/>
                <a:ea typeface="Arial"/>
                <a:cs typeface="Arial"/>
                <a:sym typeface="Arial"/>
              </a:rPr>
              <a:t>Pattern of the most number of successful bookings made each year for each hotel type.</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200"/>
              <a:buFont typeface="Arial"/>
              <a:buChar char="•"/>
            </a:pPr>
            <a:r>
              <a:rPr b="1" i="0" lang="en-US" sz="1200" u="none" cap="none" strike="noStrike">
                <a:solidFill>
                  <a:srgbClr val="1F3864"/>
                </a:solidFill>
                <a:latin typeface="Arial"/>
                <a:ea typeface="Arial"/>
                <a:cs typeface="Arial"/>
                <a:sym typeface="Arial"/>
              </a:rPr>
              <a:t>Plotting the ADR(Average daily Rate) curve between the months and the average adr value in each of those months.</a:t>
            </a:r>
            <a:endParaRPr b="0" i="0" sz="1400" u="none" cap="none" strike="noStrike">
              <a:solidFill>
                <a:srgbClr val="000000"/>
              </a:solidFill>
              <a:latin typeface="Arial"/>
              <a:ea typeface="Arial"/>
              <a:cs typeface="Arial"/>
              <a:sym typeface="Arial"/>
            </a:endParaRPr>
          </a:p>
          <a:p>
            <a:pPr indent="-184150" lvl="0" marL="285750" marR="0" rtl="0" algn="l">
              <a:lnSpc>
                <a:spcPct val="100000"/>
              </a:lnSpc>
              <a:spcBef>
                <a:spcPts val="0"/>
              </a:spcBef>
              <a:spcAft>
                <a:spcPts val="0"/>
              </a:spcAft>
              <a:buClr>
                <a:srgbClr val="000000"/>
              </a:buClr>
              <a:buSzPts val="1600"/>
              <a:buFont typeface="Arial"/>
              <a:buNone/>
            </a:pPr>
            <a:r>
              <a:t/>
            </a:r>
            <a:endParaRPr b="1" i="0" sz="1600" u="none" cap="none" strike="noStrike">
              <a:solidFill>
                <a:srgbClr val="171616"/>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C00000"/>
                </a:solidFill>
                <a:latin typeface="Arial"/>
                <a:ea typeface="Arial"/>
                <a:cs typeface="Arial"/>
                <a:sym typeface="Arial"/>
              </a:rPr>
              <a:t>Analysis on our data on customers: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rgbClr val="1F3864"/>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200"/>
              <a:buFont typeface="Arial"/>
              <a:buChar char="•"/>
            </a:pPr>
            <a:r>
              <a:rPr b="1" i="0" lang="en-US" sz="1200" u="none" cap="none" strike="noStrike">
                <a:solidFill>
                  <a:srgbClr val="1F3864"/>
                </a:solidFill>
                <a:latin typeface="Arial"/>
                <a:ea typeface="Arial"/>
                <a:cs typeface="Arial"/>
                <a:sym typeface="Arial"/>
              </a:rPr>
              <a:t>Customer types with the maximum number of bookings</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200"/>
              <a:buFont typeface="Arial"/>
              <a:buChar char="•"/>
            </a:pPr>
            <a:r>
              <a:rPr b="1" i="0" lang="en-US" sz="1200" u="none" cap="none" strike="noStrike">
                <a:solidFill>
                  <a:srgbClr val="1F3864"/>
                </a:solidFill>
                <a:latin typeface="Arial"/>
                <a:ea typeface="Arial"/>
                <a:cs typeface="Arial"/>
                <a:sym typeface="Arial"/>
              </a:rPr>
              <a:t>Average number of days a customer stays in each hotel type.</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200"/>
              <a:buFont typeface="Arial"/>
              <a:buChar char="•"/>
            </a:pPr>
            <a:r>
              <a:rPr b="1" i="0" lang="en-US" sz="1200" u="none" cap="none" strike="noStrike">
                <a:solidFill>
                  <a:srgbClr val="1F3864"/>
                </a:solidFill>
                <a:latin typeface="Arial"/>
                <a:ea typeface="Arial"/>
                <a:cs typeface="Arial"/>
                <a:sym typeface="Arial"/>
              </a:rPr>
              <a:t>The room type customers reserve the most but does all of them are assigned the room they reserve or not</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200"/>
              <a:buFont typeface="Arial"/>
              <a:buChar char="•"/>
            </a:pPr>
            <a:r>
              <a:rPr b="1" i="0" lang="en-US" sz="1200" u="none" cap="none" strike="noStrike">
                <a:solidFill>
                  <a:srgbClr val="1F3864"/>
                </a:solidFill>
                <a:latin typeface="Arial"/>
                <a:ea typeface="Arial"/>
                <a:cs typeface="Arial"/>
                <a:sym typeface="Arial"/>
              </a:rPr>
              <a:t>Nature of similar guests/different guests with respect to a booking getting cancelled/not</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200"/>
              <a:buFont typeface="Arial"/>
              <a:buChar char="•"/>
            </a:pPr>
            <a:r>
              <a:rPr b="1" i="0" lang="en-US" sz="1200" u="none" cap="none" strike="noStrike">
                <a:solidFill>
                  <a:srgbClr val="1F3864"/>
                </a:solidFill>
                <a:latin typeface="Arial"/>
                <a:ea typeface="Arial"/>
                <a:cs typeface="Arial"/>
                <a:sym typeface="Arial"/>
              </a:rPr>
              <a:t>Understanding more about the parking spaces with relation to the booking status</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200"/>
              <a:buFont typeface="Arial"/>
              <a:buChar char="•"/>
            </a:pPr>
            <a:r>
              <a:rPr b="1" i="0" lang="en-US" sz="1200" u="none" cap="none" strike="noStrike">
                <a:solidFill>
                  <a:srgbClr val="1F3864"/>
                </a:solidFill>
                <a:latin typeface="Arial"/>
                <a:ea typeface="Arial"/>
                <a:cs typeface="Arial"/>
                <a:sym typeface="Arial"/>
              </a:rPr>
              <a:t>Understanding more about special requests and their effects on booking status.</a:t>
            </a:r>
            <a:endParaRPr b="0" i="0" sz="1400" u="none" cap="none" strike="noStrike">
              <a:solidFill>
                <a:srgbClr val="000000"/>
              </a:solidFill>
              <a:latin typeface="Arial"/>
              <a:ea typeface="Arial"/>
              <a:cs typeface="Arial"/>
              <a:sym typeface="Arial"/>
            </a:endParaRPr>
          </a:p>
          <a:p>
            <a:pPr indent="-196850" lvl="0" marL="28575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171616"/>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C00000"/>
                </a:solidFill>
                <a:latin typeface="Arial"/>
                <a:ea typeface="Arial"/>
                <a:cs typeface="Arial"/>
                <a:sym typeface="Arial"/>
              </a:rPr>
              <a:t>Analysis on cancellation</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200"/>
              <a:buFont typeface="Arial"/>
              <a:buChar char="•"/>
            </a:pPr>
            <a:r>
              <a:rPr b="1" i="0" lang="en-US" sz="1200" u="none" cap="none" strike="noStrike">
                <a:solidFill>
                  <a:srgbClr val="1F3864"/>
                </a:solidFill>
                <a:latin typeface="Arial"/>
                <a:ea typeface="Arial"/>
                <a:cs typeface="Arial"/>
                <a:sym typeface="Arial"/>
              </a:rPr>
              <a:t>Bookings that got cancelled/not-cancelled based on each hotel</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C00000"/>
                </a:solidFill>
                <a:latin typeface="Arial"/>
                <a:ea typeface="Arial"/>
                <a:cs typeface="Arial"/>
                <a:sym typeface="Arial"/>
              </a:rPr>
              <a:t>Conclusion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rgbClr val="C00000"/>
              </a:buClr>
              <a:buSzPts val="2800"/>
              <a:buFont typeface="Arial"/>
              <a:buNone/>
            </a:pPr>
            <a:r>
              <a:rPr b="1" lang="en-US">
                <a:solidFill>
                  <a:srgbClr val="C00000"/>
                </a:solidFill>
                <a:latin typeface="Arial"/>
                <a:ea typeface="Arial"/>
                <a:cs typeface="Arial"/>
                <a:sym typeface="Arial"/>
              </a:rPr>
              <a:t>Problem Statements:</a:t>
            </a:r>
            <a:endParaRPr>
              <a:solidFill>
                <a:srgbClr val="C00000"/>
              </a:solidFill>
              <a:latin typeface="Arial"/>
              <a:ea typeface="Arial"/>
              <a:cs typeface="Arial"/>
              <a:sym typeface="Arial"/>
            </a:endParaRPr>
          </a:p>
        </p:txBody>
      </p:sp>
      <p:sp>
        <p:nvSpPr>
          <p:cNvPr id="102" name="Google Shape;102;p3"/>
          <p:cNvSpPr txBox="1"/>
          <p:nvPr/>
        </p:nvSpPr>
        <p:spPr>
          <a:xfrm>
            <a:off x="631782" y="1618304"/>
            <a:ext cx="8286750" cy="255454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1F3864"/>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2000"/>
              <a:buFont typeface="Arial"/>
              <a:buChar char="•"/>
            </a:pPr>
            <a:r>
              <a:rPr b="1" i="0" lang="en-US" sz="2000" u="none" cap="none" strike="noStrike">
                <a:solidFill>
                  <a:srgbClr val="1F3864"/>
                </a:solidFill>
                <a:latin typeface="Arial"/>
                <a:ea typeface="Arial"/>
                <a:cs typeface="Arial"/>
                <a:sym typeface="Arial"/>
              </a:rPr>
              <a:t>Analysis based on our data on hotels</a:t>
            </a:r>
            <a:endParaRPr b="0" i="0" sz="1400" u="none" cap="none" strike="noStrike">
              <a:solidFill>
                <a:srgbClr val="000000"/>
              </a:solidFill>
              <a:latin typeface="Arial"/>
              <a:ea typeface="Arial"/>
              <a:cs typeface="Arial"/>
              <a:sym typeface="Arial"/>
            </a:endParaRPr>
          </a:p>
          <a:p>
            <a:pPr indent="-158750" lvl="0" marL="28575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1F3864"/>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2000"/>
              <a:buFont typeface="Arial"/>
              <a:buChar char="•"/>
            </a:pPr>
            <a:r>
              <a:rPr b="1" i="0" lang="en-US" sz="2000" u="none" cap="none" strike="noStrike">
                <a:solidFill>
                  <a:srgbClr val="1F3864"/>
                </a:solidFill>
                <a:latin typeface="Arial"/>
                <a:ea typeface="Arial"/>
                <a:cs typeface="Arial"/>
                <a:sym typeface="Arial"/>
              </a:rPr>
              <a:t>Analysis based on our data on customers</a:t>
            </a:r>
            <a:endParaRPr b="0" i="0" sz="1400" u="none" cap="none" strike="noStrike">
              <a:solidFill>
                <a:srgbClr val="000000"/>
              </a:solidFill>
              <a:latin typeface="Arial"/>
              <a:ea typeface="Arial"/>
              <a:cs typeface="Arial"/>
              <a:sym typeface="Arial"/>
            </a:endParaRPr>
          </a:p>
          <a:p>
            <a:pPr indent="-158750" lvl="0" marL="28575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1F3864"/>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2000"/>
              <a:buFont typeface="Arial"/>
              <a:buChar char="•"/>
            </a:pPr>
            <a:r>
              <a:rPr b="1" i="0" lang="en-US" sz="2000" u="none" cap="none" strike="noStrike">
                <a:solidFill>
                  <a:srgbClr val="1F3864"/>
                </a:solidFill>
                <a:latin typeface="Arial"/>
                <a:ea typeface="Arial"/>
                <a:cs typeface="Arial"/>
                <a:sym typeface="Arial"/>
              </a:rPr>
              <a:t>Analysis based on special requests and parking spaces</a:t>
            </a:r>
            <a:endParaRPr b="0" i="0" sz="1400" u="none" cap="none" strike="noStrike">
              <a:solidFill>
                <a:srgbClr val="000000"/>
              </a:solidFill>
              <a:latin typeface="Arial"/>
              <a:ea typeface="Arial"/>
              <a:cs typeface="Arial"/>
              <a:sym typeface="Arial"/>
            </a:endParaRPr>
          </a:p>
          <a:p>
            <a:pPr indent="-158750" lvl="0" marL="28575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1F3864"/>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2000"/>
              <a:buFont typeface="Arial"/>
              <a:buChar char="•"/>
            </a:pPr>
            <a:r>
              <a:rPr b="1" i="0" lang="en-US" sz="2000" u="none" cap="none" strike="noStrike">
                <a:solidFill>
                  <a:srgbClr val="1F3864"/>
                </a:solidFill>
                <a:latin typeface="Arial"/>
                <a:ea typeface="Arial"/>
                <a:cs typeface="Arial"/>
                <a:sym typeface="Arial"/>
              </a:rPr>
              <a:t>Analysis on cancellations</a:t>
            </a:r>
            <a:r>
              <a:rPr b="1" i="0" lang="en-US" sz="2000" u="none" cap="none" strike="noStrike">
                <a:solidFill>
                  <a:srgbClr val="385623"/>
                </a:solidFill>
                <a:latin typeface="Arial"/>
                <a:ea typeface="Arial"/>
                <a:cs typeface="Arial"/>
                <a:sym typeface="Arial"/>
              </a:rPr>
              <a:t> </a:t>
            </a:r>
            <a:endParaRPr b="0" i="0" sz="2000" u="none" cap="none" strike="noStrike">
              <a:solidFill>
                <a:srgbClr val="385623"/>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rgbClr val="C00000"/>
              </a:buClr>
              <a:buSzPts val="2800"/>
              <a:buFont typeface="Arial"/>
              <a:buNone/>
            </a:pPr>
            <a:r>
              <a:rPr b="1" lang="en-US" sz="3200">
                <a:solidFill>
                  <a:srgbClr val="C00000"/>
                </a:solidFill>
                <a:latin typeface="Arial"/>
                <a:ea typeface="Arial"/>
                <a:cs typeface="Arial"/>
                <a:sym typeface="Arial"/>
              </a:rPr>
              <a:t>Summarizing our data:</a:t>
            </a:r>
            <a:endParaRPr sz="3200">
              <a:solidFill>
                <a:srgbClr val="C00000"/>
              </a:solidFill>
              <a:latin typeface="Arial"/>
              <a:ea typeface="Arial"/>
              <a:cs typeface="Arial"/>
              <a:sym typeface="Arial"/>
            </a:endParaRPr>
          </a:p>
        </p:txBody>
      </p:sp>
      <p:sp>
        <p:nvSpPr>
          <p:cNvPr id="108" name="Google Shape;108;p4"/>
          <p:cNvSpPr txBox="1"/>
          <p:nvPr/>
        </p:nvSpPr>
        <p:spPr>
          <a:xfrm>
            <a:off x="314325" y="1478953"/>
            <a:ext cx="8580718" cy="32316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C00000"/>
                </a:solidFill>
                <a:latin typeface="Arial"/>
                <a:ea typeface="Arial"/>
                <a:cs typeface="Arial"/>
                <a:sym typeface="Arial"/>
              </a:rPr>
              <a:t>Name of our dataset: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1F3864"/>
                </a:solidFill>
                <a:latin typeface="Arial"/>
                <a:ea typeface="Arial"/>
                <a:cs typeface="Arial"/>
                <a:sym typeface="Arial"/>
              </a:rPr>
              <a:t>Hotel Analysis Dataset consisting information on hotel bookings, customer info as well as data on cancellations for the years 2015, 2016 and 2017.</a:t>
            </a:r>
            <a:endParaRPr b="1" i="0" sz="1600" u="none" cap="none" strike="noStrike">
              <a:solidFill>
                <a:srgbClr val="1F386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C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C00000"/>
                </a:solidFill>
                <a:latin typeface="Arial"/>
                <a:ea typeface="Arial"/>
                <a:cs typeface="Arial"/>
                <a:sym typeface="Arial"/>
              </a:rPr>
              <a:t>Shape of our dataframe:</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400"/>
              <a:buFont typeface="Arial"/>
              <a:buChar char="•"/>
            </a:pPr>
            <a:r>
              <a:rPr b="1" i="0" lang="en-US" sz="1400" u="none" cap="none" strike="noStrike">
                <a:solidFill>
                  <a:srgbClr val="1F3864"/>
                </a:solidFill>
                <a:latin typeface="Arial"/>
                <a:ea typeface="Arial"/>
                <a:cs typeface="Arial"/>
                <a:sym typeface="Arial"/>
              </a:rPr>
              <a:t>Rows: 119390</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400"/>
              <a:buFont typeface="Arial"/>
              <a:buChar char="•"/>
            </a:pPr>
            <a:r>
              <a:rPr b="1" i="0" lang="en-US" sz="1400" u="none" cap="none" strike="noStrike">
                <a:solidFill>
                  <a:srgbClr val="1F3864"/>
                </a:solidFill>
                <a:latin typeface="Arial"/>
                <a:ea typeface="Arial"/>
                <a:cs typeface="Arial"/>
                <a:sym typeface="Arial"/>
              </a:rPr>
              <a:t>Columns: 32</a:t>
            </a:r>
            <a:endParaRPr b="0" i="0" sz="1400" u="none" cap="none" strike="noStrike">
              <a:solidFill>
                <a:srgbClr val="000000"/>
              </a:solidFill>
              <a:latin typeface="Arial"/>
              <a:ea typeface="Arial"/>
              <a:cs typeface="Arial"/>
              <a:sym typeface="Arial"/>
            </a:endParaRPr>
          </a:p>
          <a:p>
            <a:pPr indent="-196850" lvl="0" marL="28575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38562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C00000"/>
                </a:solidFill>
                <a:latin typeface="Arial"/>
                <a:ea typeface="Arial"/>
                <a:cs typeface="Arial"/>
                <a:sym typeface="Arial"/>
              </a:rPr>
              <a:t>Most important columns we have worked 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1F3864"/>
                </a:solidFill>
                <a:latin typeface="Arial"/>
                <a:ea typeface="Arial"/>
                <a:cs typeface="Arial"/>
                <a:sym typeface="Arial"/>
              </a:rPr>
              <a:t>Hotel, is_canceled, arrival date, adr, repeated guest, previous cancellations</a:t>
            </a:r>
            <a:endParaRPr b="1" i="0" sz="1600" u="none" cap="none" strike="noStrike">
              <a:solidFill>
                <a:srgbClr val="1F386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38562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C00000"/>
                </a:solidFill>
                <a:latin typeface="Arial"/>
                <a:ea typeface="Arial"/>
                <a:cs typeface="Arial"/>
                <a:sym typeface="Arial"/>
              </a:rPr>
              <a:t>Columns we have not worked on:</a:t>
            </a:r>
            <a:endParaRPr b="0" i="0" sz="1600" u="none" cap="none" strike="noStrike">
              <a:solidFill>
                <a:srgbClr val="C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1F3864"/>
                </a:solidFill>
                <a:latin typeface="Arial"/>
                <a:ea typeface="Arial"/>
                <a:cs typeface="Arial"/>
                <a:sym typeface="Arial"/>
              </a:rPr>
              <a:t>Lead time, babies, meal, agent, company</a:t>
            </a:r>
            <a:endParaRPr b="1" i="0" sz="1600" u="none" cap="none" strike="noStrike">
              <a:solidFill>
                <a:srgbClr val="1F386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chemeClr val="lt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5"/>
          <p:cNvSpPr txBox="1"/>
          <p:nvPr>
            <p:ph type="title"/>
          </p:nvPr>
        </p:nvSpPr>
        <p:spPr>
          <a:xfrm>
            <a:off x="233119" y="109269"/>
            <a:ext cx="8520600" cy="458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C00000"/>
              </a:buClr>
              <a:buSzPts val="2800"/>
              <a:buFont typeface="Arial"/>
              <a:buNone/>
            </a:pPr>
            <a:r>
              <a:rPr b="1" lang="en-US" sz="1600">
                <a:solidFill>
                  <a:srgbClr val="C00000"/>
                </a:solidFill>
                <a:latin typeface="Arial"/>
                <a:ea typeface="Arial"/>
                <a:cs typeface="Arial"/>
                <a:sym typeface="Arial"/>
              </a:rPr>
              <a:t>Analysis on yearly hotel booking data:</a:t>
            </a:r>
            <a:endParaRPr/>
          </a:p>
        </p:txBody>
      </p:sp>
      <p:pic>
        <p:nvPicPr>
          <p:cNvPr descr="Chart, bar chart&#10;&#10;Description automatically generated" id="114" name="Google Shape;114;p5"/>
          <p:cNvPicPr preferRelativeResize="0"/>
          <p:nvPr/>
        </p:nvPicPr>
        <p:blipFill rotWithShape="1">
          <a:blip r:embed="rId3">
            <a:alphaModFix/>
          </a:blip>
          <a:srcRect b="0" l="0" r="0" t="0"/>
          <a:stretch/>
        </p:blipFill>
        <p:spPr>
          <a:xfrm>
            <a:off x="188772" y="523330"/>
            <a:ext cx="4661834" cy="2339474"/>
          </a:xfrm>
          <a:prstGeom prst="rect">
            <a:avLst/>
          </a:prstGeom>
          <a:noFill/>
          <a:ln>
            <a:noFill/>
          </a:ln>
        </p:spPr>
      </p:pic>
      <p:pic>
        <p:nvPicPr>
          <p:cNvPr descr="Chart&#10;&#10;Description automatically generated" id="115" name="Google Shape;115;p5"/>
          <p:cNvPicPr preferRelativeResize="0"/>
          <p:nvPr/>
        </p:nvPicPr>
        <p:blipFill rotWithShape="1">
          <a:blip r:embed="rId4">
            <a:alphaModFix/>
          </a:blip>
          <a:srcRect b="0" l="0" r="0" t="0"/>
          <a:stretch/>
        </p:blipFill>
        <p:spPr>
          <a:xfrm>
            <a:off x="191804" y="2864009"/>
            <a:ext cx="4662911" cy="1967467"/>
          </a:xfrm>
          <a:prstGeom prst="rect">
            <a:avLst/>
          </a:prstGeom>
          <a:noFill/>
          <a:ln>
            <a:noFill/>
          </a:ln>
        </p:spPr>
      </p:pic>
      <p:sp>
        <p:nvSpPr>
          <p:cNvPr id="116" name="Google Shape;116;p5"/>
          <p:cNvSpPr txBox="1"/>
          <p:nvPr/>
        </p:nvSpPr>
        <p:spPr>
          <a:xfrm>
            <a:off x="5056796" y="1225593"/>
            <a:ext cx="3769942" cy="2893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1F3864"/>
                </a:solidFill>
                <a:latin typeface="Arial"/>
                <a:ea typeface="Arial"/>
                <a:cs typeface="Arial"/>
                <a:sym typeface="Arial"/>
              </a:rPr>
              <a:t>We have plotted a bar graph between the number of bookings vs the month name, to compare the bookings between each and every month in all the three years.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1F3864"/>
                </a:solidFill>
                <a:latin typeface="Arial"/>
                <a:ea typeface="Arial"/>
                <a:cs typeface="Arial"/>
                <a:sym typeface="Arial"/>
              </a:rPr>
              <a:t>We noticed that the maximum bookings in the year 2015 was in the month of September with more than 5000 bookings and the least being in July. However, in the year 2016, we saw a boost in the number of bookings with an average booking of almost 4500 in the entire year, with the highest being in October and the least in January.</a:t>
            </a:r>
            <a:endParaRPr b="0" i="0" sz="1400" u="none" cap="none" strike="noStrike">
              <a:solidFill>
                <a:srgbClr val="000000"/>
              </a:solidFill>
              <a:latin typeface="Arial"/>
              <a:ea typeface="Arial"/>
              <a:cs typeface="Arial"/>
              <a:sym typeface="Arial"/>
            </a:endParaRPr>
          </a:p>
        </p:txBody>
      </p:sp>
      <p:sp>
        <p:nvSpPr>
          <p:cNvPr id="117" name="Google Shape;117;p5"/>
          <p:cNvSpPr txBox="1"/>
          <p:nvPr/>
        </p:nvSpPr>
        <p:spPr>
          <a:xfrm>
            <a:off x="497322" y="4878888"/>
            <a:ext cx="4129087" cy="2308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900"/>
              <a:buFont typeface="Arial"/>
              <a:buNone/>
            </a:pPr>
            <a:r>
              <a:rPr b="1" i="0" lang="en-US" sz="900" u="none" cap="none" strike="noStrike">
                <a:solidFill>
                  <a:srgbClr val="C00000"/>
                </a:solidFill>
                <a:latin typeface="Arial"/>
                <a:ea typeface="Arial"/>
                <a:cs typeface="Arial"/>
                <a:sym typeface="Arial"/>
              </a:rPr>
              <a:t>Bar plots on Number of bookings vs Months in years 2015 and 2016</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6"/>
          <p:cNvSpPr txBox="1"/>
          <p:nvPr>
            <p:ph type="title"/>
          </p:nvPr>
        </p:nvSpPr>
        <p:spPr>
          <a:xfrm>
            <a:off x="311700" y="116217"/>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C00000"/>
              </a:buClr>
              <a:buSzPts val="2800"/>
              <a:buFont typeface="Arial"/>
              <a:buNone/>
            </a:pPr>
            <a:r>
              <a:rPr b="1" lang="en-US" sz="2000">
                <a:solidFill>
                  <a:srgbClr val="C00000"/>
                </a:solidFill>
                <a:latin typeface="Arial"/>
                <a:ea typeface="Arial"/>
                <a:cs typeface="Arial"/>
                <a:sym typeface="Arial"/>
              </a:rPr>
              <a:t>Analysis on yearly hotel booking data:(cont.)</a:t>
            </a:r>
            <a:endParaRPr sz="2000">
              <a:solidFill>
                <a:srgbClr val="000000"/>
              </a:solidFill>
              <a:latin typeface="Calibri"/>
              <a:ea typeface="Calibri"/>
              <a:cs typeface="Calibri"/>
              <a:sym typeface="Calibri"/>
            </a:endParaRPr>
          </a:p>
        </p:txBody>
      </p:sp>
      <p:pic>
        <p:nvPicPr>
          <p:cNvPr descr="Chart, bar chart&#10;&#10;Description automatically generated" id="123" name="Google Shape;123;p6"/>
          <p:cNvPicPr preferRelativeResize="0"/>
          <p:nvPr/>
        </p:nvPicPr>
        <p:blipFill rotWithShape="1">
          <a:blip r:embed="rId3">
            <a:alphaModFix/>
          </a:blip>
          <a:srcRect b="0" l="0" r="0" t="0"/>
          <a:stretch/>
        </p:blipFill>
        <p:spPr>
          <a:xfrm>
            <a:off x="129958" y="655721"/>
            <a:ext cx="5497458" cy="3538968"/>
          </a:xfrm>
          <a:prstGeom prst="rect">
            <a:avLst/>
          </a:prstGeom>
          <a:noFill/>
          <a:ln>
            <a:noFill/>
          </a:ln>
        </p:spPr>
      </p:pic>
      <p:sp>
        <p:nvSpPr>
          <p:cNvPr id="124" name="Google Shape;124;p6"/>
          <p:cNvSpPr txBox="1"/>
          <p:nvPr/>
        </p:nvSpPr>
        <p:spPr>
          <a:xfrm>
            <a:off x="461995" y="4403094"/>
            <a:ext cx="4879181" cy="2616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1" i="0" lang="en-US" sz="1100" u="none" cap="none" strike="noStrike">
                <a:solidFill>
                  <a:srgbClr val="C00000"/>
                </a:solidFill>
                <a:latin typeface="Arial"/>
                <a:ea typeface="Arial"/>
                <a:cs typeface="Arial"/>
                <a:sym typeface="Arial"/>
              </a:rPr>
              <a:t>Bar plot on number of bookings vs the months in the year 2017</a:t>
            </a:r>
            <a:endParaRPr b="0" i="0" sz="1400" u="none" cap="none" strike="noStrike">
              <a:solidFill>
                <a:srgbClr val="000000"/>
              </a:solidFill>
              <a:latin typeface="Arial"/>
              <a:ea typeface="Arial"/>
              <a:cs typeface="Arial"/>
              <a:sym typeface="Arial"/>
            </a:endParaRPr>
          </a:p>
        </p:txBody>
      </p:sp>
      <p:sp>
        <p:nvSpPr>
          <p:cNvPr id="125" name="Google Shape;125;p6"/>
          <p:cNvSpPr txBox="1"/>
          <p:nvPr/>
        </p:nvSpPr>
        <p:spPr>
          <a:xfrm>
            <a:off x="5545312" y="813116"/>
            <a:ext cx="3121818" cy="33239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1F3864"/>
                </a:solidFill>
                <a:latin typeface="Arial"/>
                <a:ea typeface="Arial"/>
                <a:cs typeface="Arial"/>
                <a:sym typeface="Arial"/>
              </a:rPr>
              <a:t>This bar plot shows us the bookings data in the months of 2017. The highest bookings being in the month of May with over 6000 bookings and the least in the month of January.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1F386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FF0000"/>
                </a:solidFill>
                <a:latin typeface="Arial"/>
                <a:ea typeface="Arial"/>
                <a:cs typeface="Arial"/>
                <a:sym typeface="Arial"/>
              </a:rPr>
              <a:t>Conclusion: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1F3864"/>
                </a:solidFill>
                <a:latin typeface="Arial"/>
                <a:ea typeface="Arial"/>
                <a:cs typeface="Arial"/>
                <a:sym typeface="Arial"/>
              </a:rPr>
              <a:t>The highest number of bookings in the last two years are in the months from May to October in 2016 and from May to August in the next year. However, the least bookings in both these years are in the starting months of the year.</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7"/>
          <p:cNvSpPr txBox="1"/>
          <p:nvPr>
            <p:ph type="title"/>
          </p:nvPr>
        </p:nvSpPr>
        <p:spPr>
          <a:xfrm>
            <a:off x="154538" y="109269"/>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C00000"/>
              </a:buClr>
              <a:buSzPts val="2800"/>
              <a:buFont typeface="Arial"/>
              <a:buNone/>
            </a:pPr>
            <a:r>
              <a:rPr b="1" lang="en-US" sz="1800">
                <a:solidFill>
                  <a:srgbClr val="C00000"/>
                </a:solidFill>
                <a:latin typeface="Arial"/>
                <a:ea typeface="Arial"/>
                <a:cs typeface="Arial"/>
                <a:sym typeface="Arial"/>
              </a:rPr>
              <a:t>Analysis on successful bookings in each hotel(Hotel City and Hotel Resort)</a:t>
            </a:r>
            <a:endParaRPr sz="1800">
              <a:solidFill>
                <a:srgbClr val="C00000"/>
              </a:solidFill>
              <a:latin typeface="Arial"/>
              <a:ea typeface="Arial"/>
              <a:cs typeface="Arial"/>
              <a:sym typeface="Arial"/>
            </a:endParaRPr>
          </a:p>
        </p:txBody>
      </p:sp>
      <p:pic>
        <p:nvPicPr>
          <p:cNvPr descr="Chart, bar chart&#10;&#10;Description automatically generated" id="131" name="Google Shape;131;p7"/>
          <p:cNvPicPr preferRelativeResize="0"/>
          <p:nvPr/>
        </p:nvPicPr>
        <p:blipFill rotWithShape="1">
          <a:blip r:embed="rId3">
            <a:alphaModFix/>
          </a:blip>
          <a:srcRect b="0" l="0" r="0" t="0"/>
          <a:stretch/>
        </p:blipFill>
        <p:spPr>
          <a:xfrm>
            <a:off x="154325" y="508052"/>
            <a:ext cx="4480989" cy="4357953"/>
          </a:xfrm>
          <a:prstGeom prst="rect">
            <a:avLst/>
          </a:prstGeom>
          <a:noFill/>
          <a:ln>
            <a:noFill/>
          </a:ln>
        </p:spPr>
      </p:pic>
      <p:sp>
        <p:nvSpPr>
          <p:cNvPr id="132" name="Google Shape;132;p7"/>
          <p:cNvSpPr txBox="1"/>
          <p:nvPr/>
        </p:nvSpPr>
        <p:spPr>
          <a:xfrm>
            <a:off x="221457" y="4829176"/>
            <a:ext cx="4100511" cy="2462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rgbClr val="C00000"/>
                </a:solidFill>
                <a:latin typeface="Arial"/>
                <a:ea typeface="Arial"/>
                <a:cs typeface="Arial"/>
                <a:sym typeface="Arial"/>
              </a:rPr>
              <a:t>Success rate comparison between Hotel City and Resort</a:t>
            </a:r>
            <a:endParaRPr b="0" i="0" sz="1400" u="none" cap="none" strike="noStrike">
              <a:solidFill>
                <a:srgbClr val="000000"/>
              </a:solidFill>
              <a:latin typeface="Arial"/>
              <a:ea typeface="Arial"/>
              <a:cs typeface="Arial"/>
              <a:sym typeface="Arial"/>
            </a:endParaRPr>
          </a:p>
        </p:txBody>
      </p:sp>
      <p:sp>
        <p:nvSpPr>
          <p:cNvPr id="133" name="Google Shape;133;p7"/>
          <p:cNvSpPr txBox="1"/>
          <p:nvPr/>
        </p:nvSpPr>
        <p:spPr>
          <a:xfrm>
            <a:off x="4731609" y="1054437"/>
            <a:ext cx="4257087" cy="2893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1F3864"/>
                </a:solidFill>
                <a:latin typeface="Arial"/>
                <a:ea typeface="Arial"/>
                <a:cs typeface="Arial"/>
                <a:sym typeface="Arial"/>
              </a:rPr>
              <a:t>We have used a bar plot to compare the successful booking percentage in both the hotel and compared their data for the same months.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38562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C00000"/>
                </a:solidFill>
                <a:latin typeface="Arial"/>
                <a:ea typeface="Arial"/>
                <a:cs typeface="Arial"/>
                <a:sym typeface="Arial"/>
              </a:rPr>
              <a:t>Conclusion: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1F3864"/>
                </a:solidFill>
                <a:latin typeface="Arial"/>
                <a:ea typeface="Arial"/>
                <a:cs typeface="Arial"/>
                <a:sym typeface="Arial"/>
              </a:rPr>
              <a:t>City Hotel followed by Resort Hotel had the most successful bookings in July and August in all the three years. In July , City hotel had an increase in bookings to 6.4%, while Resort Hotel had an increase of bookings to 4.2% in the same month. During August, City hotel had an increase in bookings to 7.2% and Resort hotel had an increase of 4.3%.</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8"/>
          <p:cNvSpPr txBox="1"/>
          <p:nvPr>
            <p:ph type="title"/>
          </p:nvPr>
        </p:nvSpPr>
        <p:spPr>
          <a:xfrm>
            <a:off x="118819" y="2112"/>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C00000"/>
              </a:buClr>
              <a:buSzPts val="2800"/>
              <a:buFont typeface="Arial"/>
              <a:buNone/>
            </a:pPr>
            <a:r>
              <a:rPr b="1" lang="en-US" sz="2000">
                <a:solidFill>
                  <a:srgbClr val="C00000"/>
                </a:solidFill>
                <a:latin typeface="Arial"/>
                <a:ea typeface="Arial"/>
                <a:cs typeface="Arial"/>
                <a:sym typeface="Arial"/>
              </a:rPr>
              <a:t>Analyzing ADR values:</a:t>
            </a:r>
            <a:endParaRPr/>
          </a:p>
        </p:txBody>
      </p:sp>
      <p:pic>
        <p:nvPicPr>
          <p:cNvPr descr="Chart, line chart&#10;&#10;Description automatically generated" id="139" name="Google Shape;139;p8"/>
          <p:cNvPicPr preferRelativeResize="0"/>
          <p:nvPr/>
        </p:nvPicPr>
        <p:blipFill rotWithShape="1">
          <a:blip r:embed="rId3">
            <a:alphaModFix/>
          </a:blip>
          <a:srcRect b="0" l="0" r="0" t="0"/>
          <a:stretch/>
        </p:blipFill>
        <p:spPr>
          <a:xfrm>
            <a:off x="35620" y="420742"/>
            <a:ext cx="8742481" cy="2386122"/>
          </a:xfrm>
          <a:prstGeom prst="rect">
            <a:avLst/>
          </a:prstGeom>
          <a:noFill/>
          <a:ln>
            <a:noFill/>
          </a:ln>
        </p:spPr>
      </p:pic>
      <p:pic>
        <p:nvPicPr>
          <p:cNvPr descr="Chart, line chart&#10;&#10;Description automatically generated" id="140" name="Google Shape;140;p8"/>
          <p:cNvPicPr preferRelativeResize="0"/>
          <p:nvPr/>
        </p:nvPicPr>
        <p:blipFill rotWithShape="1">
          <a:blip r:embed="rId4">
            <a:alphaModFix/>
          </a:blip>
          <a:srcRect b="0" l="0" r="0" t="0"/>
          <a:stretch/>
        </p:blipFill>
        <p:spPr>
          <a:xfrm>
            <a:off x="418449" y="2884472"/>
            <a:ext cx="3586162" cy="2260632"/>
          </a:xfrm>
          <a:prstGeom prst="rect">
            <a:avLst/>
          </a:prstGeom>
          <a:noFill/>
          <a:ln>
            <a:noFill/>
          </a:ln>
        </p:spPr>
      </p:pic>
      <p:sp>
        <p:nvSpPr>
          <p:cNvPr id="141" name="Google Shape;141;p8"/>
          <p:cNvSpPr txBox="1"/>
          <p:nvPr/>
        </p:nvSpPr>
        <p:spPr>
          <a:xfrm>
            <a:off x="250030" y="2657476"/>
            <a:ext cx="2743200" cy="2308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900"/>
              <a:buFont typeface="Arial"/>
              <a:buNone/>
            </a:pPr>
            <a:r>
              <a:rPr b="1" i="0" lang="en-US" sz="900" u="none" cap="none" strike="noStrike">
                <a:solidFill>
                  <a:srgbClr val="C00000"/>
                </a:solidFill>
                <a:latin typeface="Arial"/>
                <a:ea typeface="Arial"/>
                <a:cs typeface="Arial"/>
                <a:sym typeface="Arial"/>
              </a:rPr>
              <a:t>Plotting adr values for each month</a:t>
            </a:r>
            <a:endParaRPr b="0" i="0" sz="1400" u="none" cap="none" strike="noStrike">
              <a:solidFill>
                <a:srgbClr val="000000"/>
              </a:solidFill>
              <a:latin typeface="Arial"/>
              <a:ea typeface="Arial"/>
              <a:cs typeface="Arial"/>
              <a:sym typeface="Arial"/>
            </a:endParaRPr>
          </a:p>
        </p:txBody>
      </p:sp>
      <p:sp>
        <p:nvSpPr>
          <p:cNvPr id="142" name="Google Shape;142;p8"/>
          <p:cNvSpPr txBox="1"/>
          <p:nvPr/>
        </p:nvSpPr>
        <p:spPr>
          <a:xfrm>
            <a:off x="250031" y="4886326"/>
            <a:ext cx="2743200" cy="2308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900"/>
              <a:buFont typeface="Arial"/>
              <a:buNone/>
            </a:pPr>
            <a:r>
              <a:rPr b="1" i="0" lang="en-US" sz="900" u="none" cap="none" strike="noStrike">
                <a:solidFill>
                  <a:srgbClr val="C00000"/>
                </a:solidFill>
                <a:latin typeface="Arial"/>
                <a:ea typeface="Arial"/>
                <a:cs typeface="Arial"/>
                <a:sym typeface="Arial"/>
              </a:rPr>
              <a:t>Adr distribution curve</a:t>
            </a:r>
            <a:endParaRPr b="0" i="0" sz="1400" u="none" cap="none" strike="noStrike">
              <a:solidFill>
                <a:srgbClr val="000000"/>
              </a:solidFill>
              <a:latin typeface="Arial"/>
              <a:ea typeface="Arial"/>
              <a:cs typeface="Arial"/>
              <a:sym typeface="Arial"/>
            </a:endParaRPr>
          </a:p>
        </p:txBody>
      </p:sp>
      <p:sp>
        <p:nvSpPr>
          <p:cNvPr id="143" name="Google Shape;143;p8"/>
          <p:cNvSpPr txBox="1"/>
          <p:nvPr/>
        </p:nvSpPr>
        <p:spPr>
          <a:xfrm>
            <a:off x="4473115" y="2811253"/>
            <a:ext cx="4350446" cy="2893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1" i="0" lang="en-US" sz="1100" u="none" cap="none" strike="noStrike">
                <a:solidFill>
                  <a:srgbClr val="1F3864"/>
                </a:solidFill>
                <a:latin typeface="Arial"/>
                <a:ea typeface="Arial"/>
                <a:cs typeface="Arial"/>
                <a:sym typeface="Arial"/>
              </a:rPr>
              <a:t>Here, we have plotted a line curve for adr values versus all the months, and have also plotted a histogram curve to look at the adr density.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1F386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1" i="0" lang="en-US" sz="1100" u="none" cap="none" strike="noStrike">
                <a:solidFill>
                  <a:srgbClr val="1F3864"/>
                </a:solidFill>
                <a:latin typeface="Arial"/>
                <a:ea typeface="Arial"/>
                <a:cs typeface="Arial"/>
                <a:sym typeface="Arial"/>
              </a:rPr>
              <a:t>The </a:t>
            </a:r>
            <a:r>
              <a:rPr b="1" i="0" lang="en-US" sz="1100" u="none" cap="none" strike="noStrike">
                <a:solidFill>
                  <a:srgbClr val="FF0000"/>
                </a:solidFill>
                <a:latin typeface="Arial"/>
                <a:ea typeface="Arial"/>
                <a:cs typeface="Arial"/>
                <a:sym typeface="Arial"/>
              </a:rPr>
              <a:t>conclusion</a:t>
            </a:r>
            <a:r>
              <a:rPr b="1" i="0" lang="en-US" sz="1100" u="none" cap="none" strike="noStrike">
                <a:solidFill>
                  <a:srgbClr val="1F3864"/>
                </a:solidFill>
                <a:latin typeface="Arial"/>
                <a:ea typeface="Arial"/>
                <a:cs typeface="Arial"/>
                <a:sym typeface="Arial"/>
              </a:rPr>
              <a:t> we can draw from the line curve is this that the adr value seems almost constant over an entire year for Hotel City whereas there are some steep slopes in Hotel Resort from the month May to August.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1" i="0" sz="1100" u="none" cap="none" strike="noStrike">
              <a:solidFill>
                <a:srgbClr val="1F386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1" i="0" lang="en-US" sz="1100" u="none" cap="none" strike="noStrike">
                <a:solidFill>
                  <a:srgbClr val="1F3864"/>
                </a:solidFill>
                <a:latin typeface="Arial"/>
                <a:ea typeface="Arial"/>
                <a:cs typeface="Arial"/>
                <a:sym typeface="Arial"/>
              </a:rPr>
              <a:t>From the histogram to our left, we can see the adr density for Hotel City is almost the same throughout the year with an average of about 110, but that of hotel Resort Hotel varies throughout the year with values as low as 0 to as high as 220</a:t>
            </a:r>
            <a:r>
              <a:rPr b="1" i="0" lang="en-US" sz="1100" u="none" cap="none" strike="noStrike">
                <a:solidFill>
                  <a:srgbClr val="385623"/>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br>
              <a:rPr b="0" i="0" lang="en-US" sz="1400" u="none" cap="none" strike="noStrike">
                <a:solidFill>
                  <a:srgbClr val="000000"/>
                </a:solidFill>
                <a:latin typeface="Arial"/>
                <a:ea typeface="Arial"/>
                <a:cs typeface="Arial"/>
                <a:sym typeface="Arial"/>
              </a:rPr>
            </a:b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9"/>
          <p:cNvSpPr txBox="1"/>
          <p:nvPr>
            <p:ph type="title"/>
          </p:nvPr>
        </p:nvSpPr>
        <p:spPr>
          <a:xfrm>
            <a:off x="311700" y="204393"/>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C00000"/>
              </a:buClr>
              <a:buSzPts val="2800"/>
              <a:buFont typeface="Arial"/>
              <a:buNone/>
            </a:pPr>
            <a:r>
              <a:rPr b="1" lang="en-US" sz="3200">
                <a:solidFill>
                  <a:srgbClr val="C00000"/>
                </a:solidFill>
                <a:latin typeface="Arial"/>
                <a:ea typeface="Arial"/>
                <a:cs typeface="Arial"/>
                <a:sym typeface="Arial"/>
              </a:rPr>
              <a:t>Analyzing customer's data:</a:t>
            </a:r>
            <a:endParaRPr/>
          </a:p>
        </p:txBody>
      </p:sp>
      <p:pic>
        <p:nvPicPr>
          <p:cNvPr descr="Chart, pie chart&#10;&#10;Description automatically generated" id="149" name="Google Shape;149;p9"/>
          <p:cNvPicPr preferRelativeResize="0"/>
          <p:nvPr/>
        </p:nvPicPr>
        <p:blipFill rotWithShape="1">
          <a:blip r:embed="rId3">
            <a:alphaModFix/>
          </a:blip>
          <a:srcRect b="0" l="0" r="0" t="0"/>
          <a:stretch/>
        </p:blipFill>
        <p:spPr>
          <a:xfrm>
            <a:off x="129155" y="957630"/>
            <a:ext cx="4597174" cy="3807156"/>
          </a:xfrm>
          <a:prstGeom prst="rect">
            <a:avLst/>
          </a:prstGeom>
          <a:noFill/>
          <a:ln>
            <a:noFill/>
          </a:ln>
        </p:spPr>
      </p:pic>
      <p:sp>
        <p:nvSpPr>
          <p:cNvPr id="150" name="Google Shape;150;p9"/>
          <p:cNvSpPr txBox="1"/>
          <p:nvPr/>
        </p:nvSpPr>
        <p:spPr>
          <a:xfrm>
            <a:off x="4734427" y="1515979"/>
            <a:ext cx="3931317" cy="280076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1F3864"/>
                </a:solidFill>
                <a:latin typeface="Arial"/>
                <a:ea typeface="Arial"/>
                <a:cs typeface="Arial"/>
                <a:sym typeface="Arial"/>
              </a:rPr>
              <a:t>We have analyzed the different types of customers who have booked these hotels in the years 2015-2017.</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rgbClr val="1F386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1F3864"/>
                </a:solidFill>
                <a:latin typeface="Arial"/>
                <a:ea typeface="Arial"/>
                <a:cs typeface="Arial"/>
                <a:sym typeface="Arial"/>
              </a:rPr>
              <a:t>As the pie chart depicts, more than 75% of the customers who have booked rooms are in the Transient category and the other 25% belong to 'Transient Party's. People from the other two groups 'Contract' and 'Group' are almost negligible.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