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114CEA-6D37-4BBF-923E-96D3173C247F}">
  <a:tblStyle styleId="{F6114CEA-6D37-4BBF-923E-96D3173C2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p42Shd" TargetMode="External"/><Relationship Id="rId4" Type="http://schemas.openxmlformats.org/officeDocument/2006/relationships/hyperlink" Target="http://goo.gl/fwwbg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bgeesaman/kubeat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://localhost:8000/kops-tamper.htm" TargetMode="External"/><Relationship Id="rId10" Type="http://schemas.openxmlformats.org/officeDocument/2006/relationships/hyperlink" Target="http://localhost:8000/kops-metrics.htm" TargetMode="External"/><Relationship Id="rId13" Type="http://schemas.openxmlformats.org/officeDocument/2006/relationships/hyperlink" Target="http://localhost:8000/kops-ud.htm" TargetMode="External"/><Relationship Id="rId12" Type="http://schemas.openxmlformats.org/officeDocument/2006/relationships/hyperlink" Target="http://localhost:8000/kops-kubelet.htm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localhost:8000/kops-create.htm" TargetMode="External"/><Relationship Id="rId4" Type="http://schemas.openxmlformats.org/officeDocument/2006/relationships/hyperlink" Target="http://localhost:8000/kops-dash.htm" TargetMode="External"/><Relationship Id="rId9" Type="http://schemas.openxmlformats.org/officeDocument/2006/relationships/hyperlink" Target="http://localhost:8000/kops-db.htm" TargetMode="External"/><Relationship Id="rId15" Type="http://schemas.openxmlformats.org/officeDocument/2006/relationships/hyperlink" Target="http://localhost:8000/kops-master.htm" TargetMode="External"/><Relationship Id="rId14" Type="http://schemas.openxmlformats.org/officeDocument/2006/relationships/hyperlink" Target="http://localhost:8000/kops-iam.htm" TargetMode="External"/><Relationship Id="rId16" Type="http://schemas.openxmlformats.org/officeDocument/2006/relationships/hyperlink" Target="http://localhost:8000/kops-priv.htm" TargetMode="External"/><Relationship Id="rId5" Type="http://schemas.openxmlformats.org/officeDocument/2006/relationships/hyperlink" Target="http://localhost:8000/kops-audit.htm" TargetMode="External"/><Relationship Id="rId6" Type="http://schemas.openxmlformats.org/officeDocument/2006/relationships/hyperlink" Target="http://localhost:8000/kops-apps.htm" TargetMode="External"/><Relationship Id="rId7" Type="http://schemas.openxmlformats.org/officeDocument/2006/relationships/hyperlink" Target="http://localhost:8000/kops-exploit.htm" TargetMode="External"/><Relationship Id="rId8" Type="http://schemas.openxmlformats.org/officeDocument/2006/relationships/hyperlink" Target="http://localhost:8000/kops-kubectl.ht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localhost:8000/kops-kube2iam.htm" TargetMode="External"/><Relationship Id="rId4" Type="http://schemas.openxmlformats.org/officeDocument/2006/relationships/hyperlink" Target="http://localhost:8000/kops-blockdash.htm" TargetMode="External"/><Relationship Id="rId5" Type="http://schemas.openxmlformats.org/officeDocument/2006/relationships/hyperlink" Target="http://localhost:8000/kops-blockke.htm" TargetMode="External"/><Relationship Id="rId6" Type="http://schemas.openxmlformats.org/officeDocument/2006/relationships/hyperlink" Target="http://localhost:8000/kops-rbac.htm" TargetMode="External"/><Relationship Id="rId7" Type="http://schemas.openxmlformats.org/officeDocument/2006/relationships/hyperlink" Target="http://localhost:8000/kops-good.ht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localhost:8000/gke-bad.htm" TargetMode="External"/><Relationship Id="rId4" Type="http://schemas.openxmlformats.org/officeDocument/2006/relationships/hyperlink" Target="http://localhost:8000/gke-md.htm" TargetMode="External"/><Relationship Id="rId5" Type="http://schemas.openxmlformats.org/officeDocument/2006/relationships/hyperlink" Target="http://localhost:8000/gke-ssh.ht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ocalhost:8000/gke-blockmd.htm" TargetMode="External"/><Relationship Id="rId4" Type="http://schemas.openxmlformats.org/officeDocument/2006/relationships/hyperlink" Target="http://localhost:8000/gke-good.ht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cisecurity.org/benchmark/kubernetes/" TargetMode="External"/><Relationship Id="rId4" Type="http://schemas.openxmlformats.org/officeDocument/2006/relationships/hyperlink" Target="https://github.com/heptio/sonobuoy" TargetMode="External"/><Relationship Id="rId5" Type="http://schemas.openxmlformats.org/officeDocument/2006/relationships/hyperlink" Target="https://github.com/nccgroup/kube-auto-analyzer" TargetMode="External"/><Relationship Id="rId6" Type="http://schemas.openxmlformats.org/officeDocument/2006/relationships/hyperlink" Target="https://github.com/coreos/clai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hyperlink" Target="https://translate.google.com/community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twitter.com/bradgeesaman" TargetMode="External"/><Relationship Id="rId4" Type="http://schemas.openxmlformats.org/officeDocument/2006/relationships/hyperlink" Target="https://twitter.com/bradgeesaman" TargetMode="External"/><Relationship Id="rId9" Type="http://schemas.openxmlformats.org/officeDocument/2006/relationships/hyperlink" Target="https://www.youtube.com/watch?v=9vuUr5UWKO0" TargetMode="External"/><Relationship Id="rId5" Type="http://schemas.openxmlformats.org/officeDocument/2006/relationships/hyperlink" Target="http://goo.gl/p42Shd" TargetMode="External"/><Relationship Id="rId6" Type="http://schemas.openxmlformats.org/officeDocument/2006/relationships/hyperlink" Target="http://goo.gl/fwwbgB" TargetMode="External"/><Relationship Id="rId7" Type="http://schemas.openxmlformats.org/officeDocument/2006/relationships/hyperlink" Target="http://goo.gl/ChtMJ7" TargetMode="External"/><Relationship Id="rId8" Type="http://schemas.openxmlformats.org/officeDocument/2006/relationships/hyperlink" Target="https://www.youtube.com/watch?v=b3qJwIttqq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Hacking     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&amp;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Hardening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Kubernetes   </a:t>
            </a:r>
            <a:r>
              <a:rPr lang="en" sz="4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By Example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235000" y="3311225"/>
            <a:ext cx="4597200" cy="77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1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github.com/</a:t>
            </a: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bgeesaman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925175" y="3330275"/>
            <a:ext cx="38790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Slides:</a:t>
            </a:r>
            <a:r>
              <a:rPr b="1"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2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goo.gl/p42Shd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Code: </a:t>
            </a:r>
            <a:r>
              <a:rPr b="1"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goo.gl/fwwbgB</a:t>
            </a:r>
            <a:r>
              <a:rPr b="1"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3100" y="1049900"/>
            <a:ext cx="8631600" cy="34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There are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no</a:t>
            </a:r>
            <a:r>
              <a:rPr lang="en" sz="60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i="1"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bad</a:t>
            </a:r>
            <a:r>
              <a:rPr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1"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defaults</a:t>
            </a:r>
            <a:r>
              <a:rPr lang="en" sz="600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just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incorrect</a:t>
            </a:r>
            <a:r>
              <a:rPr i="1" lang="en" sz="6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assumptions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83100" y="1049900"/>
            <a:ext cx="8631600" cy="34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We Are </a:t>
            </a:r>
            <a:r>
              <a:rPr b="1"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All</a:t>
            </a: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Responsible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for ensuring our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chosen assumptions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provide a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safe environment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for running our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application workloads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83100" y="837900"/>
            <a:ext cx="86316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Prioritizing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i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features</a:t>
            </a:r>
            <a:r>
              <a:rPr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i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velocity</a:t>
            </a:r>
            <a:r>
              <a:rPr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i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compatibility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                             above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  <a:latin typeface="Droid Sans"/>
                <a:ea typeface="Droid Sans"/>
                <a:cs typeface="Droid Sans"/>
                <a:sym typeface="Droid Sans"/>
              </a:rPr>
              <a:t>         SECURITY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Rubik"/>
                <a:ea typeface="Rubik"/>
                <a:cs typeface="Rubik"/>
                <a:sym typeface="Rubik"/>
              </a:rPr>
              <a:t>has</a:t>
            </a:r>
            <a:r>
              <a:rPr b="1" i="1"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Trade-Offs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43225" y="2032725"/>
            <a:ext cx="8035800" cy="11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36000" y="2249775"/>
            <a:ext cx="5724000" cy="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2863505" y="3439725"/>
            <a:ext cx="11085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1.4 - 1.7</a:t>
            </a:r>
          </a:p>
        </p:txBody>
      </p:sp>
      <p:sp>
        <p:nvSpPr>
          <p:cNvPr id="133" name="Shape 133"/>
          <p:cNvSpPr/>
          <p:nvPr/>
        </p:nvSpPr>
        <p:spPr>
          <a:xfrm>
            <a:off x="3974500" y="2184150"/>
            <a:ext cx="3652500" cy="90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871875" y="3748125"/>
            <a:ext cx="30216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Most </a:t>
            </a:r>
            <a:r>
              <a:rPr lang="en" sz="1400" strike="sng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mortals</a:t>
            </a: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Production Clusters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5140079" y="1236675"/>
            <a:ext cx="11946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1.6 - 1.7+</a:t>
            </a: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4369125" y="1542975"/>
            <a:ext cx="19281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Most Installers and CaaS Offerings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7144300" y="3535950"/>
            <a:ext cx="6411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1.8+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7149400" y="3831825"/>
            <a:ext cx="20214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Where all the cool new security features are being added</a:t>
            </a:r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6334675" y="1598500"/>
            <a:ext cx="5100" cy="59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lg" w="lg" type="none"/>
            <a:tailEnd len="lg" w="lg" type="oval"/>
          </a:ln>
        </p:spPr>
      </p:cxn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The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Security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Capability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Gap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51200" y="2422200"/>
            <a:ext cx="5703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ubik"/>
                <a:ea typeface="Rubik"/>
                <a:cs typeface="Rubik"/>
                <a:sym typeface="Rubik"/>
              </a:rPr>
              <a:t>1.4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2173725" y="2422200"/>
            <a:ext cx="5703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ubik"/>
                <a:ea typeface="Rubik"/>
                <a:cs typeface="Rubik"/>
                <a:sym typeface="Rubik"/>
              </a:rPr>
              <a:t>1.5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974500" y="2422200"/>
            <a:ext cx="5703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ubik"/>
                <a:ea typeface="Rubik"/>
                <a:cs typeface="Rubik"/>
                <a:sym typeface="Rubik"/>
              </a:rPr>
              <a:t>1.6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5775275" y="2442438"/>
            <a:ext cx="5703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ubik"/>
                <a:ea typeface="Rubik"/>
                <a:cs typeface="Rubik"/>
                <a:sym typeface="Rubik"/>
              </a:rPr>
              <a:t>1.7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7136875" y="2442450"/>
            <a:ext cx="5703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ubik"/>
                <a:ea typeface="Rubik"/>
                <a:cs typeface="Rubik"/>
                <a:sym typeface="Rubik"/>
              </a:rPr>
              <a:t>1.8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7416025" y="2931200"/>
            <a:ext cx="12000" cy="540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47" name="Shape 147"/>
          <p:cNvCxnSpPr/>
          <p:nvPr/>
        </p:nvCxnSpPr>
        <p:spPr>
          <a:xfrm flipH="1">
            <a:off x="3357750" y="3017000"/>
            <a:ext cx="5100" cy="454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48" name="Shape 148"/>
          <p:cNvSpPr txBox="1"/>
          <p:nvPr/>
        </p:nvSpPr>
        <p:spPr>
          <a:xfrm>
            <a:off x="989325" y="1880175"/>
            <a:ext cx="211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Kubernetes Releases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714450" y="3867825"/>
            <a:ext cx="2021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  <a:latin typeface="Rubik"/>
                <a:ea typeface="Rubik"/>
                <a:cs typeface="Rubik"/>
                <a:sym typeface="Rubik"/>
              </a:rPr>
              <a:t>The Security Capability Gap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4257100" y="3092850"/>
            <a:ext cx="5100" cy="443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6057875" y="3092838"/>
            <a:ext cx="5100" cy="443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7359400" y="3111638"/>
            <a:ext cx="5100" cy="443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4250075" y="3541900"/>
            <a:ext cx="1812000" cy="51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6067300" y="3541800"/>
            <a:ext cx="1292100" cy="15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 flipH="1" rot="10800000">
            <a:off x="5732275" y="3637900"/>
            <a:ext cx="123000" cy="297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509800" y="802500"/>
            <a:ext cx="34929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 the meantime,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production clusters,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we need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 lot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of extra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SECURITY</a:t>
            </a:r>
            <a:b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HARDENING</a:t>
            </a:r>
          </a:p>
        </p:txBody>
      </p:sp>
      <p:pic>
        <p:nvPicPr>
          <p:cNvPr descr="5153946718_164de8b9b2_o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7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939850" y="4860800"/>
            <a:ext cx="1171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lt2"/>
                </a:solidFill>
              </a:rPr>
              <a:t>Img: https://flic.kr/p/8RrjNj</a:t>
            </a:r>
          </a:p>
        </p:txBody>
      </p:sp>
      <p:pic>
        <p:nvPicPr>
          <p:cNvPr descr="kubernetes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0017">
            <a:off x="5940615" y="3151238"/>
            <a:ext cx="1108069" cy="110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01625" y="1216475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It’s a huge first step to hardening your clusters. It covers all the critical configuration settings</a:t>
            </a:r>
          </a:p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but</a:t>
            </a:r>
          </a:p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chemeClr val="accent5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it doesn’t account for provider/installer-specific implementations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What about the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Kubernetes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CIS Benchmark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558520935_d8f848237e_o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859500" y="3472750"/>
            <a:ext cx="7425000" cy="86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 sz="4600">
                <a:latin typeface="Rubik"/>
                <a:ea typeface="Rubik"/>
                <a:cs typeface="Rubik"/>
                <a:sym typeface="Rubik"/>
              </a:rPr>
              <a:t>ttack</a:t>
            </a:r>
            <a:r>
              <a:rPr lang="en" sz="4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" sz="4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</a:t>
            </a:r>
            <a:r>
              <a:rPr lang="en" sz="4600">
                <a:latin typeface="Rubik"/>
                <a:ea typeface="Rubik"/>
                <a:cs typeface="Rubik"/>
                <a:sym typeface="Rubik"/>
              </a:rPr>
              <a:t>riven </a:t>
            </a:r>
            <a:r>
              <a:rPr lang="en" sz="4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</a:t>
            </a:r>
            <a:r>
              <a:rPr lang="en" sz="4600">
                <a:latin typeface="Rubik"/>
                <a:ea typeface="Rubik"/>
                <a:cs typeface="Rubik"/>
                <a:sym typeface="Rubik"/>
              </a:rPr>
              <a:t>ardening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945475" y="4844600"/>
            <a:ext cx="1701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lt2"/>
                </a:solidFill>
              </a:rPr>
              <a:t>Img: </a:t>
            </a:r>
            <a:r>
              <a:rPr lang="en" sz="700">
                <a:solidFill>
                  <a:schemeClr val="lt2"/>
                </a:solidFill>
              </a:rPr>
              <a:t>https://flic.kr/p/obue4D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31900" y="3099225"/>
            <a:ext cx="2907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78050" y="65400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 sz="9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" sz="9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 H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7525975" y="4489500"/>
            <a:ext cx="13635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800"/>
              <a:t> [1-5] Source: Me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85950" y="2347125"/>
            <a:ext cx="8520600" cy="20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“A </a:t>
            </a:r>
            <a:r>
              <a:rPr i="1" lang="en" sz="1800">
                <a:latin typeface="Rubik"/>
                <a:ea typeface="Rubik"/>
                <a:cs typeface="Rubik"/>
                <a:sym typeface="Rubik"/>
              </a:rPr>
              <a:t>revolutionary</a:t>
            </a:r>
            <a:r>
              <a:rPr i="1" lang="en" sz="1800">
                <a:latin typeface="Rubik"/>
                <a:ea typeface="Rubik"/>
                <a:cs typeface="Rubik"/>
                <a:sym typeface="Rubik"/>
              </a:rPr>
              <a:t> approach to hardening systems from the </a:t>
            </a:r>
            <a:r>
              <a:rPr i="1" lang="en" sz="1800">
                <a:latin typeface="Rubik"/>
                <a:ea typeface="Rubik"/>
                <a:cs typeface="Rubik"/>
                <a:sym typeface="Rubik"/>
              </a:rPr>
              <a:t>inside out</a:t>
            </a: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” </a:t>
            </a:r>
            <a:r>
              <a:rPr i="1" lang="en" sz="800">
                <a:latin typeface="Rubik"/>
                <a:ea typeface="Rubik"/>
                <a:cs typeface="Rubik"/>
                <a:sym typeface="Rubik"/>
              </a:rPr>
              <a:t>[1]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“Forces you to think in terms of Defense in Depth” </a:t>
            </a:r>
            <a:r>
              <a:rPr i="1" lang="en" sz="800">
                <a:latin typeface="Rubik"/>
                <a:ea typeface="Rubik"/>
                <a:cs typeface="Rubik"/>
                <a:sym typeface="Rubik"/>
              </a:rPr>
              <a:t>[2]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“Iteratively identifies possible attack paths” </a:t>
            </a:r>
            <a:r>
              <a:rPr i="1" lang="en" sz="800">
                <a:latin typeface="Rubik"/>
                <a:ea typeface="Rubik"/>
                <a:cs typeface="Rubik"/>
                <a:sym typeface="Rubik"/>
              </a:rPr>
              <a:t>[3]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“Gets you into the mind of an attacker without needing energy drinks” </a:t>
            </a:r>
            <a:r>
              <a:rPr i="1" lang="en" sz="800">
                <a:latin typeface="Rubik"/>
                <a:ea typeface="Rubik"/>
                <a:cs typeface="Rubik"/>
                <a:sym typeface="Rubik"/>
              </a:rPr>
              <a:t>[4]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“Become an expert in 60 seconds” </a:t>
            </a:r>
            <a:r>
              <a:rPr i="1" lang="en" sz="800">
                <a:latin typeface="Rubik"/>
                <a:ea typeface="Rubik"/>
                <a:cs typeface="Rubik"/>
                <a:sym typeface="Rubik"/>
              </a:rPr>
              <a:t>[5]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35050" y="712150"/>
            <a:ext cx="8379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 sz="6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 H </a:t>
            </a:r>
            <a:r>
              <a:rPr i="1" lang="en" sz="2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: 60 Seconds to expert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chemeClr val="accent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57200" lvl="0" marL="457200" rtl="0">
              <a:spcBef>
                <a:spcPts val="0"/>
              </a:spcBef>
              <a:buSzPct val="100000"/>
              <a:buFont typeface="Rubik"/>
              <a:buAutoNum type="arabicPeriod"/>
            </a:pPr>
            <a:r>
              <a:rPr lang="en" sz="3600">
                <a:latin typeface="Rubik"/>
                <a:ea typeface="Rubik"/>
                <a:cs typeface="Rubik"/>
                <a:sym typeface="Rubik"/>
              </a:rPr>
              <a:t>A </a:t>
            </a:r>
            <a:r>
              <a:rPr lang="en" sz="3600">
                <a:solidFill>
                  <a:srgbClr val="E06666"/>
                </a:solidFill>
                <a:latin typeface="Rubik"/>
                <a:ea typeface="Rubik"/>
                <a:cs typeface="Rubik"/>
                <a:sym typeface="Rubik"/>
              </a:rPr>
              <a:t>cynical 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mindset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Rubik"/>
              <a:buAutoNum type="arabicPeriod"/>
            </a:pPr>
            <a:r>
              <a:rPr lang="en" sz="3600">
                <a:latin typeface="Rubik"/>
                <a:ea typeface="Rubik"/>
                <a:cs typeface="Rubik"/>
                <a:sym typeface="Rubik"/>
              </a:rPr>
              <a:t>An iterative approach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Rubik"/>
              <a:buAutoNum type="arabicPeriod"/>
            </a:pPr>
            <a:r>
              <a:rPr lang="en" sz="3600">
                <a:latin typeface="Rubik"/>
                <a:ea typeface="Rubik"/>
                <a:cs typeface="Rubik"/>
                <a:sym typeface="Rubik"/>
              </a:rPr>
              <a:t>Understanding of K8s Components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Rubik"/>
              <a:buAutoNum type="arabicPeriod"/>
            </a:pPr>
            <a:r>
              <a:rPr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cURL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bash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, and </a:t>
            </a:r>
            <a:r>
              <a:rPr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kubectl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 sz="2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That’s it!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The 4 Steps of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A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 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01625" y="1216475"/>
            <a:ext cx="81306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What can I see/do/access next?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Find a reasonable</a:t>
            </a:r>
            <a:r>
              <a:rPr lang="en" sz="3600">
                <a:solidFill>
                  <a:schemeClr val="dk2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*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path to access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i="1" lang="en" sz="3600">
                <a:solidFill>
                  <a:schemeClr val="accent5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Goto step 1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until </a:t>
            </a:r>
            <a:r>
              <a:rPr lang="en" sz="36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“game over”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Work backward. Harden as you go.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7525975" y="4489500"/>
            <a:ext cx="136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800">
                <a:solidFill>
                  <a:schemeClr val="lt2"/>
                </a:solidFill>
              </a:rPr>
              <a:t>* Definition is flexible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04750" y="848000"/>
            <a:ext cx="8327700" cy="39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accent5"/>
                </a:solidFill>
                <a:highlight>
                  <a:srgbClr val="222222"/>
                </a:highlight>
              </a:rPr>
              <a:t>Previously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ubik"/>
            </a:pPr>
            <a:r>
              <a:rPr lang="en">
                <a:solidFill>
                  <a:srgbClr val="DDDDDD"/>
                </a:solidFill>
                <a:highlight>
                  <a:srgbClr val="222222"/>
                </a:highlight>
              </a:rPr>
              <a:t>Network Security Engineer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ubik"/>
            </a:pPr>
            <a:r>
              <a:rPr lang="en">
                <a:solidFill>
                  <a:srgbClr val="DDDDDD"/>
                </a:solidFill>
                <a:highlight>
                  <a:srgbClr val="222222"/>
                </a:highlight>
              </a:rPr>
              <a:t>Penetration Tester/Security Consultant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accent5"/>
                </a:solidFill>
                <a:highlight>
                  <a:srgbClr val="222222"/>
                </a:highlight>
              </a:rPr>
              <a:t>Recently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ubik"/>
            </a:pPr>
            <a:r>
              <a:rPr lang="en">
                <a:solidFill>
                  <a:srgbClr val="DDDDDD"/>
                </a:solidFill>
                <a:highlight>
                  <a:srgbClr val="222222"/>
                </a:highlight>
              </a:rPr>
              <a:t>Cloud Infrastructure Administrator and "Architect"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ubik"/>
            </a:pPr>
            <a:r>
              <a:rPr lang="en">
                <a:solidFill>
                  <a:srgbClr val="DDDDDD"/>
                </a:solidFill>
                <a:highlight>
                  <a:srgbClr val="222222"/>
                </a:highlight>
              </a:rPr>
              <a:t>Ethical Hacking Simulation Designer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accent5"/>
                </a:solidFill>
                <a:highlight>
                  <a:srgbClr val="222222"/>
                </a:highlight>
              </a:rPr>
              <a:t>Past Year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Rubik"/>
            </a:pPr>
            <a:r>
              <a:rPr lang="en">
                <a:solidFill>
                  <a:schemeClr val="accent6"/>
                </a:solidFill>
                <a:highlight>
                  <a:srgbClr val="222222"/>
                </a:highlight>
              </a:rPr>
              <a:t>Running CTF/Hacking competition workloads inside Kubernetes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">
                <a:solidFill>
                  <a:schemeClr val="accent6"/>
                </a:solidFill>
                <a:highlight>
                  <a:srgbClr val="222222"/>
                </a:highlight>
              </a:rPr>
              <a:t>Researching Kubernetes Security and Policy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 an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external attacker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01625" y="1216475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1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Rubik"/>
              <a:buAutoNum type="arabicPeriod"/>
            </a:pPr>
            <a:r>
              <a:rPr lang="en" sz="2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What can I see/do/access next?</a:t>
            </a:r>
          </a:p>
          <a:p>
            <a:pPr indent="-3683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Can I access SSH on nodes?</a:t>
            </a:r>
          </a:p>
          <a:p>
            <a:pPr indent="-3683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Can I access the API server?</a:t>
            </a:r>
          </a:p>
          <a:p>
            <a:pPr indent="-3683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Can I get a shell on a container in the cluster?</a:t>
            </a:r>
          </a:p>
          <a:p>
            <a:pPr indent="-368300" lvl="0" marL="457200" rtl="0">
              <a:spcBef>
                <a:spcPts val="1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Rubik"/>
              <a:buAutoNum type="arabicPeriod"/>
            </a:pPr>
            <a:r>
              <a:rPr lang="en" sz="2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Most likely option is “C” by</a:t>
            </a:r>
          </a:p>
          <a:p>
            <a:pPr indent="-3683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Exploiting an application running in an exposed container</a:t>
            </a:r>
          </a:p>
          <a:p>
            <a:pPr indent="-3683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Tricking an admin into running a customized container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01625" y="1216475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solidFill>
                  <a:schemeClr val="accent5"/>
                </a:solidFill>
                <a:highlight>
                  <a:srgbClr val="222222"/>
                </a:highlight>
              </a:rPr>
              <a:t>Which is easier?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Exploit an exposed app/container?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 strike="sngStrike">
                <a:solidFill>
                  <a:schemeClr val="dk1"/>
                </a:solidFill>
                <a:highlight>
                  <a:srgbClr val="222222"/>
                </a:highlight>
              </a:rPr>
              <a:t>Trick</a:t>
            </a:r>
            <a:r>
              <a:rPr lang="en" sz="3600">
                <a:solidFill>
                  <a:schemeClr val="accent6"/>
                </a:solidFill>
                <a:highlight>
                  <a:srgbClr val="222222"/>
                </a:highlight>
              </a:rPr>
              <a:t>Teach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an admin?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Here’s one way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to be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tricky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01625" y="1216475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2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Write a helpful blog post</a:t>
            </a: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about how to do something complex or misunderstood in K8s with ample customization steps needed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2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Link to a Github repository</a:t>
            </a: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with your YAML manifests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2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Instruct the user to </a:t>
            </a:r>
            <a:r>
              <a:rPr lang="en" sz="2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directly run your containers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DD7E6B"/>
                </a:solidFill>
                <a:highlight>
                  <a:srgbClr val="222222"/>
                </a:highlight>
                <a:latin typeface="Roboto Mono"/>
                <a:ea typeface="Roboto Mono"/>
                <a:cs typeface="Roboto Mono"/>
                <a:sym typeface="Roboto Mono"/>
              </a:rPr>
              <a:t>$ kubectl create -f &lt;repo_url&gt;/gotcha.yml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Look </a:t>
            </a: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very closely</a:t>
            </a:r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apiVersion: v1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kind: Pod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metadata: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name: kube-apiserver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namespace: kube-system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spec: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hostNetwork: 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containers: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name: kube-apiserver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image: quay.io/coreos/hyperkube:v1.7.1_coreos.0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command: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/hyperkube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--bind-address=0.0.0.0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--etcd-servers=${ETCD_ENDPOINTS}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--allow-privileged=true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--service-cluster-ip-range=${SERVICE_IP_RANGE}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--secure-port=443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--advertise-address=${ADVERTISE_IP}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--admission-control=NamespaceLifecycle,LimitRanger,ServiceAccount,DefaultStorageClass,ResourceQuota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--tls-cert-file=/etc/kubernetes/ssl/apiserver.pem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--tls-private-key-file=/etc/kubernetes/ssl/apiserver-key.pem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--client-ca-file=/etc/kubernetes/ssl/ca.pem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--service-account-key-file=/etc/kubernetes/ssl/apiserver-key.pem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--runtime-config=extensions/v1beta1/networkpolicies=true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--anonymous-auth=false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apiVersion: v1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kind: Pod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metadata: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name: kube-apiserver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namespace: kube-system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spec: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hostNetwork: 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containers: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name: kube-apiserver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image: qu</a:t>
            </a: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</a:t>
            </a: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y.io/coreos/hyperkube:v1.7.1_coreos.0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command: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/hyperkube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apiserver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--bind-address=0.0.0.0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--etcd-servers=${ETCD_ENDPOINTS}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--allow-privileged=true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--service-cluster-ip-range=${SERVICE_IP_RANGE}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--secure-port=443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--advertise-address=${ADVERTISE_IP}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--admission-control=NamespaceLifecycle,LimitRanger,ServiceAccount,DefaultStorageClass,ResourceQuota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--tls-cert-file=/etc/kubernetes/ssl/apiserver.pem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--tls-private-key-file=/etc/kubernetes/ssl/apiserver-key.pem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--client-ca-file=/etc/kubernetes/ssl/ca.pem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--service-account-key-file=/etc/kubernetes/ssl/apiserver-key.pem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--runtime-config=extensions/v1beta1/networkpolicies=true</a:t>
            </a:r>
            <a:b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- --anonymous-auth=false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1281650" y="856975"/>
            <a:ext cx="4477300" cy="1515750"/>
            <a:chOff x="1357850" y="856975"/>
            <a:chExt cx="4477300" cy="1515750"/>
          </a:xfrm>
        </p:grpSpPr>
        <p:cxnSp>
          <p:nvCxnSpPr>
            <p:cNvPr id="232" name="Shape 232"/>
            <p:cNvCxnSpPr/>
            <p:nvPr/>
          </p:nvCxnSpPr>
          <p:spPr>
            <a:xfrm flipH="1">
              <a:off x="1357850" y="1176100"/>
              <a:ext cx="1786800" cy="1186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4769975" y="1181125"/>
              <a:ext cx="838200" cy="1191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4436850" y="856975"/>
              <a:ext cx="13983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5"/>
                  </a:solidFill>
                </a:rPr>
                <a:t>Mine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2827650" y="856975"/>
              <a:ext cx="10944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5"/>
                  </a:solidFill>
                </a:rPr>
                <a:t>CoreOS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  <p:grpSp>
        <p:nvGrpSpPr>
          <p:cNvPr id="237" name="Shape 237"/>
          <p:cNvGrpSpPr/>
          <p:nvPr/>
        </p:nvGrpSpPr>
        <p:grpSpPr>
          <a:xfrm>
            <a:off x="5004450" y="856975"/>
            <a:ext cx="3606300" cy="338100"/>
            <a:chOff x="5004450" y="856975"/>
            <a:chExt cx="3606300" cy="338100"/>
          </a:xfrm>
        </p:grpSpPr>
        <p:sp>
          <p:nvSpPr>
            <p:cNvPr id="238" name="Shape 238"/>
            <p:cNvSpPr txBox="1"/>
            <p:nvPr/>
          </p:nvSpPr>
          <p:spPr>
            <a:xfrm>
              <a:off x="5849550" y="856975"/>
              <a:ext cx="27612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Also:</a:t>
              </a:r>
              <a:r>
                <a:rPr lang="en" sz="1200">
                  <a:solidFill>
                    <a:schemeClr val="accent5"/>
                  </a:solidFill>
                  <a:latin typeface="Rubik"/>
                  <a:ea typeface="Rubik"/>
                  <a:cs typeface="Rubik"/>
                  <a:sym typeface="Rubik"/>
                </a:rPr>
                <a:t> </a:t>
              </a:r>
              <a:r>
                <a:rPr lang="en" sz="1200">
                  <a:solidFill>
                    <a:schemeClr val="accent5"/>
                  </a:solidFill>
                  <a:latin typeface="Rubik"/>
                  <a:ea typeface="Rubik"/>
                  <a:cs typeface="Rubik"/>
                  <a:sym typeface="Rubik"/>
                </a:rPr>
                <a:t>dccker.io</a:t>
              </a:r>
              <a:r>
                <a:rPr lang="en" sz="1200">
                  <a:solidFill>
                    <a:schemeClr val="accent6"/>
                  </a:solidFill>
                  <a:latin typeface="Rubik"/>
                  <a:ea typeface="Rubik"/>
                  <a:cs typeface="Rubik"/>
                  <a:sym typeface="Rubik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and</a:t>
              </a:r>
              <a:r>
                <a:rPr lang="en" sz="1200">
                  <a:solidFill>
                    <a:schemeClr val="accent6"/>
                  </a:solidFill>
                  <a:latin typeface="Rubik"/>
                  <a:ea typeface="Rubik"/>
                  <a:cs typeface="Rubik"/>
                  <a:sym typeface="Rubik"/>
                </a:rPr>
                <a:t> </a:t>
              </a:r>
              <a:r>
                <a:rPr lang="en" sz="1200">
                  <a:solidFill>
                    <a:schemeClr val="accent5"/>
                  </a:solidFill>
                  <a:latin typeface="Rubik"/>
                  <a:ea typeface="Rubik"/>
                  <a:cs typeface="Rubik"/>
                  <a:sym typeface="Rubik"/>
                </a:rPr>
                <a:t>dccker.com</a:t>
              </a:r>
            </a:p>
          </p:txBody>
        </p:sp>
        <p:cxnSp>
          <p:nvCxnSpPr>
            <p:cNvPr id="239" name="Shape 239"/>
            <p:cNvCxnSpPr>
              <a:endCxn id="238" idx="1"/>
            </p:cNvCxnSpPr>
            <p:nvPr/>
          </p:nvCxnSpPr>
          <p:spPr>
            <a:xfrm flipH="1" rot="10800000">
              <a:off x="5004450" y="1026025"/>
              <a:ext cx="845100" cy="327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506700" y="1113050"/>
            <a:ext cx="8130600" cy="296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000">
                <a:solidFill>
                  <a:schemeClr val="accent6"/>
                </a:solidFill>
                <a:highlight>
                  <a:srgbClr val="222222"/>
                </a:highlight>
                <a:latin typeface="Roboto Mono"/>
                <a:ea typeface="Roboto Mono"/>
                <a:cs typeface="Roboto Mono"/>
                <a:sym typeface="Roboto Mono"/>
              </a:rPr>
              <a:t>kubectl create -f &lt;url&gt;</a:t>
            </a:r>
          </a:p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n" sz="4800">
                <a:solidFill>
                  <a:srgbClr val="DD7E6B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is </a:t>
            </a:r>
            <a:r>
              <a:rPr b="1" i="1" lang="en" sz="4800">
                <a:solidFill>
                  <a:srgbClr val="DD7E6B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just as bad</a:t>
            </a:r>
            <a:r>
              <a:rPr i="1" lang="en" sz="4800">
                <a:solidFill>
                  <a:srgbClr val="DD7E6B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as</a:t>
            </a:r>
          </a:p>
          <a:p>
            <a:pPr lv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4800">
                <a:solidFill>
                  <a:schemeClr val="accent5"/>
                </a:solidFill>
                <a:highlight>
                  <a:srgbClr val="22222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4800">
                <a:solidFill>
                  <a:schemeClr val="accent5"/>
                </a:solidFill>
                <a:highlight>
                  <a:srgbClr val="222222"/>
                </a:highlight>
                <a:latin typeface="Roboto Mono"/>
                <a:ea typeface="Roboto Mono"/>
                <a:cs typeface="Roboto Mono"/>
                <a:sym typeface="Roboto Mono"/>
              </a:rPr>
              <a:t>curl &lt;url&gt; | bash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 an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external attacker </a:t>
            </a: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with a shell in a container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01700" y="1091863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What can I see/do/access next?  Can I...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Install tools inside the container?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Use the default mounted ServiceAccount token?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ccess the Kubernetes Dashboard directly?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other services inside the cluster directly?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the Internet outbound? Other services in the local network?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the Kubernetes API server without credentials?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the Kubelet Read-Write API?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the ETCD service directly?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Read metrics from cAdvisor, heapster, Kubelet?</a:t>
            </a:r>
          </a:p>
          <a:p>
            <a:pPr indent="-330200" lvl="0" marL="457200" rtl="0">
              <a:spcBef>
                <a:spcPts val="1400"/>
              </a:spcBef>
              <a:spcAft>
                <a:spcPts val="400"/>
              </a:spcAft>
              <a:buClr>
                <a:srgbClr val="E06666"/>
              </a:buClr>
              <a:buSzPct val="100000"/>
              <a:buFont typeface="Rubik"/>
              <a:buAutoNum type="arabicPeriod"/>
            </a:pPr>
            <a:r>
              <a:rPr lang="en" sz="1600">
                <a:solidFill>
                  <a:srgbClr val="E0666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the Cloud Provider Metadata API?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 an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external attacker </a:t>
            </a: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with a shell in a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01700" y="1060550"/>
            <a:ext cx="8130600" cy="36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More simply: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Exfiltrate source code, keys, tokens, and credentials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SzPct val="100000"/>
              <a:buFont typeface="Rubik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Elevate privileges inside Kubernetes to </a:t>
            </a:r>
            <a:r>
              <a:rPr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access all workloads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SzPct val="100000"/>
              <a:buFont typeface="Rubik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Gain </a:t>
            </a:r>
            <a:r>
              <a:rPr lang="en" sz="2400">
                <a:solidFill>
                  <a:schemeClr val="accent5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root access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to the underlying nodes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Compromise assets in the cloud account </a:t>
            </a:r>
            <a:r>
              <a:rPr b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outside the cluster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Shape 263"/>
          <p:cNvGraphicFramePr/>
          <p:nvPr/>
        </p:nvGraphicFramePr>
        <p:xfrm>
          <a:off x="1273088" y="5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{F6114CEA-6D37-4BBF-923E-96D3173C247F}</a:tableStyleId>
              </a:tblPr>
              <a:tblGrid>
                <a:gridCol w="893325"/>
                <a:gridCol w="1312450"/>
                <a:gridCol w="16682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4775">
                <a:tc row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AWS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Heptio Quickstart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Latest 8/11/17 (K8s 1.7.2)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Kops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Kops v1.7.0 (K8s 1.7.4)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8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Kube-AWS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Kube-AWS v0.9.7 (K8s 1.6.3)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8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CoreOS Tectonic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Tectonic v1.7.1-1 (K8s 1.7.1)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 v1.5.3 (K8s 1.7.4)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Kubicorn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9/13/17 (K8s 1.7.5)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0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34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Stack Point Cloud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UI 9/5/17 (K8s 1.7.5)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Azure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ACS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Latest 9/1/17 (K8s 1.6.6)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294775">
                <a:tc row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Google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GKE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Latest 10/24/17 (K8s 1.7.8)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376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 the Hard Way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9/3/17 (K8s 1.7.4)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34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Stack Point Cloud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UI 9/11/17 (K8s 1.7.5)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Typhoon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9/13/17 (K8s 1.7.5)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294775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Digital Ocean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Typhoon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9/12/17 (K8s 1.7.5)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294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 v1.5.3 (K8s 1.7.4)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pSp>
        <p:nvGrpSpPr>
          <p:cNvPr id="264" name="Shape 264"/>
          <p:cNvGrpSpPr/>
          <p:nvPr/>
        </p:nvGrpSpPr>
        <p:grpSpPr>
          <a:xfrm>
            <a:off x="4829971" y="-105100"/>
            <a:ext cx="3040929" cy="938405"/>
            <a:chOff x="4520221" y="-105100"/>
            <a:chExt cx="3040929" cy="938405"/>
          </a:xfrm>
        </p:grpSpPr>
        <p:sp>
          <p:nvSpPr>
            <p:cNvPr id="265" name="Shape 265"/>
            <p:cNvSpPr txBox="1"/>
            <p:nvPr/>
          </p:nvSpPr>
          <p:spPr>
            <a:xfrm rot="2841243">
              <a:off x="4501766" y="222066"/>
              <a:ext cx="888310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Default SA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 rot="2841012">
              <a:off x="4921256" y="126062"/>
              <a:ext cx="750093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Dashboard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 rot="2841363">
              <a:off x="5239388" y="151412"/>
              <a:ext cx="846274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Insecure API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 rot="2841363">
              <a:off x="5622238" y="151412"/>
              <a:ext cx="846274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Kubelet</a:t>
              </a:r>
              <a:r>
                <a:rPr b="1" lang="en" sz="800">
                  <a:solidFill>
                    <a:schemeClr val="accent6"/>
                  </a:solidFill>
                </a:rPr>
                <a:t> API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 rot="2841363">
              <a:off x="6005088" y="151412"/>
              <a:ext cx="846274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Direct ETCD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 rot="2841363">
              <a:off x="6387938" y="151412"/>
              <a:ext cx="846274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Read Metrics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 rot="2841363">
              <a:off x="6726563" y="151412"/>
              <a:ext cx="846274" cy="339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800">
                  <a:solidFill>
                    <a:schemeClr val="accent6"/>
                  </a:solidFill>
                </a:rPr>
                <a:t>Metadata API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6413225" y="12972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652025" y="12972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7188625" y="12972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7576325" y="12972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805775" y="697125"/>
            <a:ext cx="136200" cy="136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275350" y="12972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652025" y="9971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275350" y="9971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413225" y="9971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188625" y="9971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576325" y="9971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52025" y="6971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413225" y="6971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191050" y="6971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7576325" y="6971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6805775" y="2212375"/>
            <a:ext cx="136200" cy="136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576325" y="221237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191050" y="221237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188625" y="31683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576325" y="31683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042600" y="35135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413225" y="35135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7191050" y="35135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7576325" y="35135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576325" y="160477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191050" y="160477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275350" y="19268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652025" y="19268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421525" y="19268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7191025" y="19085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275350" y="48251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652025" y="48251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421525" y="48251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191025" y="48251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191050" y="45139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7576325" y="45139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188625" y="42026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7576325" y="4202600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275350" y="388633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652025" y="388633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191050" y="38912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576325" y="389128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275350" y="253551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652025" y="253551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188625" y="2538438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576325" y="253551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275350" y="28586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652025" y="285866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420325" y="285662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804475" y="285191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7571475" y="2851913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188625" y="2853375"/>
            <a:ext cx="136200" cy="136200"/>
          </a:xfrm>
          <a:prstGeom prst="flowChartConnec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2667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How widespread?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ATF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01625" y="1216475"/>
            <a:ext cx="81306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chemeClr val="hlink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  <a:hlinkClick r:id="rId3"/>
              </a:rPr>
              <a:t>github.com/bgeesaman/kubeatf</a:t>
            </a:r>
          </a:p>
          <a:p>
            <a:pPr indent="0" lvl="0" marL="45720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 tool used to automate the creation, validation, and destruction of Kubernetes clusters in a consistent way for a variety of CLI-based installers.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#1 - kops 1.7.0 (AWS)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833300" y="863550"/>
            <a:ext cx="5477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Legacy Ltd</a:t>
            </a: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has the following AWS Workloads in their production account: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default </a:t>
            </a:r>
            <a:r>
              <a:rPr b="1"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kops 1.7.0</a:t>
            </a: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(K8s 1.7.4) cluster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Production Voting Application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Vulnerable Python Application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Additional sensitive EC2 instances built from AMIs are in the AWS account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Wait.  You ran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Capture the Flag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(CTF)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Competitions </a:t>
            </a:r>
            <a:b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1" lang="en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Inside Kubernetes</a:t>
            </a:r>
            <a:r>
              <a:rPr b="1" i="1" lang="en" sz="18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i="1" lang="en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?!?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83100" y="1078800"/>
            <a:ext cx="8631600" cy="354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Attacking the Cluster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Create the cluster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 using the </a:t>
            </a:r>
            <a:r>
              <a:rPr lang="en"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kubeatf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 tool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Install the Kubernetes Dashboard Add-on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Audit the cluster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 using </a:t>
            </a:r>
            <a:r>
              <a:rPr lang="en"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kubeatf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Install the Vulnerable Application and the Production Voting app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Exploit the Vulnerable Application to obtain a shell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Install kubectl and leverage the Default ServiceAccount token to Access the API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Demonstrate Access to the Kubernetes Dashboard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Access cluster metrics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1"/>
              </a:rPr>
              <a:t>Tamper with the Voting Application backend data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2"/>
              </a:rPr>
              <a:t>Use the "kubelet-exploit" to gain access to other containers on the worker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3"/>
              </a:rPr>
              <a:t>Use the AWS EC2 Metadata API to view the "user-data" script and access the kops S3 bucket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4"/>
              </a:rPr>
              <a:t>Use the AWS EC2 IAM Credentials to access other instance's "user-data" scripts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5"/>
              </a:rPr>
              <a:t>Use the "kubelet-exploit" against the master node to view its EC2 IAM Credentials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6"/>
              </a:rPr>
              <a:t>Run a privileged pod on the master node to gain access to the underlying node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 sz="2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#1 - kops 1.7.0 (AWS)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83100" y="1078800"/>
            <a:ext cx="8631600" cy="34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Hardening the Cluster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Install Kube2IAM to block access to the AWS Metadata API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Install a NetworkPolicy to block access to the Kubernetes Dashboard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Configure the Kubelet to authenticate access to its API and stop the "kubelet-exploit"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Enable PodSecurityPolicy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Add Egress NetworkPolicy to block access to Node IP space (1.8+)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Show where RBAC settings would be set on the API Server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View another run of the cluster audit</a:t>
            </a:r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 sz="2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#1 - kops 1.7.0 (AWS)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#2 - GKE 1.7.8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866000" y="863550"/>
            <a:ext cx="5412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Unmodern Corp</a:t>
            </a: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has the following GCE Workloads in their production project: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default </a:t>
            </a:r>
            <a:r>
              <a:rPr b="1"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GKE 1.7.8</a:t>
            </a: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(K8s 1.7.8) cluster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Production Voting Application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Vulnerable </a:t>
            </a: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Python Application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Additional sensitive GCE instances are in the project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283100" y="1078800"/>
            <a:ext cx="8631600" cy="34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Attacking the Cluster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Rubik"/>
              <a:buChar char="●"/>
            </a:pPr>
            <a:r>
              <a:rPr lang="en" sz="1400">
                <a:latin typeface="Rubik"/>
                <a:ea typeface="Rubik"/>
                <a:cs typeface="Rubik"/>
                <a:sym typeface="Rubik"/>
              </a:rPr>
              <a:t>Cluster creation</a:t>
            </a: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Audit the cluster</a:t>
            </a:r>
            <a:r>
              <a:rPr lang="en"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400">
                <a:latin typeface="Rubik"/>
                <a:ea typeface="Rubik"/>
                <a:cs typeface="Rubik"/>
                <a:sym typeface="Rubik"/>
              </a:rPr>
              <a:t>using </a:t>
            </a:r>
            <a:r>
              <a:rPr lang="en" sz="14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kubeatf</a:t>
            </a: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Use the GCE Metadata API to obtain the kublet's access to run a privileged pod</a:t>
            </a: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Use the GCE Metadata API to add an SSH key to another node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 sz="2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#2 - </a:t>
            </a:r>
            <a:r>
              <a:rPr lang="en" sz="2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GKE 1.7.8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283100" y="1073700"/>
            <a:ext cx="8631600" cy="34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ubik"/>
                <a:ea typeface="Rubik"/>
                <a:cs typeface="Rubik"/>
                <a:sym typeface="Rubik"/>
              </a:rPr>
              <a:t>Hardening the Cluster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Install the GCE Metadata proxy to block Metadata API access</a:t>
            </a:r>
          </a:p>
          <a:p>
            <a:pPr indent="-3175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Rubik"/>
              <a:buChar char="●"/>
            </a:pPr>
            <a:r>
              <a:rPr lang="en" sz="14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View another run of the cluster audit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Scenario </a:t>
            </a:r>
            <a:r>
              <a:rPr lang="en" sz="2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#2 - GKE 1.7.8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509800" y="802500"/>
            <a:ext cx="34929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basic*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SECURITY</a:t>
            </a:r>
            <a:b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HARDENING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Checklist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Rubik"/>
                <a:ea typeface="Rubik"/>
                <a:cs typeface="Rubik"/>
                <a:sym typeface="Rubik"/>
              </a:rPr>
              <a:t>Kubernetes</a:t>
            </a:r>
          </a:p>
        </p:txBody>
      </p:sp>
      <p:pic>
        <p:nvPicPr>
          <p:cNvPr descr="5153946718_164de8b9b2_o.jpg"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7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7939850" y="4860800"/>
            <a:ext cx="1171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lt2"/>
                </a:solidFill>
              </a:rPr>
              <a:t>Img: https://flic.kr/p/8RrjNj</a:t>
            </a:r>
          </a:p>
        </p:txBody>
      </p:sp>
      <p:pic>
        <p:nvPicPr>
          <p:cNvPr descr="kubernetes.png"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0017">
            <a:off x="5940615" y="3151238"/>
            <a:ext cx="1108069" cy="110804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The </a:t>
            </a: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Basic*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Hardening Checklist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017725"/>
            <a:ext cx="3999900" cy="36348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Do not assume -- verify all your settings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Use the latest stable K8s version possible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Restrict the source of and scan all images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Ensure all services are protected by TLS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API Server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authorization-mode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includes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Node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RBAC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admission-control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includes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DenyEscalatingExec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NodeRestriction SecurityContextDeny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PodSecurityPolicy 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Collect logs from all containers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Alert on all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RBAC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policy failures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Remove default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ServiceAccount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permissions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Ensure the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kubelet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protects its API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Ensure the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kube-dashboard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uses a restrictive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RBAC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role policy (or remove it if not used)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Encrypt the contents of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etcd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, and run </a:t>
            </a:r>
            <a:r>
              <a:rPr i="1"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etcd</a:t>
            </a: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on dedicated nodes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832400" y="1017725"/>
            <a:ext cx="3999900" cy="36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Filter access to the cloud provider metadata APIs/URL, and Limit IAM permissions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Use a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PodSecurityPolicy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to protect the node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Use a CNI network plugin that filters ingress/egress pod network traffic</a:t>
            </a:r>
          </a:p>
          <a:p>
            <a:pPr indent="-3048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Properly label all pods</a:t>
            </a:r>
          </a:p>
          <a:p>
            <a:pPr indent="-3048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Isolate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kube-system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components</a:t>
            </a:r>
          </a:p>
          <a:p>
            <a:pPr indent="-3048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Prevent workloads from egressing to the Internet, the Pod IP space, the Node IP subnets, and/or other internal networks</a:t>
            </a:r>
          </a:p>
          <a:p>
            <a:pPr indent="-304800" lvl="1" marL="9144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lphaLcPeriod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Protect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all workloads from each other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Assign CPU/RAM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limits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to all containers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Audit the OS, container runtime, and K8s configuration using CIS Benchmarking tools</a:t>
            </a:r>
          </a:p>
          <a:p>
            <a:pPr indent="-3048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  <a:buAutoNum type="arabicPeriod" startAt="12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 </a:t>
            </a:r>
            <a:r>
              <a:rPr i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automountServiceAccountToken: false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 pods where possible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870550" y="4775000"/>
            <a:ext cx="2233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* Not exhaustive, No warranty, etc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Helpful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Security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Related 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701625" y="1619575"/>
            <a:ext cx="8130600" cy="313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lang="en" sz="3000" u="sng">
                <a:solidFill>
                  <a:schemeClr val="hlink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  <a:hlinkClick r:id="rId3"/>
              </a:rPr>
              <a:t>CIS Benchmark 1.2.0</a:t>
            </a:r>
            <a:r>
              <a:rPr lang="en" sz="30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(K8s 1.8.0)</a:t>
            </a:r>
          </a:p>
          <a:p>
            <a:pPr indent="-4191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lang="en" sz="3000" u="sng">
                <a:solidFill>
                  <a:schemeClr val="hlink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  <a:hlinkClick r:id="rId4"/>
              </a:rPr>
              <a:t>Heptio Sonobuoy</a:t>
            </a:r>
          </a:p>
          <a:p>
            <a:pPr indent="-4191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lang="en" sz="3000" u="sng">
                <a:solidFill>
                  <a:schemeClr val="hlink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  <a:hlinkClick r:id="rId5"/>
              </a:rPr>
              <a:t>Kube Auto Analyzer</a:t>
            </a:r>
          </a:p>
          <a:p>
            <a:pPr indent="-4191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lang="en" sz="3000" u="sng">
                <a:solidFill>
                  <a:schemeClr val="hlink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  <a:hlinkClick r:id="rId6"/>
              </a:rPr>
              <a:t>CoreOS Clair Image Scanner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Notable Recent Security Features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(1.8+)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701625" y="1579325"/>
            <a:ext cx="8130600" cy="31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NetworkPolicy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supports </a:t>
            </a:r>
            <a:r>
              <a:rPr lang="en" sz="2400">
                <a:solidFill>
                  <a:schemeClr val="accent5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egress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filtering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kubeadm init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token expiration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kubeadm join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token crypto improvements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kubelet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automatic certificate rotation</a:t>
            </a:r>
          </a:p>
          <a:p>
            <a:pPr indent="-3810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Rubik"/>
            </a:pPr>
            <a:r>
              <a:rPr i="1" lang="en" sz="2400">
                <a:solidFill>
                  <a:schemeClr val="accent6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PodSecurityPolicy</a:t>
            </a:r>
            <a:r>
              <a:rPr lang="en" sz="2400">
                <a:solidFill>
                  <a:schemeClr val="dk1"/>
                </a:solidFill>
                <a:highlight>
                  <a:srgbClr val="222222"/>
                </a:highlight>
                <a:latin typeface="Rubik"/>
                <a:ea typeface="Rubik"/>
                <a:cs typeface="Rubik"/>
                <a:sym typeface="Rubik"/>
              </a:rPr>
              <a:t> volume mount whitelist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Potential Future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701625" y="1216475"/>
            <a:ext cx="81306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Merge </a:t>
            </a: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 Auto Analyzer</a:t>
            </a: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into </a:t>
            </a:r>
            <a:r>
              <a:rPr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KubeATF</a:t>
            </a: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’s audit step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Port </a:t>
            </a:r>
            <a:r>
              <a:rPr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KubeATF</a:t>
            </a: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into a </a:t>
            </a: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Sonobuoy</a:t>
            </a: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plugin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  <a:buAutoNum type="arabicPeriod"/>
            </a:pP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Develop a new CIS Benchmark tool that supports multiple installers/providers    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(and possibly incorporates the CIS OS and CIS Docker Benchmarks)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Feedback desired!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Goals for this talk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01625" y="1216475"/>
            <a:ext cx="8130600" cy="35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accent5"/>
                </a:solidFill>
                <a:highlight>
                  <a:srgbClr val="222222"/>
                </a:highlight>
              </a:rPr>
              <a:t>Instill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Knowledge and Confidence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accent5"/>
                </a:solidFill>
                <a:highlight>
                  <a:srgbClr val="222222"/>
                </a:highlight>
              </a:rPr>
              <a:t>Cite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my Published Findings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accent5"/>
                </a:solidFill>
                <a:highlight>
                  <a:srgbClr val="222222"/>
                </a:highlight>
              </a:rPr>
              <a:t>Show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How to Protect Your Clusters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accent5"/>
                </a:solidFill>
                <a:highlight>
                  <a:srgbClr val="222222"/>
                </a:highlight>
              </a:rPr>
              <a:t>Share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Open Source Tools</a:t>
            </a:r>
          </a:p>
          <a:p>
            <a:pPr indent="-457200" lvl="0" marL="457200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600">
                <a:solidFill>
                  <a:schemeClr val="accent5"/>
                </a:solidFill>
                <a:highlight>
                  <a:srgbClr val="222222"/>
                </a:highlight>
              </a:rPr>
              <a:t>Help</a:t>
            </a:r>
            <a:r>
              <a:rPr lang="en" sz="3600">
                <a:solidFill>
                  <a:schemeClr val="dk1"/>
                </a:solidFill>
                <a:highlight>
                  <a:srgbClr val="222222"/>
                </a:highlight>
              </a:rPr>
              <a:t> the Community Improve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As a </a:t>
            </a:r>
            <a:r>
              <a:rPr lang="en" sz="3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community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we are </a:t>
            </a:r>
            <a:r>
              <a:rPr b="1"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all</a:t>
            </a: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responsible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 for the safety and security of the applications that power our world.</a:t>
            </a:r>
            <a:r>
              <a:rPr lang="en" sz="360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latin typeface="Rubik"/>
              <a:ea typeface="Rubik"/>
              <a:cs typeface="Rubik"/>
              <a:sym typeface="Rubik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Rubik"/>
                <a:ea typeface="Rubik"/>
                <a:cs typeface="Rubik"/>
                <a:sym typeface="Rubik"/>
              </a:rPr>
              <a:t>Let’s ensure the </a:t>
            </a:r>
            <a:r>
              <a:rPr b="1" lang="en" sz="36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correct assumptions </a:t>
            </a:r>
            <a:r>
              <a:rPr b="1" lang="en" sz="3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form our defaults</a:t>
            </a:r>
            <a:r>
              <a:rPr b="1" lang="en" sz="360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2151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Thank you!</a:t>
            </a:r>
          </a:p>
        </p:txBody>
      </p:sp>
      <p:sp>
        <p:nvSpPr>
          <p:cNvPr id="422" name="Shape 422"/>
          <p:cNvSpPr txBox="1"/>
          <p:nvPr>
            <p:ph idx="2" type="body"/>
          </p:nvPr>
        </p:nvSpPr>
        <p:spPr>
          <a:xfrm>
            <a:off x="311700" y="1152475"/>
            <a:ext cx="3999900" cy="35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DD1144"/>
              </a:buClr>
              <a:buSzPct val="100000"/>
              <a:buFont typeface="Rubik"/>
            </a:pPr>
            <a:r>
              <a:rPr lang="en" sz="1200">
                <a:solidFill>
                  <a:srgbClr val="DD1144"/>
                </a:solidFill>
                <a:latin typeface="Rubik"/>
                <a:ea typeface="Rubik"/>
                <a:cs typeface="Rubik"/>
                <a:sym typeface="Rubik"/>
              </a:rPr>
              <a:t>Meredith</a:t>
            </a:r>
          </a:p>
          <a:p>
            <a:pPr indent="-304800" lvl="0" marL="457200" rtl="0">
              <a:spcBef>
                <a:spcPts val="0"/>
              </a:spcBef>
              <a:buClr>
                <a:srgbClr val="93C47D"/>
              </a:buClr>
              <a:buSzPct val="100000"/>
              <a:buFont typeface="Rubik"/>
            </a:pPr>
            <a:r>
              <a:rPr lang="en" sz="1200">
                <a:solidFill>
                  <a:srgbClr val="93C47D"/>
                </a:solidFill>
                <a:latin typeface="Rubik"/>
                <a:ea typeface="Rubik"/>
                <a:cs typeface="Rubik"/>
                <a:sym typeface="Rubik"/>
              </a:rPr>
              <a:t>Justin, Josh, Alex, Mike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CNCF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 the </a:t>
            </a:r>
            <a:r>
              <a:rPr lang="en" sz="12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KubeCon Committee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</a:t>
            </a:r>
            <a:r>
              <a:rPr lang="en" sz="1200">
                <a:solidFill>
                  <a:srgbClr val="3D85C6"/>
                </a:solidFill>
                <a:latin typeface="Rubik"/>
                <a:ea typeface="Rubik"/>
                <a:cs typeface="Rubik"/>
                <a:sym typeface="Rubik"/>
              </a:rPr>
              <a:t>Kubernetes </a:t>
            </a:r>
            <a:r>
              <a:rPr b="1" lang="en" sz="1200">
                <a:solidFill>
                  <a:srgbClr val="3D85C6"/>
                </a:solidFill>
                <a:latin typeface="Rubik"/>
                <a:ea typeface="Rubik"/>
                <a:cs typeface="Rubik"/>
                <a:sym typeface="Rubik"/>
              </a:rPr>
              <a:t>Community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NOVA Kubernetes Meetup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Sam, Joe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Heptio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Jennifer, Matt, Ken, Jorge, Tim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Kops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Chris, Justin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Kube-AWS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Yosuke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Typhoon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Dalton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StackPointCloud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Matt, Nathan, Pablo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Kubicorn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Kris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Google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Kelsey, security@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CoreOS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Brandon, Ed, Geoff, Alex, Eric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Azure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Lachie, Sean, Gabe, Jason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Kismatic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Dimitri</a:t>
            </a:r>
          </a:p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4842475" y="2390875"/>
            <a:ext cx="3999900" cy="207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@</a:t>
            </a:r>
            <a:r>
              <a:rPr lang="en" sz="12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bradgeesaman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Twitter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goo.gl/p42Shd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Slides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goo.gl/fwwbgB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Attack Code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goo.gl/ChtMJ7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- Audit Tool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Other takes on securing K8s clusters</a:t>
            </a:r>
          </a:p>
          <a:p>
            <a: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8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youtube.com/watch?v=b3qJwIttqqs</a:t>
            </a: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Rory McCune</a:t>
            </a:r>
          </a:p>
          <a:p>
            <a: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bik"/>
            </a:pPr>
            <a:r>
              <a:rPr lang="en" sz="8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youtube.com/watch?v=9vuUr5UWKO0</a:t>
            </a:r>
            <a:r>
              <a:rPr lang="en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Dino Dai Zovi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4842475" y="1818175"/>
            <a:ext cx="3496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Resources</a:t>
            </a:r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4842475" y="269075"/>
            <a:ext cx="3446400" cy="92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nds.jpg" id="81" name="Shape 81"/>
          <p:cNvPicPr preferRelativeResize="0"/>
          <p:nvPr/>
        </p:nvPicPr>
        <p:blipFill rotWithShape="1">
          <a:blip r:embed="rId3">
            <a:alphaModFix/>
          </a:blip>
          <a:srcRect b="0" l="20405" r="20411" t="0"/>
          <a:stretch/>
        </p:blipFill>
        <p:spPr>
          <a:xfrm>
            <a:off x="-1" y="0"/>
            <a:ext cx="45671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Show</a:t>
            </a:r>
            <a:r>
              <a:rPr lang="en" sz="3000">
                <a:solidFill>
                  <a:srgbClr val="DDDDDD"/>
                </a:solidFill>
                <a:latin typeface="Rubik"/>
                <a:ea typeface="Rubik"/>
                <a:cs typeface="Rubik"/>
                <a:sym typeface="Rubik"/>
              </a:rPr>
              <a:t> me your </a:t>
            </a:r>
            <a:r>
              <a:rPr lang="en" sz="30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hands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945475" y="4844600"/>
            <a:ext cx="1701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lt2"/>
                </a:solidFill>
              </a:rPr>
              <a:t>Img: https://</a:t>
            </a:r>
            <a:r>
              <a:rPr lang="en" sz="700">
                <a:solidFill>
                  <a:schemeClr val="lt2"/>
                </a:solidFill>
                <a:highlight>
                  <a:srgbClr val="222222"/>
                </a:highlight>
              </a:rPr>
              <a:t>flic.kr/p/ox71n4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I’ve “looked at” </a:t>
            </a: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 few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clusters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Shape 95"/>
          <p:cNvGraphicFramePr/>
          <p:nvPr/>
        </p:nvGraphicFramePr>
        <p:xfrm>
          <a:off x="787213" y="8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{F6114CEA-6D37-4BBF-923E-96D3173C247F}</a:tableStyleId>
              </a:tblPr>
              <a:tblGrid>
                <a:gridCol w="2305225"/>
                <a:gridCol w="1837650"/>
                <a:gridCol w="3426700"/>
              </a:tblGrid>
              <a:tr h="346650">
                <a:tc row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AWS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</a:rPr>
                        <a:t>Heptio Quickstart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Latest 8/11/17 (K8s 1.7.2)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</a:rPr>
                        <a:t>Kops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Kops v1.7.0 (K8s 1.7.4)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Kube-AWS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Kube-AWS v0.9.7 (K8s 1.6.3)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CoreOS Tectonic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Tectonic v1.7.1-1 (K8s 1.7.1)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 v1.5.3 (K8s 1.7.4)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Kubicorn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9/13/17 (K8s 1.7.5)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Stack Point Cloud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UI 9/5/17 (K8s 1.7.5)</a:t>
                      </a:r>
                    </a:p>
                  </a:txBody>
                  <a:tcPr marT="91425" marB="91425" marR="91425" marL="91425" anchor="ctr"/>
                </a:tc>
              </a:tr>
              <a:tr h="4374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Azure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ACS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Latest 9/1/17 (K8s 1.6.6)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46650">
                <a:tc row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Google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GKE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Latest 9/11/17 (K8s 1.7.5), 10/24/17 (K8s 1.7.8)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Kube the Hard Way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9/3/17 (K8s 1.7.4)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Stack Point Cloud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UI 9/11/17 (K8s 1.7.5)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Typhoon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9/13/17 (K8s 1.7.5)</a:t>
                      </a:r>
                    </a:p>
                  </a:txBody>
                  <a:tcPr marT="91425" marB="91425" marR="91425" marL="91425" anchor="ctr"/>
                </a:tc>
              </a:tr>
              <a:tr h="34665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Digital Ocean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Typhoon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Master 9/12/17 (K8s 1.7.5)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46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5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Kismatic v1.5.3 (K8s 1.7.4)</a:t>
                      </a: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resdefault.jp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I’m beginning to</a:t>
            </a:r>
            <a:r>
              <a:rPr b="1" i="1" lang="en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i="1" lang="en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believe ...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026250" y="4804200"/>
            <a:ext cx="1701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3"/>
                </a:solidFill>
              </a:rPr>
              <a:t>Src: The Matrix (1999)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3"/>
                </a:solidFill>
              </a:rPr>
              <a:t>Warner Brothers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100" y="837900"/>
            <a:ext cx="8631600" cy="37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Good defaults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are ones that make being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chemeClr val="accent6"/>
                </a:solidFill>
                <a:latin typeface="Droid Sans"/>
                <a:ea typeface="Droid Sans"/>
                <a:cs typeface="Droid Sans"/>
                <a:sym typeface="Droid Sans"/>
              </a:rPr>
              <a:t>SECURE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the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6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easiest option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0" y="4805300"/>
            <a:ext cx="1226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" sz="8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bradgeesaman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