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Изображение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Изображение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Изображение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Изображение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1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g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tif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tif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gif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tif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Автор и дат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Машинное обучение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Машинное обучение</a:t>
            </a:r>
          </a:p>
        </p:txBody>
      </p:sp>
      <p:sp>
        <p:nvSpPr>
          <p:cNvPr id="153" name="Занятие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Занятие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unnamed-2.jpg" descr="unnamed-2.jpg"/>
          <p:cNvPicPr>
            <a:picLocks noChangeAspect="1"/>
          </p:cNvPicPr>
          <p:nvPr/>
        </p:nvPicPr>
        <p:blipFill>
          <a:blip r:embed="rId2">
            <a:alphaModFix amt="18774"/>
            <a:extLst/>
          </a:blip>
          <a:stretch>
            <a:fillRect/>
          </a:stretch>
        </p:blipFill>
        <p:spPr>
          <a:xfrm>
            <a:off x="0" y="-1666875"/>
            <a:ext cx="24384001" cy="1704975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Пример с ресторано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Пример с рестораном</a:t>
            </a:r>
          </a:p>
        </p:txBody>
      </p:sp>
      <p:sp>
        <p:nvSpPr>
          <p:cNvPr id="194" name="Подзаголовок повестки дня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С помощью каких характеристик мы можем описать наши рестораны?…"/>
          <p:cNvSpPr txBox="1"/>
          <p:nvPr>
            <p:ph type="body" idx="1"/>
          </p:nvPr>
        </p:nvSpPr>
        <p:spPr>
          <a:xfrm>
            <a:off x="1206500" y="4248504"/>
            <a:ext cx="17150653" cy="825601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40000"/>
              <a:buBlip>
                <a:blip r:embed="rId3"/>
              </a:buBlip>
            </a:pPr>
            <a:r>
              <a:t>С помощью каких </a:t>
            </a:r>
            <a:r>
              <a:rPr b="1"/>
              <a:t>характеристик</a:t>
            </a:r>
            <a:r>
              <a:t> мы можем описать наши рестораны?</a:t>
            </a:r>
          </a:p>
          <a:p>
            <a:pPr marL="698500" indent="-698500">
              <a:buSzPct val="40000"/>
              <a:buBlip>
                <a:blip r:embed="rId3"/>
              </a:buBlip>
            </a:pPr>
            <a:r>
              <a:t>Т.е. какие </a:t>
            </a:r>
            <a:r>
              <a:rPr b="1"/>
              <a:t>признаки</a:t>
            </a:r>
            <a:r>
              <a:t> они могут иметь</a:t>
            </a:r>
          </a:p>
          <a:p>
            <a:pPr marL="698500" indent="-698500">
              <a:buSzPct val="40000"/>
              <a:buBlip>
                <a:blip r:embed="rId3"/>
              </a:buBlip>
            </a:pP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unnamed-2.jpg" descr="unnamed-2.jpg"/>
          <p:cNvPicPr>
            <a:picLocks noChangeAspect="1"/>
          </p:cNvPicPr>
          <p:nvPr/>
        </p:nvPicPr>
        <p:blipFill>
          <a:blip r:embed="rId2">
            <a:alphaModFix amt="18774"/>
            <a:extLst/>
          </a:blip>
          <a:stretch>
            <a:fillRect/>
          </a:stretch>
        </p:blipFill>
        <p:spPr>
          <a:xfrm>
            <a:off x="0" y="-1666875"/>
            <a:ext cx="24384001" cy="1704975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Пример с ресторано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Пример с рестораном</a:t>
            </a:r>
          </a:p>
        </p:txBody>
      </p:sp>
      <p:sp>
        <p:nvSpPr>
          <p:cNvPr id="199" name="Подзаголовок повестки дня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Цена аренды…"/>
          <p:cNvSpPr txBox="1"/>
          <p:nvPr>
            <p:ph type="body" idx="1"/>
          </p:nvPr>
        </p:nvSpPr>
        <p:spPr>
          <a:xfrm>
            <a:off x="1206500" y="4248504"/>
            <a:ext cx="17150653" cy="8256012"/>
          </a:xfrm>
          <a:prstGeom prst="rect">
            <a:avLst/>
          </a:prstGeom>
        </p:spPr>
        <p:txBody>
          <a:bodyPr/>
          <a:lstStyle/>
          <a:p>
            <a:pPr marL="684530" indent="-684530" defTabSz="808990">
              <a:spcBef>
                <a:spcPts val="1700"/>
              </a:spcBef>
              <a:buSzPct val="40000"/>
              <a:buBlip>
                <a:blip r:embed="rId3"/>
              </a:buBlip>
              <a:defRPr spc="-53" sz="5390"/>
            </a:pPr>
            <a:r>
              <a:t>Цена аренды</a:t>
            </a:r>
          </a:p>
          <a:p>
            <a:pPr marL="684530" indent="-684530" defTabSz="808990">
              <a:spcBef>
                <a:spcPts val="1700"/>
              </a:spcBef>
              <a:buSzPct val="40000"/>
              <a:buBlip>
                <a:blip r:embed="rId3"/>
              </a:buBlip>
              <a:defRPr spc="-53" sz="5390"/>
            </a:pPr>
            <a:r>
              <a:t>Район</a:t>
            </a:r>
          </a:p>
          <a:p>
            <a:pPr marL="684530" indent="-684530" defTabSz="808990">
              <a:spcBef>
                <a:spcPts val="1700"/>
              </a:spcBef>
              <a:buSzPct val="40000"/>
              <a:buBlip>
                <a:blip r:embed="rId3"/>
              </a:buBlip>
              <a:defRPr spc="-53" sz="5390"/>
            </a:pPr>
            <a:r>
              <a:t>Расстояние до метро</a:t>
            </a:r>
          </a:p>
          <a:p>
            <a:pPr marL="684530" indent="-684530" defTabSz="808990">
              <a:spcBef>
                <a:spcPts val="1700"/>
              </a:spcBef>
              <a:buSzPct val="40000"/>
              <a:buBlip>
                <a:blip r:embed="rId3"/>
              </a:buBlip>
              <a:defRPr spc="-53" sz="5390"/>
            </a:pPr>
            <a:r>
              <a:t>Офисы рядом</a:t>
            </a:r>
          </a:p>
          <a:p>
            <a:pPr marL="684530" indent="-684530" defTabSz="808990">
              <a:spcBef>
                <a:spcPts val="1700"/>
              </a:spcBef>
              <a:buSzPct val="40000"/>
              <a:buBlip>
                <a:blip r:embed="rId3"/>
              </a:buBlip>
              <a:defRPr spc="-53" sz="5390"/>
            </a:pPr>
            <a:r>
              <a:t>Крупные улицы рядом</a:t>
            </a:r>
          </a:p>
          <a:p>
            <a:pPr marL="684530" indent="-684530" defTabSz="808990">
              <a:spcBef>
                <a:spcPts val="1700"/>
              </a:spcBef>
              <a:buSzPct val="40000"/>
              <a:buBlip>
                <a:blip r:embed="rId3"/>
              </a:buBlip>
              <a:defRPr spc="-53" sz="5390"/>
            </a:pPr>
            <a:r>
              <a:t>Туристические объекты рядом</a:t>
            </a:r>
          </a:p>
          <a:p>
            <a:pPr marL="684530" indent="-684530" defTabSz="808990">
              <a:spcBef>
                <a:spcPts val="1700"/>
              </a:spcBef>
              <a:buSzPct val="40000"/>
              <a:buBlip>
                <a:blip r:embed="rId3"/>
              </a:buBlip>
              <a:defRPr spc="-53" sz="5390"/>
            </a:pPr>
            <a:r>
              <a:t>Кол-во других ресторанов рядом</a:t>
            </a:r>
          </a:p>
          <a:p>
            <a:pPr marL="684530" indent="-684530" defTabSz="808990">
              <a:spcBef>
                <a:spcPts val="1700"/>
              </a:spcBef>
              <a:buSzPct val="40000"/>
              <a:buBlip>
                <a:blip r:embed="rId3"/>
              </a:buBlip>
              <a:defRPr spc="-53" sz="5390"/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Матрица «объект-признак»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Матрица «объект-признак»</a:t>
            </a:r>
          </a:p>
        </p:txBody>
      </p:sp>
      <p:sp>
        <p:nvSpPr>
          <p:cNvPr id="203" name="Подзаголовок повестки дня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Темы повестки дня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5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43" y="3473450"/>
            <a:ext cx="17309977" cy="90187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Матрица признако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Матрица признаков</a:t>
            </a:r>
          </a:p>
        </p:txBody>
      </p:sp>
      <p:sp>
        <p:nvSpPr>
          <p:cNvPr id="208" name="Пример. Титаник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Пример. Титаник</a:t>
            </a:r>
          </a:p>
        </p:txBody>
      </p:sp>
      <p:sp>
        <p:nvSpPr>
          <p:cNvPr id="209" name="Темы повестки дня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4248504"/>
            <a:ext cx="20280648" cy="79468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Матрица признако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Матрица признаков</a:t>
            </a:r>
          </a:p>
        </p:txBody>
      </p:sp>
      <p:sp>
        <p:nvSpPr>
          <p:cNvPr id="213" name="Пример. Титаник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Пример. Титаник</a:t>
            </a:r>
          </a:p>
        </p:txBody>
      </p:sp>
      <p:pic>
        <p:nvPicPr>
          <p:cNvPr id="214" name="titanic-dataset.png" descr="titanic-datase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0863" y="4290296"/>
            <a:ext cx="20831465" cy="81626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Виды признако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Виды признаков</a:t>
            </a:r>
          </a:p>
        </p:txBody>
      </p:sp>
      <p:sp>
        <p:nvSpPr>
          <p:cNvPr id="217" name="Подзаголовок повестки дня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Бинарные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98500" indent="-698500">
              <a:buSzPct val="40000"/>
              <a:buBlip>
                <a:blip r:embed="rId2"/>
              </a:buBlip>
            </a:pPr>
            <a:r>
              <a:rPr b="1"/>
              <a:t>Бинарные</a:t>
            </a:r>
            <a:r>
              <a:t> </a:t>
            </a:r>
          </a:p>
          <a:p>
            <a:pPr marL="698500" indent="-698500">
              <a:buSzPct val="40000"/>
              <a:buBlip>
                <a:blip r:embed="rId2"/>
              </a:buBlip>
            </a:pPr>
            <a:r>
              <a:rPr b="1"/>
              <a:t>Числовые</a:t>
            </a:r>
          </a:p>
          <a:p>
            <a:pPr marL="698500" indent="-698500">
              <a:buSzPct val="40000"/>
              <a:buBlip>
                <a:blip r:embed="rId2"/>
              </a:buBlip>
            </a:pPr>
            <a:r>
              <a:rPr b="1"/>
              <a:t>Категориальные </a:t>
            </a:r>
            <a:r>
              <a:t>(Принимают значение из множества)</a:t>
            </a:r>
          </a:p>
          <a:p>
            <a:pPr marL="698500" indent="-698500">
              <a:buSzPct val="40000"/>
              <a:buBlip>
                <a:blip r:embed="rId2"/>
              </a:buBlip>
            </a:pPr>
            <a:r>
              <a:rPr b="1"/>
              <a:t>Порядковые</a:t>
            </a:r>
            <a:r>
              <a:t> (Упорядоченные категориальные по шкале)</a:t>
            </a:r>
          </a:p>
          <a:p>
            <a:pPr marL="698500" indent="-698500">
              <a:buSzPct val="40000"/>
              <a:buBlip>
                <a:blip r:embed="rId2"/>
              </a:buBlip>
            </a:pPr>
            <a:r>
              <a:rPr b="1"/>
              <a:t>Признаки со сложной структурой</a:t>
            </a:r>
            <a:r>
              <a:t> (изображение)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Признак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Признаки</a:t>
            </a:r>
          </a:p>
        </p:txBody>
      </p:sp>
      <p:sp>
        <p:nvSpPr>
          <p:cNvPr id="221" name="Подзаголовок повестки дня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Разные виды признаков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98500" indent="-698500">
              <a:buSzPct val="40000"/>
              <a:buBlip>
                <a:blip r:embed="rId2"/>
              </a:buBlip>
            </a:pPr>
            <a:r>
              <a:t>Разные виды признаков</a:t>
            </a:r>
          </a:p>
          <a:p>
            <a:pPr marL="698500" indent="-698500">
              <a:buSzPct val="40000"/>
              <a:buBlip>
                <a:blip r:embed="rId2"/>
              </a:buBlip>
            </a:pPr>
            <a:r>
              <a:t>Машина не умеет работать не с числами, а признаки бывают </a:t>
            </a:r>
            <a:r>
              <a:rPr u="sng"/>
              <a:t>не</a:t>
            </a:r>
            <a:r>
              <a:t> числовые</a:t>
            </a:r>
          </a:p>
          <a:p>
            <a:pPr marL="698500" indent="-698500">
              <a:buSzPct val="40000"/>
              <a:buBlip>
                <a:blip r:embed="rId2"/>
              </a:buBlip>
            </a:pPr>
            <a:r>
              <a:t>Работа с ними сильно отличается по сложности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Сложные признак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Сложные признаки</a:t>
            </a:r>
          </a:p>
        </p:txBody>
      </p:sp>
      <p:sp>
        <p:nvSpPr>
          <p:cNvPr id="225" name="Подзаголовок повестки дня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Фотография как признак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98500" indent="-698500">
              <a:buSzPct val="40000"/>
              <a:buBlip>
                <a:blip r:embed="rId2"/>
              </a:buBlip>
            </a:pPr>
            <a:r>
              <a:t>Фотография как признак</a:t>
            </a:r>
          </a:p>
          <a:p>
            <a:pPr marL="698500" indent="-698500">
              <a:buSzPct val="40000"/>
              <a:buBlip>
                <a:blip r:embed="rId2"/>
              </a:buBlip>
            </a:pPr>
            <a:r>
              <a:t>Как сделать числовым?</a:t>
            </a:r>
          </a:p>
          <a:p>
            <a:pPr marL="698500" indent="-698500">
              <a:buSzPct val="40000"/>
              <a:buBlip>
                <a:blip r:embed="rId2"/>
              </a:buBlip>
            </a:pPr>
            <a:r>
              <a:t>Работа со сложными признаками - deep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Постановка задач М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Постановка задач МО</a:t>
            </a:r>
          </a:p>
        </p:txBody>
      </p:sp>
      <p:sp>
        <p:nvSpPr>
          <p:cNvPr id="229" name="Подзаголовок повестки дня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Темы повестки дня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spcBef>
                <a:spcPts val="1200"/>
              </a:spcBef>
              <a:defRPr spc="0" sz="32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pic>
        <p:nvPicPr>
          <p:cNvPr id="231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0601" y="3695723"/>
            <a:ext cx="17170401" cy="895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Задачи МО. Основные этап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Задачи МО. Основные этапы</a:t>
            </a:r>
          </a:p>
        </p:txBody>
      </p:sp>
      <p:sp>
        <p:nvSpPr>
          <p:cNvPr id="234" name="Подзаголовок повестки дня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5" name="В задачах обучения с известными данными (обучение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В задачах обучения с известными данными (обучение </a:t>
            </a:r>
          </a:p>
          <a:p>
            <a:pPr defTabSz="457200">
              <a:spcBef>
                <a:spcPts val="1200"/>
              </a:spcBef>
              <a:defRPr spc="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по прецедентам) всегда есть два этапа: </a:t>
            </a:r>
          </a:p>
          <a:p>
            <a:pPr defTabSz="457200">
              <a:spcBef>
                <a:spcPts val="1200"/>
              </a:spcBef>
              <a:defRPr spc="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</a:p>
          <a:p>
            <a:pPr defTabSz="457200">
              <a:spcBef>
                <a:spcPts val="1200"/>
              </a:spcBef>
              <a:defRPr spc="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• Этап обучения (training):</a:t>
            </a:r>
          </a:p>
          <a:p>
            <a:pPr defTabSz="457200">
              <a:spcBef>
                <a:spcPts val="1200"/>
              </a:spcBef>
              <a:defRPr spc="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    по выборке 𝑋={𝑥</a:t>
            </a:r>
            <a:r>
              <a:rPr baseline="-12727"/>
              <a:t>𝑖</a:t>
            </a:r>
            <a:r>
              <a:t>,𝑦</a:t>
            </a:r>
            <a:r>
              <a:rPr baseline="-12727"/>
              <a:t>𝑖 </a:t>
            </a:r>
            <a:r>
              <a:t>} строим алгоритм 𝑎 </a:t>
            </a:r>
          </a:p>
          <a:p>
            <a:pPr defTabSz="457200">
              <a:spcBef>
                <a:spcPts val="1200"/>
              </a:spcBef>
              <a:defRPr spc="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• Этап применения (testing): </a:t>
            </a:r>
          </a:p>
          <a:p>
            <a:pPr defTabSz="457200">
              <a:spcBef>
                <a:spcPts val="1200"/>
              </a:spcBef>
              <a:defRPr spc="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    алгоритм 𝑎 для новых объектов 𝑥 выдает ответы 𝑎(𝑥)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Машинное обуче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Машинное обучение</a:t>
            </a:r>
          </a:p>
        </p:txBody>
      </p:sp>
      <p:sp>
        <p:nvSpPr>
          <p:cNvPr id="156" name="Понятие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Понятие</a:t>
            </a:r>
          </a:p>
        </p:txBody>
      </p:sp>
      <p:sp>
        <p:nvSpPr>
          <p:cNvPr id="157" name="Формально:"/>
          <p:cNvSpPr txBox="1"/>
          <p:nvPr>
            <p:ph type="body" sz="quarter" idx="1"/>
          </p:nvPr>
        </p:nvSpPr>
        <p:spPr>
          <a:xfrm>
            <a:off x="1206500" y="4248504"/>
            <a:ext cx="5538913" cy="8256012"/>
          </a:xfrm>
          <a:prstGeom prst="rect">
            <a:avLst/>
          </a:prstGeom>
        </p:spPr>
        <p:txBody>
          <a:bodyPr/>
          <a:lstStyle/>
          <a:p>
            <a:pPr/>
            <a:r>
              <a:t>Формально:</a:t>
            </a:r>
          </a:p>
          <a:p>
            <a:pPr/>
          </a:p>
          <a:p>
            <a:pPr/>
          </a:p>
        </p:txBody>
      </p:sp>
      <p:sp>
        <p:nvSpPr>
          <p:cNvPr id="158" name="Наука, изучающая способы извлечения закономерностей из ограниченного количества примеров.…"/>
          <p:cNvSpPr txBox="1"/>
          <p:nvPr/>
        </p:nvSpPr>
        <p:spPr>
          <a:xfrm>
            <a:off x="7387177" y="4248504"/>
            <a:ext cx="15917323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spcBef>
                <a:spcPts val="1800"/>
              </a:spcBef>
              <a:defRPr spc="-55" sz="5500">
                <a:solidFill>
                  <a:srgbClr val="000000"/>
                </a:solidFill>
              </a:defRPr>
            </a:pPr>
            <a:r>
              <a:t>Наука, изучающая способы извлечения </a:t>
            </a:r>
            <a:r>
              <a:rPr b="1"/>
              <a:t>закономерностей</a:t>
            </a:r>
            <a:r>
              <a:t> из </a:t>
            </a:r>
            <a:r>
              <a:rPr u="sng"/>
              <a:t>ограниченного количества примеров</a:t>
            </a:r>
            <a:r>
              <a:t>. </a:t>
            </a:r>
          </a:p>
          <a:p>
            <a:pPr algn="l" defTabSz="825500">
              <a:spcBef>
                <a:spcPts val="1800"/>
              </a:spcBef>
              <a:defRPr spc="-55" sz="5500">
                <a:solidFill>
                  <a:srgbClr val="000000"/>
                </a:solidFill>
              </a:defRPr>
            </a:pPr>
          </a:p>
          <a:p>
            <a:pPr algn="l" defTabSz="825500">
              <a:spcBef>
                <a:spcPts val="1800"/>
              </a:spcBef>
              <a:defRPr spc="-55" sz="5500">
                <a:solidFill>
                  <a:srgbClr val="000000"/>
                </a:solidFill>
              </a:defRPr>
            </a:pPr>
            <a:r>
              <a:t>Пусть машина посмотрит на наши данные, найдёт в них закономерности и научится предсказывать для нас </a:t>
            </a:r>
            <a:r>
              <a:rPr b="1"/>
              <a:t>ответ</a:t>
            </a:r>
            <a:r>
              <a:t>.</a:t>
            </a:r>
            <a:endParaRPr spc="-12" sz="1200"/>
          </a:p>
        </p:txBody>
      </p:sp>
      <p:sp>
        <p:nvSpPr>
          <p:cNvPr id="159" name="Неформально:"/>
          <p:cNvSpPr txBox="1"/>
          <p:nvPr/>
        </p:nvSpPr>
        <p:spPr>
          <a:xfrm>
            <a:off x="1213261" y="8045962"/>
            <a:ext cx="4892041" cy="1341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spcBef>
                <a:spcPts val="1800"/>
              </a:spcBef>
              <a:defRPr spc="-55" sz="5500">
                <a:solidFill>
                  <a:srgbClr val="000000"/>
                </a:solidFill>
              </a:defRPr>
            </a:lvl1pPr>
          </a:lstStyle>
          <a:p>
            <a:pPr/>
            <a:r>
              <a:t>Неформально:</a:t>
            </a:r>
            <a:endParaRPr spc="-12"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Feature engine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engineering</a:t>
            </a:r>
          </a:p>
        </p:txBody>
      </p:sp>
      <p:sp>
        <p:nvSpPr>
          <p:cNvPr id="238" name="Подзаголовок повестки дня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9" name="Специалист по анализу данных не является экспертом в предметной области ‒ вся необходимая информация содержится в обучающей выборке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Специалист по анализу данных не является экспертом в предметной области </a:t>
            </a:r>
            <a:r>
              <a:rPr>
                <a:latin typeface="Arial"/>
                <a:ea typeface="Arial"/>
                <a:cs typeface="Arial"/>
                <a:sym typeface="Arial"/>
              </a:rPr>
              <a:t>‒ </a:t>
            </a:r>
            <a:r>
              <a:t>вся необходимая информация содержится в обучающей выборке.</a:t>
            </a:r>
          </a:p>
          <a:p>
            <a:pPr/>
            <a:r>
              <a:t>Эксперты нужны при формировании признаков. </a:t>
            </a:r>
            <a:endParaRPr spc="-12"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Линейная регресс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Линейная регрессия</a:t>
            </a:r>
          </a:p>
        </p:txBody>
      </p:sp>
      <p:sp>
        <p:nvSpPr>
          <p:cNvPr id="242" name="Примеры задач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Примеры задач</a:t>
            </a:r>
          </a:p>
        </p:txBody>
      </p:sp>
      <p:sp>
        <p:nvSpPr>
          <p:cNvPr id="243" name="Предсказание стоимости недвижимости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5000" indent="-635000" defTabSz="457200">
              <a:spcBef>
                <a:spcPts val="1200"/>
              </a:spcBef>
              <a:buSzPct val="123000"/>
              <a:buChar char="•"/>
              <a:defRPr spc="0" sz="5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Предсказание стоимости недвижимости</a:t>
            </a:r>
          </a:p>
          <a:p>
            <a:pPr marL="635000" indent="-635000" defTabSz="457200">
              <a:spcBef>
                <a:spcPts val="1200"/>
              </a:spcBef>
              <a:buSzPct val="123000"/>
              <a:buChar char="•"/>
              <a:defRPr spc="0" sz="5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Предсказание прибыли ресторана</a:t>
            </a:r>
          </a:p>
          <a:p>
            <a:pPr marL="635000" indent="-635000" defTabSz="457200">
              <a:spcBef>
                <a:spcPts val="1200"/>
              </a:spcBef>
              <a:buSzPct val="123000"/>
              <a:buChar char="•"/>
              <a:defRPr spc="0" sz="5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Предсказание поведения временного ряда в будущем (стоимость акций)</a:t>
            </a:r>
          </a:p>
          <a:p>
            <a:pPr marL="635000" indent="-635000" defTabSz="457200">
              <a:spcBef>
                <a:spcPts val="1200"/>
              </a:spcBef>
              <a:buSzPct val="123000"/>
              <a:buChar char="•"/>
              <a:defRPr spc="0" sz="5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Предсказание зарплаты человека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Линейная регресс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Линейная регрессия</a:t>
            </a:r>
          </a:p>
        </p:txBody>
      </p:sp>
      <p:sp>
        <p:nvSpPr>
          <p:cNvPr id="246" name="Подзаголовок повестки дня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Подбираем нужную прямую, которая бы хорошо описывала наши данные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Подбираем нужную прямую, которая бы хорошо описывала наши данные.</a:t>
            </a:r>
          </a:p>
          <a:p>
            <a:pPr/>
            <a:r>
              <a:t>Т.е. наш алгоритм должен подобрать </a:t>
            </a:r>
            <a:r>
              <a:rPr b="1"/>
              <a:t>уравнение прямой</a:t>
            </a:r>
            <a:endParaRPr b="1"/>
          </a:p>
          <a:p>
            <a:pPr>
              <a:defRPr i="1" spc="-65" sz="6500"/>
            </a:pPr>
            <a:r>
              <a:rPr b="1"/>
              <a:t>y = kx + b, где</a:t>
            </a:r>
            <a:endParaRPr b="1"/>
          </a:p>
          <a:p>
            <a:pPr>
              <a:defRPr i="1" spc="-65" sz="6500"/>
            </a:pPr>
            <a:r>
              <a:t>x - аргумент (переменная)</a:t>
            </a:r>
          </a:p>
          <a:p>
            <a:pPr>
              <a:defRPr i="1" spc="-65" sz="6500"/>
            </a:pPr>
            <a:r>
              <a:t>k - угловой коэффициент</a:t>
            </a:r>
          </a:p>
          <a:p>
            <a:pPr>
              <a:defRPr i="1" spc="-65" sz="6500"/>
            </a:pPr>
            <a:r>
              <a:t>b - свободный коэффициент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Уравнение прямо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Уравнение прямой</a:t>
            </a:r>
          </a:p>
        </p:txBody>
      </p:sp>
      <p:sp>
        <p:nvSpPr>
          <p:cNvPr id="250" name="Подзаголовок повестки дня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y = kx + b, где…"/>
          <p:cNvSpPr txBox="1"/>
          <p:nvPr>
            <p:ph type="body" sz="half" idx="1"/>
          </p:nvPr>
        </p:nvSpPr>
        <p:spPr>
          <a:xfrm>
            <a:off x="12515592" y="4301364"/>
            <a:ext cx="10292527" cy="8256012"/>
          </a:xfrm>
          <a:prstGeom prst="rect">
            <a:avLst/>
          </a:prstGeom>
        </p:spPr>
        <p:txBody>
          <a:bodyPr/>
          <a:lstStyle/>
          <a:p>
            <a:pPr>
              <a:defRPr i="1" spc="-58" sz="5900"/>
            </a:pPr>
            <a:r>
              <a:rPr b="1"/>
              <a:t>y = kx + b, где</a:t>
            </a:r>
            <a:endParaRPr b="1"/>
          </a:p>
          <a:p>
            <a:pPr>
              <a:defRPr i="1" spc="-58" sz="5900"/>
            </a:pPr>
            <a:r>
              <a:t>x - аргумент (переменная)</a:t>
            </a:r>
          </a:p>
          <a:p>
            <a:pPr>
              <a:defRPr i="1" spc="-58" sz="5900"/>
            </a:pPr>
            <a:r>
              <a:t>k - угловой коэффициент</a:t>
            </a:r>
          </a:p>
          <a:p>
            <a:pPr>
              <a:defRPr i="1" spc="-58" sz="5900"/>
            </a:pPr>
            <a:r>
              <a:t>b - свободный коэффициент</a:t>
            </a:r>
          </a:p>
          <a:p>
            <a:pPr>
              <a:defRPr i="1" spc="-58" sz="5900"/>
            </a:pPr>
          </a:p>
          <a:p>
            <a:pPr>
              <a:defRPr spc="-58" sz="5900"/>
            </a:pPr>
            <a:r>
              <a:t>В МО обычно используют нотацию </a:t>
            </a:r>
            <a:r>
              <a:rPr i="1" spc="-55" sz="5500"/>
              <a:t>a(x)</a:t>
            </a:r>
            <a:r>
              <a:rPr i="1"/>
              <a:t> = w</a:t>
            </a:r>
            <a:r>
              <a:rPr i="1" spc="-29" sz="3000"/>
              <a:t>1</a:t>
            </a:r>
            <a:r>
              <a:rPr i="1"/>
              <a:t>x + w</a:t>
            </a:r>
            <a:r>
              <a:rPr i="1" spc="-32" sz="3200"/>
              <a:t>0</a:t>
            </a:r>
          </a:p>
        </p:txBody>
      </p:sp>
      <p:pic>
        <p:nvPicPr>
          <p:cNvPr id="25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9206" y="3812595"/>
            <a:ext cx="9233551" cy="9233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Линейная регресс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Линейная регрессия</a:t>
            </a:r>
          </a:p>
        </p:txBody>
      </p:sp>
      <p:sp>
        <p:nvSpPr>
          <p:cNvPr id="255" name="Подзаголовок повестки дня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6" name="Темы повестки дня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7" name="0-131630-394477.gif" descr="0-131630-394477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0961" y="2259141"/>
            <a:ext cx="14821064" cy="111157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Линейная регресс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Линейная регрессия</a:t>
            </a:r>
          </a:p>
        </p:txBody>
      </p:sp>
      <p:sp>
        <p:nvSpPr>
          <p:cNvPr id="260" name="Темы повестки дня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61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2394" y="4014488"/>
            <a:ext cx="11467778" cy="80352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5" name="Сгруппировать"/>
          <p:cNvGrpSpPr/>
          <p:nvPr/>
        </p:nvGrpSpPr>
        <p:grpSpPr>
          <a:xfrm>
            <a:off x="1169889" y="2690382"/>
            <a:ext cx="4711701" cy="10208784"/>
            <a:chOff x="0" y="0"/>
            <a:chExt cx="4711700" cy="10208782"/>
          </a:xfrm>
        </p:grpSpPr>
        <p:pic>
          <p:nvPicPr>
            <p:cNvPr id="262" name="Изображение" descr="Изображение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153682"/>
              <a:ext cx="4711700" cy="9055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3" name="X"/>
            <p:cNvSpPr txBox="1"/>
            <p:nvPr/>
          </p:nvSpPr>
          <p:spPr>
            <a:xfrm>
              <a:off x="1835196" y="0"/>
              <a:ext cx="581869" cy="977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800">
                  <a:solidFill>
                    <a:srgbClr val="000000"/>
                  </a:solidFill>
                  <a:latin typeface="SF Pro Display Regular"/>
                  <a:ea typeface="SF Pro Display Regular"/>
                  <a:cs typeface="SF Pro Display Regular"/>
                  <a:sym typeface="SF Pro Display Regular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64" name="Y"/>
            <p:cNvSpPr txBox="1"/>
            <p:nvPr/>
          </p:nvSpPr>
          <p:spPr>
            <a:xfrm>
              <a:off x="3504822" y="0"/>
              <a:ext cx="565325" cy="977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800">
                  <a:solidFill>
                    <a:srgbClr val="000000"/>
                  </a:solidFill>
                  <a:latin typeface="SF Pro Display Regular"/>
                  <a:ea typeface="SF Pro Display Regular"/>
                  <a:cs typeface="SF Pro Display Regular"/>
                  <a:sym typeface="SF Pro Display Regular"/>
                </a:defRPr>
              </a:lvl1pPr>
            </a:lstStyle>
            <a:p>
              <a:pPr/>
              <a:r>
                <a:t>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Линейная регресс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Линейная регрессия</a:t>
            </a:r>
          </a:p>
        </p:txBody>
      </p:sp>
      <p:sp>
        <p:nvSpPr>
          <p:cNvPr id="268" name="Подзаголовок повестки дня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9" name="Не всегда закономерность в данных хорошо описывается прямой… но это уже другой разговор:)"/>
          <p:cNvSpPr txBox="1"/>
          <p:nvPr>
            <p:ph type="body" sz="half" idx="1"/>
          </p:nvPr>
        </p:nvSpPr>
        <p:spPr>
          <a:xfrm>
            <a:off x="13129489" y="4243609"/>
            <a:ext cx="10048011" cy="8256012"/>
          </a:xfrm>
          <a:prstGeom prst="rect">
            <a:avLst/>
          </a:prstGeom>
        </p:spPr>
        <p:txBody>
          <a:bodyPr/>
          <a:lstStyle/>
          <a:p>
            <a:pPr/>
            <a:r>
              <a:t>Не всегда закономерность в данных хорошо описывается прямой… но это уже другой разговор:)</a:t>
            </a:r>
          </a:p>
        </p:txBody>
      </p:sp>
      <p:pic>
        <p:nvPicPr>
          <p:cNvPr id="270" name="Снимок экрана 2021-10-24 в 7.22.04 PM.png" descr="Снимок экрана 2021-10-24 в 7.22.0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5799" y="4074652"/>
            <a:ext cx="11625578" cy="7965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Обучение регресс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Обучение регрессии</a:t>
            </a:r>
          </a:p>
        </p:txBody>
      </p:sp>
      <p:sp>
        <p:nvSpPr>
          <p:cNvPr id="273" name="Подзаголовок повестки дня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4" name="Допустим, мы хотим предсказать вес человека по его росту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Допустим, мы хотим предсказать вес человека по его росту</a:t>
            </a:r>
          </a:p>
        </p:txBody>
      </p:sp>
      <p:grpSp>
        <p:nvGrpSpPr>
          <p:cNvPr id="278" name="Сгруппировать"/>
          <p:cNvGrpSpPr/>
          <p:nvPr/>
        </p:nvGrpSpPr>
        <p:grpSpPr>
          <a:xfrm>
            <a:off x="1027819" y="5736589"/>
            <a:ext cx="4205067" cy="7247819"/>
            <a:chOff x="0" y="368299"/>
            <a:chExt cx="4205065" cy="7247817"/>
          </a:xfrm>
        </p:grpSpPr>
        <p:pic>
          <p:nvPicPr>
            <p:cNvPr id="275" name="Изображение" descr="Изображение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755385"/>
              <a:ext cx="3569890" cy="68607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6" name="X"/>
            <p:cNvSpPr/>
            <p:nvPr/>
          </p:nvSpPr>
          <p:spPr>
            <a:xfrm>
              <a:off x="1784944" y="3682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100">
                  <a:solidFill>
                    <a:srgbClr val="000000"/>
                  </a:solidFill>
                  <a:latin typeface="SF Pro Display Regular"/>
                  <a:ea typeface="SF Pro Display Regular"/>
                  <a:cs typeface="SF Pro Display Regular"/>
                  <a:sym typeface="SF Pro Display Regular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7" name="Y"/>
            <p:cNvSpPr/>
            <p:nvPr/>
          </p:nvSpPr>
          <p:spPr>
            <a:xfrm>
              <a:off x="2935065" y="3682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>
                  <a:solidFill>
                    <a:srgbClr val="000000"/>
                  </a:solidFill>
                  <a:latin typeface="SF Pro Display Regular"/>
                  <a:ea typeface="SF Pro Display Regular"/>
                  <a:cs typeface="SF Pro Display Regular"/>
                  <a:sym typeface="SF Pro Display Regular"/>
                </a:defRPr>
              </a:lvl1pPr>
            </a:lstStyle>
            <a:p>
              <a:pPr/>
              <a:r>
                <a:t>Y</a:t>
              </a:r>
            </a:p>
          </p:txBody>
        </p:sp>
      </p:grpSp>
      <p:sp>
        <p:nvSpPr>
          <p:cNvPr id="279" name="Используем линейную модель для предсказания…"/>
          <p:cNvSpPr txBox="1"/>
          <p:nvPr/>
        </p:nvSpPr>
        <p:spPr>
          <a:xfrm>
            <a:off x="6253480" y="6604598"/>
            <a:ext cx="15461861" cy="514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spcBef>
                <a:spcPts val="1200"/>
              </a:spcBef>
              <a:defRPr sz="5500">
                <a:solidFill>
                  <a:srgbClr val="000000"/>
                </a:solidFill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Используем линейную модель для предсказания </a:t>
            </a:r>
          </a:p>
          <a:p>
            <a:pPr algn="l" defTabSz="457200">
              <a:spcBef>
                <a:spcPts val="1200"/>
              </a:spcBef>
              <a:defRPr sz="5500">
                <a:solidFill>
                  <a:srgbClr val="000000"/>
                </a:solidFill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Она будет выглядеть так:</a:t>
            </a:r>
            <a:br/>
            <a:r>
              <a:t>𝒂(𝒙) =𝒘</a:t>
            </a:r>
            <a:r>
              <a:rPr baseline="-20000" sz="3500"/>
              <a:t>𝟎</a:t>
            </a:r>
            <a:r>
              <a:t>+𝒘</a:t>
            </a:r>
            <a:r>
              <a:rPr baseline="-21212" sz="3300"/>
              <a:t>𝟏</a:t>
            </a:r>
            <a:r>
              <a:t>𝒙</a:t>
            </a:r>
            <a:r>
              <a:rPr baseline="-19444" sz="3600"/>
              <a:t>𝟏</a:t>
            </a:r>
            <a:r>
              <a:t>, </a:t>
            </a:r>
          </a:p>
          <a:p>
            <a:pPr algn="l" defTabSz="457200">
              <a:spcBef>
                <a:spcPts val="1200"/>
              </a:spcBef>
              <a:defRPr sz="5500">
                <a:solidFill>
                  <a:srgbClr val="000000"/>
                </a:solidFill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где 𝒘</a:t>
            </a:r>
            <a:r>
              <a:rPr baseline="-20000" sz="3500"/>
              <a:t>𝟎 </a:t>
            </a:r>
            <a:r>
              <a:rPr baseline="-12727"/>
              <a:t>и </a:t>
            </a:r>
            <a:r>
              <a:t>𝒘</a:t>
            </a:r>
            <a:r>
              <a:rPr baseline="-21212" sz="3300"/>
              <a:t>𝟏 </a:t>
            </a:r>
            <a:r>
              <a:rPr baseline="-12727"/>
              <a:t>-</a:t>
            </a:r>
            <a:r>
              <a:rPr baseline="-21212" sz="3300"/>
              <a:t> </a:t>
            </a:r>
            <a:r>
              <a:t>параметры модели (</a:t>
            </a:r>
            <a:r>
              <a:rPr i="1"/>
              <a:t>веса</a:t>
            </a:r>
            <a:r>
              <a:t>).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Обучение регресс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Обучение регрессии</a:t>
            </a:r>
          </a:p>
        </p:txBody>
      </p:sp>
      <p:sp>
        <p:nvSpPr>
          <p:cNvPr id="282" name="Подзаголовок повестки дня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3" name="Если бы у нас, кроме роста, был возраст, уравнение бы выглядело так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784225">
              <a:spcBef>
                <a:spcPts val="1700"/>
              </a:spcBef>
              <a:defRPr spc="-47" sz="4750"/>
            </a:pPr>
            <a:r>
              <a:t>Если бы у нас, кроме роста, был возраст, уравнение бы выглядело так:</a:t>
            </a:r>
          </a:p>
          <a:p>
            <a:pPr defTabSz="784225">
              <a:spcBef>
                <a:spcPts val="1700"/>
              </a:spcBef>
              <a:defRPr spc="-47" sz="4750"/>
            </a:pPr>
          </a:p>
          <a:p>
            <a:pPr defTabSz="784225">
              <a:spcBef>
                <a:spcPts val="1700"/>
              </a:spcBef>
              <a:defRPr spc="-47" sz="4750"/>
            </a:pPr>
          </a:p>
          <a:p>
            <a:pPr defTabSz="784225">
              <a:spcBef>
                <a:spcPts val="1700"/>
              </a:spcBef>
              <a:defRPr spc="-47" sz="4750"/>
            </a:pPr>
          </a:p>
          <a:p>
            <a:pPr defTabSz="784225">
              <a:spcBef>
                <a:spcPts val="1700"/>
              </a:spcBef>
              <a:defRPr spc="-47" sz="4750"/>
            </a:pPr>
          </a:p>
          <a:p>
            <a:pPr defTabSz="784225">
              <a:spcBef>
                <a:spcPts val="1700"/>
              </a:spcBef>
              <a:defRPr spc="-47" sz="4750"/>
            </a:pPr>
          </a:p>
          <a:p>
            <a:pPr defTabSz="784225">
              <a:spcBef>
                <a:spcPts val="1700"/>
              </a:spcBef>
              <a:defRPr spc="-47" sz="4750"/>
            </a:pPr>
          </a:p>
          <a:p>
            <a:pPr defTabSz="784225">
              <a:spcBef>
                <a:spcPts val="1700"/>
              </a:spcBef>
              <a:defRPr spc="-47" sz="4750"/>
            </a:pPr>
            <a:r>
              <a:t>Общий вид линейных моделей:</a:t>
            </a:r>
          </a:p>
        </p:txBody>
      </p:sp>
      <p:sp>
        <p:nvSpPr>
          <p:cNvPr id="284" name="𝒂(𝒙) =𝒘𝟎+𝒘𝟏𝒙𝟏 + 𝒘2𝒙2"/>
          <p:cNvSpPr txBox="1"/>
          <p:nvPr/>
        </p:nvSpPr>
        <p:spPr>
          <a:xfrm>
            <a:off x="7958318" y="5495463"/>
            <a:ext cx="6514492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spcBef>
                <a:spcPts val="1200"/>
              </a:spcBef>
              <a:defRPr sz="5500">
                <a:solidFill>
                  <a:srgbClr val="000000"/>
                </a:solidFill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𝒂(𝒙) =𝒘</a:t>
            </a:r>
            <a:r>
              <a:rPr baseline="-20000" sz="3500"/>
              <a:t>𝟎</a:t>
            </a:r>
            <a:r>
              <a:t>+𝒘</a:t>
            </a:r>
            <a:r>
              <a:rPr baseline="-21212" sz="3300"/>
              <a:t>𝟏</a:t>
            </a:r>
            <a:r>
              <a:t>𝒙</a:t>
            </a:r>
            <a:r>
              <a:rPr baseline="-19444" sz="3600"/>
              <a:t>𝟏 + </a:t>
            </a:r>
            <a:r>
              <a:t>𝒘</a:t>
            </a:r>
            <a:r>
              <a:rPr baseline="-21212" sz="3300"/>
              <a:t>2</a:t>
            </a:r>
            <a:r>
              <a:t>𝒙</a:t>
            </a:r>
            <a:r>
              <a:rPr baseline="-19444" sz="3600"/>
              <a:t>2</a:t>
            </a:r>
          </a:p>
        </p:txBody>
      </p:sp>
      <p:sp>
        <p:nvSpPr>
          <p:cNvPr id="285" name="Линия"/>
          <p:cNvSpPr/>
          <p:nvPr/>
        </p:nvSpPr>
        <p:spPr>
          <a:xfrm flipH="1" flipV="1">
            <a:off x="12265619" y="6598558"/>
            <a:ext cx="281879" cy="14315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6" name="Линия"/>
          <p:cNvSpPr/>
          <p:nvPr/>
        </p:nvSpPr>
        <p:spPr>
          <a:xfrm flipH="1" flipV="1">
            <a:off x="13858048" y="6598153"/>
            <a:ext cx="1575055" cy="142541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7" name="Линия"/>
          <p:cNvSpPr/>
          <p:nvPr/>
        </p:nvSpPr>
        <p:spPr>
          <a:xfrm flipV="1">
            <a:off x="7103480" y="6781981"/>
            <a:ext cx="1270673" cy="160519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8" name="Вес…"/>
          <p:cNvSpPr txBox="1"/>
          <p:nvPr/>
        </p:nvSpPr>
        <p:spPr>
          <a:xfrm>
            <a:off x="3459370" y="8396887"/>
            <a:ext cx="7008919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Вес</a:t>
            </a:r>
          </a:p>
          <a:p>
            <a:pPr>
              <a:defRPr sz="55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(целевая переменная)</a:t>
            </a:r>
          </a:p>
        </p:txBody>
      </p:sp>
      <p:sp>
        <p:nvSpPr>
          <p:cNvPr id="289" name="Рост"/>
          <p:cNvSpPr txBox="1"/>
          <p:nvPr/>
        </p:nvSpPr>
        <p:spPr>
          <a:xfrm>
            <a:off x="11618376" y="8468669"/>
            <a:ext cx="1552569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lvl1pPr>
          </a:lstStyle>
          <a:p>
            <a:pPr/>
            <a:r>
              <a:t>Рост</a:t>
            </a:r>
          </a:p>
        </p:txBody>
      </p:sp>
      <p:sp>
        <p:nvSpPr>
          <p:cNvPr id="290" name="Возраст"/>
          <p:cNvSpPr txBox="1"/>
          <p:nvPr/>
        </p:nvSpPr>
        <p:spPr>
          <a:xfrm>
            <a:off x="14517285" y="8283116"/>
            <a:ext cx="2657619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lvl1pPr>
          </a:lstStyle>
          <a:p>
            <a:pPr/>
            <a:r>
              <a:t>Возраст</a:t>
            </a:r>
          </a:p>
        </p:txBody>
      </p:sp>
      <p:pic>
        <p:nvPicPr>
          <p:cNvPr id="291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8476" y="10362375"/>
            <a:ext cx="13381037" cy="1568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Обучение регресс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Обучение регрессии</a:t>
            </a:r>
          </a:p>
        </p:txBody>
      </p:sp>
      <p:sp>
        <p:nvSpPr>
          <p:cNvPr id="294" name="Подзаголовок повестки дня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5" name="В общем виде, наша задача - построение функции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 общем виде, наша задача - построение функции </a:t>
            </a:r>
          </a:p>
          <a:p>
            <a:pPr/>
          </a:p>
          <a:p>
            <a:pPr/>
          </a:p>
          <a:p>
            <a:pPr/>
            <a:r>
              <a:t>которая для любого нового объекта будет предсказывать ответ (y)</a:t>
            </a:r>
          </a:p>
          <a:p>
            <a:pPr/>
            <a:r>
              <a:t>Такую функцию мы называем </a:t>
            </a:r>
            <a:r>
              <a:rPr b="1"/>
              <a:t>алгоритмом</a:t>
            </a:r>
            <a:r>
              <a:t> или </a:t>
            </a:r>
            <a:r>
              <a:rPr b="1"/>
              <a:t>моделью</a:t>
            </a:r>
          </a:p>
        </p:txBody>
      </p:sp>
      <p:pic>
        <p:nvPicPr>
          <p:cNvPr id="29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3072" y="5488976"/>
            <a:ext cx="5727701" cy="182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Основные понят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Основные понятия</a:t>
            </a:r>
          </a:p>
        </p:txBody>
      </p:sp>
      <p:sp>
        <p:nvSpPr>
          <p:cNvPr id="162" name="Подзаголовок повестки дня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Объект - то, для чего хотим сделать предсказание…"/>
          <p:cNvSpPr txBox="1"/>
          <p:nvPr/>
        </p:nvSpPr>
        <p:spPr>
          <a:xfrm>
            <a:off x="1208267" y="4375504"/>
            <a:ext cx="22096233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spcBef>
                <a:spcPts val="1800"/>
              </a:spcBef>
              <a:defRPr spc="-55" sz="5500">
                <a:solidFill>
                  <a:srgbClr val="000000"/>
                </a:solidFill>
              </a:defRPr>
            </a:pPr>
            <a:r>
              <a:rPr b="1"/>
              <a:t>Объект</a:t>
            </a:r>
            <a:r>
              <a:t> - то, для чего хотим сделать предсказание</a:t>
            </a:r>
          </a:p>
          <a:p>
            <a:pPr algn="l" defTabSz="825500">
              <a:spcBef>
                <a:spcPts val="1800"/>
              </a:spcBef>
              <a:defRPr spc="-55" sz="5500">
                <a:solidFill>
                  <a:srgbClr val="000000"/>
                </a:solidFill>
              </a:defRPr>
            </a:pPr>
            <a:r>
              <a:t>Обычно обозначаем как</a:t>
            </a:r>
            <a:r>
              <a:rPr i="1"/>
              <a:t> х</a:t>
            </a:r>
            <a:r>
              <a:rPr b="1"/>
              <a:t> </a:t>
            </a:r>
            <a:r>
              <a:t>(x</a:t>
            </a:r>
            <a:r>
              <a:rPr baseline="-5999" spc="-37" sz="3700"/>
              <a:t>1</a:t>
            </a:r>
            <a:r>
              <a:rPr baseline="-5999"/>
              <a:t>, </a:t>
            </a:r>
            <a:r>
              <a:t>x</a:t>
            </a:r>
            <a:r>
              <a:rPr baseline="-5999" spc="-35" sz="3500"/>
              <a:t>2</a:t>
            </a:r>
            <a:r>
              <a:rPr baseline="-5999"/>
              <a:t> ,</a:t>
            </a:r>
            <a:r>
              <a:t>…, x</a:t>
            </a:r>
            <a:r>
              <a:rPr baseline="-5999" spc="-45" sz="4500"/>
              <a:t>n </a:t>
            </a:r>
            <a:r>
              <a:t>- мы можем нумеровать объекты)</a:t>
            </a:r>
          </a:p>
          <a:p>
            <a:pPr algn="l" defTabSz="825500">
              <a:spcBef>
                <a:spcPts val="1800"/>
              </a:spcBef>
              <a:defRPr spc="-55" sz="5500">
                <a:solidFill>
                  <a:srgbClr val="000000"/>
                </a:solidFill>
              </a:defRPr>
            </a:pPr>
            <a:r>
              <a:rPr b="1"/>
              <a:t>Ответ </a:t>
            </a:r>
            <a:r>
              <a:t>или</a:t>
            </a:r>
            <a:r>
              <a:rPr b="1"/>
              <a:t> целевая переменная</a:t>
            </a:r>
            <a:r>
              <a:t> - то, что хотим предсказать. Обозначаем </a:t>
            </a:r>
            <a:r>
              <a:rPr i="1"/>
              <a:t>y</a:t>
            </a:r>
            <a:r>
              <a:t>, тоже нумеруем</a:t>
            </a:r>
            <a:r>
              <a:rPr>
                <a:latin typeface="SF Pro Display Regular"/>
                <a:ea typeface="SF Pro Display Regular"/>
                <a:cs typeface="SF Pro Display Regular"/>
                <a:sym typeface="SF Pro Display Regular"/>
              </a:rPr>
              <a:t> (y</a:t>
            </a:r>
            <a:r>
              <a:rPr baseline="-5999" spc="-96" sz="4300">
                <a:latin typeface="SF Pro Display Regular"/>
                <a:ea typeface="SF Pro Display Regular"/>
                <a:cs typeface="SF Pro Display Regular"/>
                <a:sym typeface="SF Pro Display Regular"/>
              </a:rPr>
              <a:t>1</a:t>
            </a:r>
            <a:r>
              <a:rPr baseline="-5999" spc="-82">
                <a:latin typeface="SF Pro Display Regular"/>
                <a:ea typeface="SF Pro Display Regular"/>
                <a:cs typeface="SF Pro Display Regular"/>
                <a:sym typeface="SF Pro Display Regular"/>
              </a:rPr>
              <a:t>, </a:t>
            </a:r>
            <a:r>
              <a:rPr spc="-82">
                <a:latin typeface="SF Pro Display Regular"/>
                <a:ea typeface="SF Pro Display Regular"/>
                <a:cs typeface="SF Pro Display Regular"/>
                <a:sym typeface="SF Pro Display Regular"/>
              </a:rPr>
              <a:t>y</a:t>
            </a:r>
            <a:r>
              <a:rPr baseline="-5999" spc="-100" sz="4200">
                <a:latin typeface="SF Pro Display Regular"/>
                <a:ea typeface="SF Pro Display Regular"/>
                <a:cs typeface="SF Pro Display Regular"/>
                <a:sym typeface="SF Pro Display Regular"/>
              </a:rPr>
              <a:t>2</a:t>
            </a:r>
            <a:r>
              <a:rPr baseline="-5999" spc="-82">
                <a:latin typeface="SF Pro Display Regular"/>
                <a:ea typeface="SF Pro Display Regular"/>
                <a:cs typeface="SF Pro Display Regular"/>
                <a:sym typeface="SF Pro Display Regular"/>
              </a:rPr>
              <a:t> ,</a:t>
            </a:r>
            <a:r>
              <a:rPr>
                <a:latin typeface="SF Pro Display Regular"/>
                <a:ea typeface="SF Pro Display Regular"/>
                <a:cs typeface="SF Pro Display Regular"/>
                <a:sym typeface="SF Pro Display Regular"/>
              </a:rPr>
              <a:t>…, y</a:t>
            </a:r>
            <a:r>
              <a:rPr baseline="-5999" spc="-89" sz="4900">
                <a:latin typeface="SF Pro Display Regular"/>
                <a:ea typeface="SF Pro Display Regular"/>
                <a:cs typeface="SF Pro Display Regular"/>
                <a:sym typeface="SF Pro Display Regular"/>
              </a:rPr>
              <a:t>n</a:t>
            </a:r>
            <a:r>
              <a:rPr spc="-100">
                <a:latin typeface="SF Pro Display Regular"/>
                <a:ea typeface="SF Pro Display Regular"/>
                <a:cs typeface="SF Pro Display Regular"/>
                <a:sym typeface="SF Pro Display Regular"/>
              </a:rPr>
              <a:t>)</a:t>
            </a:r>
          </a:p>
          <a:p>
            <a:pPr algn="l" defTabSz="825500">
              <a:spcBef>
                <a:spcPts val="1800"/>
              </a:spcBef>
              <a:defRPr spc="-55" sz="5500">
                <a:solidFill>
                  <a:srgbClr val="000000"/>
                </a:solidFill>
              </a:defRPr>
            </a:pPr>
          </a:p>
          <a:p>
            <a:pPr algn="l" defTabSz="825500">
              <a:spcBef>
                <a:spcPts val="1800"/>
              </a:spcBef>
              <a:defRPr spc="-55" sz="5500">
                <a:solidFill>
                  <a:srgbClr val="000000"/>
                </a:solidFill>
              </a:defRPr>
            </a:pPr>
            <a:r>
              <a:rPr b="1"/>
              <a:t>X</a:t>
            </a:r>
            <a:r>
              <a:t> - множество всех объектов, пространство объектов</a:t>
            </a:r>
          </a:p>
          <a:p>
            <a:pPr algn="l" defTabSz="825500">
              <a:spcBef>
                <a:spcPts val="1800"/>
              </a:spcBef>
              <a:defRPr spc="-55" sz="5500">
                <a:solidFill>
                  <a:srgbClr val="000000"/>
                </a:solidFill>
              </a:defRPr>
            </a:pPr>
            <a:r>
              <a:rPr b="1"/>
              <a:t>Y</a:t>
            </a:r>
            <a:r>
              <a:t> - множество ответов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Как понять, что модель хорошая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 понять, что модель хорошая?</a:t>
            </a:r>
          </a:p>
        </p:txBody>
      </p:sp>
      <p:sp>
        <p:nvSpPr>
          <p:cNvPr id="299" name="Функционал ошибки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Функционал ошибки</a:t>
            </a:r>
          </a:p>
        </p:txBody>
      </p:sp>
      <p:sp>
        <p:nvSpPr>
          <p:cNvPr id="300" name="Какую модель (т.е. уравнение прямой) выбрать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Какую модель (т.е. уравнение прямой) выбрать?</a:t>
            </a:r>
          </a:p>
        </p:txBody>
      </p:sp>
      <p:pic>
        <p:nvPicPr>
          <p:cNvPr id="301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3695" y="6159408"/>
            <a:ext cx="21401860" cy="6185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Как понять, что модель хорошая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 понять, что модель хорошая?</a:t>
            </a:r>
          </a:p>
        </p:txBody>
      </p:sp>
      <p:sp>
        <p:nvSpPr>
          <p:cNvPr id="304" name="Функционал ошибки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Функционал ошибки</a:t>
            </a:r>
          </a:p>
        </p:txBody>
      </p:sp>
      <p:sp>
        <p:nvSpPr>
          <p:cNvPr id="305" name="Темы повестки дня"/>
          <p:cNvSpPr txBox="1"/>
          <p:nvPr>
            <p:ph type="body" idx="1"/>
          </p:nvPr>
        </p:nvSpPr>
        <p:spPr>
          <a:xfrm>
            <a:off x="1206500" y="4243609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0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4243609"/>
            <a:ext cx="13926617" cy="78715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Как понять, что модель хорошая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 понять, что модель хорошая?</a:t>
            </a:r>
          </a:p>
        </p:txBody>
      </p:sp>
      <p:sp>
        <p:nvSpPr>
          <p:cNvPr id="309" name="Функционал ошибки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Функционал ошибки</a:t>
            </a:r>
          </a:p>
        </p:txBody>
      </p:sp>
      <p:sp>
        <p:nvSpPr>
          <p:cNvPr id="310" name="Среднеквадратичная ошибка (mean squared error, MSE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Среднеквадратичная ошибка (mean squared error, MSE)</a:t>
            </a:r>
          </a:p>
        </p:txBody>
      </p:sp>
      <p:pic>
        <p:nvPicPr>
          <p:cNvPr id="311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301" y="6119582"/>
            <a:ext cx="10336447" cy="2918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M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MSE</a:t>
            </a:r>
          </a:p>
        </p:txBody>
      </p:sp>
      <p:sp>
        <p:nvSpPr>
          <p:cNvPr id="314" name="Чем меньше MSE, тем лучше модель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Чем меньше MSE, тем лучше модель</a:t>
            </a:r>
          </a:p>
        </p:txBody>
      </p:sp>
      <p:sp>
        <p:nvSpPr>
          <p:cNvPr id="315" name="Регрессия не линейная,…"/>
          <p:cNvSpPr txBox="1"/>
          <p:nvPr>
            <p:ph type="body" sz="half" idx="1"/>
          </p:nvPr>
        </p:nvSpPr>
        <p:spPr>
          <a:xfrm>
            <a:off x="13915756" y="4987267"/>
            <a:ext cx="9233331" cy="8256012"/>
          </a:xfrm>
          <a:prstGeom prst="rect">
            <a:avLst/>
          </a:prstGeom>
        </p:spPr>
        <p:txBody>
          <a:bodyPr/>
          <a:lstStyle/>
          <a:p>
            <a:pPr>
              <a:defRPr spc="-48" sz="4800"/>
            </a:pPr>
            <a:r>
              <a:t>Регрессия не линейная, </a:t>
            </a:r>
          </a:p>
          <a:p>
            <a:pPr>
              <a:defRPr spc="-48" sz="4800"/>
            </a:pPr>
            <a:r>
              <a:t>но смысл тот же</a:t>
            </a:r>
          </a:p>
        </p:txBody>
      </p:sp>
      <p:pic>
        <p:nvPicPr>
          <p:cNvPr id="316" name="687474703a2f2f6572696b6c696e6465726e6f72656e2e73652f696d616765732f705f7265672e676966.gif" descr="687474703a2f2f6572696b6c696e6465726e6f72656e2e73652f696d616765732f705f7265672e676966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1764" y="4090284"/>
            <a:ext cx="12476225" cy="93571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Функционал ошибк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Функционал ошибки</a:t>
            </a:r>
          </a:p>
        </p:txBody>
      </p:sp>
      <p:sp>
        <p:nvSpPr>
          <p:cNvPr id="319" name="MS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MSE</a:t>
            </a:r>
          </a:p>
        </p:txBody>
      </p:sp>
      <p:sp>
        <p:nvSpPr>
          <p:cNvPr id="320" name="Параметры 𝒘𝟎, 𝒘𝟏, 𝒘2 подбираются так, чтобы на них достигался минимум функции потерь (на обучающей выборке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spcBef>
                <a:spcPts val="1200"/>
              </a:spcBef>
              <a:defRPr spc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Параметры 𝒘𝟎, 𝒘𝟏, 𝒘2 подбираются так, чтобы на них достигался минимум функции потерь (на обучающей выборке)</a:t>
            </a:r>
          </a:p>
          <a:p>
            <a:pPr defTabSz="457200">
              <a:spcBef>
                <a:spcPts val="1200"/>
              </a:spcBef>
              <a:defRPr spc="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spcBef>
                <a:spcPts val="1200"/>
              </a:spcBef>
              <a:defRPr spc="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spcBef>
                <a:spcPts val="1200"/>
              </a:spcBef>
              <a:defRPr spc="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spcBef>
                <a:spcPts val="1200"/>
              </a:spcBef>
              <a:defRPr spc="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spcBef>
                <a:spcPts val="1200"/>
              </a:spcBef>
              <a:defRPr spc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При обучении модели мы </a:t>
            </a:r>
            <a:r>
              <a:rPr b="1"/>
              <a:t>минимизируем функционал ошибки</a:t>
            </a:r>
            <a:endParaRPr b="1"/>
          </a:p>
        </p:txBody>
      </p:sp>
      <p:pic>
        <p:nvPicPr>
          <p:cNvPr id="321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0330" y="6628342"/>
            <a:ext cx="15938501" cy="3073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Обучение модел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Обучение модели</a:t>
            </a:r>
          </a:p>
        </p:txBody>
      </p:sp>
      <p:sp>
        <p:nvSpPr>
          <p:cNvPr id="324" name="Подзаголовок повестки дня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5" name="Обучение - процесс поиска оптимального алгоритма (оптимального набора весов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Обучение</a:t>
            </a:r>
            <a:r>
              <a:t> - процесс поиска оптимального алгоритма (оптимального набора </a:t>
            </a:r>
            <a:r>
              <a:rPr i="1"/>
              <a:t>весов</a:t>
            </a:r>
            <a:r>
              <a:t>) </a:t>
            </a:r>
            <a:endParaRPr spc="-12"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Обучение модел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Обучение модели</a:t>
            </a:r>
          </a:p>
        </p:txBody>
      </p:sp>
      <p:sp>
        <p:nvSpPr>
          <p:cNvPr id="328" name="Подзаголовок повестки дня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9" name="Ок, модель обучили (подобрали нужные веса) - но это на обучающей выборке. Что дальше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Ок, модель обучили (подобрали нужные веса) - но это на </a:t>
            </a:r>
            <a:r>
              <a:rPr b="1"/>
              <a:t>обучающей выборке</a:t>
            </a:r>
            <a:r>
              <a:t>. Что дальше?</a:t>
            </a:r>
          </a:p>
          <a:p>
            <a:pPr/>
          </a:p>
          <a:p>
            <a:pPr/>
            <a:r>
              <a:t>Нужно применить нашу модель (формулу) к </a:t>
            </a:r>
            <a:r>
              <a:rPr b="1"/>
              <a:t>тестовой выборке</a:t>
            </a:r>
            <a:r>
              <a:t> и оценить, как хорошо модель работает на новых данных.</a:t>
            </a:r>
          </a:p>
          <a:p>
            <a:pPr/>
            <a:r>
              <a:t>Нужна </a:t>
            </a:r>
            <a:r>
              <a:rPr b="1"/>
              <a:t>метрика качества</a:t>
            </a:r>
            <a:r>
              <a:t>.</a:t>
            </a:r>
          </a:p>
          <a:p>
            <a:pPr/>
            <a:r>
              <a:t>Часто измерения делают тоже с помощью MSE.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Переобучение и недообуче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Переобучение и недообучение</a:t>
            </a:r>
          </a:p>
        </p:txBody>
      </p:sp>
      <p:sp>
        <p:nvSpPr>
          <p:cNvPr id="332" name="Подзаголовок повестки дня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3" name="Недообучение - модель плохо описывает данные…"/>
          <p:cNvSpPr txBox="1"/>
          <p:nvPr>
            <p:ph type="body" idx="1"/>
          </p:nvPr>
        </p:nvSpPr>
        <p:spPr>
          <a:xfrm>
            <a:off x="1206500" y="3772681"/>
            <a:ext cx="21971000" cy="8731835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Недообучение</a:t>
            </a:r>
            <a:r>
              <a:t> - модель плохо описывает данные</a:t>
            </a:r>
          </a:p>
          <a:p>
            <a:pPr/>
            <a:r>
              <a:rPr b="1"/>
              <a:t>Переобучение</a:t>
            </a:r>
            <a:r>
              <a:t> - подгон модели под обучающие данные</a:t>
            </a:r>
          </a:p>
        </p:txBody>
      </p:sp>
      <p:pic>
        <p:nvPicPr>
          <p:cNvPr id="33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4260" y="6206637"/>
            <a:ext cx="16482277" cy="62826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Алгоритм решения зада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Алгоритм решения задач</a:t>
            </a:r>
          </a:p>
        </p:txBody>
      </p:sp>
      <p:sp>
        <p:nvSpPr>
          <p:cNvPr id="337" name="Подзаголовок повестки дня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8" name="Постановка задачи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018645" indent="-1018645">
              <a:buSzPct val="100000"/>
              <a:buAutoNum type="arabicPeriod" startAt="1"/>
            </a:pPr>
            <a:r>
              <a:t>Постановка задачи</a:t>
            </a:r>
          </a:p>
          <a:p>
            <a:pPr marL="1018645" indent="-1018645">
              <a:buSzPct val="100000"/>
              <a:buAutoNum type="arabicPeriod" startAt="1"/>
            </a:pPr>
            <a:r>
              <a:t>Выделение признаков</a:t>
            </a:r>
          </a:p>
          <a:p>
            <a:pPr marL="1018645" indent="-1018645">
              <a:buSzPct val="100000"/>
              <a:buAutoNum type="arabicPeriod" startAt="1"/>
            </a:pPr>
            <a:r>
              <a:t>Формирование выборки</a:t>
            </a:r>
          </a:p>
          <a:p>
            <a:pPr marL="1018645" indent="-1018645">
              <a:buSzPct val="100000"/>
              <a:buAutoNum type="arabicPeriod" startAt="1"/>
            </a:pPr>
            <a:r>
              <a:t>Выбор функции потерь и метрики качества</a:t>
            </a:r>
          </a:p>
          <a:p>
            <a:pPr marL="1018645" indent="-1018645">
              <a:buSzPct val="100000"/>
              <a:buAutoNum type="arabicPeriod" startAt="1"/>
            </a:pPr>
            <a:r>
              <a:t>Предобработка данных</a:t>
            </a:r>
          </a:p>
          <a:p>
            <a:pPr marL="1018645" indent="-1018645">
              <a:buSzPct val="100000"/>
              <a:buAutoNum type="arabicPeriod" startAt="1"/>
            </a:pPr>
            <a:r>
              <a:t>Построение модели (функционал ошибок, на train-set)</a:t>
            </a:r>
          </a:p>
          <a:p>
            <a:pPr marL="1018645" indent="-1018645">
              <a:buSzPct val="100000"/>
              <a:buAutoNum type="arabicPeriod" startAt="1"/>
            </a:pPr>
            <a:r>
              <a:t>Оценивание метрики качества (на новых данных)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unnamed-2.jpg" descr="unnamed-2.jpg"/>
          <p:cNvPicPr>
            <a:picLocks noChangeAspect="1"/>
          </p:cNvPicPr>
          <p:nvPr/>
        </p:nvPicPr>
        <p:blipFill>
          <a:blip r:embed="rId2">
            <a:alphaModFix amt="24614"/>
            <a:extLst/>
          </a:blip>
          <a:stretch>
            <a:fillRect/>
          </a:stretch>
        </p:blipFill>
        <p:spPr>
          <a:xfrm>
            <a:off x="0" y="-1666875"/>
            <a:ext cx="24384001" cy="17049751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Пример с ресторано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Пример с рестораном</a:t>
            </a:r>
          </a:p>
        </p:txBody>
      </p:sp>
      <p:sp>
        <p:nvSpPr>
          <p:cNvPr id="167" name="Подзаголовок повестки дня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Есть сеть ресторанов в Москве.…"/>
          <p:cNvSpPr txBox="1"/>
          <p:nvPr>
            <p:ph type="body" idx="1"/>
          </p:nvPr>
        </p:nvSpPr>
        <p:spPr>
          <a:xfrm>
            <a:off x="1206500" y="4248504"/>
            <a:ext cx="18811674" cy="825601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40000"/>
              <a:buBlip>
                <a:blip r:embed="rId3"/>
              </a:buBlip>
            </a:pPr>
            <a:r>
              <a:t>Есть сеть ресторанов в Москве.</a:t>
            </a:r>
          </a:p>
          <a:p>
            <a:pPr marL="698500" indent="-698500">
              <a:buSzPct val="40000"/>
              <a:buBlip>
                <a:blip r:embed="rId3"/>
              </a:buBlip>
            </a:pPr>
            <a:r>
              <a:t>Хотим открыть новую точку.</a:t>
            </a:r>
          </a:p>
          <a:p>
            <a:pPr marL="698500" indent="-698500">
              <a:buSzPct val="40000"/>
              <a:buBlip>
                <a:blip r:embed="rId3"/>
              </a:buBlip>
            </a:pPr>
            <a:r>
              <a:t>Есть несколько точек-кандидатов.</a:t>
            </a:r>
          </a:p>
          <a:p>
            <a:pPr marL="698500" indent="-698500">
              <a:buSzPct val="40000"/>
              <a:buBlip>
                <a:blip r:embed="rId3"/>
              </a:buBlip>
            </a:pPr>
            <a:r>
              <a:t>Задача: выбрать лучшую (т.е. с наибольшей прибылью)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unnamed-2.jpg" descr="unnamed-2.jpg"/>
          <p:cNvPicPr>
            <a:picLocks noChangeAspect="1"/>
          </p:cNvPicPr>
          <p:nvPr/>
        </p:nvPicPr>
        <p:blipFill>
          <a:blip r:embed="rId2">
            <a:alphaModFix amt="25137"/>
            <a:extLst/>
          </a:blip>
          <a:stretch>
            <a:fillRect/>
          </a:stretch>
        </p:blipFill>
        <p:spPr>
          <a:xfrm>
            <a:off x="0" y="-1666875"/>
            <a:ext cx="24384001" cy="1704975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Пример с ресторано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Пример с рестораном</a:t>
            </a:r>
          </a:p>
        </p:txBody>
      </p:sp>
      <p:sp>
        <p:nvSpPr>
          <p:cNvPr id="172" name="Подзаголовок повестки дня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Что здесь объект?…"/>
          <p:cNvSpPr txBox="1"/>
          <p:nvPr>
            <p:ph type="body" idx="1"/>
          </p:nvPr>
        </p:nvSpPr>
        <p:spPr>
          <a:xfrm>
            <a:off x="1206500" y="4248504"/>
            <a:ext cx="17150653" cy="8256012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40000"/>
              <a:buBlip>
                <a:blip r:embed="rId3"/>
              </a:buBlip>
            </a:pPr>
            <a:r>
              <a:t>Что здесь </a:t>
            </a:r>
            <a:r>
              <a:rPr b="1"/>
              <a:t>объект</a:t>
            </a:r>
            <a:r>
              <a:t>?</a:t>
            </a:r>
          </a:p>
          <a:p>
            <a:pPr marL="698500" indent="-698500">
              <a:buSzPct val="40000"/>
              <a:buBlip>
                <a:blip r:embed="rId3"/>
              </a:buBlip>
            </a:pPr>
            <a:r>
              <a:t>Что здесь </a:t>
            </a:r>
            <a:r>
              <a:rPr b="1"/>
              <a:t>пространство объектов</a:t>
            </a:r>
            <a:r>
              <a:t>?</a:t>
            </a:r>
          </a:p>
          <a:p>
            <a:pPr marL="698500" indent="-698500">
              <a:buSzPct val="40000"/>
              <a:buBlip>
                <a:blip r:embed="rId3"/>
              </a:buBlip>
            </a:pPr>
            <a:r>
              <a:t>Что здесь </a:t>
            </a:r>
            <a:r>
              <a:rPr b="1"/>
              <a:t>ответ</a:t>
            </a:r>
            <a:r>
              <a:t>?</a:t>
            </a:r>
          </a:p>
          <a:p>
            <a:pPr marL="698500" indent="-698500">
              <a:buSzPct val="40000"/>
              <a:buBlip>
                <a:blip r:embed="rId3"/>
              </a:buBlip>
            </a:pPr>
            <a:r>
              <a:t>Что здесь </a:t>
            </a:r>
            <a:r>
              <a:rPr b="1"/>
              <a:t>множество ответов</a:t>
            </a:r>
            <a:r>
              <a:t>?</a:t>
            </a:r>
          </a:p>
          <a:p>
            <a:pPr marL="698500" indent="-698500">
              <a:buSzPct val="40000"/>
              <a:buBlip>
                <a:blip r:embed="rId3"/>
              </a:buBlip>
            </a:pP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Основные понят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Основные понятия</a:t>
            </a:r>
          </a:p>
        </p:txBody>
      </p:sp>
      <p:sp>
        <p:nvSpPr>
          <p:cNvPr id="176" name="Подзаголовок повестки дня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Чтобы предсказать выручку новых ресторанов, мы должны посмотреть на данные по нашим старым ресторанам (мы же владеем целой сетью!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Чтобы </a:t>
            </a:r>
            <a:r>
              <a:rPr b="1"/>
              <a:t>предсказать</a:t>
            </a:r>
            <a:r>
              <a:t> выручку </a:t>
            </a:r>
            <a:r>
              <a:rPr b="1"/>
              <a:t>новых ресторанов</a:t>
            </a:r>
            <a:r>
              <a:t>, мы должны посмотреть на </a:t>
            </a:r>
            <a:r>
              <a:rPr u="sng"/>
              <a:t>данные по нашим старым ресторанам </a:t>
            </a:r>
            <a:r>
              <a:t>(мы же владеем целой сетью!)</a:t>
            </a:r>
          </a:p>
          <a:p>
            <a:pPr/>
            <a:r>
              <a:rPr b="1"/>
              <a:t>Обучающая выборка</a:t>
            </a:r>
            <a:r>
              <a:t> - конечный набор объектов, для которых известны значения целевой переменной. Т.е. это наши старые данные, прецеденты, с известной прибылью.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Основные понят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Основные понятия</a:t>
            </a:r>
          </a:p>
        </p:txBody>
      </p:sp>
      <p:sp>
        <p:nvSpPr>
          <p:cNvPr id="180" name="Подзаголовок повестки дня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Темы повестки дня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4248504"/>
            <a:ext cx="14312900" cy="744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Объект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Объекты</a:t>
            </a:r>
          </a:p>
        </p:txBody>
      </p:sp>
      <p:sp>
        <p:nvSpPr>
          <p:cNvPr id="185" name="Подзаголовок повестки дня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Объекты — некие абстрактные сущности (точки размещения ресторанов), которыми компьютеры не умеют оперировать напрямую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Объекты</a:t>
            </a:r>
            <a:r>
              <a:t> — некие абстрактные сущности (точки размещения ресторанов), которыми компьютеры не умеют оперировать напрямую</a:t>
            </a:r>
          </a:p>
          <a:p>
            <a:pPr/>
            <a:r>
              <a:rPr b="1"/>
              <a:t>Признаки</a:t>
            </a:r>
            <a:r>
              <a:t>  (= факторы) - наборы характеристик, которыми мы описываем объекты</a:t>
            </a:r>
            <a:endParaRPr spc="-12"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Пример с квартирам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Пример с квартирами</a:t>
            </a:r>
          </a:p>
        </p:txBody>
      </p:sp>
      <p:sp>
        <p:nvSpPr>
          <p:cNvPr id="189" name="Подзаголовок повестки дня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Объект - квартира…"/>
          <p:cNvSpPr txBox="1"/>
          <p:nvPr>
            <p:ph type="body" idx="1"/>
          </p:nvPr>
        </p:nvSpPr>
        <p:spPr>
          <a:xfrm>
            <a:off x="1206500" y="3578223"/>
            <a:ext cx="21971000" cy="8926293"/>
          </a:xfrm>
          <a:prstGeom prst="rect">
            <a:avLst/>
          </a:prstGeom>
        </p:spPr>
        <p:txBody>
          <a:bodyPr/>
          <a:lstStyle/>
          <a:p>
            <a:pPr defTabSz="775969">
              <a:spcBef>
                <a:spcPts val="1600"/>
              </a:spcBef>
              <a:defRPr spc="-51" sz="5170"/>
            </a:pPr>
            <a:r>
              <a:rPr b="1"/>
              <a:t>Объект</a:t>
            </a:r>
            <a:r>
              <a:t> - квартира</a:t>
            </a:r>
          </a:p>
          <a:p>
            <a:pPr defTabSz="775969">
              <a:spcBef>
                <a:spcPts val="1600"/>
              </a:spcBef>
              <a:defRPr spc="-51" sz="5170"/>
            </a:pPr>
            <a:r>
              <a:rPr b="1"/>
              <a:t>Целевая переменная</a:t>
            </a:r>
            <a:r>
              <a:t> - цена квартиры</a:t>
            </a:r>
          </a:p>
          <a:p>
            <a:pPr defTabSz="775969">
              <a:spcBef>
                <a:spcPts val="1600"/>
              </a:spcBef>
              <a:defRPr spc="-51" sz="5170"/>
            </a:pPr>
            <a:r>
              <a:rPr b="1"/>
              <a:t>Признаки</a:t>
            </a:r>
            <a:r>
              <a:t> (что может быть важно):</a:t>
            </a:r>
          </a:p>
          <a:p>
            <a:pPr marL="656590" indent="-656590" defTabSz="775969">
              <a:spcBef>
                <a:spcPts val="1600"/>
              </a:spcBef>
              <a:buSzPct val="40000"/>
              <a:buBlip>
                <a:blip r:embed="rId2"/>
              </a:buBlip>
              <a:defRPr spc="-51" sz="5170"/>
            </a:pPr>
            <a:r>
              <a:t>метраж</a:t>
            </a:r>
          </a:p>
          <a:p>
            <a:pPr marL="656590" indent="-656590" defTabSz="775969">
              <a:spcBef>
                <a:spcPts val="1600"/>
              </a:spcBef>
              <a:buSzPct val="40000"/>
              <a:buBlip>
                <a:blip r:embed="rId2"/>
              </a:buBlip>
              <a:defRPr spc="-51" sz="5170"/>
            </a:pPr>
            <a:r>
              <a:t>район</a:t>
            </a:r>
          </a:p>
          <a:p>
            <a:pPr marL="656590" indent="-656590" defTabSz="775969">
              <a:spcBef>
                <a:spcPts val="1600"/>
              </a:spcBef>
              <a:buSzPct val="40000"/>
              <a:buBlip>
                <a:blip r:embed="rId2"/>
              </a:buBlip>
              <a:defRPr spc="-51" sz="5170"/>
            </a:pPr>
            <a:r>
              <a:t>расстояние до метро</a:t>
            </a:r>
          </a:p>
          <a:p>
            <a:pPr marL="656590" indent="-656590" defTabSz="775969">
              <a:spcBef>
                <a:spcPts val="1600"/>
              </a:spcBef>
              <a:buSzPct val="40000"/>
              <a:buBlip>
                <a:blip r:embed="rId2"/>
              </a:buBlip>
              <a:defRPr spc="-51" sz="5170"/>
            </a:pPr>
            <a:r>
              <a:t>наличие балкона</a:t>
            </a:r>
          </a:p>
          <a:p>
            <a:pPr marL="656590" indent="-656590" defTabSz="775969">
              <a:spcBef>
                <a:spcPts val="1600"/>
              </a:spcBef>
              <a:buSzPct val="40000"/>
              <a:buBlip>
                <a:blip r:embed="rId2"/>
              </a:buBlip>
              <a:defRPr spc="-51" sz="5170"/>
            </a:pPr>
            <a:r>
              <a:t>Год постройки дома</a:t>
            </a:r>
          </a:p>
          <a:p>
            <a:pPr marL="656590" indent="-656590" defTabSz="775969">
              <a:spcBef>
                <a:spcPts val="1600"/>
              </a:spcBef>
              <a:buSzPct val="40000"/>
              <a:buBlip>
                <a:blip r:embed="rId2"/>
              </a:buBlip>
              <a:defRPr spc="-51" sz="5170"/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