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402000"/>
            <a:ext cx="9071640" cy="86400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5D8D836F-D87B-4035-8496-DC94A9ABF4A8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0" y="4581360"/>
            <a:ext cx="10076760" cy="108828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2D7650D-CB9B-422F-BB56-9DC523053F38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7132320" y="1368360"/>
            <a:ext cx="2947680" cy="292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800" spc="-1" strike="noStrike">
                <a:latin typeface="AdonisC"/>
              </a:rPr>
              <a:t>Метод градиентного спуска. Метрики. Нормализация. </a:t>
            </a:r>
            <a:br/>
            <a:r>
              <a:rPr b="0" lang="en-US" sz="2800" spc="-1" strike="noStrike">
                <a:latin typeface="AdonisC"/>
              </a:rPr>
              <a:t>Lasso и Ridge</a:t>
            </a:r>
            <a:endParaRPr b="0" lang="en-US" sz="2800" spc="-1" strike="noStrike">
              <a:latin typeface="AdonisC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7132320" cy="5687280"/>
          </a:xfrm>
          <a:prstGeom prst="rect">
            <a:avLst/>
          </a:prstGeom>
          <a:ln>
            <a:noFill/>
          </a:ln>
        </p:spPr>
      </p:pic>
      <p:sp>
        <p:nvSpPr>
          <p:cNvPr id="85" name="TextShape 2"/>
          <p:cNvSpPr txBox="1"/>
          <p:nvPr/>
        </p:nvSpPr>
        <p:spPr>
          <a:xfrm>
            <a:off x="8503920" y="3768480"/>
            <a:ext cx="1828800" cy="30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GPresquireC"/>
              </a:rPr>
              <a:t>Занятие 3</a:t>
            </a:r>
            <a:endParaRPr b="0" lang="en-US" sz="1800" spc="-1" strike="noStrike">
              <a:latin typeface="AGPresquire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GPresquireC"/>
              </a:rPr>
              <a:t>Градиентный спуск не единственный.</a:t>
            </a:r>
            <a:endParaRPr b="0" lang="en-US" sz="3300" spc="-1" strike="noStrike">
              <a:latin typeface="AGPresquireC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GPresquireC"/>
              </a:rPr>
              <a:t>Модификации градиентного спуска:</a:t>
            </a:r>
            <a:endParaRPr b="0" lang="en-US" sz="2400" spc="-1" strike="noStrike">
              <a:latin typeface="AGPresquireC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GPresquireC"/>
              </a:rPr>
              <a:t>ADAGRAD</a:t>
            </a:r>
            <a:endParaRPr b="0" lang="en-US" sz="2100" spc="-1" strike="noStrike">
              <a:latin typeface="AGPresquireC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GPresquireC"/>
              </a:rPr>
              <a:t>Adam</a:t>
            </a:r>
            <a:endParaRPr b="0" lang="en-US" sz="2100" spc="-1" strike="noStrike">
              <a:latin typeface="AGPresquireC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GPresquireC"/>
              </a:rPr>
              <a:t>Adadelta</a:t>
            </a:r>
            <a:endParaRPr b="0" lang="en-US" sz="2100" spc="-1" strike="noStrike">
              <a:latin typeface="AGPresquireC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GPresquireC"/>
              </a:rPr>
              <a:t>SGDm – модификация SGD</a:t>
            </a:r>
            <a:endParaRPr b="0" lang="en-US" sz="2100" spc="-1" strike="noStrike">
              <a:latin typeface="AGPresquireC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GPresquireC"/>
              </a:rPr>
              <a:t>RMSPROP</a:t>
            </a:r>
            <a:endParaRPr b="0" lang="en-US" sz="2400" spc="-1" strike="noStrike">
              <a:latin typeface="AGPresquireC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GPresquireC"/>
              </a:rPr>
              <a:t>Метод моментов</a:t>
            </a:r>
            <a:endParaRPr b="0" lang="en-US" sz="2400" spc="-1" strike="noStrike">
              <a:latin typeface="AGPresquireC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GPresquireC"/>
              </a:rPr>
              <a:t>Подробнее тут: </a:t>
            </a:r>
            <a:r>
              <a:rPr b="0" lang="en-US" sz="1800" spc="-1" strike="noStrike">
                <a:latin typeface="AGPresquireC"/>
              </a:rPr>
              <a:t>http://www.machinelearning.ru/wiki/images/a/a0/2016_417_ChabanenkoVD.pdf</a:t>
            </a:r>
            <a:endParaRPr b="0" lang="en-US" sz="1800" spc="-1" strike="noStrike">
              <a:latin typeface="AGPresquire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3300" spc="-1" strike="noStrike">
                <a:latin typeface="AGPresquireC"/>
              </a:rPr>
              <a:t>Как оценить качество модели?</a:t>
            </a:r>
            <a:endParaRPr b="1" lang="en-US" sz="3300" spc="-1" strike="noStrike">
              <a:latin typeface="AGPresquireC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504000" y="2011680"/>
            <a:ext cx="9071640" cy="2377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GPresquireC"/>
              </a:rPr>
              <a:t>Два способа оценивать качество (любой) модели: </a:t>
            </a:r>
            <a:endParaRPr b="0" lang="en-US" sz="2400" spc="-1" strike="noStrike">
              <a:latin typeface="AGPresquireC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GPresquireC"/>
              </a:rPr>
              <a:t>смотреть глазками</a:t>
            </a:r>
            <a:endParaRPr b="0" lang="en-US" sz="2100" spc="-1" strike="noStrike">
              <a:latin typeface="AGPresquireC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GPresquireC"/>
              </a:rPr>
              <a:t>считать циферки</a:t>
            </a:r>
            <a:endParaRPr b="0" lang="en-US" sz="2100" spc="-1" strike="noStrike">
              <a:latin typeface="AGPresquireC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GPresquireC"/>
              </a:rPr>
              <a:t>Для регрессии метрики одни, для классификации - другие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3300" spc="-1" strike="noStrike">
                <a:latin typeface="AGPresquireC"/>
              </a:rPr>
              <a:t>Функционал ошибки и метрики качества</a:t>
            </a:r>
            <a:endParaRPr b="1" lang="en-US" sz="3300" spc="-1" strike="noStrike">
              <a:latin typeface="AGPresquireC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GPresquireC"/>
              </a:rPr>
              <a:t>Функционал (функция) ошибки – функция, которую мы минимизируем, когда обучаем модель</a:t>
            </a:r>
            <a:endParaRPr b="0" lang="en-US" sz="2400" spc="-1" strike="noStrike">
              <a:latin typeface="AGPresquireC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GPresquireC"/>
              </a:rPr>
              <a:t>Метрика качества – функция, которая позволяет оценить уже обученную модель</a:t>
            </a:r>
            <a:endParaRPr b="0" lang="en-US" sz="2400" spc="-1" strike="noStrike">
              <a:latin typeface="AGPresquireC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GPresquireC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GPresquireC"/>
              </a:rPr>
              <a:t>Функции могут совпадать, но вы не путайте!</a:t>
            </a:r>
            <a:endParaRPr b="0" lang="en-US" sz="2400" spc="-1" strike="noStrike">
              <a:latin typeface="AGPresquire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GPresquireC"/>
              </a:rPr>
              <a:t>Метрики качества. Регрессия</a:t>
            </a:r>
            <a:endParaRPr b="0" lang="en-US" sz="3300" spc="-1" strike="noStrike">
              <a:latin typeface="AGPresquireC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donisC"/>
              </a:rPr>
              <a:t>Какую уже знаете?</a:t>
            </a:r>
            <a:endParaRPr b="0" lang="en-US" sz="2400" spc="-1" strike="noStrike">
              <a:latin typeface="Adoni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GPresquireC"/>
              </a:rPr>
              <a:t>Метрики качества. Регрессия</a:t>
            </a:r>
            <a:endParaRPr b="0" lang="en-US" sz="3300" spc="-1" strike="noStrike">
              <a:latin typeface="AGPresquireC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donisC"/>
              </a:rPr>
              <a:t>MSE</a:t>
            </a:r>
            <a:endParaRPr b="0" lang="en-US" sz="2400" spc="-1" strike="noStrike">
              <a:latin typeface="AdonisC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640080" y="2468880"/>
            <a:ext cx="8686800" cy="189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donisC"/>
              </a:rPr>
              <a:t>Плюсы:</a:t>
            </a:r>
            <a:endParaRPr b="0" lang="en-US" sz="1800" spc="-1" strike="noStrike">
              <a:latin typeface="AdonisC"/>
            </a:endParaRPr>
          </a:p>
          <a:p>
            <a:r>
              <a:rPr b="0" lang="en-US" sz="1800" spc="-1" strike="noStrike">
                <a:latin typeface="AdonisC"/>
              </a:rPr>
              <a:t>- подходит для сравнения моделей</a:t>
            </a:r>
            <a:endParaRPr b="0" lang="en-US" sz="1800" spc="-1" strike="noStrike">
              <a:latin typeface="AdonisC"/>
            </a:endParaRPr>
          </a:p>
          <a:p>
            <a:r>
              <a:rPr b="0" lang="en-US" sz="1800" spc="-1" strike="noStrike">
                <a:latin typeface="AdonisC"/>
              </a:rPr>
              <a:t>- можно контролировать качество во время обучения</a:t>
            </a:r>
            <a:endParaRPr b="0" lang="en-US" sz="1800" spc="-1" strike="noStrike">
              <a:latin typeface="AdonisC"/>
            </a:endParaRPr>
          </a:p>
          <a:p>
            <a:endParaRPr b="0" lang="en-US" sz="1800" spc="-1" strike="noStrike">
              <a:latin typeface="AdonisC"/>
            </a:endParaRPr>
          </a:p>
          <a:p>
            <a:r>
              <a:rPr b="0" lang="en-US" sz="1800" spc="-1" strike="noStrike">
                <a:latin typeface="AdonisC"/>
              </a:rPr>
              <a:t>Минусы:</a:t>
            </a:r>
            <a:endParaRPr b="0" lang="en-US" sz="1800" spc="-1" strike="noStrike">
              <a:latin typeface="AdonisC"/>
            </a:endParaRPr>
          </a:p>
          <a:p>
            <a:r>
              <a:rPr b="0" lang="en-US" sz="1800" spc="-1" strike="noStrike">
                <a:latin typeface="AdonisC"/>
              </a:rPr>
              <a:t>- плохо интерпретируется (нужно корень извлекать, чтобы вернуться к тем же единицам измерения)</a:t>
            </a:r>
            <a:endParaRPr b="0" lang="en-US" sz="1800" spc="-1" strike="noStrike">
              <a:latin typeface="AdonisC"/>
            </a:endParaRPr>
          </a:p>
          <a:p>
            <a:r>
              <a:rPr b="0" lang="en-US" sz="1800" spc="-1" strike="noStrike">
                <a:latin typeface="AdonisC"/>
              </a:rPr>
              <a:t>- не ограничена сверху, как понять, когда качество идеальное?</a:t>
            </a:r>
            <a:endParaRPr b="0" lang="en-US" sz="1800" spc="-1" strike="noStrike">
              <a:latin typeface="AdonisC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816840" y="1645920"/>
            <a:ext cx="2475000" cy="834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GPresquireC"/>
              </a:rPr>
              <a:t>Метрики качества. Регрессия</a:t>
            </a:r>
            <a:endParaRPr b="0" lang="en-US" sz="3300" spc="-1" strike="noStrike">
              <a:latin typeface="AGPresquireC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donisC"/>
              </a:rPr>
              <a:t>MSE</a:t>
            </a:r>
            <a:endParaRPr b="0" lang="en-US" sz="2400" spc="-1" strike="noStrike">
              <a:latin typeface="AdonisC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donisC"/>
              </a:rPr>
              <a:t>RMSE = root mean squared error</a:t>
            </a:r>
            <a:endParaRPr b="0" lang="en-US" sz="2400" spc="-1" strike="noStrike">
              <a:latin typeface="AdonisC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5800680" y="1228680"/>
            <a:ext cx="2886120" cy="1057320"/>
          </a:xfrm>
          <a:prstGeom prst="rect">
            <a:avLst/>
          </a:prstGeom>
          <a:ln>
            <a:noFill/>
          </a:ln>
        </p:spPr>
      </p:pic>
      <p:sp>
        <p:nvSpPr>
          <p:cNvPr id="119" name="TextShape 3"/>
          <p:cNvSpPr txBox="1"/>
          <p:nvPr/>
        </p:nvSpPr>
        <p:spPr>
          <a:xfrm>
            <a:off x="640080" y="2469240"/>
            <a:ext cx="8686800" cy="167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donisC"/>
              </a:rPr>
              <a:t>Плюсы:</a:t>
            </a:r>
            <a:endParaRPr b="0" lang="en-US" sz="1800" spc="-1" strike="noStrike">
              <a:latin typeface="AdonisC"/>
            </a:endParaRPr>
          </a:p>
          <a:p>
            <a:r>
              <a:rPr b="0" lang="en-US" sz="1800" spc="-1" strike="noStrike">
                <a:latin typeface="AdonisC"/>
              </a:rPr>
              <a:t>- подходит для сравнения моделей</a:t>
            </a:r>
            <a:endParaRPr b="0" lang="en-US" sz="1800" spc="-1" strike="noStrike">
              <a:latin typeface="AdonisC"/>
            </a:endParaRPr>
          </a:p>
          <a:p>
            <a:r>
              <a:rPr b="0" lang="en-US" sz="1800" spc="-1" strike="noStrike">
                <a:latin typeface="AdonisC"/>
              </a:rPr>
              <a:t>- можно контролировать качество во время обучения</a:t>
            </a:r>
            <a:endParaRPr b="0" lang="en-US" sz="1800" spc="-1" strike="noStrike">
              <a:latin typeface="AdonisC"/>
            </a:endParaRPr>
          </a:p>
          <a:p>
            <a:r>
              <a:rPr b="0" lang="en-US" sz="1800" spc="-1" strike="noStrike">
                <a:latin typeface="AdonisC"/>
              </a:rPr>
              <a:t>- сохраняет единицы измерения</a:t>
            </a:r>
            <a:endParaRPr b="0" lang="en-US" sz="1800" spc="-1" strike="noStrike">
              <a:latin typeface="AdonisC"/>
            </a:endParaRPr>
          </a:p>
          <a:p>
            <a:endParaRPr b="0" lang="en-US" sz="1800" spc="-1" strike="noStrike">
              <a:latin typeface="AdonisC"/>
            </a:endParaRPr>
          </a:p>
          <a:p>
            <a:r>
              <a:rPr b="0" lang="en-US" sz="1800" spc="-1" strike="noStrike">
                <a:latin typeface="AdonisC"/>
              </a:rPr>
              <a:t>Минусы:</a:t>
            </a:r>
            <a:endParaRPr b="0" lang="en-US" sz="1800" spc="-1" strike="noStrike">
              <a:latin typeface="AdonisC"/>
            </a:endParaRPr>
          </a:p>
          <a:p>
            <a:r>
              <a:rPr b="0" lang="en-US" sz="1800" spc="-1" strike="noStrike">
                <a:latin typeface="AdonisC"/>
              </a:rPr>
              <a:t>- не ограничена сверху, как понять, когда качество идеальное?</a:t>
            </a:r>
            <a:endParaRPr b="0" lang="en-US" sz="1800" spc="-1" strike="noStrike">
              <a:latin typeface="Adoni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GPresquireC"/>
              </a:rPr>
              <a:t>Метрики качества. Регрессия</a:t>
            </a:r>
            <a:endParaRPr b="0" lang="en-US" sz="3300" spc="-1" strike="noStrike">
              <a:latin typeface="AGPresquireC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donisC"/>
              </a:rPr>
              <a:t>MSE</a:t>
            </a:r>
            <a:endParaRPr b="0" lang="en-US" sz="2400" spc="-1" strike="noStrike">
              <a:latin typeface="AdonisC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donisC"/>
              </a:rPr>
              <a:t>RMSE</a:t>
            </a:r>
            <a:endParaRPr b="0" lang="en-US" sz="2400" spc="-1" strike="noStrike">
              <a:latin typeface="AdonisC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donisC"/>
              </a:rPr>
              <a:t>MAE (mean absolute error)</a:t>
            </a:r>
            <a:endParaRPr b="0" lang="en-US" sz="2400" spc="-1" strike="noStrike">
              <a:latin typeface="AdonisC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6019200" y="2043720"/>
            <a:ext cx="2484720" cy="790920"/>
          </a:xfrm>
          <a:prstGeom prst="rect">
            <a:avLst/>
          </a:prstGeom>
          <a:ln>
            <a:noFill/>
          </a:ln>
        </p:spPr>
      </p:pic>
      <p:sp>
        <p:nvSpPr>
          <p:cNvPr id="123" name="TextShape 3"/>
          <p:cNvSpPr txBox="1"/>
          <p:nvPr/>
        </p:nvSpPr>
        <p:spPr>
          <a:xfrm>
            <a:off x="640080" y="3200400"/>
            <a:ext cx="8503920" cy="144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donisC"/>
              </a:rPr>
              <a:t>Плюсы:</a:t>
            </a:r>
            <a:endParaRPr b="0" lang="en-US" sz="1800" spc="-1" strike="noStrike">
              <a:latin typeface="AdonisC"/>
            </a:endParaRPr>
          </a:p>
          <a:p>
            <a:r>
              <a:rPr b="0" lang="en-US" sz="1800" spc="-1" strike="noStrike">
                <a:latin typeface="AdonisC"/>
              </a:rPr>
              <a:t>- менее чувствителен к выбросам, чем MSE</a:t>
            </a:r>
            <a:endParaRPr b="0" lang="en-US" sz="1800" spc="-1" strike="noStrike">
              <a:latin typeface="AdonisC"/>
            </a:endParaRPr>
          </a:p>
          <a:p>
            <a:endParaRPr b="0" lang="en-US" sz="1800" spc="-1" strike="noStrike">
              <a:latin typeface="AdonisC"/>
            </a:endParaRPr>
          </a:p>
          <a:p>
            <a:r>
              <a:rPr b="0" lang="en-US" sz="1800" spc="-1" strike="noStrike">
                <a:latin typeface="AdonisC"/>
              </a:rPr>
              <a:t>Минусы:</a:t>
            </a:r>
            <a:endParaRPr b="0" lang="en-US" sz="1800" spc="-1" strike="noStrike">
              <a:latin typeface="AdonisC"/>
            </a:endParaRPr>
          </a:p>
          <a:p>
            <a:r>
              <a:rPr b="0" lang="en-US" sz="1800" spc="-1" strike="noStrike">
                <a:latin typeface="AdonisC"/>
              </a:rPr>
              <a:t>- нельзя брать производные</a:t>
            </a:r>
            <a:endParaRPr b="0" lang="en-US" sz="1800" spc="-1" strike="noStrike">
              <a:latin typeface="AdonisC"/>
            </a:endParaRPr>
          </a:p>
          <a:p>
            <a:r>
              <a:rPr b="0" lang="en-US" sz="1800" spc="-1" strike="noStrike">
                <a:latin typeface="AdonisC"/>
              </a:rPr>
              <a:t>- тоже не ограничен сверху</a:t>
            </a:r>
            <a:endParaRPr b="0" lang="en-US" sz="1800" spc="-1" strike="noStrike">
              <a:latin typeface="Adoni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GPresquireC"/>
              </a:rPr>
              <a:t>Метрики качества. Регрессия</a:t>
            </a:r>
            <a:endParaRPr b="0" lang="en-US" sz="3300" spc="-1" strike="noStrike">
              <a:latin typeface="AGPresquireC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donisC"/>
              </a:rPr>
              <a:t>MSE</a:t>
            </a:r>
            <a:endParaRPr b="0" lang="en-US" sz="2400" spc="-1" strike="noStrike">
              <a:latin typeface="AdonisC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donisC"/>
              </a:rPr>
              <a:t>RMSE</a:t>
            </a:r>
            <a:endParaRPr b="0" lang="en-US" sz="2400" spc="-1" strike="noStrike">
              <a:latin typeface="AdonisC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donisC"/>
              </a:rPr>
              <a:t>MAE</a:t>
            </a:r>
            <a:endParaRPr b="0" lang="en-US" sz="2400" spc="-1" strike="noStrike">
              <a:latin typeface="AdonisC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donisC"/>
              </a:rPr>
              <a:t>R2 (коэффициент детерминации)</a:t>
            </a:r>
            <a:endParaRPr b="0" lang="en-US" sz="2400" spc="-1" strike="noStrike">
              <a:latin typeface="AdonisC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5606280" y="2194560"/>
            <a:ext cx="3171960" cy="762480"/>
          </a:xfrm>
          <a:prstGeom prst="rect">
            <a:avLst/>
          </a:prstGeom>
          <a:ln>
            <a:noFill/>
          </a:ln>
        </p:spPr>
      </p:pic>
      <p:sp>
        <p:nvSpPr>
          <p:cNvPr id="127" name="TextShape 3"/>
          <p:cNvSpPr txBox="1"/>
          <p:nvPr/>
        </p:nvSpPr>
        <p:spPr>
          <a:xfrm>
            <a:off x="731520" y="3017520"/>
            <a:ext cx="8595360" cy="144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donisC"/>
              </a:rPr>
              <a:t>Коэффициент детерминации – это квадрат коэффициента корреляции выборки. Коэффициент детерминации оценивает долю дисперсии (изменчивости) Y, которая объясняется с помощью X в простой линейной регрессионной модели.</a:t>
            </a:r>
            <a:endParaRPr b="0" lang="en-US" sz="1800" spc="-1" strike="noStrike">
              <a:latin typeface="AdonisC"/>
            </a:endParaRPr>
          </a:p>
          <a:p>
            <a:endParaRPr b="0" lang="en-US" sz="1800" spc="-1" strike="noStrike">
              <a:latin typeface="AdonisC"/>
            </a:endParaRPr>
          </a:p>
          <a:p>
            <a:r>
              <a:rPr b="0" lang="en-US" sz="1800" spc="-1" strike="noStrike">
                <a:latin typeface="AdonisC"/>
              </a:rPr>
              <a:t>Чем ближе к 1, тем лучше; если близко к 0, то плохо, если отрицательный – вс чн плх</a:t>
            </a:r>
            <a:endParaRPr b="0" lang="en-US" sz="1800" spc="-1" strike="noStrike">
              <a:latin typeface="Adoni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GPresquireC"/>
              </a:rPr>
              <a:t>Метрики качества. Регрессия</a:t>
            </a:r>
            <a:endParaRPr b="0" lang="en-US" sz="3300" spc="-1" strike="noStrike">
              <a:latin typeface="AGPresquireC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donisC"/>
              </a:rPr>
              <a:t>MSE</a:t>
            </a:r>
            <a:endParaRPr b="0" lang="en-US" sz="2400" spc="-1" strike="noStrike">
              <a:latin typeface="AdonisC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donisC"/>
              </a:rPr>
              <a:t>RMSE</a:t>
            </a:r>
            <a:endParaRPr b="0" lang="en-US" sz="2400" spc="-1" strike="noStrike">
              <a:latin typeface="AdonisC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donisC"/>
              </a:rPr>
              <a:t>MAE</a:t>
            </a:r>
            <a:endParaRPr b="0" lang="en-US" sz="2400" spc="-1" strike="noStrike">
              <a:latin typeface="AdonisC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donisC"/>
              </a:rPr>
              <a:t>R2</a:t>
            </a:r>
            <a:endParaRPr b="0" lang="en-US" sz="2400" spc="-1" strike="noStrike">
              <a:latin typeface="AdonisC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donisC"/>
              </a:rPr>
              <a:t>MSLE = логарифмический</a:t>
            </a:r>
            <a:endParaRPr b="0" lang="en-US" sz="2400" spc="-1" strike="noStrike">
              <a:latin typeface="AdonisC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497520" y="3566160"/>
            <a:ext cx="4806000" cy="860760"/>
          </a:xfrm>
          <a:prstGeom prst="rect">
            <a:avLst/>
          </a:prstGeom>
          <a:ln>
            <a:noFill/>
          </a:ln>
        </p:spPr>
      </p:pic>
      <p:sp>
        <p:nvSpPr>
          <p:cNvPr id="131" name="TextShape 3"/>
          <p:cNvSpPr txBox="1"/>
          <p:nvPr/>
        </p:nvSpPr>
        <p:spPr>
          <a:xfrm>
            <a:off x="4846320" y="2468880"/>
            <a:ext cx="4937760" cy="12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donisC"/>
              </a:rPr>
              <a:t>Подходит для задач с неотрицательной целевой переменной</a:t>
            </a:r>
            <a:endParaRPr b="0" lang="en-US" sz="1800" spc="-1" strike="noStrike">
              <a:latin typeface="AdonisC"/>
            </a:endParaRPr>
          </a:p>
          <a:p>
            <a:r>
              <a:rPr b="0" lang="en-US" sz="1800" spc="-1" strike="noStrike">
                <a:latin typeface="AdonisC"/>
              </a:rPr>
              <a:t>Штрафует за отклонения в порядке величин</a:t>
            </a:r>
            <a:endParaRPr b="0" lang="en-US" sz="1800" spc="-1" strike="noStrike">
              <a:latin typeface="AdonisC"/>
            </a:endParaRPr>
          </a:p>
          <a:p>
            <a:r>
              <a:rPr b="0" lang="en-US" sz="1800" spc="-1" strike="noStrike">
                <a:latin typeface="AdonisC"/>
              </a:rPr>
              <a:t>Штрафует заниженные прогнозы сильнее, чем завышенные</a:t>
            </a:r>
            <a:endParaRPr b="0" lang="en-US" sz="1800" spc="-1" strike="noStrike">
              <a:latin typeface="Adoni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GPresquireC"/>
              </a:rPr>
              <a:t>Метрики качества. Регрессия</a:t>
            </a:r>
            <a:endParaRPr b="0" lang="en-US" sz="3300" spc="-1" strike="noStrike">
              <a:latin typeface="AGPresquireC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donisC"/>
              </a:rPr>
              <a:t>MSE</a:t>
            </a:r>
            <a:endParaRPr b="0" lang="en-US" sz="2400" spc="-1" strike="noStrike">
              <a:latin typeface="AdonisC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donisC"/>
              </a:rPr>
              <a:t>RMSE</a:t>
            </a:r>
            <a:endParaRPr b="0" lang="en-US" sz="2400" spc="-1" strike="noStrike">
              <a:latin typeface="AdonisC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donisC"/>
              </a:rPr>
              <a:t>MAE</a:t>
            </a:r>
            <a:endParaRPr b="0" lang="en-US" sz="2400" spc="-1" strike="noStrike">
              <a:latin typeface="AdonisC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donisC"/>
              </a:rPr>
              <a:t>R2</a:t>
            </a:r>
            <a:endParaRPr b="0" lang="en-US" sz="2400" spc="-1" strike="noStrike">
              <a:latin typeface="AdonisC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donisC"/>
              </a:rPr>
              <a:t>MSLE</a:t>
            </a:r>
            <a:endParaRPr b="0" lang="en-US" sz="2400" spc="-1" strike="noStrike">
              <a:latin typeface="AdonisC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donisC"/>
              </a:rPr>
              <a:t>MAPE (mean absolute percentage error)</a:t>
            </a:r>
            <a:endParaRPr b="0" lang="en-US" sz="2400" spc="-1" strike="noStrike">
              <a:latin typeface="AdonisC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1166040" y="3755880"/>
            <a:ext cx="2765880" cy="858960"/>
          </a:xfrm>
          <a:prstGeom prst="rect">
            <a:avLst/>
          </a:prstGeom>
          <a:ln>
            <a:noFill/>
          </a:ln>
        </p:spPr>
      </p:pic>
      <p:sp>
        <p:nvSpPr>
          <p:cNvPr id="135" name="TextShape 3"/>
          <p:cNvSpPr txBox="1"/>
          <p:nvPr/>
        </p:nvSpPr>
        <p:spPr>
          <a:xfrm>
            <a:off x="3657600" y="1188720"/>
            <a:ext cx="6035040" cy="167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donisC"/>
              </a:rPr>
              <a:t>Плюсы:</a:t>
            </a:r>
            <a:endParaRPr b="0" lang="en-US" sz="1800" spc="-1" strike="noStrike">
              <a:latin typeface="AdonisC"/>
            </a:endParaRPr>
          </a:p>
          <a:p>
            <a:r>
              <a:rPr b="0" lang="en-US" sz="1800" spc="-1" strike="noStrike">
                <a:latin typeface="AdonisC"/>
              </a:rPr>
              <a:t>- ограничена от 0 до 1</a:t>
            </a:r>
            <a:endParaRPr b="0" lang="en-US" sz="1800" spc="-1" strike="noStrike">
              <a:latin typeface="AdonisC"/>
            </a:endParaRPr>
          </a:p>
          <a:p>
            <a:r>
              <a:rPr b="0" lang="en-US" sz="1800" spc="-1" strike="noStrike">
                <a:latin typeface="AdonisC"/>
              </a:rPr>
              <a:t>- хорошо объясняет (в процентах ошибки)</a:t>
            </a:r>
            <a:endParaRPr b="0" lang="en-US" sz="1800" spc="-1" strike="noStrike">
              <a:latin typeface="AdonisC"/>
            </a:endParaRPr>
          </a:p>
          <a:p>
            <a:endParaRPr b="0" lang="en-US" sz="1800" spc="-1" strike="noStrike">
              <a:latin typeface="AdonisC"/>
            </a:endParaRPr>
          </a:p>
          <a:p>
            <a:r>
              <a:rPr b="0" lang="en-US" sz="1800" spc="-1" strike="noStrike">
                <a:latin typeface="AdonisC"/>
              </a:rPr>
              <a:t>Минусы:</a:t>
            </a:r>
            <a:endParaRPr b="0" lang="en-US" sz="1800" spc="-1" strike="noStrike">
              <a:latin typeface="AdonisC"/>
            </a:endParaRPr>
          </a:p>
          <a:p>
            <a:r>
              <a:rPr b="0" lang="en-US" sz="1800" spc="-1" strike="noStrike">
                <a:latin typeface="AdonisC"/>
              </a:rPr>
              <a:t>- по-разному относится к недо- и перепрогнозу, больше котирует недопрогнозы</a:t>
            </a:r>
            <a:endParaRPr b="0" lang="en-US" sz="1800" spc="-1" strike="noStrike">
              <a:latin typeface="Adoni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GPresquireC"/>
              </a:rPr>
              <a:t>Как мы решаем задачу линейной регрессии?</a:t>
            </a:r>
            <a:endParaRPr b="0" lang="en-US" sz="3300" spc="-1" strike="noStrike">
              <a:latin typeface="AGPresquire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GPresquireC"/>
              </a:rPr>
              <a:t>Метрики качества. Регрессия</a:t>
            </a:r>
            <a:endParaRPr b="0" lang="en-US" sz="3300" spc="-1" strike="noStrike">
              <a:latin typeface="AGPresquireC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donisC"/>
              </a:rPr>
              <a:t>MSE</a:t>
            </a:r>
            <a:endParaRPr b="0" lang="en-US" sz="2400" spc="-1" strike="noStrike">
              <a:latin typeface="AdonisC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donisC"/>
              </a:rPr>
              <a:t>RMSE</a:t>
            </a:r>
            <a:endParaRPr b="0" lang="en-US" sz="2400" spc="-1" strike="noStrike">
              <a:latin typeface="AdonisC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donisC"/>
              </a:rPr>
              <a:t>MAE</a:t>
            </a:r>
            <a:endParaRPr b="0" lang="en-US" sz="2400" spc="-1" strike="noStrike">
              <a:latin typeface="AdonisC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donisC"/>
              </a:rPr>
              <a:t>R2</a:t>
            </a:r>
            <a:endParaRPr b="0" lang="en-US" sz="2400" spc="-1" strike="noStrike">
              <a:latin typeface="AdonisC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donisC"/>
              </a:rPr>
              <a:t>MSLE</a:t>
            </a:r>
            <a:endParaRPr b="0" lang="en-US" sz="2400" spc="-1" strike="noStrike">
              <a:latin typeface="AdonisC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donisC"/>
              </a:rPr>
              <a:t>MAPE</a:t>
            </a:r>
            <a:endParaRPr b="0" lang="en-US" sz="2400" spc="-1" strike="noStrike">
              <a:latin typeface="AdonisC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donisC"/>
              </a:rPr>
              <a:t>SMAPE</a:t>
            </a:r>
            <a:endParaRPr b="0" lang="en-US" sz="2400" spc="-1" strike="noStrike">
              <a:latin typeface="AdonisC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2651760" y="1428840"/>
            <a:ext cx="3170880" cy="765720"/>
          </a:xfrm>
          <a:prstGeom prst="rect">
            <a:avLst/>
          </a:prstGeom>
          <a:ln>
            <a:noFill/>
          </a:ln>
        </p:spPr>
      </p:pic>
      <p:sp>
        <p:nvSpPr>
          <p:cNvPr id="139" name="TextShape 3"/>
          <p:cNvSpPr txBox="1"/>
          <p:nvPr/>
        </p:nvSpPr>
        <p:spPr>
          <a:xfrm>
            <a:off x="2560320" y="2468880"/>
            <a:ext cx="6949440" cy="12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donisC"/>
              </a:rPr>
              <a:t>Симметричный мапе: попытка уравновесить недо- и перепрогнозы. </a:t>
            </a:r>
            <a:endParaRPr b="0" lang="en-US" sz="1800" spc="-1" strike="noStrike">
              <a:latin typeface="AdonisC"/>
            </a:endParaRPr>
          </a:p>
          <a:p>
            <a:r>
              <a:rPr b="0" lang="en-US" sz="1800" spc="-1" strike="noStrike">
                <a:latin typeface="AdonisC"/>
              </a:rPr>
              <a:t>Хотя теперь они более близки, но все-таки не равны. Есть мнение, что смапе (как и мапе) – так себе метрика.</a:t>
            </a:r>
            <a:endParaRPr b="0" lang="en-US" sz="1800" spc="-1" strike="noStrike">
              <a:latin typeface="AdonisC"/>
            </a:endParaRPr>
          </a:p>
          <a:p>
            <a:endParaRPr b="0" lang="en-US" sz="1800" spc="-1" strike="noStrike">
              <a:latin typeface="AdonisC"/>
            </a:endParaRPr>
          </a:p>
          <a:p>
            <a:r>
              <a:rPr b="0" lang="en-US" sz="1800" spc="-1" strike="noStrike">
                <a:latin typeface="AdonisC"/>
              </a:rPr>
              <a:t>Как думаете, какая метрика самая клевая?</a:t>
            </a:r>
            <a:endParaRPr b="0" lang="en-US" sz="1800" spc="-1" strike="noStrike">
              <a:latin typeface="Adoni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3300" spc="-1" strike="noStrike">
                <a:latin typeface="AGPresquireC"/>
              </a:rPr>
              <a:t>Кросс-валидация</a:t>
            </a:r>
            <a:br/>
            <a:r>
              <a:rPr b="0" lang="en-US" sz="2600" spc="-1" strike="noStrike">
                <a:latin typeface="AGPresquireC"/>
              </a:rPr>
              <a:t>(проверка на понимание)</a:t>
            </a:r>
            <a:endParaRPr b="1" lang="en-US" sz="2600" spc="-1" strike="noStrike">
              <a:latin typeface="AGPresquireC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GPresquireC"/>
              </a:rPr>
              <a:t>Разбиваем выборку на трейн и тест </a:t>
            </a:r>
            <a:r>
              <a:rPr b="1" lang="en-US" sz="2400" spc="-1" strike="noStrike">
                <a:latin typeface="AGPresquireC"/>
              </a:rPr>
              <a:t>несколько раз</a:t>
            </a:r>
            <a:r>
              <a:rPr b="0" lang="en-US" sz="2400" spc="-1" strike="noStrike">
                <a:latin typeface="AGPresquireC"/>
              </a:rPr>
              <a:t>.</a:t>
            </a:r>
            <a:endParaRPr b="0" lang="en-US" sz="2400" spc="-1" strike="noStrike">
              <a:latin typeface="AGPresquireC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GPresquireC"/>
              </a:rPr>
              <a:t>Сколько раз разбили, </a:t>
            </a:r>
            <a:br/>
            <a:r>
              <a:rPr b="0" lang="en-US" sz="2400" spc="-1" strike="noStrike">
                <a:latin typeface="AGPresquireC"/>
              </a:rPr>
              <a:t>столько и фолдов.  </a:t>
            </a:r>
            <a:endParaRPr b="0" lang="en-US" sz="2400" spc="-1" strike="noStrike">
              <a:latin typeface="AGPresquireC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5760720" y="1731240"/>
            <a:ext cx="4101480" cy="284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3300" spc="-1" strike="noStrike">
                <a:latin typeface="AGPresquireC"/>
              </a:rPr>
              <a:t>Регуляризация</a:t>
            </a:r>
            <a:endParaRPr b="1" lang="en-US" sz="3300" spc="-1" strike="noStrike">
              <a:latin typeface="AGPresquireC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GPresquireC"/>
              </a:rPr>
              <a:t>Какие знаете признаки переобучения модели?</a:t>
            </a:r>
            <a:endParaRPr b="0" lang="en-US" sz="2400" spc="-1" strike="noStrike">
              <a:latin typeface="AGPresquire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3300" spc="-1" strike="noStrike">
                <a:latin typeface="AGPresquireC"/>
              </a:rPr>
              <a:t>Регуляризация</a:t>
            </a:r>
            <a:endParaRPr b="1" lang="en-US" sz="3300" spc="-1" strike="noStrike">
              <a:latin typeface="AGPresquireC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GPresquireC"/>
              </a:rPr>
              <a:t>Признаки переобучения модели:</a:t>
            </a:r>
            <a:endParaRPr b="0" lang="en-US" sz="2400" spc="-1" strike="noStrike">
              <a:latin typeface="AGPresquireC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GPresquireC"/>
              </a:rPr>
              <a:t>слишком разное качество на train и test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GPresquireC"/>
              </a:rPr>
              <a:t>слишком большие значения весов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GPresquireC"/>
              </a:rPr>
              <a:t>причиной больших значений весов могут быть линейно-зависимые фичи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GPresquireC"/>
              </a:rPr>
              <a:t>Как бороться? Регуляризацией!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GPresquireC"/>
              </a:rPr>
              <a:t>Регуляризация штрафует за слишком большие веса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3300" spc="-1" strike="noStrike">
                <a:latin typeface="AGPresquireC"/>
              </a:rPr>
              <a:t>Регуляризация</a:t>
            </a:r>
            <a:endParaRPr b="1" lang="en-US" sz="3300" spc="-1" strike="noStrike">
              <a:latin typeface="AGPresquireC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504000" y="1828800"/>
            <a:ext cx="9071640" cy="2786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4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GPresquireC"/>
              </a:rPr>
              <a:t>R(w) – это регуляризатор (тоже какая-то функция), α – параметр регуляризации (большое α сильно учитывает регуляризацию, маленькое нет)</a:t>
            </a:r>
            <a:endParaRPr b="0" lang="en-US" sz="2400" spc="-1" strike="noStrike">
              <a:latin typeface="AGPresquireC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GPresquireC"/>
              </a:rPr>
              <a:t>L1-регуляризатор:</a:t>
            </a:r>
            <a:endParaRPr b="0" lang="en-US" sz="2400" spc="-1" strike="noStrike">
              <a:latin typeface="AGPresquireC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GPresquireC"/>
              </a:rPr>
              <a:t>L2-регуляризатор:</a:t>
            </a:r>
            <a:endParaRPr b="0" lang="en-US" sz="2400" spc="-1" strike="noStrike">
              <a:latin typeface="AGPresquireC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GPresquireC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GPresquireC"/>
              </a:rPr>
              <a:t>(то есть, L1 – сумма модулей весов, а L2 – сумма их квадратов)</a:t>
            </a:r>
            <a:endParaRPr b="0" lang="en-US" sz="2400" spc="-1" strike="noStrike">
              <a:latin typeface="AGPresquireC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2377440" y="1097280"/>
            <a:ext cx="5257440" cy="68544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3749040" y="2711160"/>
            <a:ext cx="3524040" cy="58068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3"/>
          <a:stretch/>
        </p:blipFill>
        <p:spPr>
          <a:xfrm>
            <a:off x="3749040" y="3159000"/>
            <a:ext cx="3323880" cy="59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GPresquireC"/>
              </a:rPr>
              <a:t>Как это работает?</a:t>
            </a:r>
            <a:endParaRPr b="0" lang="en-US" sz="3300" spc="-1" strike="noStrike">
              <a:latin typeface="AGPresquireC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GPresquireC"/>
              </a:rPr>
              <a:t>L1 зануляет незначительные признаки =&gt; естественный отбор фич! (Не всегда хорошо)</a:t>
            </a:r>
            <a:endParaRPr b="0" lang="en-US" sz="2400" spc="-1" strike="noStrike">
              <a:latin typeface="AGPresquireC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GPresquireC"/>
              </a:rPr>
              <a:t>Картинка для ситуации, когда у нас всего </a:t>
            </a:r>
            <a:br/>
            <a:r>
              <a:rPr b="0" lang="en-US" sz="2400" spc="-1" strike="noStrike">
                <a:latin typeface="AGPresquireC"/>
              </a:rPr>
              <a:t>2 веса -----&gt;</a:t>
            </a:r>
            <a:endParaRPr b="0" lang="en-US" sz="2400" spc="-1" strike="noStrike">
              <a:latin typeface="AGPresquireC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6906240" y="1853640"/>
            <a:ext cx="2603520" cy="253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GPresquireC"/>
              </a:rPr>
              <a:t>Как это работает?</a:t>
            </a:r>
            <a:endParaRPr b="0" lang="en-US" sz="3300" spc="-1" strike="noStrike">
              <a:latin typeface="AGPresquireC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GPresquireC"/>
              </a:rPr>
              <a:t>L2 не зануляет незначительные признаки, но делает их близкими нулю</a:t>
            </a:r>
            <a:endParaRPr b="0" lang="en-US" sz="2400" spc="-1" strike="noStrike">
              <a:latin typeface="AGPresquireC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GPresquireC"/>
              </a:rPr>
              <a:t>Картинка для ситуации, когда у нас всего </a:t>
            </a:r>
            <a:br/>
            <a:r>
              <a:rPr b="0" lang="en-US" sz="2400" spc="-1" strike="noStrike">
                <a:latin typeface="AGPresquireC"/>
              </a:rPr>
              <a:t>2 веса -----&gt;</a:t>
            </a:r>
            <a:endParaRPr b="0" lang="en-US" sz="2400" spc="-1" strike="noStrike">
              <a:latin typeface="AGPresquireC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7132320" y="1737360"/>
            <a:ext cx="2300760" cy="273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GPresquireC"/>
              </a:rPr>
              <a:t>Как мы решаем задачу линейной регрессии?</a:t>
            </a:r>
            <a:endParaRPr b="0" lang="en-US" sz="3300" spc="-1" strike="noStrike">
              <a:latin typeface="AGPresquireC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GPresquireC"/>
              </a:rPr>
              <a:t>Находим веса в уравнении w</a:t>
            </a:r>
            <a:r>
              <a:rPr b="0" lang="en-US" sz="2400" spc="-1" strike="noStrike" baseline="-33000">
                <a:latin typeface="AGPresquireC"/>
              </a:rPr>
              <a:t>1</a:t>
            </a:r>
            <a:r>
              <a:rPr b="0" lang="en-US" sz="2400" spc="-1" strike="noStrike">
                <a:latin typeface="AGPresquireC"/>
              </a:rPr>
              <a:t>x</a:t>
            </a:r>
            <a:r>
              <a:rPr b="0" lang="en-US" sz="2400" spc="-1" strike="noStrike" baseline="-33000">
                <a:latin typeface="AGPresquireC"/>
              </a:rPr>
              <a:t>1 </a:t>
            </a:r>
            <a:r>
              <a:rPr b="0" lang="en-US" sz="2400" spc="-1" strike="noStrike">
                <a:latin typeface="AGPresquireC"/>
              </a:rPr>
              <a:t>+ w</a:t>
            </a:r>
            <a:r>
              <a:rPr b="0" lang="en-US" sz="2400" spc="-1" strike="noStrike" baseline="-33000">
                <a:latin typeface="AGPresquireC"/>
              </a:rPr>
              <a:t>2</a:t>
            </a:r>
            <a:r>
              <a:rPr b="0" lang="en-US" sz="2400" spc="-1" strike="noStrike">
                <a:latin typeface="AGPresquireC"/>
              </a:rPr>
              <a:t>x</a:t>
            </a:r>
            <a:r>
              <a:rPr b="0" lang="en-US" sz="2400" spc="-1" strike="noStrike" baseline="-33000">
                <a:latin typeface="AGPresquireC"/>
              </a:rPr>
              <a:t>2 </a:t>
            </a:r>
            <a:r>
              <a:rPr b="0" lang="en-US" sz="2400" spc="-1" strike="noStrike">
                <a:latin typeface="AGPresquireC"/>
              </a:rPr>
              <a:t>+ … + w</a:t>
            </a:r>
            <a:r>
              <a:rPr b="0" lang="en-US" sz="2400" spc="-1" strike="noStrike" baseline="-33000">
                <a:latin typeface="AGPresquireC"/>
              </a:rPr>
              <a:t>n-1</a:t>
            </a:r>
            <a:r>
              <a:rPr b="0" lang="en-US" sz="2400" spc="-1" strike="noStrike">
                <a:latin typeface="AGPresquireC"/>
              </a:rPr>
              <a:t>x</a:t>
            </a:r>
            <a:r>
              <a:rPr b="0" lang="en-US" sz="2400" spc="-1" strike="noStrike" baseline="-33000">
                <a:latin typeface="AGPresquireC"/>
              </a:rPr>
              <a:t>n-1 </a:t>
            </a:r>
            <a:r>
              <a:rPr b="0" lang="en-US" sz="2400" spc="-1" strike="noStrike">
                <a:latin typeface="AGPresquireC"/>
              </a:rPr>
              <a:t>+ w</a:t>
            </a:r>
            <a:r>
              <a:rPr b="0" lang="en-US" sz="2400" spc="-1" strike="noStrike" baseline="-33000">
                <a:latin typeface="AGPresquireC"/>
              </a:rPr>
              <a:t>n</a:t>
            </a:r>
            <a:endParaRPr b="0" lang="en-US" sz="2400" spc="-1" strike="noStrike">
              <a:latin typeface="AGPresquireC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GPresquireC"/>
              </a:rPr>
              <a:t>Какую функцию минимизируем?</a:t>
            </a:r>
            <a:endParaRPr b="0" lang="en-US" sz="2400" spc="-1" strike="noStrike">
              <a:latin typeface="AGPresquire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GPresquireC"/>
              </a:rPr>
              <a:t>Как мы решаем задачу линейной регрессии?</a:t>
            </a:r>
            <a:endParaRPr b="0" lang="en-US" sz="3300" spc="-1" strike="noStrike">
              <a:latin typeface="AGPresquireC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GPresquireC"/>
              </a:rPr>
              <a:t>Находим веса в уравнении w</a:t>
            </a:r>
            <a:r>
              <a:rPr b="0" lang="en-US" sz="2400" spc="-1" strike="noStrike" baseline="-33000">
                <a:latin typeface="AGPresquireC"/>
              </a:rPr>
              <a:t>1</a:t>
            </a:r>
            <a:r>
              <a:rPr b="0" lang="en-US" sz="2400" spc="-1" strike="noStrike">
                <a:latin typeface="AGPresquireC"/>
              </a:rPr>
              <a:t>x</a:t>
            </a:r>
            <a:r>
              <a:rPr b="0" lang="en-US" sz="2400" spc="-1" strike="noStrike" baseline="-33000">
                <a:latin typeface="AGPresquireC"/>
              </a:rPr>
              <a:t>1 </a:t>
            </a:r>
            <a:r>
              <a:rPr b="0" lang="en-US" sz="2400" spc="-1" strike="noStrike">
                <a:latin typeface="AGPresquireC"/>
              </a:rPr>
              <a:t>+ w</a:t>
            </a:r>
            <a:r>
              <a:rPr b="0" lang="en-US" sz="2400" spc="-1" strike="noStrike" baseline="-33000">
                <a:latin typeface="AGPresquireC"/>
              </a:rPr>
              <a:t>2</a:t>
            </a:r>
            <a:r>
              <a:rPr b="0" lang="en-US" sz="2400" spc="-1" strike="noStrike">
                <a:latin typeface="AGPresquireC"/>
              </a:rPr>
              <a:t>x</a:t>
            </a:r>
            <a:r>
              <a:rPr b="0" lang="en-US" sz="2400" spc="-1" strike="noStrike" baseline="-33000">
                <a:latin typeface="AGPresquireC"/>
              </a:rPr>
              <a:t>2 </a:t>
            </a:r>
            <a:r>
              <a:rPr b="0" lang="en-US" sz="2400" spc="-1" strike="noStrike">
                <a:latin typeface="AGPresquireC"/>
              </a:rPr>
              <a:t>+ … + w</a:t>
            </a:r>
            <a:r>
              <a:rPr b="0" lang="en-US" sz="2400" spc="-1" strike="noStrike" baseline="-33000">
                <a:latin typeface="AGPresquireC"/>
              </a:rPr>
              <a:t>n-1</a:t>
            </a:r>
            <a:r>
              <a:rPr b="0" lang="en-US" sz="2400" spc="-1" strike="noStrike">
                <a:latin typeface="AGPresquireC"/>
              </a:rPr>
              <a:t>x</a:t>
            </a:r>
            <a:r>
              <a:rPr b="0" lang="en-US" sz="2400" spc="-1" strike="noStrike" baseline="-33000">
                <a:latin typeface="AGPresquireC"/>
              </a:rPr>
              <a:t>n-1 </a:t>
            </a:r>
            <a:r>
              <a:rPr b="0" lang="en-US" sz="2400" spc="-1" strike="noStrike">
                <a:latin typeface="AGPresquireC"/>
              </a:rPr>
              <a:t>+ w</a:t>
            </a:r>
            <a:r>
              <a:rPr b="0" lang="en-US" sz="2400" spc="-1" strike="noStrike" baseline="-33000">
                <a:latin typeface="AGPresquireC"/>
              </a:rPr>
              <a:t>n</a:t>
            </a:r>
            <a:endParaRPr b="0" lang="en-US" sz="2400" spc="-1" strike="noStrike">
              <a:latin typeface="AGPresquireC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GPresquireC"/>
              </a:rPr>
              <a:t>Какую функцию минимизируем?</a:t>
            </a:r>
            <a:endParaRPr b="0" lang="en-US" sz="2400" spc="-1" strike="noStrike">
              <a:latin typeface="AGPresquireC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GPresquireC"/>
              </a:rPr>
              <a:t>Минимизируем функционал ошибки – MSE (но можно и что-то другое)</a:t>
            </a:r>
            <a:endParaRPr b="0" lang="en-US" sz="2400" spc="-1" strike="noStrike">
              <a:latin typeface="AGPresquireC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GPresquireC"/>
              </a:rPr>
              <a:t>Формула:</a:t>
            </a:r>
            <a:endParaRPr b="0" lang="en-US" sz="2400" spc="-1" strike="noStrike">
              <a:latin typeface="AGPresquireC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GPresquireC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GPresquireC"/>
              </a:rPr>
              <a:t> </a:t>
            </a:r>
            <a:r>
              <a:rPr b="0" lang="en-US" sz="2400" spc="-1" strike="noStrike">
                <a:latin typeface="AGPresquireC"/>
              </a:rPr>
              <a:t>Есть точное аналитическое решение: </a:t>
            </a:r>
            <a:endParaRPr b="0" lang="en-US" sz="2400" spc="-1" strike="noStrike">
              <a:latin typeface="AGPresquireC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2468880" y="2651760"/>
            <a:ext cx="2999160" cy="86400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6232320" y="3546720"/>
            <a:ext cx="3492720" cy="674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GPresquireC"/>
              </a:rPr>
              <a:t>Недостатки аналитического решения</a:t>
            </a:r>
            <a:endParaRPr b="0" lang="en-US" sz="3300" spc="-1" strike="noStrike">
              <a:latin typeface="AGPresquireC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GPresquireC"/>
              </a:rPr>
              <a:t>Высокая вычислительная сложность нахождения обратной матрицы (O(n</a:t>
            </a:r>
            <a:r>
              <a:rPr b="0" lang="en-US" sz="2400" spc="-1" strike="noStrike" baseline="33000">
                <a:latin typeface="AGPresquireC"/>
              </a:rPr>
              <a:t>3</a:t>
            </a:r>
            <a:r>
              <a:rPr b="0" lang="en-US" sz="2400" spc="-1" strike="noStrike">
                <a:latin typeface="AGPresquireC"/>
              </a:rPr>
              <a:t>) от числа признаков)</a:t>
            </a:r>
            <a:endParaRPr b="0" lang="en-US" sz="2400" spc="-1" strike="noStrike">
              <a:latin typeface="AGPresquireC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GPresquireC"/>
              </a:rPr>
              <a:t>Обратная матрица может быть вырожденной или плохо обусловленной</a:t>
            </a:r>
            <a:endParaRPr b="0" lang="en-US" sz="2400" spc="-1" strike="noStrike">
              <a:latin typeface="AGPresquireC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GPresquireC"/>
              </a:rPr>
              <a:t>Если заменить среднеквадратичный функционал ошибки на другой, то аналитическое решение может не найтись</a:t>
            </a:r>
            <a:endParaRPr b="0" lang="en-US" sz="2400" spc="-1" strike="noStrike">
              <a:latin typeface="AGPresquire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GPresquireC"/>
              </a:rPr>
              <a:t>Выход – </a:t>
            </a:r>
            <a:r>
              <a:rPr b="1" lang="en-US" sz="3300" spc="-1" strike="noStrike">
                <a:latin typeface="AGPresquireC"/>
              </a:rPr>
              <a:t>метод градиентного спуска</a:t>
            </a:r>
            <a:endParaRPr b="0" lang="en-US" sz="3300" spc="-1" strike="noStrike">
              <a:latin typeface="AGPresquireC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GPresquireC"/>
              </a:rPr>
              <a:t>Вам о нем рассказывал Лагутин…</a:t>
            </a:r>
            <a:endParaRPr b="0" lang="en-US" sz="2400" spc="-1" strike="noStrike">
              <a:latin typeface="AGPresquireC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GPresquireC"/>
              </a:rPr>
              <a:t>Главная идея – в том, что у функции есть градиент: вектор, в направлении которого функция быстрее всего растет.</a:t>
            </a:r>
            <a:endParaRPr b="0" lang="en-US" sz="2400" spc="-1" strike="noStrike">
              <a:latin typeface="AGPresquireC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GPresquireC"/>
              </a:rPr>
              <a:t>Чтобы найти минимум функции,</a:t>
            </a:r>
            <a:br/>
            <a:r>
              <a:rPr b="0" lang="en-US" sz="2400" spc="-1" strike="noStrike">
                <a:latin typeface="AGPresquireC"/>
              </a:rPr>
              <a:t>нужно двигаться в противопо-</a:t>
            </a:r>
            <a:br/>
            <a:r>
              <a:rPr b="0" lang="en-US" sz="2400" spc="-1" strike="noStrike">
                <a:latin typeface="AGPresquireC"/>
              </a:rPr>
              <a:t>ложную сторону. </a:t>
            </a:r>
            <a:endParaRPr b="0" lang="en-US" sz="2400" spc="-1" strike="noStrike">
              <a:latin typeface="AGPresquireC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GPresquireC"/>
              </a:rPr>
              <a:t>Тут придется считать </a:t>
            </a:r>
            <a:br/>
            <a:r>
              <a:rPr b="0" lang="en-US" sz="2400" spc="-1" strike="noStrike">
                <a:latin typeface="AGPresquireC"/>
              </a:rPr>
              <a:t>производные... </a:t>
            </a:r>
            <a:endParaRPr b="0" lang="en-US" sz="2400" spc="-1" strike="noStrike">
              <a:latin typeface="AGPresquireC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5589360" y="2545920"/>
            <a:ext cx="3737520" cy="202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GPresquireC"/>
              </a:rPr>
              <a:t>Как это работает</a:t>
            </a:r>
            <a:endParaRPr b="0" lang="en-US" sz="3300" spc="-1" strike="noStrike">
              <a:latin typeface="AGPresquireC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GPresquireC"/>
              </a:rPr>
              <a:t>Инициализируем веса рандомом</a:t>
            </a:r>
            <a:endParaRPr b="0" lang="en-US" sz="2400" spc="-1" strike="noStrike">
              <a:latin typeface="AGPresquireC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GPresquireC"/>
              </a:rPr>
              <a:t>Считаем частные производные для каждого веса</a:t>
            </a:r>
            <a:endParaRPr b="0" lang="en-US" sz="2400" spc="-1" strike="noStrike">
              <a:latin typeface="AGPresquireC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GPresquireC"/>
              </a:rPr>
              <a:t>Если вычесть из веса его частную производную, то вес сдвинется в нужную сторону</a:t>
            </a:r>
            <a:endParaRPr b="0" lang="en-US" sz="2400" spc="-1" strike="noStrike">
              <a:latin typeface="AGPresquireC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GPresquireC"/>
              </a:rPr>
              <a:t>Добиваемся того, что изменения становятся слишком незначительными или вообще перестают происходить – вуаля! Мы в минимуме (возможно, локальном...)</a:t>
            </a:r>
            <a:endParaRPr b="0" lang="en-US" sz="2400" spc="-1" strike="noStrike">
              <a:latin typeface="AGPresquire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GPresquireC"/>
              </a:rPr>
              <a:t>Градиентный спуск бывает:</a:t>
            </a:r>
            <a:endParaRPr b="0" lang="en-US" sz="3300" spc="-1" strike="noStrike">
              <a:latin typeface="AGPresquireC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GPresquireC"/>
              </a:rPr>
              <a:t>Обычный</a:t>
            </a:r>
            <a:endParaRPr b="0" lang="en-US" sz="2400" spc="-1" strike="noStrike">
              <a:latin typeface="AGPresquireC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GPresquireC"/>
              </a:rPr>
              <a:t>Стохастический:</a:t>
            </a:r>
            <a:endParaRPr b="0" lang="en-US" sz="2400" spc="-1" strike="noStrike">
              <a:latin typeface="AGPresquireC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GPresquireC"/>
              </a:rPr>
              <a:t>на каждом шаге выбираем случайный элемент выборки, вычисляем веса на нем и двигаемся в его сторону</a:t>
            </a:r>
            <a:endParaRPr b="0" lang="en-US" sz="2100" spc="-1" strike="noStrike">
              <a:latin typeface="AGPresquireC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GPresquireC"/>
              </a:rPr>
              <a:t>Mini-batch:</a:t>
            </a:r>
            <a:endParaRPr b="0" lang="en-US" sz="2400" spc="-1" strike="noStrike">
              <a:latin typeface="AGPresquireC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GPresquireC"/>
              </a:rPr>
              <a:t>выбираем партию случайных элементов (батч) и вычисляем производные только для них</a:t>
            </a:r>
            <a:endParaRPr b="0" lang="en-US" sz="2100" spc="-1" strike="noStrike">
              <a:latin typeface="AGPresquire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GPresquireC"/>
              </a:rPr>
              <a:t>Как это все выглядит:</a:t>
            </a:r>
            <a:endParaRPr b="0" lang="en-US" sz="3300" spc="-1" strike="noStrike">
              <a:latin typeface="AGPresquireC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681560" y="1280880"/>
            <a:ext cx="6456600" cy="319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2021-10-31T13:59:28Z</dcterms:created>
  <dc:creator/>
  <dc:description/>
  <dc:language>en-US</dc:language>
  <cp:lastModifiedBy/>
  <dcterms:modified xsi:type="dcterms:W3CDTF">2021-10-31T18:51:40Z</dcterms:modified>
  <cp:revision>6</cp:revision>
  <dc:subject/>
  <dc:title>Beehive</dc:title>
</cp:coreProperties>
</file>