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67"/>
  </p:notesMasterIdLst>
  <p:sldIdLst>
    <p:sldId id="256" r:id="rId2"/>
    <p:sldId id="258" r:id="rId3"/>
    <p:sldId id="313" r:id="rId4"/>
    <p:sldId id="317" r:id="rId5"/>
    <p:sldId id="264" r:id="rId6"/>
    <p:sldId id="257" r:id="rId7"/>
    <p:sldId id="260" r:id="rId8"/>
    <p:sldId id="315" r:id="rId9"/>
    <p:sldId id="320" r:id="rId10"/>
    <p:sldId id="321" r:id="rId11"/>
    <p:sldId id="322" r:id="rId12"/>
    <p:sldId id="323" r:id="rId13"/>
    <p:sldId id="324" r:id="rId14"/>
    <p:sldId id="318" r:id="rId15"/>
    <p:sldId id="319" r:id="rId16"/>
    <p:sldId id="343" r:id="rId17"/>
    <p:sldId id="342" r:id="rId18"/>
    <p:sldId id="259" r:id="rId19"/>
    <p:sldId id="325" r:id="rId20"/>
    <p:sldId id="326" r:id="rId21"/>
    <p:sldId id="327" r:id="rId22"/>
    <p:sldId id="328" r:id="rId23"/>
    <p:sldId id="329" r:id="rId24"/>
    <p:sldId id="341" r:id="rId25"/>
    <p:sldId id="330" r:id="rId26"/>
    <p:sldId id="331" r:id="rId27"/>
    <p:sldId id="332" r:id="rId28"/>
    <p:sldId id="333" r:id="rId29"/>
    <p:sldId id="334" r:id="rId30"/>
    <p:sldId id="335" r:id="rId31"/>
    <p:sldId id="344" r:id="rId32"/>
    <p:sldId id="336" r:id="rId33"/>
    <p:sldId id="337" r:id="rId34"/>
    <p:sldId id="339" r:id="rId35"/>
    <p:sldId id="345" r:id="rId36"/>
    <p:sldId id="338" r:id="rId37"/>
    <p:sldId id="340" r:id="rId38"/>
    <p:sldId id="346" r:id="rId39"/>
    <p:sldId id="365" r:id="rId40"/>
    <p:sldId id="347" r:id="rId41"/>
    <p:sldId id="350" r:id="rId42"/>
    <p:sldId id="351" r:id="rId43"/>
    <p:sldId id="354" r:id="rId44"/>
    <p:sldId id="359" r:id="rId45"/>
    <p:sldId id="352" r:id="rId46"/>
    <p:sldId id="355" r:id="rId47"/>
    <p:sldId id="358" r:id="rId48"/>
    <p:sldId id="353" r:id="rId49"/>
    <p:sldId id="356" r:id="rId50"/>
    <p:sldId id="357" r:id="rId51"/>
    <p:sldId id="362" r:id="rId52"/>
    <p:sldId id="363" r:id="rId53"/>
    <p:sldId id="349" r:id="rId54"/>
    <p:sldId id="364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60" r:id="rId64"/>
    <p:sldId id="361" r:id="rId65"/>
    <p:sldId id="277" r:id="rId6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68"/>
    </p:embeddedFont>
    <p:embeddedFont>
      <p:font typeface="Bahnschrift" panose="020B0502040204020203" pitchFamily="34" charset="0"/>
      <p:regular r:id="rId69"/>
      <p:bold r:id="rId70"/>
    </p:embeddedFont>
    <p:embeddedFont>
      <p:font typeface="Bahnschrift Light" panose="020B0502040204020203" pitchFamily="34" charset="0"/>
      <p:regular r:id="rId71"/>
    </p:embeddedFont>
    <p:embeddedFont>
      <p:font typeface="Bahnschrift SemiBold" panose="020B0502040204020203" pitchFamily="34" charset="0"/>
      <p:bold r:id="rId72"/>
    </p:embeddedFont>
    <p:embeddedFont>
      <p:font typeface="Fredoka One" panose="02000000000000000000" pitchFamily="2" charset="0"/>
      <p:regular r:id="rId73"/>
    </p:embeddedFont>
    <p:embeddedFont>
      <p:font typeface="Palanquin Dark" panose="020B0604020202020204" charset="0"/>
      <p:regular r:id="rId74"/>
      <p:bold r:id="rId75"/>
    </p:embeddedFont>
    <p:embeddedFont>
      <p:font typeface="Poppins" panose="00000500000000000000" pitchFamily="2" charset="0"/>
      <p:regular r:id="rId76"/>
      <p:bold r:id="rId77"/>
      <p:italic r:id="rId78"/>
      <p:boldItalic r:id="rId79"/>
    </p:embeddedFont>
    <p:embeddedFont>
      <p:font typeface="Roboto Condensed Light" panose="02000000000000000000" pitchFamily="2" charset="0"/>
      <p:regular r:id="rId80"/>
      <p: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2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8620A-52CE-47F4-8AEF-6FFB4E587008}">
  <a:tblStyle styleId="{3528620A-52CE-47F4-8AEF-6FFB4E5870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5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40ad1109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40ad1109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38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51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369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464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fd4e82847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1fd4e82847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615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1fd4e82847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1fd4e82847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565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06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060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4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fd715dd0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fd715dd0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352082ade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352082ade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504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54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783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693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875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252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75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87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047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69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fd4e8284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fd4e82847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55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417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272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35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087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69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723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901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496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432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93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fd4e8284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fd4e82847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4552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1fd4e82847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1fd4e82847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363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1fd4e82847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1fd4e82847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104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713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16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1fd4e82847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1fd4e82847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608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1662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414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1fd4e82847_0_1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1fd4e82847_0_1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682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758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96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fd4e8284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fd4e82847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9959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8168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2012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7579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7613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fd4e8284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fd4e8284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5669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0509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0747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52082a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52082a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299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1fd4e82847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1fd4e82847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1fd4e82847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1fd4e82847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61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1fd4e82847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1fd4e82847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04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06647" y="1410524"/>
            <a:ext cx="6111000" cy="17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16500" y="3546356"/>
            <a:ext cx="61110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1"/>
          </p:nvPr>
        </p:nvSpPr>
        <p:spPr>
          <a:xfrm>
            <a:off x="1737831" y="1548975"/>
            <a:ext cx="22692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2"/>
          </p:nvPr>
        </p:nvSpPr>
        <p:spPr>
          <a:xfrm>
            <a:off x="1737831" y="1927485"/>
            <a:ext cx="22692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3"/>
          </p:nvPr>
        </p:nvSpPr>
        <p:spPr>
          <a:xfrm>
            <a:off x="1737831" y="3450368"/>
            <a:ext cx="22692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4"/>
          </p:nvPr>
        </p:nvSpPr>
        <p:spPr>
          <a:xfrm>
            <a:off x="1737831" y="3828878"/>
            <a:ext cx="22692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5" hasCustomPrompt="1"/>
          </p:nvPr>
        </p:nvSpPr>
        <p:spPr>
          <a:xfrm>
            <a:off x="843042" y="1779962"/>
            <a:ext cx="7680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 idx="6" hasCustomPrompt="1"/>
          </p:nvPr>
        </p:nvSpPr>
        <p:spPr>
          <a:xfrm>
            <a:off x="843042" y="3681362"/>
            <a:ext cx="7680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7"/>
          </p:nvPr>
        </p:nvSpPr>
        <p:spPr>
          <a:xfrm>
            <a:off x="6051408" y="1548975"/>
            <a:ext cx="22692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8"/>
          </p:nvPr>
        </p:nvSpPr>
        <p:spPr>
          <a:xfrm>
            <a:off x="6051408" y="1927485"/>
            <a:ext cx="22692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9"/>
          </p:nvPr>
        </p:nvSpPr>
        <p:spPr>
          <a:xfrm>
            <a:off x="6051408" y="3450368"/>
            <a:ext cx="22692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3"/>
          </p:nvPr>
        </p:nvSpPr>
        <p:spPr>
          <a:xfrm>
            <a:off x="6051408" y="3828878"/>
            <a:ext cx="2269200" cy="6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14" hasCustomPrompt="1"/>
          </p:nvPr>
        </p:nvSpPr>
        <p:spPr>
          <a:xfrm>
            <a:off x="5156619" y="1779962"/>
            <a:ext cx="7680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15" hasCustomPrompt="1"/>
          </p:nvPr>
        </p:nvSpPr>
        <p:spPr>
          <a:xfrm>
            <a:off x="5156619" y="3681362"/>
            <a:ext cx="768000" cy="52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name="adj" fmla="val 406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885175" y="3518650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2"/>
          </p:nvPr>
        </p:nvSpPr>
        <p:spPr>
          <a:xfrm>
            <a:off x="885175" y="384282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3"/>
          </p:nvPr>
        </p:nvSpPr>
        <p:spPr>
          <a:xfrm>
            <a:off x="3536543" y="3518650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4"/>
          </p:nvPr>
        </p:nvSpPr>
        <p:spPr>
          <a:xfrm>
            <a:off x="3536557" y="384282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5"/>
          </p:nvPr>
        </p:nvSpPr>
        <p:spPr>
          <a:xfrm>
            <a:off x="6187925" y="3518650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6"/>
          </p:nvPr>
        </p:nvSpPr>
        <p:spPr>
          <a:xfrm>
            <a:off x="6187925" y="384282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7"/>
          </p:nvPr>
        </p:nvSpPr>
        <p:spPr>
          <a:xfrm>
            <a:off x="885175" y="199256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8"/>
          </p:nvPr>
        </p:nvSpPr>
        <p:spPr>
          <a:xfrm>
            <a:off x="885175" y="2316733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9"/>
          </p:nvPr>
        </p:nvSpPr>
        <p:spPr>
          <a:xfrm>
            <a:off x="3536543" y="199256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3"/>
          </p:nvPr>
        </p:nvSpPr>
        <p:spPr>
          <a:xfrm>
            <a:off x="3536557" y="2316733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4"/>
          </p:nvPr>
        </p:nvSpPr>
        <p:spPr>
          <a:xfrm>
            <a:off x="6187925" y="199256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5"/>
          </p:nvPr>
        </p:nvSpPr>
        <p:spPr>
          <a:xfrm>
            <a:off x="6187925" y="2316733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252700" y="3769225"/>
            <a:ext cx="226000" cy="226025"/>
          </a:xfrm>
          <a:custGeom>
            <a:avLst/>
            <a:gdLst/>
            <a:ahLst/>
            <a:cxnLst/>
            <a:rect l="l" t="t" r="r" b="b"/>
            <a:pathLst>
              <a:path w="9040" h="9041" extrusionOk="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 hasCustomPrompt="1"/>
          </p:nvPr>
        </p:nvSpPr>
        <p:spPr>
          <a:xfrm>
            <a:off x="1265550" y="1755274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2" hasCustomPrompt="1"/>
          </p:nvPr>
        </p:nvSpPr>
        <p:spPr>
          <a:xfrm>
            <a:off x="5584350" y="1755274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 flipH="1">
            <a:off x="985950" y="3265035"/>
            <a:ext cx="285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4"/>
          </p:nvPr>
        </p:nvSpPr>
        <p:spPr>
          <a:xfrm flipH="1">
            <a:off x="985950" y="3586897"/>
            <a:ext cx="28533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5"/>
          </p:nvPr>
        </p:nvSpPr>
        <p:spPr>
          <a:xfrm flipH="1">
            <a:off x="5304750" y="3265035"/>
            <a:ext cx="2853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6"/>
          </p:nvPr>
        </p:nvSpPr>
        <p:spPr>
          <a:xfrm flipH="1">
            <a:off x="5304750" y="3586897"/>
            <a:ext cx="28533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30"/>
          <p:cNvGrpSpPr/>
          <p:nvPr/>
        </p:nvGrpSpPr>
        <p:grpSpPr>
          <a:xfrm>
            <a:off x="8378513" y="199625"/>
            <a:ext cx="527900" cy="434500"/>
            <a:chOff x="4559250" y="2583950"/>
            <a:chExt cx="527900" cy="434500"/>
          </a:xfrm>
        </p:grpSpPr>
        <p:sp>
          <p:nvSpPr>
            <p:cNvPr id="159" name="Google Shape;159;p30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0"/>
          <p:cNvGrpSpPr/>
          <p:nvPr/>
        </p:nvGrpSpPr>
        <p:grpSpPr>
          <a:xfrm>
            <a:off x="209125" y="4277775"/>
            <a:ext cx="602100" cy="666100"/>
            <a:chOff x="1820650" y="1393100"/>
            <a:chExt cx="602100" cy="666100"/>
          </a:xfrm>
        </p:grpSpPr>
        <p:sp>
          <p:nvSpPr>
            <p:cNvPr id="162" name="Google Shape;162;p30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30"/>
          <p:cNvGrpSpPr/>
          <p:nvPr/>
        </p:nvGrpSpPr>
        <p:grpSpPr>
          <a:xfrm>
            <a:off x="8197650" y="4316725"/>
            <a:ext cx="737225" cy="627150"/>
            <a:chOff x="3475975" y="624225"/>
            <a:chExt cx="737225" cy="627150"/>
          </a:xfrm>
        </p:grpSpPr>
        <p:sp>
          <p:nvSpPr>
            <p:cNvPr id="165" name="Google Shape;165;p30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0"/>
          <p:cNvGrpSpPr/>
          <p:nvPr/>
        </p:nvGrpSpPr>
        <p:grpSpPr>
          <a:xfrm>
            <a:off x="209125" y="199625"/>
            <a:ext cx="822125" cy="619150"/>
            <a:chOff x="1574625" y="624700"/>
            <a:chExt cx="822125" cy="619150"/>
          </a:xfrm>
        </p:grpSpPr>
        <p:sp>
          <p:nvSpPr>
            <p:cNvPr id="170" name="Google Shape;170;p30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30"/>
          <p:cNvSpPr/>
          <p:nvPr/>
        </p:nvSpPr>
        <p:spPr>
          <a:xfrm>
            <a:off x="8670010" y="963625"/>
            <a:ext cx="226000" cy="226025"/>
          </a:xfrm>
          <a:custGeom>
            <a:avLst/>
            <a:gdLst/>
            <a:ahLst/>
            <a:cxnLst/>
            <a:rect l="l" t="t" r="r" b="b"/>
            <a:pathLst>
              <a:path w="9040" h="9041" extrusionOk="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31"/>
          <p:cNvGrpSpPr/>
          <p:nvPr/>
        </p:nvGrpSpPr>
        <p:grpSpPr>
          <a:xfrm>
            <a:off x="8379488" y="153663"/>
            <a:ext cx="624625" cy="830925"/>
            <a:chOff x="4863650" y="3815375"/>
            <a:chExt cx="624625" cy="830925"/>
          </a:xfrm>
        </p:grpSpPr>
        <p:sp>
          <p:nvSpPr>
            <p:cNvPr id="176" name="Google Shape;176;p31"/>
            <p:cNvSpPr/>
            <p:nvPr/>
          </p:nvSpPr>
          <p:spPr>
            <a:xfrm>
              <a:off x="5086300" y="4421100"/>
              <a:ext cx="236875" cy="180150"/>
            </a:xfrm>
            <a:custGeom>
              <a:avLst/>
              <a:gdLst/>
              <a:ahLst/>
              <a:cxnLst/>
              <a:rect l="l" t="t" r="r" b="b"/>
              <a:pathLst>
                <a:path w="9475" h="7206" extrusionOk="0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5163850" y="4601225"/>
              <a:ext cx="81750" cy="45075"/>
            </a:xfrm>
            <a:custGeom>
              <a:avLst/>
              <a:gdLst/>
              <a:ahLst/>
              <a:cxnLst/>
              <a:rect l="l" t="t" r="r" b="b"/>
              <a:pathLst>
                <a:path w="3270" h="1803" extrusionOk="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4863650" y="3815375"/>
              <a:ext cx="624625" cy="620775"/>
            </a:xfrm>
            <a:custGeom>
              <a:avLst/>
              <a:gdLst/>
              <a:ahLst/>
              <a:cxnLst/>
              <a:rect l="l" t="t" r="r" b="b"/>
              <a:pathLst>
                <a:path w="24985" h="24831" extrusionOk="0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31"/>
          <p:cNvGrpSpPr/>
          <p:nvPr/>
        </p:nvGrpSpPr>
        <p:grpSpPr>
          <a:xfrm>
            <a:off x="139888" y="4556163"/>
            <a:ext cx="527900" cy="433675"/>
            <a:chOff x="2356025" y="3709750"/>
            <a:chExt cx="527900" cy="433675"/>
          </a:xfrm>
        </p:grpSpPr>
        <p:sp>
          <p:nvSpPr>
            <p:cNvPr id="184" name="Google Shape;184;p31"/>
            <p:cNvSpPr/>
            <p:nvPr/>
          </p:nvSpPr>
          <p:spPr>
            <a:xfrm>
              <a:off x="2356025" y="3709750"/>
              <a:ext cx="527900" cy="433675"/>
            </a:xfrm>
            <a:custGeom>
              <a:avLst/>
              <a:gdLst/>
              <a:ahLst/>
              <a:cxnLst/>
              <a:rect l="l" t="t" r="r" b="b"/>
              <a:pathLst>
                <a:path w="21116" h="17347" extrusionOk="0">
                  <a:moveTo>
                    <a:pt x="8114" y="0"/>
                  </a:moveTo>
                  <a:cubicBezTo>
                    <a:pt x="6841" y="0"/>
                    <a:pt x="5838" y="1055"/>
                    <a:pt x="5838" y="2336"/>
                  </a:cubicBezTo>
                  <a:lnTo>
                    <a:pt x="5838" y="4171"/>
                  </a:lnTo>
                  <a:lnTo>
                    <a:pt x="2335" y="4171"/>
                  </a:lnTo>
                  <a:cubicBezTo>
                    <a:pt x="1034" y="4171"/>
                    <a:pt x="0" y="5205"/>
                    <a:pt x="0" y="6506"/>
                  </a:cubicBezTo>
                  <a:lnTo>
                    <a:pt x="0" y="15012"/>
                  </a:lnTo>
                  <a:cubicBezTo>
                    <a:pt x="0" y="16313"/>
                    <a:pt x="1034" y="17347"/>
                    <a:pt x="2335" y="17347"/>
                  </a:cubicBezTo>
                  <a:lnTo>
                    <a:pt x="18747" y="17347"/>
                  </a:lnTo>
                  <a:cubicBezTo>
                    <a:pt x="20048" y="17347"/>
                    <a:pt x="21115" y="16313"/>
                    <a:pt x="21115" y="15012"/>
                  </a:cubicBezTo>
                  <a:lnTo>
                    <a:pt x="21115" y="6506"/>
                  </a:lnTo>
                  <a:cubicBezTo>
                    <a:pt x="21115" y="5225"/>
                    <a:pt x="20080" y="4170"/>
                    <a:pt x="18806" y="4170"/>
                  </a:cubicBezTo>
                  <a:cubicBezTo>
                    <a:pt x="18787" y="4170"/>
                    <a:pt x="18767" y="4170"/>
                    <a:pt x="18747" y="4171"/>
                  </a:cubicBezTo>
                  <a:lnTo>
                    <a:pt x="15278" y="4171"/>
                  </a:lnTo>
                  <a:lnTo>
                    <a:pt x="15278" y="2336"/>
                  </a:lnTo>
                  <a:cubicBezTo>
                    <a:pt x="15278" y="1055"/>
                    <a:pt x="14243" y="0"/>
                    <a:pt x="12969" y="0"/>
                  </a:cubicBezTo>
                  <a:cubicBezTo>
                    <a:pt x="12949" y="0"/>
                    <a:pt x="12929" y="1"/>
                    <a:pt x="12910" y="1"/>
                  </a:cubicBezTo>
                  <a:lnTo>
                    <a:pt x="8173" y="1"/>
                  </a:lnTo>
                  <a:cubicBezTo>
                    <a:pt x="8153" y="1"/>
                    <a:pt x="8133" y="0"/>
                    <a:pt x="8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2463600" y="3860700"/>
              <a:ext cx="273550" cy="233750"/>
            </a:xfrm>
            <a:custGeom>
              <a:avLst/>
              <a:gdLst/>
              <a:ahLst/>
              <a:cxnLst/>
              <a:rect l="l" t="t" r="r" b="b"/>
              <a:pathLst>
                <a:path w="10942" h="9350" extrusionOk="0">
                  <a:moveTo>
                    <a:pt x="6238" y="1"/>
                  </a:moveTo>
                  <a:cubicBezTo>
                    <a:pt x="2102" y="1"/>
                    <a:pt x="0" y="5038"/>
                    <a:pt x="2936" y="7973"/>
                  </a:cubicBezTo>
                  <a:cubicBezTo>
                    <a:pt x="3897" y="8923"/>
                    <a:pt x="5071" y="9349"/>
                    <a:pt x="6221" y="9349"/>
                  </a:cubicBezTo>
                  <a:cubicBezTo>
                    <a:pt x="8623" y="9349"/>
                    <a:pt x="10919" y="7491"/>
                    <a:pt x="10942" y="4671"/>
                  </a:cubicBezTo>
                  <a:cubicBezTo>
                    <a:pt x="10942" y="2102"/>
                    <a:pt x="8840" y="1"/>
                    <a:pt x="6238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546150" y="3922425"/>
              <a:ext cx="128450" cy="110225"/>
            </a:xfrm>
            <a:custGeom>
              <a:avLst/>
              <a:gdLst/>
              <a:ahLst/>
              <a:cxnLst/>
              <a:rect l="l" t="t" r="r" b="b"/>
              <a:pathLst>
                <a:path w="5138" h="4409" extrusionOk="0">
                  <a:moveTo>
                    <a:pt x="2936" y="0"/>
                  </a:moveTo>
                  <a:cubicBezTo>
                    <a:pt x="1001" y="0"/>
                    <a:pt x="1" y="2369"/>
                    <a:pt x="1402" y="3770"/>
                  </a:cubicBezTo>
                  <a:cubicBezTo>
                    <a:pt x="1843" y="4211"/>
                    <a:pt x="2388" y="4409"/>
                    <a:pt x="2925" y="4409"/>
                  </a:cubicBezTo>
                  <a:cubicBezTo>
                    <a:pt x="4051" y="4409"/>
                    <a:pt x="5138" y="3535"/>
                    <a:pt x="5138" y="2202"/>
                  </a:cubicBezTo>
                  <a:cubicBezTo>
                    <a:pt x="5138" y="1001"/>
                    <a:pt x="4170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2553650" y="3753975"/>
              <a:ext cx="132625" cy="51725"/>
            </a:xfrm>
            <a:custGeom>
              <a:avLst/>
              <a:gdLst/>
              <a:ahLst/>
              <a:cxnLst/>
              <a:rect l="l" t="t" r="r" b="b"/>
              <a:pathLst>
                <a:path w="5305" h="2069" extrusionOk="0">
                  <a:moveTo>
                    <a:pt x="1" y="0"/>
                  </a:moveTo>
                  <a:lnTo>
                    <a:pt x="1" y="2068"/>
                  </a:lnTo>
                  <a:lnTo>
                    <a:pt x="5305" y="2068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31"/>
          <p:cNvGrpSpPr/>
          <p:nvPr/>
        </p:nvGrpSpPr>
        <p:grpSpPr>
          <a:xfrm>
            <a:off x="8166813" y="4266588"/>
            <a:ext cx="837300" cy="723250"/>
            <a:chOff x="5203050" y="2778050"/>
            <a:chExt cx="837300" cy="723250"/>
          </a:xfrm>
        </p:grpSpPr>
        <p:sp>
          <p:nvSpPr>
            <p:cNvPr id="189" name="Google Shape;189;p31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5611675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1"/>
          <p:cNvGrpSpPr/>
          <p:nvPr/>
        </p:nvGrpSpPr>
        <p:grpSpPr>
          <a:xfrm>
            <a:off x="139888" y="153663"/>
            <a:ext cx="678825" cy="602975"/>
            <a:chOff x="2696275" y="963625"/>
            <a:chExt cx="678825" cy="602975"/>
          </a:xfrm>
        </p:grpSpPr>
        <p:sp>
          <p:nvSpPr>
            <p:cNvPr id="192" name="Google Shape;192;p31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31"/>
          <p:cNvSpPr/>
          <p:nvPr/>
        </p:nvSpPr>
        <p:spPr>
          <a:xfrm>
            <a:off x="220750" y="3858325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name="adj" fmla="val 406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525" y="1377100"/>
            <a:ext cx="33885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024200" y="2946981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024200" y="3281430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5343000" y="2946981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343000" y="3281430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65700" y="1203800"/>
            <a:ext cx="8412600" cy="3573900"/>
          </a:xfrm>
          <a:prstGeom prst="roundRect">
            <a:avLst>
              <a:gd name="adj" fmla="val 406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365700" y="365700"/>
            <a:ext cx="8412600" cy="4412100"/>
          </a:xfrm>
          <a:prstGeom prst="roundRect">
            <a:avLst>
              <a:gd name="adj" fmla="val 333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1111488" y="2589782"/>
            <a:ext cx="2958900" cy="10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111488" y="1446037"/>
            <a:ext cx="2958900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699750" y="2096296"/>
            <a:ext cx="3942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999925" y="1601450"/>
            <a:ext cx="71445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 flipH="1">
            <a:off x="999672" y="3290150"/>
            <a:ext cx="7144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 hasCustomPrompt="1"/>
          </p:nvPr>
        </p:nvSpPr>
        <p:spPr>
          <a:xfrm>
            <a:off x="1249800" y="1952895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16550" y="2797800"/>
            <a:ext cx="1952400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2"/>
          </p:nvPr>
        </p:nvSpPr>
        <p:spPr>
          <a:xfrm>
            <a:off x="716550" y="3523949"/>
            <a:ext cx="19524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3" hasCustomPrompt="1"/>
          </p:nvPr>
        </p:nvSpPr>
        <p:spPr>
          <a:xfrm>
            <a:off x="4129122" y="1952895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3595872" y="2797800"/>
            <a:ext cx="1952400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3595872" y="3523949"/>
            <a:ext cx="19524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7008444" y="1952895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475194" y="2797800"/>
            <a:ext cx="1952400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475194" y="3523949"/>
            <a:ext cx="19524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7" r:id="rId7"/>
    <p:sldLayoutId id="2147483658" r:id="rId8"/>
    <p:sldLayoutId id="2147483659" r:id="rId9"/>
    <p:sldLayoutId id="2147483665" r:id="rId10"/>
    <p:sldLayoutId id="2147483666" r:id="rId11"/>
    <p:sldLayoutId id="2147483668" r:id="rId12"/>
    <p:sldLayoutId id="2147483674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5"/>
          <p:cNvGrpSpPr/>
          <p:nvPr/>
        </p:nvGrpSpPr>
        <p:grpSpPr>
          <a:xfrm>
            <a:off x="1484894" y="678075"/>
            <a:ext cx="6174213" cy="3787373"/>
            <a:chOff x="1438200" y="702550"/>
            <a:chExt cx="6267600" cy="3738400"/>
          </a:xfrm>
        </p:grpSpPr>
        <p:cxnSp>
          <p:nvCxnSpPr>
            <p:cNvPr id="207" name="Google Shape;207;p35"/>
            <p:cNvCxnSpPr/>
            <p:nvPr/>
          </p:nvCxnSpPr>
          <p:spPr>
            <a:xfrm>
              <a:off x="1438200" y="4440950"/>
              <a:ext cx="62676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35"/>
            <p:cNvCxnSpPr/>
            <p:nvPr/>
          </p:nvCxnSpPr>
          <p:spPr>
            <a:xfrm>
              <a:off x="1438200" y="702550"/>
              <a:ext cx="62676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9" name="Google Shape;209;p35"/>
          <p:cNvSpPr/>
          <p:nvPr/>
        </p:nvSpPr>
        <p:spPr>
          <a:xfrm>
            <a:off x="1353450" y="1069750"/>
            <a:ext cx="6437100" cy="2271000"/>
          </a:xfrm>
          <a:prstGeom prst="roundRect">
            <a:avLst>
              <a:gd name="adj" fmla="val 63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5"/>
          <p:cNvSpPr/>
          <p:nvPr/>
        </p:nvSpPr>
        <p:spPr>
          <a:xfrm>
            <a:off x="1353450" y="3516950"/>
            <a:ext cx="6437100" cy="556800"/>
          </a:xfrm>
          <a:prstGeom prst="roundRect">
            <a:avLst>
              <a:gd name="adj" fmla="val 20654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5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5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subTitle" idx="1"/>
          </p:nvPr>
        </p:nvSpPr>
        <p:spPr>
          <a:xfrm>
            <a:off x="1516500" y="3546356"/>
            <a:ext cx="61110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Разработка приложений. Первая лекция</a:t>
            </a:r>
            <a:endParaRPr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5" name="Google Shape;215;p35"/>
          <p:cNvGrpSpPr/>
          <p:nvPr/>
        </p:nvGrpSpPr>
        <p:grpSpPr>
          <a:xfrm>
            <a:off x="666494" y="2258440"/>
            <a:ext cx="602100" cy="666100"/>
            <a:chOff x="1820650" y="1393100"/>
            <a:chExt cx="602100" cy="666100"/>
          </a:xfrm>
        </p:grpSpPr>
        <p:sp>
          <p:nvSpPr>
            <p:cNvPr id="216" name="Google Shape;216;p3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5"/>
          <p:cNvGrpSpPr/>
          <p:nvPr/>
        </p:nvGrpSpPr>
        <p:grpSpPr>
          <a:xfrm>
            <a:off x="717379" y="3817716"/>
            <a:ext cx="761406" cy="647721"/>
            <a:chOff x="3475975" y="624225"/>
            <a:chExt cx="737225" cy="627150"/>
          </a:xfrm>
        </p:grpSpPr>
        <p:sp>
          <p:nvSpPr>
            <p:cNvPr id="219" name="Google Shape;219;p35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35"/>
          <p:cNvGrpSpPr/>
          <p:nvPr/>
        </p:nvGrpSpPr>
        <p:grpSpPr>
          <a:xfrm>
            <a:off x="7607090" y="678063"/>
            <a:ext cx="849091" cy="639458"/>
            <a:chOff x="1574625" y="624700"/>
            <a:chExt cx="822125" cy="619150"/>
          </a:xfrm>
        </p:grpSpPr>
        <p:sp>
          <p:nvSpPr>
            <p:cNvPr id="224" name="Google Shape;224;p35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35"/>
          <p:cNvSpPr/>
          <p:nvPr/>
        </p:nvSpPr>
        <p:spPr>
          <a:xfrm>
            <a:off x="854119" y="3257703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35"/>
          <p:cNvGrpSpPr/>
          <p:nvPr/>
        </p:nvGrpSpPr>
        <p:grpSpPr>
          <a:xfrm>
            <a:off x="7875406" y="3799337"/>
            <a:ext cx="602100" cy="666100"/>
            <a:chOff x="1820650" y="1393100"/>
            <a:chExt cx="602100" cy="666100"/>
          </a:xfrm>
        </p:grpSpPr>
        <p:sp>
          <p:nvSpPr>
            <p:cNvPr id="228" name="Google Shape;228;p35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5"/>
          <p:cNvGrpSpPr/>
          <p:nvPr/>
        </p:nvGrpSpPr>
        <p:grpSpPr>
          <a:xfrm>
            <a:off x="727312" y="678063"/>
            <a:ext cx="678825" cy="602975"/>
            <a:chOff x="2696275" y="963625"/>
            <a:chExt cx="678825" cy="602975"/>
          </a:xfrm>
        </p:grpSpPr>
        <p:sp>
          <p:nvSpPr>
            <p:cNvPr id="231" name="Google Shape;231;p35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35"/>
          <p:cNvSpPr/>
          <p:nvPr/>
        </p:nvSpPr>
        <p:spPr>
          <a:xfrm>
            <a:off x="812419" y="161420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5"/>
          <p:cNvSpPr/>
          <p:nvPr/>
        </p:nvSpPr>
        <p:spPr>
          <a:xfrm>
            <a:off x="8021331" y="3173638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8028844" y="1632145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5"/>
          <p:cNvGrpSpPr/>
          <p:nvPr/>
        </p:nvGrpSpPr>
        <p:grpSpPr>
          <a:xfrm>
            <a:off x="7906400" y="2192944"/>
            <a:ext cx="500699" cy="666069"/>
            <a:chOff x="4863650" y="3815375"/>
            <a:chExt cx="624625" cy="830925"/>
          </a:xfrm>
        </p:grpSpPr>
        <p:sp>
          <p:nvSpPr>
            <p:cNvPr id="238" name="Google Shape;238;p35"/>
            <p:cNvSpPr/>
            <p:nvPr/>
          </p:nvSpPr>
          <p:spPr>
            <a:xfrm>
              <a:off x="5086300" y="4421100"/>
              <a:ext cx="236875" cy="180150"/>
            </a:xfrm>
            <a:custGeom>
              <a:avLst/>
              <a:gdLst/>
              <a:ahLst/>
              <a:cxnLst/>
              <a:rect l="l" t="t" r="r" b="b"/>
              <a:pathLst>
                <a:path w="9475" h="7206" extrusionOk="0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5163850" y="4601225"/>
              <a:ext cx="81750" cy="45075"/>
            </a:xfrm>
            <a:custGeom>
              <a:avLst/>
              <a:gdLst/>
              <a:ahLst/>
              <a:cxnLst/>
              <a:rect l="l" t="t" r="r" b="b"/>
              <a:pathLst>
                <a:path w="3270" h="1803" extrusionOk="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4863650" y="3815375"/>
              <a:ext cx="624625" cy="620775"/>
            </a:xfrm>
            <a:custGeom>
              <a:avLst/>
              <a:gdLst/>
              <a:ahLst/>
              <a:cxnLst/>
              <a:rect l="l" t="t" r="r" b="b"/>
              <a:pathLst>
                <a:path w="24985" h="24831" extrusionOk="0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35"/>
          <p:cNvSpPr/>
          <p:nvPr/>
        </p:nvSpPr>
        <p:spPr>
          <a:xfrm>
            <a:off x="2175799" y="1455671"/>
            <a:ext cx="4792402" cy="14991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PyQt</a:t>
            </a:r>
            <a:r>
              <a:rPr lang="ru-RU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 </a:t>
            </a:r>
            <a:r>
              <a:rPr lang="en-US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Poppins"/>
              </a:rPr>
              <a:t>5 </a:t>
            </a:r>
          </a:p>
        </p:txBody>
      </p:sp>
      <p:sp>
        <p:nvSpPr>
          <p:cNvPr id="2" name="Google Shape;214;p35">
            <a:extLst>
              <a:ext uri="{FF2B5EF4-FFF2-40B4-BE49-F238E27FC236}">
                <a16:creationId xmlns:a16="http://schemas.microsoft.com/office/drawing/2014/main" id="{0A3E959D-C48E-848B-AB7B-28F32834CA68}"/>
              </a:ext>
            </a:extLst>
          </p:cNvPr>
          <p:cNvSpPr txBox="1">
            <a:spLocks/>
          </p:cNvSpPr>
          <p:nvPr/>
        </p:nvSpPr>
        <p:spPr>
          <a:xfrm>
            <a:off x="1764406" y="4246838"/>
            <a:ext cx="61110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Верещагина Анна Дмитриевна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(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Аня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)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lorelei.aether@gmail.com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621936" y="1083897"/>
            <a:ext cx="8402612" cy="3671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>
                <a:latin typeface="Bahnschrift Light" panose="020B0502040204020203" pitchFamily="34" charset="0"/>
              </a:rPr>
              <a:t>import sys</a:t>
            </a:r>
          </a:p>
          <a:p>
            <a:r>
              <a:rPr lang="en-US" sz="1000" dirty="0">
                <a:latin typeface="Bahnschrift Light" panose="020B0502040204020203" pitchFamily="34" charset="0"/>
              </a:rPr>
              <a:t>from PyQt5.QtWidgets import </a:t>
            </a:r>
            <a:r>
              <a:rPr lang="en-US" sz="1000" dirty="0" err="1">
                <a:latin typeface="Bahnschrift Light" panose="020B0502040204020203" pitchFamily="34" charset="0"/>
              </a:rPr>
              <a:t>QApplication</a:t>
            </a:r>
            <a:r>
              <a:rPr lang="en-US" sz="1000" dirty="0">
                <a:latin typeface="Bahnschrift Light" panose="020B0502040204020203" pitchFamily="34" charset="0"/>
              </a:rPr>
              <a:t>, </a:t>
            </a:r>
            <a:r>
              <a:rPr lang="en-US" sz="1000" dirty="0" err="1">
                <a:latin typeface="Bahnschrift Light" panose="020B0502040204020203" pitchFamily="34" charset="0"/>
              </a:rPr>
              <a:t>QLabel</a:t>
            </a:r>
            <a:r>
              <a:rPr lang="en-US" sz="1000" dirty="0">
                <a:latin typeface="Bahnschrift Light" panose="020B0502040204020203" pitchFamily="34" charset="0"/>
              </a:rPr>
              <a:t>, </a:t>
            </a:r>
            <a:r>
              <a:rPr lang="en-US" sz="1000" dirty="0" err="1">
                <a:latin typeface="Bahnschrift Light" panose="020B0502040204020203" pitchFamily="34" charset="0"/>
              </a:rPr>
              <a:t>QVBoxLayout</a:t>
            </a:r>
            <a:r>
              <a:rPr lang="en-US" sz="1000" dirty="0">
                <a:latin typeface="Bahnschrift Light" panose="020B0502040204020203" pitchFamily="34" charset="0"/>
              </a:rPr>
              <a:t>, </a:t>
            </a:r>
            <a:r>
              <a:rPr lang="en-US" sz="1000" dirty="0" err="1">
                <a:latin typeface="Bahnschrift Light" panose="020B0502040204020203" pitchFamily="34" charset="0"/>
              </a:rPr>
              <a:t>QWidget</a:t>
            </a:r>
            <a:endParaRPr lang="en-US" sz="1000" dirty="0">
              <a:latin typeface="Bahnschrift Light" panose="020B0502040204020203" pitchFamily="34" charset="0"/>
            </a:endParaRPr>
          </a:p>
          <a:p>
            <a:endParaRPr lang="en-US" sz="1000" dirty="0">
              <a:latin typeface="Bahnschrift Light" panose="020B0502040204020203" pitchFamily="34" charset="0"/>
            </a:endParaRPr>
          </a:p>
          <a:p>
            <a:r>
              <a:rPr lang="en-US" sz="1000" dirty="0">
                <a:latin typeface="Bahnschrift Light" panose="020B0502040204020203" pitchFamily="34" charset="0"/>
              </a:rPr>
              <a:t>class Window1(</a:t>
            </a:r>
            <a:r>
              <a:rPr lang="en-US" sz="1000" dirty="0" err="1">
                <a:latin typeface="Bahnschrift Light" panose="020B0502040204020203" pitchFamily="34" charset="0"/>
              </a:rPr>
              <a:t>QWidget</a:t>
            </a:r>
            <a:r>
              <a:rPr lang="en-US" sz="1000" dirty="0">
                <a:latin typeface="Bahnschrift Light" panose="020B0502040204020203" pitchFamily="34" charset="0"/>
              </a:rPr>
              <a:t>): # </a:t>
            </a:r>
            <a:r>
              <a:rPr lang="ru-RU" sz="1000" dirty="0">
                <a:latin typeface="Bahnschrift Light" panose="020B0502040204020203" pitchFamily="34" charset="0"/>
              </a:rPr>
              <a:t>Создаем класс от родителя </a:t>
            </a:r>
            <a:r>
              <a:rPr lang="en-US" sz="1000" dirty="0" err="1">
                <a:latin typeface="Bahnschrift Light" panose="020B0502040204020203" pitchFamily="34" charset="0"/>
              </a:rPr>
              <a:t>QWidget</a:t>
            </a:r>
            <a:r>
              <a:rPr lang="en-US" sz="1000" dirty="0">
                <a:latin typeface="Bahnschrift Light" panose="020B0502040204020203" pitchFamily="34" charset="0"/>
              </a:rPr>
              <a:t> - </a:t>
            </a:r>
            <a:r>
              <a:rPr lang="ru-RU" sz="1000" dirty="0">
                <a:latin typeface="Bahnschrift Light" panose="020B0502040204020203" pitchFamily="34" charset="0"/>
              </a:rPr>
              <a:t>это будет наше первое окно.</a:t>
            </a:r>
          </a:p>
          <a:p>
            <a:r>
              <a:rPr lang="ru-RU" sz="1000" dirty="0">
                <a:latin typeface="Bahnschrift Light" panose="020B0502040204020203" pitchFamily="34" charset="0"/>
              </a:rPr>
              <a:t>    </a:t>
            </a:r>
            <a:r>
              <a:rPr lang="en-US" sz="1000" dirty="0">
                <a:latin typeface="Bahnschrift Light" panose="020B0502040204020203" pitchFamily="34" charset="0"/>
              </a:rPr>
              <a:t>def __</a:t>
            </a:r>
            <a:r>
              <a:rPr lang="en-US" sz="1000" dirty="0" err="1">
                <a:latin typeface="Bahnschrift Light" panose="020B0502040204020203" pitchFamily="34" charset="0"/>
              </a:rPr>
              <a:t>init</a:t>
            </a:r>
            <a:r>
              <a:rPr lang="en-US" sz="1000" dirty="0">
                <a:latin typeface="Bahnschrift Light" panose="020B0502040204020203" pitchFamily="34" charset="0"/>
              </a:rPr>
              <a:t>__(self):</a:t>
            </a:r>
          </a:p>
          <a:p>
            <a:r>
              <a:rPr lang="en-US" sz="1000" dirty="0">
                <a:latin typeface="Bahnschrift Light" panose="020B0502040204020203" pitchFamily="34" charset="0"/>
              </a:rPr>
              <a:t>        super().__</a:t>
            </a:r>
            <a:r>
              <a:rPr lang="en-US" sz="1000" dirty="0" err="1">
                <a:latin typeface="Bahnschrift Light" panose="020B0502040204020203" pitchFamily="34" charset="0"/>
              </a:rPr>
              <a:t>init</a:t>
            </a:r>
            <a:r>
              <a:rPr lang="en-US" sz="1000" dirty="0">
                <a:latin typeface="Bahnschrift Light" panose="020B0502040204020203" pitchFamily="34" charset="0"/>
              </a:rPr>
              <a:t>__() # </a:t>
            </a:r>
            <a:r>
              <a:rPr lang="ru-RU" sz="1000" dirty="0">
                <a:latin typeface="Bahnschrift Light" panose="020B0502040204020203" pitchFamily="34" charset="0"/>
              </a:rPr>
              <a:t>Наследуем методы и атрибуты класса </a:t>
            </a:r>
            <a:r>
              <a:rPr lang="en-US" sz="1000" dirty="0" err="1">
                <a:latin typeface="Bahnschrift Light" panose="020B0502040204020203" pitchFamily="34" charset="0"/>
              </a:rPr>
              <a:t>QWidget</a:t>
            </a:r>
            <a:r>
              <a:rPr lang="en-US" sz="1000" dirty="0">
                <a:latin typeface="Bahnschrift Light" panose="020B0502040204020203" pitchFamily="34" charset="0"/>
              </a:rPr>
              <a:t>.</a:t>
            </a:r>
          </a:p>
          <a:p>
            <a:r>
              <a:rPr lang="en-US" sz="1000" dirty="0">
                <a:latin typeface="Bahnschrift Light" panose="020B0502040204020203" pitchFamily="34" charset="0"/>
              </a:rPr>
              <a:t>        </a:t>
            </a:r>
            <a:r>
              <a:rPr lang="en-US" sz="1000" dirty="0" err="1">
                <a:latin typeface="Bahnschrift Light" panose="020B0502040204020203" pitchFamily="34" charset="0"/>
              </a:rPr>
              <a:t>self.initUI</a:t>
            </a:r>
            <a:r>
              <a:rPr lang="en-US" sz="1000" dirty="0">
                <a:latin typeface="Bahnschrift Light" panose="020B0502040204020203" pitchFamily="34" charset="0"/>
              </a:rPr>
              <a:t>()</a:t>
            </a:r>
          </a:p>
          <a:p>
            <a:endParaRPr lang="en-US" sz="1000" dirty="0">
              <a:latin typeface="Bahnschrift Light" panose="020B0502040204020203" pitchFamily="34" charset="0"/>
            </a:endParaRPr>
          </a:p>
          <a:p>
            <a:r>
              <a:rPr lang="en-US" sz="1000" dirty="0">
                <a:latin typeface="Bahnschrift Light" panose="020B0502040204020203" pitchFamily="34" charset="0"/>
              </a:rPr>
              <a:t>    def </a:t>
            </a:r>
            <a:r>
              <a:rPr lang="en-US" sz="1000" dirty="0" err="1">
                <a:latin typeface="Bahnschrift Light" panose="020B0502040204020203" pitchFamily="34" charset="0"/>
              </a:rPr>
              <a:t>initUI</a:t>
            </a:r>
            <a:r>
              <a:rPr lang="en-US" sz="1000" dirty="0">
                <a:latin typeface="Bahnschrift Light" panose="020B0502040204020203" pitchFamily="34" charset="0"/>
              </a:rPr>
              <a:t>(self): # </a:t>
            </a:r>
            <a:r>
              <a:rPr lang="ru-RU" sz="100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1000" dirty="0">
              <a:latin typeface="Bahnschrift Light" panose="020B0502040204020203" pitchFamily="34" charset="0"/>
            </a:endParaRPr>
          </a:p>
          <a:p>
            <a:r>
              <a:rPr lang="ru-RU" sz="1000" dirty="0">
                <a:latin typeface="Bahnschrift Light" panose="020B0502040204020203" pitchFamily="34" charset="0"/>
              </a:rPr>
              <a:t>        </a:t>
            </a:r>
            <a:r>
              <a:rPr lang="en-US" sz="1000" dirty="0">
                <a:latin typeface="Bahnschrift Light" panose="020B0502040204020203" pitchFamily="34" charset="0"/>
              </a:rPr>
              <a:t>label1 = </a:t>
            </a:r>
            <a:r>
              <a:rPr lang="en-US" sz="1000" dirty="0" err="1">
                <a:latin typeface="Bahnschrift Light" panose="020B0502040204020203" pitchFamily="34" charset="0"/>
              </a:rPr>
              <a:t>QLabel</a:t>
            </a:r>
            <a:r>
              <a:rPr lang="en-US" sz="1000" dirty="0">
                <a:latin typeface="Bahnschrift Light" panose="020B0502040204020203" pitchFamily="34" charset="0"/>
              </a:rPr>
              <a:t>("Hello world!") # </a:t>
            </a:r>
            <a:r>
              <a:rPr lang="ru-RU" sz="100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endParaRPr lang="ru-RU" sz="1000" dirty="0">
              <a:latin typeface="Bahnschrift Light" panose="020B0502040204020203" pitchFamily="34" charset="0"/>
            </a:endParaRPr>
          </a:p>
          <a:p>
            <a:r>
              <a:rPr lang="ru-RU" sz="1000" dirty="0">
                <a:latin typeface="Bahnschrift Light" panose="020B0502040204020203" pitchFamily="34" charset="0"/>
              </a:rPr>
              <a:t>        </a:t>
            </a:r>
            <a:r>
              <a:rPr lang="en-US" sz="1000" dirty="0">
                <a:latin typeface="Bahnschrift Light" panose="020B0502040204020203" pitchFamily="34" charset="0"/>
              </a:rPr>
              <a:t>layout = </a:t>
            </a:r>
            <a:r>
              <a:rPr lang="en-US" sz="1000" dirty="0" err="1">
                <a:latin typeface="Bahnschrift Light" panose="020B0502040204020203" pitchFamily="34" charset="0"/>
              </a:rPr>
              <a:t>QVBoxLayout</a:t>
            </a:r>
            <a:r>
              <a:rPr lang="en-US" sz="1000" dirty="0">
                <a:latin typeface="Bahnschrift Light" panose="020B0502040204020203" pitchFamily="34" charset="0"/>
              </a:rPr>
              <a:t>()# </a:t>
            </a:r>
            <a:r>
              <a:rPr lang="ru-RU" sz="1000" dirty="0">
                <a:latin typeface="Bahnschrift Light" panose="020B0502040204020203" pitchFamily="34" charset="0"/>
              </a:rPr>
              <a:t>Вертикальный макет, в который мы будем класть наши виджеты.</a:t>
            </a:r>
          </a:p>
          <a:p>
            <a:r>
              <a:rPr lang="ru-RU" sz="1000" dirty="0">
                <a:latin typeface="Bahnschrift Light" panose="020B0502040204020203" pitchFamily="34" charset="0"/>
              </a:rPr>
              <a:t>        </a:t>
            </a:r>
            <a:r>
              <a:rPr lang="en-US" sz="1000" dirty="0" err="1">
                <a:latin typeface="Bahnschrift Light" panose="020B0502040204020203" pitchFamily="34" charset="0"/>
              </a:rPr>
              <a:t>layout.addWidget</a:t>
            </a:r>
            <a:r>
              <a:rPr lang="en-US" sz="1000" dirty="0">
                <a:latin typeface="Bahnschrift Light" panose="020B0502040204020203" pitchFamily="34" charset="0"/>
              </a:rPr>
              <a:t>(label1) # </a:t>
            </a:r>
            <a:r>
              <a:rPr lang="ru-RU" sz="1000" dirty="0">
                <a:latin typeface="Bahnschrift Light" panose="020B0502040204020203" pitchFamily="34" charset="0"/>
              </a:rPr>
              <a:t>Добавляем виджет.</a:t>
            </a:r>
          </a:p>
          <a:p>
            <a:r>
              <a:rPr lang="ru-RU" sz="1000" dirty="0">
                <a:latin typeface="Bahnschrift Light" panose="020B0502040204020203" pitchFamily="34" charset="0"/>
              </a:rPr>
              <a:t>        </a:t>
            </a:r>
            <a:r>
              <a:rPr lang="en-US" sz="1000" dirty="0" err="1">
                <a:latin typeface="Bahnschrift Light" panose="020B0502040204020203" pitchFamily="34" charset="0"/>
              </a:rPr>
              <a:t>self.setLayout</a:t>
            </a:r>
            <a:r>
              <a:rPr lang="en-US" sz="1000" dirty="0">
                <a:latin typeface="Bahnschrift Light" panose="020B0502040204020203" pitchFamily="34" charset="0"/>
              </a:rPr>
              <a:t>(layout) # </a:t>
            </a:r>
            <a:r>
              <a:rPr lang="ru-RU" sz="1000" dirty="0">
                <a:latin typeface="Bahnschrift Light" panose="020B0502040204020203" pitchFamily="34" charset="0"/>
              </a:rPr>
              <a:t>Устанавливаем наш макет в окно.</a:t>
            </a:r>
          </a:p>
          <a:p>
            <a:endParaRPr lang="ru-RU" sz="1000" dirty="0">
              <a:latin typeface="Bahnschrift Light" panose="020B0502040204020203" pitchFamily="34" charset="0"/>
            </a:endParaRPr>
          </a:p>
          <a:p>
            <a:r>
              <a:rPr lang="en-US" sz="1000" dirty="0">
                <a:latin typeface="Bahnschrift Light" panose="020B0502040204020203" pitchFamily="34" charset="0"/>
              </a:rPr>
              <a:t>def </a:t>
            </a:r>
            <a:r>
              <a:rPr lang="en-US" sz="1000" dirty="0" err="1">
                <a:latin typeface="Bahnschrift Light" panose="020B0502040204020203" pitchFamily="34" charset="0"/>
              </a:rPr>
              <a:t>open_window</a:t>
            </a:r>
            <a:r>
              <a:rPr lang="en-US" sz="1000" dirty="0">
                <a:latin typeface="Bahnschrift Light" panose="020B0502040204020203" pitchFamily="34" charset="0"/>
              </a:rPr>
              <a:t>(): # </a:t>
            </a:r>
            <a:r>
              <a:rPr lang="ru-RU" sz="1000" dirty="0">
                <a:latin typeface="Bahnschrift Light" panose="020B0502040204020203" pitchFamily="34" charset="0"/>
              </a:rPr>
              <a:t>Наша функция для открытия приложения.</a:t>
            </a:r>
          </a:p>
          <a:p>
            <a:r>
              <a:rPr lang="ru-RU" sz="1000" dirty="0">
                <a:latin typeface="Bahnschrift Light" panose="020B0502040204020203" pitchFamily="34" charset="0"/>
              </a:rPr>
              <a:t>    </a:t>
            </a:r>
            <a:r>
              <a:rPr lang="en-US" sz="1000" dirty="0">
                <a:latin typeface="Bahnschrift Light" panose="020B0502040204020203" pitchFamily="34" charset="0"/>
              </a:rPr>
              <a:t>app = </a:t>
            </a:r>
            <a:r>
              <a:rPr lang="en-US" sz="1000" dirty="0" err="1">
                <a:latin typeface="Bahnschrift Light" panose="020B0502040204020203" pitchFamily="34" charset="0"/>
              </a:rPr>
              <a:t>QApplication</a:t>
            </a:r>
            <a:r>
              <a:rPr lang="en-US" sz="1000" dirty="0">
                <a:latin typeface="Bahnschrift Light" panose="020B0502040204020203" pitchFamily="34" charset="0"/>
              </a:rPr>
              <a:t>(</a:t>
            </a:r>
            <a:r>
              <a:rPr lang="en-US" sz="1000" dirty="0" err="1">
                <a:latin typeface="Bahnschrift Light" panose="020B0502040204020203" pitchFamily="34" charset="0"/>
              </a:rPr>
              <a:t>sys.argv</a:t>
            </a:r>
            <a:r>
              <a:rPr lang="en-US" sz="1000" dirty="0">
                <a:latin typeface="Bahnschrift Light" panose="020B0502040204020203" pitchFamily="34" charset="0"/>
              </a:rPr>
              <a:t>) # </a:t>
            </a:r>
            <a:r>
              <a:rPr lang="ru-RU" sz="1000" dirty="0">
                <a:latin typeface="Bahnschrift Light" panose="020B0502040204020203" pitchFamily="34" charset="0"/>
              </a:rPr>
              <a:t>Создаем наше приложение с аргументами из командной строки.</a:t>
            </a:r>
          </a:p>
          <a:p>
            <a:r>
              <a:rPr lang="ru-RU" sz="1000" dirty="0">
                <a:latin typeface="Bahnschrift Light" panose="020B0502040204020203" pitchFamily="34" charset="0"/>
              </a:rPr>
              <a:t>    </a:t>
            </a:r>
            <a:r>
              <a:rPr lang="en-US" sz="1000" dirty="0">
                <a:latin typeface="Bahnschrift Light" panose="020B0502040204020203" pitchFamily="34" charset="0"/>
              </a:rPr>
              <a:t>wind = Window1() # </a:t>
            </a:r>
            <a:r>
              <a:rPr lang="ru-RU" sz="1000" dirty="0">
                <a:latin typeface="Bahnschrift Light" panose="020B0502040204020203" pitchFamily="34" charset="0"/>
              </a:rPr>
              <a:t>Создаем экземпляр первого окна.</a:t>
            </a:r>
          </a:p>
          <a:p>
            <a:r>
              <a:rPr lang="ru-RU" sz="1000" dirty="0">
                <a:latin typeface="Bahnschrift Light" panose="020B0502040204020203" pitchFamily="34" charset="0"/>
              </a:rPr>
              <a:t>    </a:t>
            </a:r>
            <a:r>
              <a:rPr lang="en-US" sz="1000" dirty="0" err="1">
                <a:latin typeface="Bahnschrift Light" panose="020B0502040204020203" pitchFamily="34" charset="0"/>
              </a:rPr>
              <a:t>wind.show</a:t>
            </a:r>
            <a:r>
              <a:rPr lang="en-US" sz="1000" dirty="0">
                <a:latin typeface="Bahnschrift Light" panose="020B0502040204020203" pitchFamily="34" charset="0"/>
              </a:rPr>
              <a:t>() # </a:t>
            </a:r>
            <a:r>
              <a:rPr lang="ru-RU" sz="1000" dirty="0">
                <a:latin typeface="Bahnschrift Light" panose="020B0502040204020203" pitchFamily="34" charset="0"/>
              </a:rPr>
              <a:t>Показываем наше окно.</a:t>
            </a:r>
          </a:p>
          <a:p>
            <a:r>
              <a:rPr lang="ru-RU" sz="1000" dirty="0">
                <a:latin typeface="Bahnschrift Light" panose="020B0502040204020203" pitchFamily="34" charset="0"/>
              </a:rPr>
              <a:t>    </a:t>
            </a:r>
            <a:r>
              <a:rPr lang="en-US" sz="1000" dirty="0" err="1">
                <a:latin typeface="Bahnschrift Light" panose="020B0502040204020203" pitchFamily="34" charset="0"/>
              </a:rPr>
              <a:t>sys.exit</a:t>
            </a:r>
            <a:r>
              <a:rPr lang="en-US" sz="1000" dirty="0">
                <a:latin typeface="Bahnschrift Light" panose="020B0502040204020203" pitchFamily="34" charset="0"/>
              </a:rPr>
              <a:t>(</a:t>
            </a:r>
            <a:r>
              <a:rPr lang="en-US" sz="1000" dirty="0" err="1">
                <a:latin typeface="Bahnschrift Light" panose="020B0502040204020203" pitchFamily="34" charset="0"/>
              </a:rPr>
              <a:t>app.exec</a:t>
            </a:r>
            <a:r>
              <a:rPr lang="en-US" sz="1000" dirty="0">
                <a:latin typeface="Bahnschrift Light" panose="020B0502040204020203" pitchFamily="34" charset="0"/>
              </a:rPr>
              <a:t>_()) # </a:t>
            </a:r>
            <a:r>
              <a:rPr lang="ru-RU" sz="1000" dirty="0">
                <a:latin typeface="Bahnschrift Light" panose="020B0502040204020203" pitchFamily="34" charset="0"/>
              </a:rPr>
              <a:t>Заканчиваем работу приложения в случае выхода.</a:t>
            </a:r>
          </a:p>
          <a:p>
            <a:endParaRPr lang="ru-RU" sz="1000" dirty="0">
              <a:latin typeface="Bahnschrift Light" panose="020B0502040204020203" pitchFamily="34" charset="0"/>
            </a:endParaRPr>
          </a:p>
          <a:p>
            <a:r>
              <a:rPr lang="en-US" sz="1000" dirty="0" err="1">
                <a:latin typeface="Bahnschrift Light" panose="020B0502040204020203" pitchFamily="34" charset="0"/>
              </a:rPr>
              <a:t>open_window</a:t>
            </a:r>
            <a:r>
              <a:rPr lang="en-US" sz="1000" dirty="0">
                <a:latin typeface="Bahnschrift Light" panose="020B0502040204020203" pitchFamily="34" charset="0"/>
              </a:rPr>
              <a:t>()</a:t>
            </a:r>
            <a:endParaRPr lang="ru-RU" sz="1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2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Arial Black" panose="020B0A04020102020204" pitchFamily="34" charset="0"/>
              </a:rPr>
              <a:t>Как сделать наше окно красивым?</a:t>
            </a:r>
            <a:endParaRPr sz="2800" dirty="0">
              <a:latin typeface="Arial Black" panose="020B0A04020102020204" pitchFamily="34" charset="0"/>
            </a:endParaRPr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1771249227"/>
              </p:ext>
            </p:extLst>
          </p:nvPr>
        </p:nvGraphicFramePr>
        <p:xfrm>
          <a:off x="553065" y="1516098"/>
          <a:ext cx="7767786" cy="2960227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4476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15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self.setWindowTitle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(“Hello world")</a:t>
                      </a:r>
                      <a:endParaRPr sz="16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Устанавливаем название нашему окну.</a:t>
                      </a:r>
                      <a:endParaRPr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5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self.resize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(500, 200)</a:t>
                      </a:r>
                      <a:endParaRPr sz="16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Выбираем любой размер окна </a:t>
                      </a:r>
                      <a:endParaRPr lang="en-US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ширина, высота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self.setWindowIcon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QIcon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('icon.png'))</a:t>
                      </a:r>
                      <a:endParaRPr sz="16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Выбираем иконку для нашего окна. Размер иконки – примерно 48х48 пикселей.</a:t>
                      </a:r>
                      <a:endParaRPr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5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self.setFont</a:t>
                      </a:r>
                      <a:r>
                        <a:rPr lang="fr-FR" sz="16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fr-FR" sz="16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QFont</a:t>
                      </a:r>
                      <a:r>
                        <a:rPr lang="fr-FR" sz="16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('Arial', 20))</a:t>
                      </a:r>
                      <a:endParaRPr sz="16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Выбираем шрифт и его размер.</a:t>
                      </a:r>
                      <a:endParaRPr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4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Построение окна в </a:t>
            </a:r>
            <a:r>
              <a:rPr lang="en-US" dirty="0"/>
              <a:t>PyQt5</a:t>
            </a:r>
            <a:endParaRPr dirty="0"/>
          </a:p>
        </p:txBody>
      </p:sp>
      <p:grpSp>
        <p:nvGrpSpPr>
          <p:cNvPr id="983" name="Google Shape;983;p58"/>
          <p:cNvGrpSpPr/>
          <p:nvPr/>
        </p:nvGrpSpPr>
        <p:grpSpPr>
          <a:xfrm>
            <a:off x="115476" y="94437"/>
            <a:ext cx="849091" cy="639458"/>
            <a:chOff x="1574625" y="624700"/>
            <a:chExt cx="822125" cy="619150"/>
          </a:xfrm>
        </p:grpSpPr>
        <p:sp>
          <p:nvSpPr>
            <p:cNvPr id="984" name="Google Shape;984;p5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58"/>
          <p:cNvGrpSpPr/>
          <p:nvPr/>
        </p:nvGrpSpPr>
        <p:grpSpPr>
          <a:xfrm>
            <a:off x="8477256" y="94437"/>
            <a:ext cx="602100" cy="666100"/>
            <a:chOff x="1820650" y="1393100"/>
            <a:chExt cx="602100" cy="666100"/>
          </a:xfrm>
        </p:grpSpPr>
        <p:sp>
          <p:nvSpPr>
            <p:cNvPr id="987" name="Google Shape;987;p5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58"/>
          <p:cNvSpPr/>
          <p:nvPr/>
        </p:nvSpPr>
        <p:spPr>
          <a:xfrm>
            <a:off x="210569" y="415435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8"/>
          <p:cNvSpPr/>
          <p:nvPr/>
        </p:nvSpPr>
        <p:spPr>
          <a:xfrm>
            <a:off x="8630681" y="1393008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96CC69-AEF3-D8FB-397A-69C237CC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42" y="1639183"/>
            <a:ext cx="7199058" cy="228987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B2DFD6-2982-DEAD-A57C-555B5FB33A7C}"/>
              </a:ext>
            </a:extLst>
          </p:cNvPr>
          <p:cNvSpPr/>
          <p:nvPr/>
        </p:nvSpPr>
        <p:spPr>
          <a:xfrm>
            <a:off x="720000" y="1946787"/>
            <a:ext cx="3129330" cy="242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33FA76-9FE0-0D4D-B356-C4A947D1B26C}"/>
              </a:ext>
            </a:extLst>
          </p:cNvPr>
          <p:cNvSpPr/>
          <p:nvPr/>
        </p:nvSpPr>
        <p:spPr>
          <a:xfrm>
            <a:off x="621936" y="2865058"/>
            <a:ext cx="6855495" cy="71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4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476651" y="1084500"/>
            <a:ext cx="8402612" cy="2130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Bahnschrift Light" panose="020B0502040204020203" pitchFamily="34" charset="0"/>
              </a:rPr>
              <a:t>from PyQt5.QtGui import </a:t>
            </a:r>
            <a:r>
              <a:rPr lang="en-US" sz="1200" dirty="0" err="1">
                <a:latin typeface="Bahnschrift Light" panose="020B0502040204020203" pitchFamily="34" charset="0"/>
              </a:rPr>
              <a:t>QFont</a:t>
            </a:r>
            <a:r>
              <a:rPr lang="en-US" sz="1200" dirty="0">
                <a:latin typeface="Bahnschrift Light" panose="020B0502040204020203" pitchFamily="34" charset="0"/>
              </a:rPr>
              <a:t>, </a:t>
            </a:r>
            <a:r>
              <a:rPr lang="en-US" sz="1200" dirty="0" err="1">
                <a:latin typeface="Bahnschrift Light" panose="020B0502040204020203" pitchFamily="34" charset="0"/>
              </a:rPr>
              <a:t>QIcon</a:t>
            </a:r>
            <a:endParaRPr lang="en-US" sz="1200" dirty="0">
              <a:latin typeface="Bahnschrift Light" panose="020B0502040204020203" pitchFamily="34" charset="0"/>
            </a:endParaRPr>
          </a:p>
          <a:p>
            <a:endParaRPr lang="en-US" sz="1200" dirty="0">
              <a:latin typeface="Bahnschrift Light" panose="020B0502040204020203" pitchFamily="34" charset="0"/>
            </a:endParaRPr>
          </a:p>
          <a:p>
            <a:r>
              <a:rPr lang="en-US" sz="1200" dirty="0">
                <a:latin typeface="Bahnschrift Light" panose="020B0502040204020203" pitchFamily="34" charset="0"/>
              </a:rPr>
              <a:t>class Window1(</a:t>
            </a:r>
            <a:r>
              <a:rPr lang="en-US" sz="1200" dirty="0" err="1">
                <a:latin typeface="Bahnschrift Light" panose="020B0502040204020203" pitchFamily="34" charset="0"/>
              </a:rPr>
              <a:t>QWidget</a:t>
            </a:r>
            <a:r>
              <a:rPr lang="en-US" sz="1200" dirty="0">
                <a:latin typeface="Bahnschrift Light" panose="020B0502040204020203" pitchFamily="34" charset="0"/>
              </a:rPr>
              <a:t>): # </a:t>
            </a:r>
            <a:r>
              <a:rPr lang="ru-RU" sz="1200" dirty="0">
                <a:latin typeface="Bahnschrift Light" panose="020B0502040204020203" pitchFamily="34" charset="0"/>
              </a:rPr>
              <a:t>Создаем класс от родителя </a:t>
            </a:r>
            <a:r>
              <a:rPr lang="en-US" sz="1200" dirty="0" err="1">
                <a:latin typeface="Bahnschrift Light" panose="020B0502040204020203" pitchFamily="34" charset="0"/>
              </a:rPr>
              <a:t>QWidget</a:t>
            </a:r>
            <a:r>
              <a:rPr lang="en-US" sz="1200" dirty="0">
                <a:latin typeface="Bahnschrift Light" panose="020B0502040204020203" pitchFamily="34" charset="0"/>
              </a:rPr>
              <a:t> - </a:t>
            </a:r>
            <a:r>
              <a:rPr lang="ru-RU" sz="1200" dirty="0">
                <a:latin typeface="Bahnschrift Light" panose="020B0502040204020203" pitchFamily="34" charset="0"/>
              </a:rPr>
              <a:t>это будет наше первое окно.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</a:t>
            </a:r>
            <a:r>
              <a:rPr lang="en-US" sz="1200" dirty="0">
                <a:latin typeface="Bahnschrift Light" panose="020B0502040204020203" pitchFamily="34" charset="0"/>
              </a:rPr>
              <a:t>def __</a:t>
            </a:r>
            <a:r>
              <a:rPr lang="en-US" sz="1200" dirty="0" err="1">
                <a:latin typeface="Bahnschrift Light" panose="020B0502040204020203" pitchFamily="34" charset="0"/>
              </a:rPr>
              <a:t>init</a:t>
            </a:r>
            <a:r>
              <a:rPr lang="en-US" sz="1200" dirty="0">
                <a:latin typeface="Bahnschrift Light" panose="020B0502040204020203" pitchFamily="34" charset="0"/>
              </a:rPr>
              <a:t>__(self):</a:t>
            </a:r>
          </a:p>
          <a:p>
            <a:r>
              <a:rPr lang="en-US" sz="1200" dirty="0">
                <a:latin typeface="Bahnschrift Light" panose="020B0502040204020203" pitchFamily="34" charset="0"/>
              </a:rPr>
              <a:t>        super().__</a:t>
            </a:r>
            <a:r>
              <a:rPr lang="en-US" sz="1200" dirty="0" err="1">
                <a:latin typeface="Bahnschrift Light" panose="020B0502040204020203" pitchFamily="34" charset="0"/>
              </a:rPr>
              <a:t>init</a:t>
            </a:r>
            <a:r>
              <a:rPr lang="en-US" sz="1200" dirty="0">
                <a:latin typeface="Bahnschrift Light" panose="020B0502040204020203" pitchFamily="34" charset="0"/>
              </a:rPr>
              <a:t>__() # </a:t>
            </a:r>
            <a:r>
              <a:rPr lang="ru-RU" sz="1200" dirty="0">
                <a:latin typeface="Bahnschrift Light" panose="020B0502040204020203" pitchFamily="34" charset="0"/>
              </a:rPr>
              <a:t>Наследуем методы и атрибуты класса </a:t>
            </a:r>
            <a:r>
              <a:rPr lang="en-US" sz="1200" dirty="0" err="1">
                <a:latin typeface="Bahnschrift Light" panose="020B0502040204020203" pitchFamily="34" charset="0"/>
              </a:rPr>
              <a:t>QWidget</a:t>
            </a:r>
            <a:r>
              <a:rPr lang="en-US" sz="1200" dirty="0">
                <a:latin typeface="Bahnschrift Light" panose="020B0502040204020203" pitchFamily="34" charset="0"/>
              </a:rPr>
              <a:t>.</a:t>
            </a:r>
          </a:p>
          <a:p>
            <a:endParaRPr lang="en-US" sz="1200" dirty="0">
              <a:latin typeface="Bahnschrift Light" panose="020B0502040204020203" pitchFamily="34" charset="0"/>
            </a:endParaRPr>
          </a:p>
          <a:p>
            <a:r>
              <a:rPr lang="en-US" sz="1200" dirty="0" err="1">
                <a:latin typeface="Bahnschrift Light" panose="020B0502040204020203" pitchFamily="34" charset="0"/>
              </a:rPr>
              <a:t>self.setWindowTitle</a:t>
            </a:r>
            <a:r>
              <a:rPr lang="en-US" sz="1200" dirty="0">
                <a:latin typeface="Bahnschrift Light" panose="020B0502040204020203" pitchFamily="34" charset="0"/>
              </a:rPr>
              <a:t>("Hello world")# </a:t>
            </a:r>
            <a:r>
              <a:rPr lang="ru-RU" sz="1200" dirty="0">
                <a:latin typeface="Bahnschrift Light" panose="020B0502040204020203" pitchFamily="34" charset="0"/>
              </a:rPr>
              <a:t>Называем наше окно.</a:t>
            </a:r>
          </a:p>
          <a:p>
            <a:r>
              <a:rPr lang="en-US" sz="1200" dirty="0" err="1">
                <a:latin typeface="Bahnschrift Light" panose="020B0502040204020203" pitchFamily="34" charset="0"/>
              </a:rPr>
              <a:t>self.resize</a:t>
            </a:r>
            <a:r>
              <a:rPr lang="en-US" sz="1200" dirty="0">
                <a:latin typeface="Bahnschrift Light" panose="020B0502040204020203" pitchFamily="34" charset="0"/>
              </a:rPr>
              <a:t>(500, 200) # </a:t>
            </a:r>
            <a:r>
              <a:rPr lang="ru-RU" sz="1200" dirty="0">
                <a:latin typeface="Bahnschrift Light" panose="020B0502040204020203" pitchFamily="34" charset="0"/>
              </a:rPr>
              <a:t>Назначаем размер окна.</a:t>
            </a:r>
          </a:p>
          <a:p>
            <a:r>
              <a:rPr lang="en-US" sz="1200" dirty="0" err="1">
                <a:latin typeface="Bahnschrift Light" panose="020B0502040204020203" pitchFamily="34" charset="0"/>
              </a:rPr>
              <a:t>self.setWindowIcon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QIcon</a:t>
            </a:r>
            <a:r>
              <a:rPr lang="en-US" sz="1200" dirty="0">
                <a:latin typeface="Bahnschrift Light" panose="020B0502040204020203" pitchFamily="34" charset="0"/>
              </a:rPr>
              <a:t>('icon.png')) # </a:t>
            </a:r>
            <a:r>
              <a:rPr lang="ru-RU" sz="1200" dirty="0">
                <a:latin typeface="Bahnschrift Light" panose="020B0502040204020203" pitchFamily="34" charset="0"/>
              </a:rPr>
              <a:t>Выбираем иконку для нашего окна.</a:t>
            </a:r>
          </a:p>
          <a:p>
            <a:r>
              <a:rPr lang="en-US" sz="1200" dirty="0" err="1">
                <a:latin typeface="Bahnschrift Light" panose="020B0502040204020203" pitchFamily="34" charset="0"/>
              </a:rPr>
              <a:t>self.setFont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QFont</a:t>
            </a:r>
            <a:r>
              <a:rPr lang="en-US" sz="1200" dirty="0">
                <a:latin typeface="Bahnschrift Light" panose="020B0502040204020203" pitchFamily="34" charset="0"/>
              </a:rPr>
              <a:t>('Arial', 20)) # </a:t>
            </a:r>
            <a:r>
              <a:rPr lang="ru-RU" sz="1200" dirty="0">
                <a:latin typeface="Bahnschrift Light" panose="020B0502040204020203" pitchFamily="34" charset="0"/>
              </a:rPr>
              <a:t>Назначаем шрифт и размер шрифта.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19FBD7-AA1A-8340-B7AC-0CAD253B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335" y="3444005"/>
            <a:ext cx="609524" cy="609524"/>
          </a:xfrm>
          <a:prstGeom prst="rect">
            <a:avLst/>
          </a:prstGeom>
        </p:spPr>
      </p:pic>
      <p:sp>
        <p:nvSpPr>
          <p:cNvPr id="7" name="Google Shape;635;p47">
            <a:extLst>
              <a:ext uri="{FF2B5EF4-FFF2-40B4-BE49-F238E27FC236}">
                <a16:creationId xmlns:a16="http://schemas.microsoft.com/office/drawing/2014/main" id="{7B19D5BA-7C27-D581-0FBE-A779969B81FE}"/>
              </a:ext>
            </a:extLst>
          </p:cNvPr>
          <p:cNvSpPr txBox="1">
            <a:spLocks/>
          </p:cNvSpPr>
          <p:nvPr/>
        </p:nvSpPr>
        <p:spPr>
          <a:xfrm>
            <a:off x="1781351" y="3106470"/>
            <a:ext cx="5581297" cy="1211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1600" dirty="0">
                <a:latin typeface="Bahnschrift Light" panose="020B0502040204020203" pitchFamily="34" charset="0"/>
              </a:rPr>
              <a:t>Сохраните эту иконку в папку с Вашим кодом под названием «</a:t>
            </a:r>
            <a:r>
              <a:rPr lang="en-US" sz="1600" dirty="0">
                <a:latin typeface="Bahnschrift Light" panose="020B0502040204020203" pitchFamily="34" charset="0"/>
              </a:rPr>
              <a:t>icon.png</a:t>
            </a:r>
            <a:r>
              <a:rPr lang="ru-RU" sz="1600" dirty="0">
                <a:latin typeface="Bahnschrift Light" panose="020B0502040204020203" pitchFamily="34" charset="0"/>
              </a:rPr>
              <a:t>», и тогда она прикрепится к вашему окну! Можете использовать любую другую. </a:t>
            </a:r>
          </a:p>
        </p:txBody>
      </p:sp>
      <p:sp>
        <p:nvSpPr>
          <p:cNvPr id="9" name="Стрелка: круговая 8">
            <a:extLst>
              <a:ext uri="{FF2B5EF4-FFF2-40B4-BE49-F238E27FC236}">
                <a16:creationId xmlns:a16="http://schemas.microsoft.com/office/drawing/2014/main" id="{4DAA926D-8D88-339C-1F1B-05330DF98D84}"/>
              </a:ext>
            </a:extLst>
          </p:cNvPr>
          <p:cNvSpPr/>
          <p:nvPr/>
        </p:nvSpPr>
        <p:spPr>
          <a:xfrm flipV="1">
            <a:off x="5052600" y="3471920"/>
            <a:ext cx="2921974" cy="1309211"/>
          </a:xfrm>
          <a:prstGeom prst="circularArrow">
            <a:avLst>
              <a:gd name="adj1" fmla="val 12500"/>
              <a:gd name="adj2" fmla="val 425959"/>
              <a:gd name="adj3" fmla="val 20457681"/>
              <a:gd name="adj4" fmla="val 10800000"/>
              <a:gd name="adj5" fmla="val 16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CF5C5D8-DE00-D052-FB8B-F85D16F8A03A}"/>
              </a:ext>
            </a:extLst>
          </p:cNvPr>
          <p:cNvSpPr/>
          <p:nvPr/>
        </p:nvSpPr>
        <p:spPr>
          <a:xfrm>
            <a:off x="264737" y="2321760"/>
            <a:ext cx="6917728" cy="784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1E5F8B-7575-3BCE-EC4B-6DD9FD496078}"/>
              </a:ext>
            </a:extLst>
          </p:cNvPr>
          <p:cNvSpPr/>
          <p:nvPr/>
        </p:nvSpPr>
        <p:spPr>
          <a:xfrm>
            <a:off x="264737" y="1204649"/>
            <a:ext cx="6917728" cy="277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5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2"/>
          </p:nvPr>
        </p:nvSpPr>
        <p:spPr>
          <a:xfrm>
            <a:off x="885175" y="384282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Коробка с галочкой. Обычно служит как опция. 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27" name="Google Shape;627;p47"/>
          <p:cNvSpPr txBox="1">
            <a:spLocks noGrp="1"/>
          </p:cNvSpPr>
          <p:nvPr>
            <p:ph type="subTitle" idx="7"/>
          </p:nvPr>
        </p:nvSpPr>
        <p:spPr>
          <a:xfrm>
            <a:off x="885175" y="199256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QLabel</a:t>
            </a:r>
            <a:endParaRPr dirty="0"/>
          </a:p>
        </p:txBody>
      </p:sp>
      <p:sp>
        <p:nvSpPr>
          <p:cNvPr id="628" name="Google Shape;628;p47"/>
          <p:cNvSpPr txBox="1">
            <a:spLocks noGrp="1"/>
          </p:cNvSpPr>
          <p:nvPr>
            <p:ph type="subTitle" idx="3"/>
          </p:nvPr>
        </p:nvSpPr>
        <p:spPr>
          <a:xfrm>
            <a:off x="3399504" y="3518650"/>
            <a:ext cx="238923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QRadioButton</a:t>
            </a:r>
            <a:endParaRPr dirty="0"/>
          </a:p>
        </p:txBody>
      </p:sp>
      <p:sp>
        <p:nvSpPr>
          <p:cNvPr id="629" name="Google Shape;629;p47"/>
          <p:cNvSpPr txBox="1">
            <a:spLocks noGrp="1"/>
          </p:cNvSpPr>
          <p:nvPr>
            <p:ph type="subTitle" idx="4"/>
          </p:nvPr>
        </p:nvSpPr>
        <p:spPr>
          <a:xfrm>
            <a:off x="3536557" y="384282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Кнопка с точкой. Как правило служит для выбора из нескольких.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0" name="Google Shape;630;p47"/>
          <p:cNvSpPr txBox="1">
            <a:spLocks noGrp="1"/>
          </p:cNvSpPr>
          <p:nvPr>
            <p:ph type="subTitle" idx="5"/>
          </p:nvPr>
        </p:nvSpPr>
        <p:spPr>
          <a:xfrm>
            <a:off x="6034761" y="3518650"/>
            <a:ext cx="238923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QProgressBar</a:t>
            </a:r>
            <a:endParaRPr dirty="0"/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6"/>
          </p:nvPr>
        </p:nvSpPr>
        <p:spPr>
          <a:xfrm>
            <a:off x="6187925" y="384282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Строка прогресса. Изменяется вручную в коде программы.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"/>
          </p:nvPr>
        </p:nvSpPr>
        <p:spPr>
          <a:xfrm>
            <a:off x="885175" y="3518650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QCheckBox</a:t>
            </a:r>
            <a:endParaRPr dirty="0"/>
          </a:p>
        </p:txBody>
      </p:sp>
      <p:sp>
        <p:nvSpPr>
          <p:cNvPr id="633" name="Google Shape;633;p47"/>
          <p:cNvSpPr txBox="1">
            <a:spLocks noGrp="1"/>
          </p:cNvSpPr>
          <p:nvPr>
            <p:ph type="subTitle" idx="9"/>
          </p:nvPr>
        </p:nvSpPr>
        <p:spPr>
          <a:xfrm>
            <a:off x="3536543" y="199256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QLineEdit</a:t>
            </a:r>
            <a:endParaRPr dirty="0"/>
          </a:p>
        </p:txBody>
      </p:sp>
      <p:sp>
        <p:nvSpPr>
          <p:cNvPr id="634" name="Google Shape;634;p47"/>
          <p:cNvSpPr txBox="1">
            <a:spLocks noGrp="1"/>
          </p:cNvSpPr>
          <p:nvPr>
            <p:ph type="subTitle" idx="14"/>
          </p:nvPr>
        </p:nvSpPr>
        <p:spPr>
          <a:xfrm>
            <a:off x="6105337" y="1999518"/>
            <a:ext cx="223607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QPushButton</a:t>
            </a:r>
            <a:endParaRPr dirty="0"/>
          </a:p>
        </p:txBody>
      </p:sp>
      <p:sp>
        <p:nvSpPr>
          <p:cNvPr id="635" name="Google Shape;635;p47"/>
          <p:cNvSpPr txBox="1">
            <a:spLocks noGrp="1"/>
          </p:cNvSpPr>
          <p:nvPr>
            <p:ph type="subTitle" idx="8"/>
          </p:nvPr>
        </p:nvSpPr>
        <p:spPr>
          <a:xfrm>
            <a:off x="802588" y="2316733"/>
            <a:ext cx="2236061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Метка. В нее можно поместить текст, картинку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ru-RU" dirty="0">
                <a:latin typeface="Bahnschrift Light" panose="020B0502040204020203" pitchFamily="34" charset="0"/>
              </a:rPr>
              <a:t>или анимацию.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6" name="Google Shape;636;p47"/>
          <p:cNvSpPr txBox="1">
            <a:spLocks noGrp="1"/>
          </p:cNvSpPr>
          <p:nvPr>
            <p:ph type="subTitle" idx="13"/>
          </p:nvPr>
        </p:nvSpPr>
        <p:spPr>
          <a:xfrm>
            <a:off x="3536557" y="2316733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Поле для ввода.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7" name="Google Shape;637;p47"/>
          <p:cNvSpPr txBox="1">
            <a:spLocks noGrp="1"/>
          </p:cNvSpPr>
          <p:nvPr>
            <p:ph type="subTitle" idx="15"/>
          </p:nvPr>
        </p:nvSpPr>
        <p:spPr>
          <a:xfrm>
            <a:off x="6187925" y="2316733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Кнопка. Срабатывает в момент нажатия.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8" name="Google Shape;638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Основные</a:t>
            </a:r>
            <a:r>
              <a:rPr lang="ru-RU" dirty="0">
                <a:solidFill>
                  <a:schemeClr val="dk1"/>
                </a:solidFill>
                <a:latin typeface="Arial Black" panose="020B0A04020102020204" pitchFamily="34" charset="0"/>
              </a:rPr>
              <a:t> виджеты </a:t>
            </a:r>
            <a:r>
              <a:rPr lang="en-US" dirty="0">
                <a:solidFill>
                  <a:schemeClr val="dk1"/>
                </a:solidFill>
                <a:latin typeface="Arial Black" panose="020B0A04020102020204" pitchFamily="34" charset="0"/>
              </a:rPr>
              <a:t>PyQt5</a:t>
            </a:r>
            <a:endParaRPr dirty="0">
              <a:solidFill>
                <a:schemeClr val="dk1"/>
              </a:solidFill>
              <a:latin typeface="Arial Black" panose="020B0A04020102020204" pitchFamily="34" charset="0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7116275" y="1666262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7"/>
          <p:cNvSpPr/>
          <p:nvPr/>
        </p:nvSpPr>
        <p:spPr>
          <a:xfrm>
            <a:off x="7116275" y="3192364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7"/>
          <p:cNvSpPr/>
          <p:nvPr/>
        </p:nvSpPr>
        <p:spPr>
          <a:xfrm>
            <a:off x="4464900" y="3192364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7"/>
          <p:cNvSpPr/>
          <p:nvPr/>
        </p:nvSpPr>
        <p:spPr>
          <a:xfrm>
            <a:off x="1813525" y="1666262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7"/>
          <p:cNvSpPr/>
          <p:nvPr/>
        </p:nvSpPr>
        <p:spPr>
          <a:xfrm>
            <a:off x="1813525" y="3192364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7"/>
          <p:cNvGrpSpPr/>
          <p:nvPr/>
        </p:nvGrpSpPr>
        <p:grpSpPr>
          <a:xfrm>
            <a:off x="101750" y="723403"/>
            <a:ext cx="527900" cy="434500"/>
            <a:chOff x="4559250" y="2583950"/>
            <a:chExt cx="527900" cy="434500"/>
          </a:xfrm>
        </p:grpSpPr>
        <p:sp>
          <p:nvSpPr>
            <p:cNvPr id="646" name="Google Shape;646;p47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47"/>
          <p:cNvGrpSpPr/>
          <p:nvPr/>
        </p:nvGrpSpPr>
        <p:grpSpPr>
          <a:xfrm>
            <a:off x="8514350" y="1299250"/>
            <a:ext cx="527900" cy="433675"/>
            <a:chOff x="2356025" y="3709750"/>
            <a:chExt cx="527900" cy="433675"/>
          </a:xfrm>
        </p:grpSpPr>
        <p:sp>
          <p:nvSpPr>
            <p:cNvPr id="649" name="Google Shape;649;p47"/>
            <p:cNvSpPr/>
            <p:nvPr/>
          </p:nvSpPr>
          <p:spPr>
            <a:xfrm>
              <a:off x="2356025" y="3709750"/>
              <a:ext cx="527900" cy="433675"/>
            </a:xfrm>
            <a:custGeom>
              <a:avLst/>
              <a:gdLst/>
              <a:ahLst/>
              <a:cxnLst/>
              <a:rect l="l" t="t" r="r" b="b"/>
              <a:pathLst>
                <a:path w="21116" h="17347" extrusionOk="0">
                  <a:moveTo>
                    <a:pt x="8114" y="0"/>
                  </a:moveTo>
                  <a:cubicBezTo>
                    <a:pt x="6841" y="0"/>
                    <a:pt x="5838" y="1055"/>
                    <a:pt x="5838" y="2336"/>
                  </a:cubicBezTo>
                  <a:lnTo>
                    <a:pt x="5838" y="4171"/>
                  </a:lnTo>
                  <a:lnTo>
                    <a:pt x="2335" y="4171"/>
                  </a:lnTo>
                  <a:cubicBezTo>
                    <a:pt x="1034" y="4171"/>
                    <a:pt x="0" y="5205"/>
                    <a:pt x="0" y="6506"/>
                  </a:cubicBezTo>
                  <a:lnTo>
                    <a:pt x="0" y="15012"/>
                  </a:lnTo>
                  <a:cubicBezTo>
                    <a:pt x="0" y="16313"/>
                    <a:pt x="1034" y="17347"/>
                    <a:pt x="2335" y="17347"/>
                  </a:cubicBezTo>
                  <a:lnTo>
                    <a:pt x="18747" y="17347"/>
                  </a:lnTo>
                  <a:cubicBezTo>
                    <a:pt x="20048" y="17347"/>
                    <a:pt x="21115" y="16313"/>
                    <a:pt x="21115" y="15012"/>
                  </a:cubicBezTo>
                  <a:lnTo>
                    <a:pt x="21115" y="6506"/>
                  </a:lnTo>
                  <a:cubicBezTo>
                    <a:pt x="21115" y="5225"/>
                    <a:pt x="20080" y="4170"/>
                    <a:pt x="18806" y="4170"/>
                  </a:cubicBezTo>
                  <a:cubicBezTo>
                    <a:pt x="18787" y="4170"/>
                    <a:pt x="18767" y="4170"/>
                    <a:pt x="18747" y="4171"/>
                  </a:cubicBezTo>
                  <a:lnTo>
                    <a:pt x="15278" y="4171"/>
                  </a:lnTo>
                  <a:lnTo>
                    <a:pt x="15278" y="2336"/>
                  </a:lnTo>
                  <a:cubicBezTo>
                    <a:pt x="15278" y="1055"/>
                    <a:pt x="14243" y="0"/>
                    <a:pt x="12969" y="0"/>
                  </a:cubicBezTo>
                  <a:cubicBezTo>
                    <a:pt x="12949" y="0"/>
                    <a:pt x="12929" y="1"/>
                    <a:pt x="12910" y="1"/>
                  </a:cubicBezTo>
                  <a:lnTo>
                    <a:pt x="8173" y="1"/>
                  </a:lnTo>
                  <a:cubicBezTo>
                    <a:pt x="8153" y="1"/>
                    <a:pt x="8133" y="0"/>
                    <a:pt x="811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2463600" y="3860700"/>
              <a:ext cx="273550" cy="233750"/>
            </a:xfrm>
            <a:custGeom>
              <a:avLst/>
              <a:gdLst/>
              <a:ahLst/>
              <a:cxnLst/>
              <a:rect l="l" t="t" r="r" b="b"/>
              <a:pathLst>
                <a:path w="10942" h="9350" extrusionOk="0">
                  <a:moveTo>
                    <a:pt x="6238" y="1"/>
                  </a:moveTo>
                  <a:cubicBezTo>
                    <a:pt x="2102" y="1"/>
                    <a:pt x="0" y="5038"/>
                    <a:pt x="2936" y="7973"/>
                  </a:cubicBezTo>
                  <a:cubicBezTo>
                    <a:pt x="3897" y="8923"/>
                    <a:pt x="5071" y="9349"/>
                    <a:pt x="6221" y="9349"/>
                  </a:cubicBezTo>
                  <a:cubicBezTo>
                    <a:pt x="8623" y="9349"/>
                    <a:pt x="10919" y="7491"/>
                    <a:pt x="10942" y="4671"/>
                  </a:cubicBezTo>
                  <a:cubicBezTo>
                    <a:pt x="10942" y="2102"/>
                    <a:pt x="8840" y="1"/>
                    <a:pt x="6238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2546150" y="3922425"/>
              <a:ext cx="128450" cy="110225"/>
            </a:xfrm>
            <a:custGeom>
              <a:avLst/>
              <a:gdLst/>
              <a:ahLst/>
              <a:cxnLst/>
              <a:rect l="l" t="t" r="r" b="b"/>
              <a:pathLst>
                <a:path w="5138" h="4409" extrusionOk="0">
                  <a:moveTo>
                    <a:pt x="2936" y="0"/>
                  </a:moveTo>
                  <a:cubicBezTo>
                    <a:pt x="1001" y="0"/>
                    <a:pt x="1" y="2369"/>
                    <a:pt x="1402" y="3770"/>
                  </a:cubicBezTo>
                  <a:cubicBezTo>
                    <a:pt x="1843" y="4211"/>
                    <a:pt x="2388" y="4409"/>
                    <a:pt x="2925" y="4409"/>
                  </a:cubicBezTo>
                  <a:cubicBezTo>
                    <a:pt x="4051" y="4409"/>
                    <a:pt x="5138" y="3535"/>
                    <a:pt x="5138" y="2202"/>
                  </a:cubicBezTo>
                  <a:cubicBezTo>
                    <a:pt x="5138" y="1001"/>
                    <a:pt x="4170" y="0"/>
                    <a:pt x="2936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2553650" y="3753975"/>
              <a:ext cx="132625" cy="51725"/>
            </a:xfrm>
            <a:custGeom>
              <a:avLst/>
              <a:gdLst/>
              <a:ahLst/>
              <a:cxnLst/>
              <a:rect l="l" t="t" r="r" b="b"/>
              <a:pathLst>
                <a:path w="5305" h="2069" extrusionOk="0">
                  <a:moveTo>
                    <a:pt x="1" y="0"/>
                  </a:moveTo>
                  <a:lnTo>
                    <a:pt x="1" y="2068"/>
                  </a:lnTo>
                  <a:lnTo>
                    <a:pt x="5305" y="2068"/>
                  </a:lnTo>
                  <a:lnTo>
                    <a:pt x="5305" y="0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7"/>
          <p:cNvGrpSpPr/>
          <p:nvPr/>
        </p:nvGrpSpPr>
        <p:grpSpPr>
          <a:xfrm>
            <a:off x="8562523" y="149353"/>
            <a:ext cx="431555" cy="432703"/>
            <a:chOff x="133738" y="317889"/>
            <a:chExt cx="460473" cy="461698"/>
          </a:xfrm>
        </p:grpSpPr>
        <p:sp>
          <p:nvSpPr>
            <p:cNvPr id="654" name="Google Shape;654;p47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41;p47">
            <a:extLst>
              <a:ext uri="{FF2B5EF4-FFF2-40B4-BE49-F238E27FC236}">
                <a16:creationId xmlns:a16="http://schemas.microsoft.com/office/drawing/2014/main" id="{B5E44FDB-8A7F-6103-A9EA-1A39B98FA3FD}"/>
              </a:ext>
            </a:extLst>
          </p:cNvPr>
          <p:cNvSpPr/>
          <p:nvPr/>
        </p:nvSpPr>
        <p:spPr>
          <a:xfrm>
            <a:off x="4464900" y="1666262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97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2"/>
          </p:nvPr>
        </p:nvSpPr>
        <p:spPr>
          <a:xfrm>
            <a:off x="885175" y="3913040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Виджет календаря.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27" name="Google Shape;627;p47"/>
          <p:cNvSpPr txBox="1">
            <a:spLocks noGrp="1"/>
          </p:cNvSpPr>
          <p:nvPr>
            <p:ph type="subTitle" idx="7"/>
          </p:nvPr>
        </p:nvSpPr>
        <p:spPr>
          <a:xfrm>
            <a:off x="885175" y="199256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US" dirty="0" err="1"/>
              <a:t>ComboBox</a:t>
            </a:r>
            <a:endParaRPr dirty="0"/>
          </a:p>
        </p:txBody>
      </p:sp>
      <p:sp>
        <p:nvSpPr>
          <p:cNvPr id="628" name="Google Shape;628;p47"/>
          <p:cNvSpPr txBox="1">
            <a:spLocks noGrp="1"/>
          </p:cNvSpPr>
          <p:nvPr>
            <p:ph type="subTitle" idx="3"/>
          </p:nvPr>
        </p:nvSpPr>
        <p:spPr>
          <a:xfrm>
            <a:off x="3399504" y="3518650"/>
            <a:ext cx="238923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QSlider</a:t>
            </a:r>
            <a:endParaRPr dirty="0"/>
          </a:p>
        </p:txBody>
      </p:sp>
      <p:sp>
        <p:nvSpPr>
          <p:cNvPr id="629" name="Google Shape;629;p47"/>
          <p:cNvSpPr txBox="1">
            <a:spLocks noGrp="1"/>
          </p:cNvSpPr>
          <p:nvPr>
            <p:ph type="subTitle" idx="4"/>
          </p:nvPr>
        </p:nvSpPr>
        <p:spPr>
          <a:xfrm>
            <a:off x="3399504" y="3842822"/>
            <a:ext cx="2344991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Слайдер. Служит для выбора точки на шкале.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0" name="Google Shape;630;p47"/>
          <p:cNvSpPr txBox="1">
            <a:spLocks noGrp="1"/>
          </p:cNvSpPr>
          <p:nvPr>
            <p:ph type="subTitle" idx="5"/>
          </p:nvPr>
        </p:nvSpPr>
        <p:spPr>
          <a:xfrm>
            <a:off x="6034761" y="3518650"/>
            <a:ext cx="2389238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US" dirty="0" err="1"/>
              <a:t>SpinBox</a:t>
            </a:r>
            <a:endParaRPr dirty="0"/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6"/>
          </p:nvPr>
        </p:nvSpPr>
        <p:spPr>
          <a:xfrm>
            <a:off x="6187925" y="3842822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Коробка со стрелочками. Служит для набора числа.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"/>
          </p:nvPr>
        </p:nvSpPr>
        <p:spPr>
          <a:xfrm>
            <a:off x="530942" y="3610589"/>
            <a:ext cx="2868562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QCalendar</a:t>
            </a: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Widget</a:t>
            </a:r>
            <a:endParaRPr dirty="0"/>
          </a:p>
        </p:txBody>
      </p:sp>
      <p:sp>
        <p:nvSpPr>
          <p:cNvPr id="633" name="Google Shape;633;p47"/>
          <p:cNvSpPr txBox="1">
            <a:spLocks noGrp="1"/>
          </p:cNvSpPr>
          <p:nvPr>
            <p:ph type="subTitle" idx="9"/>
          </p:nvPr>
        </p:nvSpPr>
        <p:spPr>
          <a:xfrm>
            <a:off x="3536543" y="199256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US" dirty="0"/>
              <a:t>TextEdit</a:t>
            </a:r>
            <a:endParaRPr dirty="0"/>
          </a:p>
        </p:txBody>
      </p:sp>
      <p:sp>
        <p:nvSpPr>
          <p:cNvPr id="634" name="Google Shape;634;p47"/>
          <p:cNvSpPr txBox="1">
            <a:spLocks noGrp="1"/>
          </p:cNvSpPr>
          <p:nvPr>
            <p:ph type="subTitle" idx="14"/>
          </p:nvPr>
        </p:nvSpPr>
        <p:spPr>
          <a:xfrm>
            <a:off x="5958335" y="1999518"/>
            <a:ext cx="255601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US" dirty="0" err="1"/>
              <a:t>TableWidget</a:t>
            </a:r>
            <a:endParaRPr dirty="0"/>
          </a:p>
        </p:txBody>
      </p:sp>
      <p:sp>
        <p:nvSpPr>
          <p:cNvPr id="635" name="Google Shape;635;p47"/>
          <p:cNvSpPr txBox="1">
            <a:spLocks noGrp="1"/>
          </p:cNvSpPr>
          <p:nvPr>
            <p:ph type="subTitle" idx="8"/>
          </p:nvPr>
        </p:nvSpPr>
        <p:spPr>
          <a:xfrm>
            <a:off x="629650" y="2316733"/>
            <a:ext cx="2556001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Выпадающий список. Служит для выбора из большого кол-ва вариантов.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6" name="Google Shape;636;p47"/>
          <p:cNvSpPr txBox="1">
            <a:spLocks noGrp="1"/>
          </p:cNvSpPr>
          <p:nvPr>
            <p:ph type="subTitle" idx="13"/>
          </p:nvPr>
        </p:nvSpPr>
        <p:spPr>
          <a:xfrm>
            <a:off x="3536557" y="2316733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Простейший текстовый редактор.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7" name="Google Shape;637;p47"/>
          <p:cNvSpPr txBox="1">
            <a:spLocks noGrp="1"/>
          </p:cNvSpPr>
          <p:nvPr>
            <p:ph type="subTitle" idx="15"/>
          </p:nvPr>
        </p:nvSpPr>
        <p:spPr>
          <a:xfrm>
            <a:off x="6187925" y="2316733"/>
            <a:ext cx="20709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Виджет для отображения таблиц.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38" name="Google Shape;638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Основные</a:t>
            </a:r>
            <a:r>
              <a:rPr lang="ru-RU" dirty="0">
                <a:solidFill>
                  <a:schemeClr val="dk1"/>
                </a:solidFill>
                <a:latin typeface="Arial Black" panose="020B0A04020102020204" pitchFamily="34" charset="0"/>
              </a:rPr>
              <a:t> виджеты </a:t>
            </a:r>
            <a:r>
              <a:rPr lang="en-US" dirty="0">
                <a:solidFill>
                  <a:schemeClr val="dk1"/>
                </a:solidFill>
                <a:latin typeface="Arial Black" panose="020B0A04020102020204" pitchFamily="34" charset="0"/>
              </a:rPr>
              <a:t>PyQt5</a:t>
            </a:r>
            <a:endParaRPr dirty="0">
              <a:solidFill>
                <a:schemeClr val="dk1"/>
              </a:solidFill>
              <a:latin typeface="Arial Black" panose="020B0A04020102020204" pitchFamily="34" charset="0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7116275" y="1666262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7"/>
          <p:cNvSpPr/>
          <p:nvPr/>
        </p:nvSpPr>
        <p:spPr>
          <a:xfrm>
            <a:off x="7116275" y="3192364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7"/>
          <p:cNvSpPr/>
          <p:nvPr/>
        </p:nvSpPr>
        <p:spPr>
          <a:xfrm>
            <a:off x="4464900" y="1666262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7"/>
          <p:cNvSpPr/>
          <p:nvPr/>
        </p:nvSpPr>
        <p:spPr>
          <a:xfrm>
            <a:off x="4464900" y="3192364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7"/>
          <p:cNvSpPr/>
          <p:nvPr/>
        </p:nvSpPr>
        <p:spPr>
          <a:xfrm>
            <a:off x="1813525" y="1666262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7"/>
          <p:cNvSpPr/>
          <p:nvPr/>
        </p:nvSpPr>
        <p:spPr>
          <a:xfrm>
            <a:off x="1813525" y="3192364"/>
            <a:ext cx="214200" cy="21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7"/>
          <p:cNvGrpSpPr/>
          <p:nvPr/>
        </p:nvGrpSpPr>
        <p:grpSpPr>
          <a:xfrm>
            <a:off x="101750" y="723403"/>
            <a:ext cx="527900" cy="434500"/>
            <a:chOff x="4559250" y="2583950"/>
            <a:chExt cx="527900" cy="434500"/>
          </a:xfrm>
        </p:grpSpPr>
        <p:sp>
          <p:nvSpPr>
            <p:cNvPr id="646" name="Google Shape;646;p47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47"/>
          <p:cNvGrpSpPr/>
          <p:nvPr/>
        </p:nvGrpSpPr>
        <p:grpSpPr>
          <a:xfrm>
            <a:off x="8562522" y="1652520"/>
            <a:ext cx="431555" cy="432703"/>
            <a:chOff x="133738" y="317889"/>
            <a:chExt cx="460473" cy="461698"/>
          </a:xfrm>
        </p:grpSpPr>
        <p:sp>
          <p:nvSpPr>
            <p:cNvPr id="654" name="Google Shape;654;p47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277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08683" y="462167"/>
            <a:ext cx="7704000" cy="525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Arial Black" panose="020B0A04020102020204" pitchFamily="34" charset="0"/>
              </a:rPr>
              <a:t>Основные методы виджетов</a:t>
            </a:r>
            <a:r>
              <a:rPr lang="ru-RU" sz="1200" dirty="0">
                <a:latin typeface="Arial Black" panose="020B0A04020102020204" pitchFamily="34" charset="0"/>
              </a:rPr>
              <a:t>(и для окон-виджетов)</a:t>
            </a:r>
            <a:r>
              <a:rPr lang="ru-RU" sz="2400" dirty="0">
                <a:latin typeface="Arial Black" panose="020B0A04020102020204" pitchFamily="34" charset="0"/>
              </a:rPr>
              <a:t>:</a:t>
            </a:r>
            <a:endParaRPr sz="2400" dirty="0"/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240420371"/>
              </p:ext>
            </p:extLst>
          </p:nvPr>
        </p:nvGraphicFramePr>
        <p:xfrm>
          <a:off x="456689" y="1527445"/>
          <a:ext cx="8207988" cy="2824880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4103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widget.show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Показать виджет.</a:t>
                      </a:r>
                      <a:endParaRPr sz="16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widget.hide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20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Спрятать виджет.</a:t>
                      </a:r>
                      <a:endParaRPr sz="18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widget.close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Закрыть виджет.</a:t>
                      </a:r>
                      <a:endParaRPr lang="ru-RU" sz="16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widget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setLayout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(layout)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Установить раскладку в виджет.</a:t>
                      </a: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669907"/>
                  </a:ext>
                </a:extLst>
              </a:tr>
              <a:tr h="5649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widget.resize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2000" b="1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cs typeface="Poppins"/>
                          <a:sym typeface="Poppins"/>
                        </a:rPr>
                        <a:t>ширина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cs typeface="Poppins"/>
                          <a:sym typeface="Poppins"/>
                        </a:rPr>
                        <a:t>, </a:t>
                      </a:r>
                      <a:r>
                        <a:rPr lang="ru-RU" sz="2000" b="1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cs typeface="Poppins"/>
                          <a:sym typeface="Poppins"/>
                        </a:rPr>
                        <a:t>высота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)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Poppins"/>
                        <a:cs typeface="Poppins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Назначить размер виджета.</a:t>
                      </a:r>
                      <a:endParaRPr sz="18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47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3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0" y="3876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8514350" y="170350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Полезные методы виджетов:</a:t>
            </a:r>
            <a:endParaRPr dirty="0"/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3299380404"/>
              </p:ext>
            </p:extLst>
          </p:nvPr>
        </p:nvGraphicFramePr>
        <p:xfrm>
          <a:off x="418650" y="1296900"/>
          <a:ext cx="8262000" cy="3348841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413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52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widget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.setFont(QFont)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Назначить шрифт виджету.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Для этого создайте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QFont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«</a:t>
                      </a:r>
                      <a:r>
                        <a:rPr lang="en-US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Arial</a:t>
                      </a:r>
                      <a:r>
                        <a:rPr lang="ru-RU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»</a:t>
                      </a:r>
                      <a:r>
                        <a:rPr lang="en-US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, 32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) 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для Вашего шрифта.</a:t>
                      </a:r>
                      <a:endParaRPr sz="12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widget.setDisabled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(bool)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Poppins"/>
                        <a:cs typeface="Poppins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«Отменить» виджет. Он будет неактивным.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widget.setEnabled</a:t>
                      </a: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(bool)</a:t>
                      </a:r>
                      <a:endParaRPr lang="en-US" sz="2000" b="1" i="0" u="none" strike="noStrike" cap="none" dirty="0">
                        <a:solidFill>
                          <a:schemeClr val="dk1"/>
                        </a:solidFill>
                        <a:latin typeface="Poppins"/>
                        <a:cs typeface="Poppins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«Включить» виджет. Он будет активным.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56561"/>
                  </a:ext>
                </a:extLst>
              </a:tr>
              <a:tr h="494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widget.setFixedSize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800" b="1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шир</a:t>
                      </a:r>
                      <a:r>
                        <a:rPr lang="ru-RU" sz="1800" b="1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., </a:t>
                      </a:r>
                      <a:r>
                        <a:rPr lang="ru-RU" sz="1800" b="1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выс</a:t>
                      </a:r>
                      <a:r>
                        <a:rPr lang="ru-RU" sz="1800" b="1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sz="20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Еще один способ назначить размер виджету.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widget.setStyleSheet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(string)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Установить стиль виджету. Можно выбрать цвет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текста и фона. Смотреть документацию!</a:t>
                      </a:r>
                      <a:endParaRPr sz="12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widget.setCursor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QCursor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Выбрать стиль курсора при наведении на виджет. Например, можно вместо стрелочки поставить палец!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2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567008" y="1854311"/>
            <a:ext cx="4583239" cy="2083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from PyQt5.QtWidgets import </a:t>
            </a:r>
            <a:r>
              <a:rPr lang="en-US" sz="2000" dirty="0" err="1">
                <a:latin typeface="+mj-lt"/>
              </a:rPr>
              <a:t>QLabel</a:t>
            </a:r>
            <a:endParaRPr lang="ru-RU" sz="20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label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QLabel</a:t>
            </a:r>
            <a:r>
              <a:rPr lang="ru-RU" sz="2000" dirty="0">
                <a:latin typeface="+mj-lt"/>
              </a:rPr>
              <a:t>(«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Hello World!</a:t>
            </a:r>
            <a:r>
              <a:rPr lang="ru-RU" sz="2000" dirty="0">
                <a:latin typeface="+mj-lt"/>
              </a:rPr>
              <a:t>»)</a:t>
            </a:r>
            <a:endParaRPr lang="en-US" sz="20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* </a:t>
            </a:r>
            <a:r>
              <a:rPr lang="ru-RU" sz="2000" dirty="0">
                <a:solidFill>
                  <a:srgbClr val="00B050"/>
                </a:solidFill>
                <a:latin typeface="+mj-lt"/>
              </a:rPr>
              <a:t>Зеленым</a:t>
            </a:r>
            <a:r>
              <a:rPr lang="ru-RU" sz="2000" dirty="0">
                <a:latin typeface="+mj-lt"/>
              </a:rPr>
              <a:t> отмечено то, что можно изменить по своему усмотрению!</a:t>
            </a:r>
            <a:endParaRPr sz="2000" dirty="0">
              <a:latin typeface="+mj-lt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QLabel</a:t>
            </a:r>
            <a:endParaRPr dirty="0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44DBFD-97EE-068C-79E6-BE93AC7E6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5" t="4589" r="2832" b="4936"/>
          <a:stretch/>
        </p:blipFill>
        <p:spPr>
          <a:xfrm>
            <a:off x="5484297" y="1920016"/>
            <a:ext cx="2855916" cy="1486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510463" y="1731468"/>
            <a:ext cx="4583239" cy="25738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</a:rPr>
              <a:t>from PyQt5.QtWidgets import </a:t>
            </a:r>
            <a:r>
              <a:rPr lang="en-US" sz="1800" dirty="0" err="1">
                <a:latin typeface="+mj-lt"/>
              </a:rPr>
              <a:t>QLabel</a:t>
            </a:r>
            <a:endParaRPr lang="ru-RU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</a:rPr>
              <a:t>from PyQt5.QtGui import </a:t>
            </a:r>
            <a:r>
              <a:rPr lang="en-US" sz="1800" dirty="0" err="1">
                <a:latin typeface="+mj-lt"/>
              </a:rPr>
              <a:t>QPixmap</a:t>
            </a:r>
            <a:endParaRPr lang="ru-RU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pic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QLabel</a:t>
            </a:r>
            <a:r>
              <a:rPr lang="ru-RU" sz="1800" dirty="0">
                <a:latin typeface="+mj-lt"/>
              </a:rPr>
              <a:t>()</a:t>
            </a: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pic</a:t>
            </a:r>
            <a:r>
              <a:rPr lang="en-US" sz="1800" dirty="0" err="1">
                <a:latin typeface="+mj-lt"/>
              </a:rPr>
              <a:t>.setPixmap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QPixmap</a:t>
            </a:r>
            <a:r>
              <a:rPr lang="en-US" sz="1800" dirty="0">
                <a:latin typeface="+mj-lt"/>
              </a:rPr>
              <a:t>("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image.png</a:t>
            </a:r>
            <a:r>
              <a:rPr lang="en-US" sz="1800" dirty="0">
                <a:latin typeface="+mj-lt"/>
              </a:rPr>
              <a:t>")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.scaled(200, 201)</a:t>
            </a:r>
            <a:r>
              <a:rPr lang="en-US" sz="1800" dirty="0">
                <a:latin typeface="+mj-lt"/>
              </a:rPr>
              <a:t>)</a:t>
            </a:r>
            <a:endParaRPr lang="ru-RU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+mj-lt"/>
              </a:rPr>
              <a:t>* </a:t>
            </a:r>
            <a:r>
              <a:rPr lang="ru-RU" sz="1800" dirty="0">
                <a:solidFill>
                  <a:srgbClr val="00B0F0"/>
                </a:solidFill>
                <a:latin typeface="+mj-lt"/>
              </a:rPr>
              <a:t>Голубым</a:t>
            </a:r>
            <a:r>
              <a:rPr lang="ru-RU" sz="1800" dirty="0">
                <a:latin typeface="+mj-lt"/>
              </a:rPr>
              <a:t> отмечено то, что не обязательно использовать!</a:t>
            </a:r>
            <a:endParaRPr sz="1800" dirty="0">
              <a:latin typeface="+mj-lt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49709" y="1094311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QLabel</a:t>
            </a:r>
            <a:r>
              <a:rPr lang="en-US" sz="3200" dirty="0"/>
              <a:t>  </a:t>
            </a:r>
            <a:r>
              <a:rPr lang="ru-RU" sz="3200" dirty="0">
                <a:latin typeface="Arial Black" panose="020B0A04020102020204" pitchFamily="34" charset="0"/>
              </a:rPr>
              <a:t>как</a:t>
            </a:r>
            <a:br>
              <a:rPr lang="ru-RU" sz="3200" dirty="0"/>
            </a:br>
            <a:r>
              <a:rPr lang="ru-RU" sz="2800" dirty="0">
                <a:latin typeface="Arial Black" panose="020B0A04020102020204" pitchFamily="34" charset="0"/>
              </a:rPr>
              <a:t>изображение</a:t>
            </a:r>
            <a:endParaRPr sz="3200" dirty="0">
              <a:latin typeface="Arial Black" panose="020B0A04020102020204" pitchFamily="34" charset="0"/>
            </a:endParaRPr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BDD32D-535C-F171-399D-C46200E6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49" y="1724061"/>
            <a:ext cx="217170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4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/>
          <p:nvPr/>
        </p:nvSpPr>
        <p:spPr>
          <a:xfrm>
            <a:off x="4995975" y="1516100"/>
            <a:ext cx="3514500" cy="2949300"/>
          </a:xfrm>
          <a:prstGeom prst="roundRect">
            <a:avLst>
              <a:gd name="adj" fmla="val 63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7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269" name="Google Shape;269;p37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7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272" name="Google Shape;272;p37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7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276" name="Google Shape;276;p37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Qt, PyQt, Qt Designer</a:t>
            </a:r>
            <a:endParaRPr dirty="0"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474417" y="1377200"/>
            <a:ext cx="4463506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 Black" panose="020B0A04020102020204" pitchFamily="34" charset="0"/>
              </a:rPr>
              <a:t>Qt</a:t>
            </a:r>
            <a:r>
              <a:rPr lang="en-US" dirty="0">
                <a:latin typeface="Bahnschrift Light" panose="020B0502040204020203" pitchFamily="34" charset="0"/>
              </a:rPr>
              <a:t> - </a:t>
            </a:r>
            <a:r>
              <a:rPr lang="ru-RU" dirty="0">
                <a:latin typeface="Bahnschrift Light" panose="020B0502040204020203" pitchFamily="34" charset="0"/>
              </a:rPr>
              <a:t>фреймворк для разработки кроссплатформенного программного обеспечения на языке программирования C++. </a:t>
            </a:r>
            <a:endParaRPr lang="en-US" dirty="0"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 Black" panose="020B0A04020102020204" pitchFamily="34" charset="0"/>
              </a:rPr>
              <a:t>PyQt</a:t>
            </a:r>
            <a:r>
              <a:rPr lang="en-US" dirty="0">
                <a:latin typeface="Bahnschrift Light" panose="020B0502040204020203" pitchFamily="34" charset="0"/>
              </a:rPr>
              <a:t> – </a:t>
            </a:r>
            <a:r>
              <a:rPr lang="ru-RU" dirty="0">
                <a:latin typeface="Bahnschrift Light" panose="020B0502040204020203" pitchFamily="34" charset="0"/>
              </a:rPr>
              <a:t>библиотека для </a:t>
            </a:r>
            <a:r>
              <a:rPr lang="en-US" dirty="0">
                <a:latin typeface="Bahnschrift Light" panose="020B0502040204020203" pitchFamily="34" charset="0"/>
              </a:rPr>
              <a:t>Python, </a:t>
            </a:r>
            <a:r>
              <a:rPr lang="ru-RU" dirty="0">
                <a:latin typeface="Bahnschrift Light" panose="020B0502040204020203" pitchFamily="34" charset="0"/>
              </a:rPr>
              <a:t>позволяющая использовать возможности </a:t>
            </a:r>
            <a:r>
              <a:rPr lang="en-US" dirty="0">
                <a:latin typeface="Bahnschrift Light" panose="020B0502040204020203" pitchFamily="34" charset="0"/>
              </a:rPr>
              <a:t>Qt.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 Black" panose="020B0A04020102020204" pitchFamily="34" charset="0"/>
              </a:rPr>
              <a:t>Qt Designer </a:t>
            </a:r>
            <a:r>
              <a:rPr lang="en-US" dirty="0">
                <a:latin typeface="Bahnschrift Light" panose="020B0502040204020203" pitchFamily="34" charset="0"/>
              </a:rPr>
              <a:t>– </a:t>
            </a:r>
            <a:r>
              <a:rPr lang="ru-RU" dirty="0">
                <a:latin typeface="Bahnschrift Light" panose="020B0502040204020203" pitchFamily="34" charset="0"/>
              </a:rPr>
              <a:t>среда для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ru-RU" dirty="0">
                <a:latin typeface="Bahnschrift Light" panose="020B0502040204020203" pitchFamily="34" charset="0"/>
              </a:rPr>
              <a:t>визуальной разработки (приложение-дизайнер) со своим интерфейсом для создания </a:t>
            </a:r>
            <a:r>
              <a:rPr lang="en-US" dirty="0">
                <a:latin typeface="Bahnschrift Light" panose="020B0502040204020203" pitchFamily="34" charset="0"/>
              </a:rPr>
              <a:t>GUI</a:t>
            </a:r>
            <a:r>
              <a:rPr lang="ru-RU" dirty="0">
                <a:latin typeface="Bahnschrift Light" panose="020B0502040204020203" pitchFamily="34" charset="0"/>
              </a:rPr>
              <a:t> с помощью ряда готовых инструментов.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ru-RU" dirty="0">
                <a:latin typeface="Bahnschrift Light" panose="020B0502040204020203" pitchFamily="34" charset="0"/>
              </a:rPr>
              <a:t>Файлы, созданные в </a:t>
            </a:r>
            <a:r>
              <a:rPr lang="en-US" dirty="0">
                <a:latin typeface="Bahnschrift Light" panose="020B0502040204020203" pitchFamily="34" charset="0"/>
              </a:rPr>
              <a:t>Qt Designer, </a:t>
            </a:r>
            <a:r>
              <a:rPr lang="ru-RU" dirty="0">
                <a:latin typeface="Bahnschrift Light" panose="020B0502040204020203" pitchFamily="34" charset="0"/>
              </a:rPr>
              <a:t>могут быть превращены в код </a:t>
            </a:r>
            <a:r>
              <a:rPr lang="en-US" dirty="0">
                <a:latin typeface="Bahnschrift Light" panose="020B0502040204020203" pitchFamily="34" charset="0"/>
              </a:rPr>
              <a:t>Python.</a:t>
            </a:r>
          </a:p>
        </p:txBody>
      </p:sp>
      <p:pic>
        <p:nvPicPr>
          <p:cNvPr id="1026" name="Picture 2" descr="Логотип программы Qt">
            <a:extLst>
              <a:ext uri="{FF2B5EF4-FFF2-40B4-BE49-F238E27FC236}">
                <a16:creationId xmlns:a16="http://schemas.microsoft.com/office/drawing/2014/main" id="{B0F3AC54-0A0F-4B11-6CD1-2E5049E0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41" y="1971680"/>
            <a:ext cx="2779167" cy="203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1"/>
          <p:cNvSpPr/>
          <p:nvPr/>
        </p:nvSpPr>
        <p:spPr>
          <a:xfrm>
            <a:off x="365700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3245022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1"/>
          <p:cNvSpPr/>
          <p:nvPr/>
        </p:nvSpPr>
        <p:spPr>
          <a:xfrm>
            <a:off x="6117712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1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51"/>
          <p:cNvGrpSpPr/>
          <p:nvPr/>
        </p:nvGrpSpPr>
        <p:grpSpPr>
          <a:xfrm>
            <a:off x="140187" y="954314"/>
            <a:ext cx="451033" cy="498976"/>
            <a:chOff x="1820650" y="1393100"/>
            <a:chExt cx="602100" cy="666100"/>
          </a:xfrm>
        </p:grpSpPr>
        <p:sp>
          <p:nvSpPr>
            <p:cNvPr id="784" name="Google Shape;784;p51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51"/>
          <p:cNvGrpSpPr/>
          <p:nvPr/>
        </p:nvGrpSpPr>
        <p:grpSpPr>
          <a:xfrm>
            <a:off x="8429863" y="152404"/>
            <a:ext cx="561728" cy="498962"/>
            <a:chOff x="2696275" y="963625"/>
            <a:chExt cx="678825" cy="602975"/>
          </a:xfrm>
        </p:grpSpPr>
        <p:sp>
          <p:nvSpPr>
            <p:cNvPr id="787" name="Google Shape;787;p51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51"/>
          <p:cNvGrpSpPr/>
          <p:nvPr/>
        </p:nvGrpSpPr>
        <p:grpSpPr>
          <a:xfrm>
            <a:off x="8562523" y="4169428"/>
            <a:ext cx="431555" cy="432703"/>
            <a:chOff x="133738" y="317889"/>
            <a:chExt cx="460473" cy="461698"/>
          </a:xfrm>
        </p:grpSpPr>
        <p:sp>
          <p:nvSpPr>
            <p:cNvPr id="791" name="Google Shape;791;p51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5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Выравнивание</a:t>
            </a:r>
            <a:endParaRPr dirty="0">
              <a:latin typeface="Arial Black" panose="020B0A04020102020204" pitchFamily="34" charset="0"/>
            </a:endParaRPr>
          </a:p>
        </p:txBody>
      </p:sp>
      <p:graphicFrame>
        <p:nvGraphicFramePr>
          <p:cNvPr id="794" name="Google Shape;794;p51"/>
          <p:cNvGraphicFramePr/>
          <p:nvPr>
            <p:extLst>
              <p:ext uri="{D42A27DB-BD31-4B8C-83A1-F6EECF244321}">
                <p14:modId xmlns:p14="http://schemas.microsoft.com/office/powerpoint/2010/main" val="2780199638"/>
              </p:ext>
            </p:extLst>
          </p:nvPr>
        </p:nvGraphicFramePr>
        <p:xfrm>
          <a:off x="684338" y="1516098"/>
          <a:ext cx="2016825" cy="2949200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201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b="1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cs typeface="Poppins"/>
                          <a:sym typeface="Poppins"/>
                        </a:rPr>
                        <a:t>Влево</a:t>
                      </a:r>
                      <a:endParaRPr dirty="0">
                        <a:latin typeface="Arial Black" panose="020B0A04020102020204" pitchFamily="34" charset="0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from PyQt5.QtCore import Qt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Qt.AlignLeft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label.</a:t>
                      </a:r>
                      <a:r>
                        <a:rPr lang="en-US" sz="14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setAlignment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Qt.AlignLeft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95" name="Google Shape;795;p51"/>
          <p:cNvGraphicFramePr/>
          <p:nvPr>
            <p:extLst>
              <p:ext uri="{D42A27DB-BD31-4B8C-83A1-F6EECF244321}">
                <p14:modId xmlns:p14="http://schemas.microsoft.com/office/powerpoint/2010/main" val="2128029755"/>
              </p:ext>
            </p:extLst>
          </p:nvPr>
        </p:nvGraphicFramePr>
        <p:xfrm>
          <a:off x="3563659" y="1516098"/>
          <a:ext cx="2016825" cy="2949200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201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Poppins"/>
                          <a:cs typeface="Poppins"/>
                          <a:sym typeface="Poppins"/>
                        </a:rPr>
                        <a:t>Посередине</a:t>
                      </a:r>
                      <a:endParaRPr sz="1200" dirty="0">
                        <a:latin typeface="Arial Black" panose="020B0A04020102020204" pitchFamily="34" charset="0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from PyQt5.QtCore import Qt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Qt.AlignCenter</a:t>
                      </a:r>
                      <a:endParaRPr lang="en-US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label.</a:t>
                      </a:r>
                      <a:r>
                        <a:rPr lang="en-US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setAlignment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Qt.AlignCenter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96" name="Google Shape;796;p51"/>
          <p:cNvGraphicFramePr/>
          <p:nvPr>
            <p:extLst>
              <p:ext uri="{D42A27DB-BD31-4B8C-83A1-F6EECF244321}">
                <p14:modId xmlns:p14="http://schemas.microsoft.com/office/powerpoint/2010/main" val="140623359"/>
              </p:ext>
            </p:extLst>
          </p:nvPr>
        </p:nvGraphicFramePr>
        <p:xfrm>
          <a:off x="6436350" y="1516098"/>
          <a:ext cx="2016825" cy="2949200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201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200" b="1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Poppins"/>
                          <a:cs typeface="Poppins"/>
                          <a:sym typeface="Poppins"/>
                        </a:rPr>
                        <a:t>Вправо</a:t>
                      </a:r>
                      <a:endParaRPr dirty="0">
                        <a:latin typeface="Arial Black" panose="020B0A04020102020204" pitchFamily="34" charset="0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from PyQt5.QtCore import Qt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Qt.AlignRight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label.</a:t>
                      </a:r>
                      <a:r>
                        <a:rPr lang="en-US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setAlignment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Qt.AlignRight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44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Надпись и изображение в </a:t>
            </a:r>
            <a:r>
              <a:rPr lang="en-US" dirty="0"/>
              <a:t>PyQt5</a:t>
            </a:r>
            <a:endParaRPr dirty="0"/>
          </a:p>
        </p:txBody>
      </p:sp>
      <p:grpSp>
        <p:nvGrpSpPr>
          <p:cNvPr id="983" name="Google Shape;983;p58"/>
          <p:cNvGrpSpPr/>
          <p:nvPr/>
        </p:nvGrpSpPr>
        <p:grpSpPr>
          <a:xfrm>
            <a:off x="115476" y="94437"/>
            <a:ext cx="849091" cy="639458"/>
            <a:chOff x="1574625" y="624700"/>
            <a:chExt cx="822125" cy="619150"/>
          </a:xfrm>
        </p:grpSpPr>
        <p:sp>
          <p:nvSpPr>
            <p:cNvPr id="984" name="Google Shape;984;p5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58"/>
          <p:cNvGrpSpPr/>
          <p:nvPr/>
        </p:nvGrpSpPr>
        <p:grpSpPr>
          <a:xfrm>
            <a:off x="8477256" y="94437"/>
            <a:ext cx="602100" cy="666100"/>
            <a:chOff x="1820650" y="1393100"/>
            <a:chExt cx="602100" cy="666100"/>
          </a:xfrm>
        </p:grpSpPr>
        <p:sp>
          <p:nvSpPr>
            <p:cNvPr id="987" name="Google Shape;987;p5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58"/>
          <p:cNvSpPr/>
          <p:nvPr/>
        </p:nvSpPr>
        <p:spPr>
          <a:xfrm>
            <a:off x="210569" y="415435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B6DC07-8BE3-7453-CA95-AF1479DDF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012" y="1135544"/>
            <a:ext cx="7447002" cy="3733343"/>
          </a:xfrm>
          <a:prstGeom prst="rect">
            <a:avLst/>
          </a:prstGeom>
        </p:spPr>
      </p:pic>
      <p:sp>
        <p:nvSpPr>
          <p:cNvPr id="990" name="Google Shape;990;p58"/>
          <p:cNvSpPr/>
          <p:nvPr/>
        </p:nvSpPr>
        <p:spPr>
          <a:xfrm>
            <a:off x="8630681" y="1393008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F86ED-7614-8875-9F90-CD1F21803B87}"/>
              </a:ext>
            </a:extLst>
          </p:cNvPr>
          <p:cNvSpPr/>
          <p:nvPr/>
        </p:nvSpPr>
        <p:spPr>
          <a:xfrm>
            <a:off x="704615" y="1264013"/>
            <a:ext cx="3475916" cy="432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AA5776-B021-762B-6D28-E89EEA882FE5}"/>
              </a:ext>
            </a:extLst>
          </p:cNvPr>
          <p:cNvSpPr/>
          <p:nvPr/>
        </p:nvSpPr>
        <p:spPr>
          <a:xfrm>
            <a:off x="704615" y="3613357"/>
            <a:ext cx="7579373" cy="54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894E14-A450-7227-DFB8-F42F3D7796CE}"/>
              </a:ext>
            </a:extLst>
          </p:cNvPr>
          <p:cNvSpPr/>
          <p:nvPr/>
        </p:nvSpPr>
        <p:spPr>
          <a:xfrm>
            <a:off x="621936" y="4520381"/>
            <a:ext cx="3558596" cy="147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6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262462" y="1106400"/>
            <a:ext cx="6425932" cy="4037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" dirty="0">
                <a:latin typeface="Bahnschrift Light" panose="020B0502040204020203" pitchFamily="34" charset="0"/>
              </a:rPr>
              <a:t>import sys</a:t>
            </a:r>
          </a:p>
          <a:p>
            <a:r>
              <a:rPr lang="en-US" sz="900" dirty="0">
                <a:latin typeface="Bahnschrift Light" panose="020B0502040204020203" pitchFamily="34" charset="0"/>
              </a:rPr>
              <a:t>from PyQt5.QtWidgets import *</a:t>
            </a:r>
          </a:p>
          <a:p>
            <a:r>
              <a:rPr lang="en-US" sz="900" dirty="0">
                <a:latin typeface="Bahnschrift Light" panose="020B0502040204020203" pitchFamily="34" charset="0"/>
              </a:rPr>
              <a:t>from PyQt5.QtGui import </a:t>
            </a:r>
            <a:r>
              <a:rPr lang="en-US" sz="900" dirty="0" err="1">
                <a:latin typeface="Bahnschrift Light" panose="020B0502040204020203" pitchFamily="34" charset="0"/>
              </a:rPr>
              <a:t>QPixmap</a:t>
            </a:r>
            <a:r>
              <a:rPr lang="en-US" sz="900" dirty="0">
                <a:latin typeface="Bahnschrift Light" panose="020B0502040204020203" pitchFamily="34" charset="0"/>
              </a:rPr>
              <a:t>, </a:t>
            </a:r>
            <a:r>
              <a:rPr lang="en-US" sz="900" dirty="0" err="1">
                <a:latin typeface="Bahnschrift Light" panose="020B0502040204020203" pitchFamily="34" charset="0"/>
              </a:rPr>
              <a:t>QFont</a:t>
            </a:r>
            <a:r>
              <a:rPr lang="en-US" sz="900" dirty="0">
                <a:latin typeface="Bahnschrift Light" panose="020B0502040204020203" pitchFamily="34" charset="0"/>
              </a:rPr>
              <a:t>, </a:t>
            </a:r>
            <a:r>
              <a:rPr lang="en-US" sz="900" dirty="0" err="1">
                <a:latin typeface="Bahnschrift Light" panose="020B0502040204020203" pitchFamily="34" charset="0"/>
              </a:rPr>
              <a:t>QIcon</a:t>
            </a:r>
            <a:endParaRPr lang="en-US" sz="900" dirty="0">
              <a:latin typeface="Bahnschrift Light" panose="020B0502040204020203" pitchFamily="34" charset="0"/>
            </a:endParaRPr>
          </a:p>
          <a:p>
            <a:r>
              <a:rPr lang="en-US" sz="900" dirty="0">
                <a:latin typeface="Bahnschrift Light" panose="020B0502040204020203" pitchFamily="34" charset="0"/>
              </a:rPr>
              <a:t>from PyQt5.QtCore import Qt</a:t>
            </a:r>
          </a:p>
          <a:p>
            <a:endParaRPr lang="en-US" sz="900" dirty="0">
              <a:latin typeface="Bahnschrift Light" panose="020B0502040204020203" pitchFamily="34" charset="0"/>
            </a:endParaRPr>
          </a:p>
          <a:p>
            <a:r>
              <a:rPr lang="en-US" sz="900" dirty="0">
                <a:latin typeface="Bahnschrift Light" panose="020B0502040204020203" pitchFamily="34" charset="0"/>
              </a:rPr>
              <a:t>class Window1(</a:t>
            </a:r>
            <a:r>
              <a:rPr lang="en-US" sz="900" dirty="0" err="1">
                <a:latin typeface="Bahnschrift Light" panose="020B0502040204020203" pitchFamily="34" charset="0"/>
              </a:rPr>
              <a:t>QWidget</a:t>
            </a:r>
            <a:r>
              <a:rPr lang="en-US" sz="900" dirty="0">
                <a:latin typeface="Bahnschrift Light" panose="020B0502040204020203" pitchFamily="34" charset="0"/>
              </a:rPr>
              <a:t>): # </a:t>
            </a:r>
            <a:r>
              <a:rPr lang="ru-RU" sz="900" dirty="0">
                <a:latin typeface="Bahnschrift Light" panose="020B0502040204020203" pitchFamily="34" charset="0"/>
              </a:rPr>
              <a:t>Создаем класс от родителя </a:t>
            </a:r>
            <a:r>
              <a:rPr lang="en-US" sz="900" dirty="0" err="1">
                <a:latin typeface="Bahnschrift Light" panose="020B0502040204020203" pitchFamily="34" charset="0"/>
              </a:rPr>
              <a:t>QWidget</a:t>
            </a:r>
            <a:r>
              <a:rPr lang="en-US" sz="900" dirty="0">
                <a:latin typeface="Bahnschrift Light" panose="020B0502040204020203" pitchFamily="34" charset="0"/>
              </a:rPr>
              <a:t> - </a:t>
            </a:r>
            <a:r>
              <a:rPr lang="ru-RU" sz="900" dirty="0">
                <a:latin typeface="Bahnschrift Light" panose="020B0502040204020203" pitchFamily="34" charset="0"/>
              </a:rPr>
              <a:t>это будет наше первое окно.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</a:t>
            </a:r>
            <a:r>
              <a:rPr lang="en-US" sz="900" dirty="0">
                <a:latin typeface="Bahnschrift Light" panose="020B0502040204020203" pitchFamily="34" charset="0"/>
              </a:rPr>
              <a:t>def __</a:t>
            </a:r>
            <a:r>
              <a:rPr lang="en-US" sz="900" dirty="0" err="1">
                <a:latin typeface="Bahnschrift Light" panose="020B0502040204020203" pitchFamily="34" charset="0"/>
              </a:rPr>
              <a:t>init</a:t>
            </a:r>
            <a:r>
              <a:rPr lang="en-US" sz="900" dirty="0">
                <a:latin typeface="Bahnschrift Light" panose="020B0502040204020203" pitchFamily="34" charset="0"/>
              </a:rPr>
              <a:t>__(self):</a:t>
            </a:r>
          </a:p>
          <a:p>
            <a:r>
              <a:rPr lang="en-US" sz="900" dirty="0">
                <a:latin typeface="Bahnschrift Light" panose="020B0502040204020203" pitchFamily="34" charset="0"/>
              </a:rPr>
              <a:t>        super().__</a:t>
            </a:r>
            <a:r>
              <a:rPr lang="en-US" sz="900" dirty="0" err="1">
                <a:latin typeface="Bahnschrift Light" panose="020B0502040204020203" pitchFamily="34" charset="0"/>
              </a:rPr>
              <a:t>init</a:t>
            </a:r>
            <a:r>
              <a:rPr lang="en-US" sz="900" dirty="0">
                <a:latin typeface="Bahnschrift Light" panose="020B0502040204020203" pitchFamily="34" charset="0"/>
              </a:rPr>
              <a:t>__() # </a:t>
            </a:r>
            <a:r>
              <a:rPr lang="ru-RU" sz="900" dirty="0">
                <a:latin typeface="Bahnschrift Light" panose="020B0502040204020203" pitchFamily="34" charset="0"/>
              </a:rPr>
              <a:t>Наследуем методы и атрибуты класса </a:t>
            </a:r>
            <a:r>
              <a:rPr lang="en-US" sz="900" dirty="0" err="1">
                <a:latin typeface="Bahnschrift Light" panose="020B0502040204020203" pitchFamily="34" charset="0"/>
              </a:rPr>
              <a:t>QWidget</a:t>
            </a:r>
            <a:r>
              <a:rPr lang="en-US" sz="900" dirty="0">
                <a:latin typeface="Bahnschrift Light" panose="020B0502040204020203" pitchFamily="34" charset="0"/>
              </a:rPr>
              <a:t>.</a:t>
            </a:r>
          </a:p>
          <a:p>
            <a:endParaRPr lang="en-US" sz="900" dirty="0">
              <a:latin typeface="Bahnschrift Light" panose="020B0502040204020203" pitchFamily="34" charset="0"/>
            </a:endParaRPr>
          </a:p>
          <a:p>
            <a:r>
              <a:rPr lang="en-US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self.setWindowTitle</a:t>
            </a:r>
            <a:r>
              <a:rPr lang="en-US" sz="900" dirty="0">
                <a:latin typeface="Bahnschrift Light" panose="020B0502040204020203" pitchFamily="34" charset="0"/>
              </a:rPr>
              <a:t>("Hello world")# </a:t>
            </a:r>
            <a:r>
              <a:rPr lang="ru-RU" sz="900" dirty="0">
                <a:latin typeface="Bahnschrift Light" panose="020B0502040204020203" pitchFamily="34" charset="0"/>
              </a:rPr>
              <a:t>Называем наше окно.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self.resize</a:t>
            </a:r>
            <a:r>
              <a:rPr lang="en-US" sz="900" dirty="0">
                <a:latin typeface="Bahnschrift Light" panose="020B0502040204020203" pitchFamily="34" charset="0"/>
              </a:rPr>
              <a:t>(500, 200) # </a:t>
            </a:r>
            <a:r>
              <a:rPr lang="ru-RU" sz="900" dirty="0">
                <a:latin typeface="Bahnschrift Light" panose="020B0502040204020203" pitchFamily="34" charset="0"/>
              </a:rPr>
              <a:t>Назначаем размер окна.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self.setWindowIcon</a:t>
            </a:r>
            <a:r>
              <a:rPr lang="en-US" sz="900" dirty="0">
                <a:latin typeface="Bahnschrift Light" panose="020B0502040204020203" pitchFamily="34" charset="0"/>
              </a:rPr>
              <a:t>(</a:t>
            </a:r>
            <a:r>
              <a:rPr lang="en-US" sz="900" dirty="0" err="1">
                <a:latin typeface="Bahnschrift Light" panose="020B0502040204020203" pitchFamily="34" charset="0"/>
              </a:rPr>
              <a:t>QIcon</a:t>
            </a:r>
            <a:r>
              <a:rPr lang="en-US" sz="900" dirty="0">
                <a:latin typeface="Bahnschrift Light" panose="020B0502040204020203" pitchFamily="34" charset="0"/>
              </a:rPr>
              <a:t>('icon.png')) # </a:t>
            </a:r>
            <a:r>
              <a:rPr lang="ru-RU" sz="900" dirty="0">
                <a:latin typeface="Bahnschrift Light" panose="020B0502040204020203" pitchFamily="34" charset="0"/>
              </a:rPr>
              <a:t>Выбираем иконку для нашего окна.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self.setFont</a:t>
            </a:r>
            <a:r>
              <a:rPr lang="en-US" sz="900" dirty="0">
                <a:latin typeface="Bahnschrift Light" panose="020B0502040204020203" pitchFamily="34" charset="0"/>
              </a:rPr>
              <a:t>(</a:t>
            </a:r>
            <a:r>
              <a:rPr lang="en-US" sz="900" dirty="0" err="1">
                <a:latin typeface="Bahnschrift Light" panose="020B0502040204020203" pitchFamily="34" charset="0"/>
              </a:rPr>
              <a:t>QFont</a:t>
            </a:r>
            <a:r>
              <a:rPr lang="en-US" sz="900" dirty="0">
                <a:latin typeface="Bahnschrift Light" panose="020B0502040204020203" pitchFamily="34" charset="0"/>
              </a:rPr>
              <a:t>('Arial', 20)) # </a:t>
            </a:r>
            <a:r>
              <a:rPr lang="ru-RU" sz="900" dirty="0">
                <a:latin typeface="Bahnschrift Light" panose="020B0502040204020203" pitchFamily="34" charset="0"/>
              </a:rPr>
              <a:t>Назначаем шрифт и размер шрифта.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self.initUI</a:t>
            </a:r>
            <a:r>
              <a:rPr lang="en-US" sz="900" dirty="0">
                <a:latin typeface="Bahnschrift Light" panose="020B0502040204020203" pitchFamily="34" charset="0"/>
              </a:rPr>
              <a:t>()</a:t>
            </a:r>
          </a:p>
          <a:p>
            <a:endParaRPr lang="en-US" sz="900" dirty="0">
              <a:latin typeface="Bahnschrift Light" panose="020B0502040204020203" pitchFamily="34" charset="0"/>
            </a:endParaRPr>
          </a:p>
          <a:p>
            <a:r>
              <a:rPr lang="en-US" sz="900" dirty="0">
                <a:latin typeface="Bahnschrift Light" panose="020B0502040204020203" pitchFamily="34" charset="0"/>
              </a:rPr>
              <a:t>    def </a:t>
            </a:r>
            <a:r>
              <a:rPr lang="en-US" sz="900" dirty="0" err="1">
                <a:latin typeface="Bahnschrift Light" panose="020B0502040204020203" pitchFamily="34" charset="0"/>
              </a:rPr>
              <a:t>initUI</a:t>
            </a:r>
            <a:r>
              <a:rPr lang="en-US" sz="900" dirty="0">
                <a:latin typeface="Bahnschrift Light" panose="020B0502040204020203" pitchFamily="34" charset="0"/>
              </a:rPr>
              <a:t>(self): # </a:t>
            </a:r>
            <a:r>
              <a:rPr lang="ru-RU" sz="90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900" dirty="0">
              <a:latin typeface="Bahnschrift Light" panose="020B0502040204020203" pitchFamily="34" charset="0"/>
            </a:endParaRP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>
                <a:latin typeface="Bahnschrift Light" panose="020B0502040204020203" pitchFamily="34" charset="0"/>
              </a:rPr>
              <a:t>label1 = </a:t>
            </a:r>
            <a:r>
              <a:rPr lang="en-US" sz="900" dirty="0" err="1">
                <a:latin typeface="Bahnschrift Light" panose="020B0502040204020203" pitchFamily="34" charset="0"/>
              </a:rPr>
              <a:t>QLabel</a:t>
            </a:r>
            <a:r>
              <a:rPr lang="en-US" sz="900" dirty="0">
                <a:latin typeface="Bahnschrift Light" panose="020B0502040204020203" pitchFamily="34" charset="0"/>
              </a:rPr>
              <a:t>("Hello world!") # </a:t>
            </a:r>
            <a:r>
              <a:rPr lang="ru-RU" sz="90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>
                <a:latin typeface="Bahnschrift Light" panose="020B0502040204020203" pitchFamily="34" charset="0"/>
              </a:rPr>
              <a:t>label1.setAlignment(</a:t>
            </a:r>
            <a:r>
              <a:rPr lang="en-US" sz="900" dirty="0" err="1">
                <a:latin typeface="Bahnschrift Light" panose="020B0502040204020203" pitchFamily="34" charset="0"/>
              </a:rPr>
              <a:t>Qt.AlignCenter</a:t>
            </a:r>
            <a:r>
              <a:rPr lang="en-US" sz="900" dirty="0">
                <a:latin typeface="Bahnschrift Light" panose="020B0502040204020203" pitchFamily="34" charset="0"/>
              </a:rPr>
              <a:t>)# </a:t>
            </a:r>
            <a:r>
              <a:rPr lang="ru-RU" sz="9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>
                <a:latin typeface="Bahnschrift Light" panose="020B0502040204020203" pitchFamily="34" charset="0"/>
              </a:rPr>
              <a:t>pic = </a:t>
            </a:r>
            <a:r>
              <a:rPr lang="en-US" sz="900" dirty="0" err="1">
                <a:latin typeface="Bahnschrift Light" panose="020B0502040204020203" pitchFamily="34" charset="0"/>
              </a:rPr>
              <a:t>QLabel</a:t>
            </a:r>
            <a:r>
              <a:rPr lang="en-US" sz="900" dirty="0">
                <a:latin typeface="Bahnschrift Light" panose="020B0502040204020203" pitchFamily="34" charset="0"/>
              </a:rPr>
              <a:t>()  # </a:t>
            </a:r>
            <a:r>
              <a:rPr lang="ru-RU" sz="90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pic.setPixmap</a:t>
            </a:r>
            <a:r>
              <a:rPr lang="en-US" sz="900" dirty="0">
                <a:latin typeface="Bahnschrift Light" panose="020B0502040204020203" pitchFamily="34" charset="0"/>
              </a:rPr>
              <a:t>(</a:t>
            </a:r>
            <a:r>
              <a:rPr lang="en-US" sz="900" dirty="0" err="1">
                <a:latin typeface="Bahnschrift Light" panose="020B0502040204020203" pitchFamily="34" charset="0"/>
              </a:rPr>
              <a:t>QPixmap</a:t>
            </a:r>
            <a:r>
              <a:rPr lang="en-US" sz="90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90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pic.setAlignment</a:t>
            </a:r>
            <a:r>
              <a:rPr lang="en-US" sz="900" dirty="0">
                <a:latin typeface="Bahnschrift Light" panose="020B0502040204020203" pitchFamily="34" charset="0"/>
              </a:rPr>
              <a:t>(</a:t>
            </a:r>
            <a:r>
              <a:rPr lang="en-US" sz="900" dirty="0" err="1">
                <a:latin typeface="Bahnschrift Light" panose="020B0502040204020203" pitchFamily="34" charset="0"/>
              </a:rPr>
              <a:t>Qt.AlignCenter</a:t>
            </a:r>
            <a:r>
              <a:rPr lang="en-US" sz="900" dirty="0">
                <a:latin typeface="Bahnschrift Light" panose="020B0502040204020203" pitchFamily="34" charset="0"/>
              </a:rPr>
              <a:t>)# </a:t>
            </a:r>
            <a:r>
              <a:rPr lang="ru-RU" sz="9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endParaRPr lang="ru-RU" sz="900" dirty="0">
              <a:latin typeface="Bahnschrift Light" panose="020B0502040204020203" pitchFamily="34" charset="0"/>
            </a:endParaRP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>
                <a:latin typeface="Bahnschrift Light" panose="020B0502040204020203" pitchFamily="34" charset="0"/>
              </a:rPr>
              <a:t>layout = </a:t>
            </a:r>
            <a:r>
              <a:rPr lang="en-US" sz="900" dirty="0" err="1">
                <a:latin typeface="Bahnschrift Light" panose="020B0502040204020203" pitchFamily="34" charset="0"/>
              </a:rPr>
              <a:t>QVBoxLayout</a:t>
            </a:r>
            <a:r>
              <a:rPr lang="en-US" sz="900" dirty="0">
                <a:latin typeface="Bahnschrift Light" panose="020B0502040204020203" pitchFamily="34" charset="0"/>
              </a:rPr>
              <a:t>()# </a:t>
            </a:r>
            <a:r>
              <a:rPr lang="ru-RU" sz="900" dirty="0">
                <a:latin typeface="Bahnschrift Light" panose="020B0502040204020203" pitchFamily="34" charset="0"/>
              </a:rPr>
              <a:t>Вертикальный макет, в который мы будем класть наши виджеты.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layout.addWidget</a:t>
            </a:r>
            <a:r>
              <a:rPr lang="en-US" sz="900" dirty="0">
                <a:latin typeface="Bahnschrift Light" panose="020B0502040204020203" pitchFamily="34" charset="0"/>
              </a:rPr>
              <a:t>(label1) # </a:t>
            </a:r>
            <a:r>
              <a:rPr lang="ru-RU" sz="900" dirty="0">
                <a:latin typeface="Bahnschrift Light" panose="020B0502040204020203" pitchFamily="34" charset="0"/>
              </a:rPr>
              <a:t>Добавляем виджет.</a:t>
            </a:r>
          </a:p>
          <a:p>
            <a:r>
              <a:rPr lang="ru-RU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layout.addWidget</a:t>
            </a:r>
            <a:r>
              <a:rPr lang="en-US" sz="900" dirty="0">
                <a:latin typeface="Bahnschrift Light" panose="020B0502040204020203" pitchFamily="34" charset="0"/>
              </a:rPr>
              <a:t>(pic) # </a:t>
            </a:r>
            <a:r>
              <a:rPr lang="ru-RU" sz="900" dirty="0">
                <a:latin typeface="Bahnschrift Light" panose="020B0502040204020203" pitchFamily="34" charset="0"/>
              </a:rPr>
              <a:t>Добавляем картинку.</a:t>
            </a:r>
            <a:endParaRPr lang="en-US" sz="900" dirty="0">
              <a:latin typeface="Bahnschrift Light" panose="020B0502040204020203" pitchFamily="34" charset="0"/>
            </a:endParaRPr>
          </a:p>
          <a:p>
            <a:r>
              <a:rPr lang="en-US" sz="900" dirty="0">
                <a:latin typeface="Bahnschrift Light" panose="020B0502040204020203" pitchFamily="34" charset="0"/>
              </a:rPr>
              <a:t>        </a:t>
            </a:r>
            <a:r>
              <a:rPr lang="en-US" sz="900" dirty="0" err="1">
                <a:latin typeface="Bahnschrift Light" panose="020B0502040204020203" pitchFamily="34" charset="0"/>
              </a:rPr>
              <a:t>self.setLayout</a:t>
            </a:r>
            <a:r>
              <a:rPr lang="en-US" sz="900" dirty="0">
                <a:latin typeface="Bahnschrift Light" panose="020B0502040204020203" pitchFamily="34" charset="0"/>
              </a:rPr>
              <a:t>(layout) # </a:t>
            </a:r>
            <a:r>
              <a:rPr lang="ru-RU" sz="90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7" name="Google Shape;635;p47">
            <a:extLst>
              <a:ext uri="{FF2B5EF4-FFF2-40B4-BE49-F238E27FC236}">
                <a16:creationId xmlns:a16="http://schemas.microsoft.com/office/drawing/2014/main" id="{7B19D5BA-7C27-D581-0FBE-A779969B81FE}"/>
              </a:ext>
            </a:extLst>
          </p:cNvPr>
          <p:cNvSpPr txBox="1">
            <a:spLocks/>
          </p:cNvSpPr>
          <p:nvPr/>
        </p:nvSpPr>
        <p:spPr>
          <a:xfrm>
            <a:off x="5817578" y="1206900"/>
            <a:ext cx="3195206" cy="1211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1600" dirty="0">
                <a:latin typeface="Bahnschrift Light" panose="020B0502040204020203" pitchFamily="34" charset="0"/>
              </a:rPr>
              <a:t>Сохраните эту картинку в папку с Вашим кодом под названием «</a:t>
            </a:r>
            <a:r>
              <a:rPr lang="en-US" sz="1600" dirty="0">
                <a:latin typeface="Bahnschrift Light" panose="020B0502040204020203" pitchFamily="34" charset="0"/>
              </a:rPr>
              <a:t>image.png</a:t>
            </a:r>
            <a:r>
              <a:rPr lang="ru-RU" sz="1600" dirty="0">
                <a:latin typeface="Bahnschrift Light" panose="020B0502040204020203" pitchFamily="34" charset="0"/>
              </a:rPr>
              <a:t>», и тогда она появится! Можете использовать любую другую. </a:t>
            </a:r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8C7FFE13-C2B3-9372-CFA7-0497FD4C58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63114" y="2534462"/>
            <a:ext cx="682949" cy="619435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640843-F16C-E30D-4758-3FB5E3CC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10" y="2640794"/>
            <a:ext cx="2039574" cy="221594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7378C53-A028-8E33-6A95-A41BE74FD92B}"/>
              </a:ext>
            </a:extLst>
          </p:cNvPr>
          <p:cNvSpPr/>
          <p:nvPr/>
        </p:nvSpPr>
        <p:spPr>
          <a:xfrm>
            <a:off x="131216" y="1344267"/>
            <a:ext cx="3475916" cy="440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ACF17FC-37BB-1DEE-B930-22EFB1D6B3CA}"/>
              </a:ext>
            </a:extLst>
          </p:cNvPr>
          <p:cNvSpPr/>
          <p:nvPr/>
        </p:nvSpPr>
        <p:spPr>
          <a:xfrm>
            <a:off x="131216" y="3816955"/>
            <a:ext cx="6269584" cy="570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09B7A6C-6471-2BE4-50ED-09908E289008}"/>
              </a:ext>
            </a:extLst>
          </p:cNvPr>
          <p:cNvSpPr/>
          <p:nvPr/>
        </p:nvSpPr>
        <p:spPr>
          <a:xfrm>
            <a:off x="131216" y="4755900"/>
            <a:ext cx="5984768" cy="16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2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Output: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719F5D-5954-BDCE-1464-0D69B5B69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942" b="1782"/>
          <a:stretch/>
        </p:blipFill>
        <p:spPr>
          <a:xfrm>
            <a:off x="1916213" y="1250694"/>
            <a:ext cx="5428484" cy="333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73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Полезные методы </a:t>
            </a:r>
            <a:r>
              <a:rPr lang="en-US" dirty="0" err="1"/>
              <a:t>QLabel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87569835"/>
              </p:ext>
            </p:extLst>
          </p:nvPr>
        </p:nvGraphicFramePr>
        <p:xfrm>
          <a:off x="456690" y="1298845"/>
          <a:ext cx="8185864" cy="3291510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40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4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abel.text()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Получить текст (строку) из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QLabel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4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label.setText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(string)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Установить текст (строку) в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QLabel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4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abel.clear()</a:t>
                      </a:r>
                      <a:endParaRPr sz="20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Очистить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QLabel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4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abel.setPixmap(QPixmap)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Установить картинку в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QLabel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Для этого создайте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QPixmap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“image.png”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для Вашего изображения.</a:t>
                      </a:r>
                      <a:endParaRPr sz="12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8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abel.setMovie(QMovie)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Установить анимацию в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QLabel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Для этого создайте Q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Movie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“</a:t>
                      </a:r>
                      <a:r>
                        <a:rPr lang="en-US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animation</a:t>
                      </a:r>
                      <a:r>
                        <a:rPr lang="ru-RU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gif</a:t>
                      </a:r>
                      <a:r>
                        <a:rPr lang="ru-RU" sz="1200" dirty="0">
                          <a:solidFill>
                            <a:srgbClr val="92D050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”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) 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для Вашей анимации.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18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567008" y="1854311"/>
            <a:ext cx="4583239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</a:rPr>
              <a:t>from PyQt5.QtWidgets import </a:t>
            </a:r>
            <a:r>
              <a:rPr lang="en-US" sz="1800" dirty="0" err="1">
                <a:latin typeface="+mj-lt"/>
              </a:rPr>
              <a:t>QPushButton</a:t>
            </a:r>
            <a:endParaRPr lang="ru-RU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button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QPushButton</a:t>
            </a:r>
            <a:r>
              <a:rPr lang="ru-RU" sz="1800" dirty="0">
                <a:latin typeface="+mj-lt"/>
              </a:rPr>
              <a:t>(«</a:t>
            </a:r>
            <a:r>
              <a:rPr lang="ru-RU" sz="1800" dirty="0">
                <a:solidFill>
                  <a:srgbClr val="00B050"/>
                </a:solidFill>
                <a:latin typeface="+mj-lt"/>
              </a:rPr>
              <a:t>Нажми меня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!</a:t>
            </a:r>
            <a:r>
              <a:rPr lang="ru-RU" sz="1800" dirty="0">
                <a:latin typeface="+mj-lt"/>
              </a:rPr>
              <a:t>»)</a:t>
            </a:r>
            <a:endParaRPr sz="1800" dirty="0">
              <a:latin typeface="+mj-lt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QPushButton</a:t>
            </a:r>
            <a:endParaRPr dirty="0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F18047-BD4F-6531-F8CB-98DB37D97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1" t="1" r="1516" b="2805"/>
          <a:stretch/>
        </p:blipFill>
        <p:spPr>
          <a:xfrm>
            <a:off x="5421073" y="1854311"/>
            <a:ext cx="2826427" cy="1787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29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Кнопка в </a:t>
            </a:r>
            <a:r>
              <a:rPr lang="en-US" dirty="0"/>
              <a:t>PyQt5</a:t>
            </a:r>
            <a:endParaRPr dirty="0"/>
          </a:p>
        </p:txBody>
      </p:sp>
      <p:grpSp>
        <p:nvGrpSpPr>
          <p:cNvPr id="983" name="Google Shape;983;p58"/>
          <p:cNvGrpSpPr/>
          <p:nvPr/>
        </p:nvGrpSpPr>
        <p:grpSpPr>
          <a:xfrm>
            <a:off x="115476" y="94437"/>
            <a:ext cx="849091" cy="639458"/>
            <a:chOff x="1574625" y="624700"/>
            <a:chExt cx="822125" cy="619150"/>
          </a:xfrm>
        </p:grpSpPr>
        <p:sp>
          <p:nvSpPr>
            <p:cNvPr id="984" name="Google Shape;984;p5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58"/>
          <p:cNvGrpSpPr/>
          <p:nvPr/>
        </p:nvGrpSpPr>
        <p:grpSpPr>
          <a:xfrm>
            <a:off x="8477256" y="94437"/>
            <a:ext cx="602100" cy="666100"/>
            <a:chOff x="1820650" y="1393100"/>
            <a:chExt cx="602100" cy="666100"/>
          </a:xfrm>
        </p:grpSpPr>
        <p:sp>
          <p:nvSpPr>
            <p:cNvPr id="987" name="Google Shape;987;p5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58"/>
          <p:cNvSpPr/>
          <p:nvPr/>
        </p:nvSpPr>
        <p:spPr>
          <a:xfrm>
            <a:off x="210569" y="415435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25E4B8-045B-8382-AE4C-355C00E49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350" y="1639183"/>
            <a:ext cx="7827035" cy="2063881"/>
          </a:xfrm>
          <a:prstGeom prst="rect">
            <a:avLst/>
          </a:prstGeom>
        </p:spPr>
      </p:pic>
      <p:sp>
        <p:nvSpPr>
          <p:cNvPr id="990" name="Google Shape;990;p58"/>
          <p:cNvSpPr/>
          <p:nvPr/>
        </p:nvSpPr>
        <p:spPr>
          <a:xfrm>
            <a:off x="8630681" y="1393008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F86ED-7614-8875-9F90-CD1F21803B87}"/>
              </a:ext>
            </a:extLst>
          </p:cNvPr>
          <p:cNvSpPr/>
          <p:nvPr/>
        </p:nvSpPr>
        <p:spPr>
          <a:xfrm>
            <a:off x="421054" y="2647157"/>
            <a:ext cx="4490159" cy="169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AA5776-B021-762B-6D28-E89EEA882FE5}"/>
              </a:ext>
            </a:extLst>
          </p:cNvPr>
          <p:cNvSpPr/>
          <p:nvPr/>
        </p:nvSpPr>
        <p:spPr>
          <a:xfrm>
            <a:off x="365700" y="3371626"/>
            <a:ext cx="5811675" cy="169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667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429792" y="1202486"/>
            <a:ext cx="8402612" cy="316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Bahnschrift Light" panose="020B0502040204020203" pitchFamily="34" charset="0"/>
              </a:rPr>
              <a:t> def </a:t>
            </a:r>
            <a:r>
              <a:rPr lang="en-US" sz="1200" dirty="0" err="1">
                <a:latin typeface="Bahnschrift Light" panose="020B0502040204020203" pitchFamily="34" charset="0"/>
              </a:rPr>
              <a:t>initUI</a:t>
            </a:r>
            <a:r>
              <a:rPr lang="en-US" sz="1200" dirty="0">
                <a:latin typeface="Bahnschrift Light" panose="020B0502040204020203" pitchFamily="34" charset="0"/>
              </a:rPr>
              <a:t>(self): # </a:t>
            </a:r>
            <a:r>
              <a:rPr lang="ru-RU" sz="120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1200" dirty="0">
              <a:latin typeface="Bahnschrift Light" panose="020B0502040204020203" pitchFamily="34" charset="0"/>
            </a:endParaRP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label1 = </a:t>
            </a:r>
            <a:r>
              <a:rPr lang="en-US" sz="1200" dirty="0" err="1">
                <a:latin typeface="Bahnschrift Light" panose="020B0502040204020203" pitchFamily="34" charset="0"/>
              </a:rPr>
              <a:t>QLabel</a:t>
            </a:r>
            <a:r>
              <a:rPr lang="en-US" sz="1200" dirty="0">
                <a:latin typeface="Bahnschrift Light" panose="020B0502040204020203" pitchFamily="34" charset="0"/>
              </a:rPr>
              <a:t>("Hello world!") # </a:t>
            </a:r>
            <a:r>
              <a:rPr lang="ru-RU" sz="120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label1.setAlignment(</a:t>
            </a:r>
            <a:r>
              <a:rPr lang="en-US" sz="1200" dirty="0" err="1">
                <a:latin typeface="Bahnschrift Light" panose="020B0502040204020203" pitchFamily="34" charset="0"/>
              </a:rPr>
              <a:t>Qt.AlignCenter</a:t>
            </a:r>
            <a:r>
              <a:rPr lang="en-US" sz="1200" dirty="0">
                <a:latin typeface="Bahnschrift Light" panose="020B0502040204020203" pitchFamily="34" charset="0"/>
              </a:rPr>
              <a:t>)# </a:t>
            </a:r>
            <a:r>
              <a:rPr lang="ru-RU" sz="12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pic = </a:t>
            </a:r>
            <a:r>
              <a:rPr lang="en-US" sz="1200" dirty="0" err="1">
                <a:latin typeface="Bahnschrift Light" panose="020B0502040204020203" pitchFamily="34" charset="0"/>
              </a:rPr>
              <a:t>QLabel</a:t>
            </a:r>
            <a:r>
              <a:rPr lang="en-US" sz="1200" dirty="0">
                <a:latin typeface="Bahnschrift Light" panose="020B0502040204020203" pitchFamily="34" charset="0"/>
              </a:rPr>
              <a:t>()  # </a:t>
            </a:r>
            <a:r>
              <a:rPr lang="ru-RU" sz="120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pic.setPixmap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QPixmap</a:t>
            </a:r>
            <a:r>
              <a:rPr lang="en-US" sz="120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120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pic.setAlignment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Qt.AlignCenter</a:t>
            </a:r>
            <a:r>
              <a:rPr lang="en-US" sz="1200" dirty="0">
                <a:latin typeface="Bahnschrift Light" panose="020B0502040204020203" pitchFamily="34" charset="0"/>
              </a:rPr>
              <a:t>)# </a:t>
            </a:r>
            <a:r>
              <a:rPr lang="ru-RU" sz="12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button = </a:t>
            </a:r>
            <a:r>
              <a:rPr lang="en-US" sz="1200" dirty="0" err="1">
                <a:latin typeface="Bahnschrift Light" panose="020B0502040204020203" pitchFamily="34" charset="0"/>
              </a:rPr>
              <a:t>QPushButton</a:t>
            </a:r>
            <a:r>
              <a:rPr lang="en-US" sz="1200" dirty="0">
                <a:latin typeface="Bahnschrift Light" panose="020B0502040204020203" pitchFamily="34" charset="0"/>
              </a:rPr>
              <a:t>("</a:t>
            </a:r>
            <a:r>
              <a:rPr lang="ru-RU" sz="1200" dirty="0">
                <a:latin typeface="Bahnschrift Light" panose="020B0502040204020203" pitchFamily="34" charset="0"/>
              </a:rPr>
              <a:t>Нажми меня!") # Создаем кнопку.</a:t>
            </a:r>
          </a:p>
          <a:p>
            <a:endParaRPr lang="ru-RU" sz="1200" dirty="0">
              <a:latin typeface="Bahnschrift Light" panose="020B0502040204020203" pitchFamily="34" charset="0"/>
            </a:endParaRP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layout = </a:t>
            </a:r>
            <a:r>
              <a:rPr lang="en-US" sz="1200" dirty="0" err="1">
                <a:latin typeface="Bahnschrift Light" panose="020B0502040204020203" pitchFamily="34" charset="0"/>
              </a:rPr>
              <a:t>QVBoxLayout</a:t>
            </a:r>
            <a:r>
              <a:rPr lang="en-US" sz="1200" dirty="0">
                <a:latin typeface="Bahnschrift Light" panose="020B0502040204020203" pitchFamily="34" charset="0"/>
              </a:rPr>
              <a:t>()# </a:t>
            </a:r>
            <a:r>
              <a:rPr lang="ru-RU" sz="1200" dirty="0">
                <a:latin typeface="Bahnschrift Light" panose="020B0502040204020203" pitchFamily="34" charset="0"/>
              </a:rPr>
              <a:t>Вертикальный макет, в который мы будем класть наши виджеты.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(label1) # </a:t>
            </a:r>
            <a:r>
              <a:rPr lang="ru-RU" sz="1200" dirty="0">
                <a:latin typeface="Bahnschrift Light" panose="020B0502040204020203" pitchFamily="34" charset="0"/>
              </a:rPr>
              <a:t>Добавляем надпись.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(pic) # </a:t>
            </a:r>
            <a:r>
              <a:rPr lang="ru-RU" sz="1200" dirty="0">
                <a:latin typeface="Bahnschrift Light" panose="020B0502040204020203" pitchFamily="34" charset="0"/>
              </a:rPr>
              <a:t>Добавляем картинку.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(button) # </a:t>
            </a:r>
            <a:r>
              <a:rPr lang="ru-RU" sz="1200" dirty="0">
                <a:latin typeface="Bahnschrift Light" panose="020B0502040204020203" pitchFamily="34" charset="0"/>
              </a:rPr>
              <a:t>Добавляем кнопку.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self.setLayout</a:t>
            </a:r>
            <a:r>
              <a:rPr lang="en-US" sz="1200" dirty="0">
                <a:latin typeface="Bahnschrift Light" panose="020B0502040204020203" pitchFamily="34" charset="0"/>
              </a:rPr>
              <a:t>(layout) # </a:t>
            </a:r>
            <a:r>
              <a:rPr lang="ru-RU" sz="120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A732BB-9399-5D6F-005B-9B6B4CC2A126}"/>
              </a:ext>
            </a:extLst>
          </p:cNvPr>
          <p:cNvSpPr/>
          <p:nvPr/>
        </p:nvSpPr>
        <p:spPr>
          <a:xfrm>
            <a:off x="365700" y="2784003"/>
            <a:ext cx="4921597" cy="224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22C7CC-85DC-09D6-F322-555DCC162D98}"/>
              </a:ext>
            </a:extLst>
          </p:cNvPr>
          <p:cNvSpPr/>
          <p:nvPr/>
        </p:nvSpPr>
        <p:spPr>
          <a:xfrm>
            <a:off x="311596" y="3696089"/>
            <a:ext cx="5924487" cy="2246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52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716461" y="2096984"/>
            <a:ext cx="4307842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button</a:t>
            </a:r>
            <a:r>
              <a:rPr lang="en-US" sz="1800" dirty="0" err="1">
                <a:latin typeface="+mj-lt"/>
              </a:rPr>
              <a:t>.clicked.connect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self.close</a:t>
            </a:r>
            <a:r>
              <a:rPr lang="en-US" sz="1800" dirty="0">
                <a:latin typeface="+mj-lt"/>
              </a:rPr>
              <a:t>)</a:t>
            </a:r>
            <a:endParaRPr lang="ru-RU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B050"/>
                </a:solidFill>
                <a:latin typeface="+mj-lt"/>
              </a:rPr>
              <a:t>Это может быть любая другая функция!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В данном случае метод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.close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уже существует, мы наследовали его от класса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QWidget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</a:t>
            </a:r>
            <a:endParaRPr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716461" y="125170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QPushButton</a:t>
            </a:r>
            <a:r>
              <a:rPr lang="en-US" dirty="0"/>
              <a:t> –</a:t>
            </a:r>
            <a:br>
              <a:rPr lang="en-US" dirty="0"/>
            </a:br>
            <a:r>
              <a:rPr lang="ru-RU" sz="2400" dirty="0">
                <a:latin typeface="Arial Black" panose="020B0A04020102020204" pitchFamily="34" charset="0"/>
              </a:rPr>
              <a:t>привязка к функции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F18047-BD4F-6531-F8CB-98DB37D97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1" t="1" r="1516" b="2805"/>
          <a:stretch/>
        </p:blipFill>
        <p:spPr>
          <a:xfrm>
            <a:off x="5421073" y="1854311"/>
            <a:ext cx="2826427" cy="1787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BEC4BD6B-F970-3BDD-0AE7-DE48D90FB028}"/>
              </a:ext>
            </a:extLst>
          </p:cNvPr>
          <p:cNvCxnSpPr>
            <a:cxnSpLocks/>
          </p:cNvCxnSpPr>
          <p:nvPr/>
        </p:nvCxnSpPr>
        <p:spPr>
          <a:xfrm flipV="1">
            <a:off x="6797416" y="2207358"/>
            <a:ext cx="621026" cy="600041"/>
          </a:xfrm>
          <a:prstGeom prst="curved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4377FE36-CA80-4D28-C166-5E1777970CC5}"/>
              </a:ext>
            </a:extLst>
          </p:cNvPr>
          <p:cNvSpPr/>
          <p:nvPr/>
        </p:nvSpPr>
        <p:spPr>
          <a:xfrm>
            <a:off x="7418442" y="1954051"/>
            <a:ext cx="523565" cy="5106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BE68763-F8D1-717C-C8B0-0852EAF8E372}"/>
              </a:ext>
            </a:extLst>
          </p:cNvPr>
          <p:cNvSpPr/>
          <p:nvPr/>
        </p:nvSpPr>
        <p:spPr>
          <a:xfrm>
            <a:off x="5914104" y="2816617"/>
            <a:ext cx="1821426" cy="6000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143119CD-CE8E-DB95-C5BA-0AFF8C7B2709}"/>
              </a:ext>
            </a:extLst>
          </p:cNvPr>
          <p:cNvSpPr/>
          <p:nvPr/>
        </p:nvSpPr>
        <p:spPr>
          <a:xfrm flipV="1">
            <a:off x="3008672" y="2299303"/>
            <a:ext cx="5407740" cy="2159138"/>
          </a:xfrm>
          <a:custGeom>
            <a:avLst/>
            <a:gdLst>
              <a:gd name="connsiteX0" fmla="*/ 0 w 5407740"/>
              <a:gd name="connsiteY0" fmla="*/ 93732 h 562378"/>
              <a:gd name="connsiteX1" fmla="*/ 93732 w 5407740"/>
              <a:gd name="connsiteY1" fmla="*/ 0 h 562378"/>
              <a:gd name="connsiteX2" fmla="*/ 901290 w 5407740"/>
              <a:gd name="connsiteY2" fmla="*/ 0 h 562378"/>
              <a:gd name="connsiteX3" fmla="*/ 901290 w 5407740"/>
              <a:gd name="connsiteY3" fmla="*/ 0 h 562378"/>
              <a:gd name="connsiteX4" fmla="*/ 2253225 w 5407740"/>
              <a:gd name="connsiteY4" fmla="*/ 0 h 562378"/>
              <a:gd name="connsiteX5" fmla="*/ 5314008 w 5407740"/>
              <a:gd name="connsiteY5" fmla="*/ 0 h 562378"/>
              <a:gd name="connsiteX6" fmla="*/ 5407740 w 5407740"/>
              <a:gd name="connsiteY6" fmla="*/ 93732 h 562378"/>
              <a:gd name="connsiteX7" fmla="*/ 5407740 w 5407740"/>
              <a:gd name="connsiteY7" fmla="*/ 328054 h 562378"/>
              <a:gd name="connsiteX8" fmla="*/ 5407740 w 5407740"/>
              <a:gd name="connsiteY8" fmla="*/ 328054 h 562378"/>
              <a:gd name="connsiteX9" fmla="*/ 5407740 w 5407740"/>
              <a:gd name="connsiteY9" fmla="*/ 468648 h 562378"/>
              <a:gd name="connsiteX10" fmla="*/ 5407740 w 5407740"/>
              <a:gd name="connsiteY10" fmla="*/ 468646 h 562378"/>
              <a:gd name="connsiteX11" fmla="*/ 5314008 w 5407740"/>
              <a:gd name="connsiteY11" fmla="*/ 562378 h 562378"/>
              <a:gd name="connsiteX12" fmla="*/ 2253225 w 5407740"/>
              <a:gd name="connsiteY12" fmla="*/ 562378 h 562378"/>
              <a:gd name="connsiteX13" fmla="*/ 1697057 w 5407740"/>
              <a:gd name="connsiteY13" fmla="*/ 2218131 h 562378"/>
              <a:gd name="connsiteX14" fmla="*/ 901290 w 5407740"/>
              <a:gd name="connsiteY14" fmla="*/ 562378 h 562378"/>
              <a:gd name="connsiteX15" fmla="*/ 93732 w 5407740"/>
              <a:gd name="connsiteY15" fmla="*/ 562378 h 562378"/>
              <a:gd name="connsiteX16" fmla="*/ 0 w 5407740"/>
              <a:gd name="connsiteY16" fmla="*/ 468646 h 562378"/>
              <a:gd name="connsiteX17" fmla="*/ 0 w 5407740"/>
              <a:gd name="connsiteY17" fmla="*/ 468648 h 562378"/>
              <a:gd name="connsiteX18" fmla="*/ 0 w 5407740"/>
              <a:gd name="connsiteY18" fmla="*/ 328054 h 562378"/>
              <a:gd name="connsiteX19" fmla="*/ 0 w 5407740"/>
              <a:gd name="connsiteY19" fmla="*/ 328054 h 562378"/>
              <a:gd name="connsiteX20" fmla="*/ 0 w 5407740"/>
              <a:gd name="connsiteY20" fmla="*/ 93732 h 562378"/>
              <a:gd name="connsiteX0" fmla="*/ 0 w 5407740"/>
              <a:gd name="connsiteY0" fmla="*/ 93732 h 2218131"/>
              <a:gd name="connsiteX1" fmla="*/ 93732 w 5407740"/>
              <a:gd name="connsiteY1" fmla="*/ 0 h 2218131"/>
              <a:gd name="connsiteX2" fmla="*/ 901290 w 5407740"/>
              <a:gd name="connsiteY2" fmla="*/ 0 h 2218131"/>
              <a:gd name="connsiteX3" fmla="*/ 901290 w 5407740"/>
              <a:gd name="connsiteY3" fmla="*/ 0 h 2218131"/>
              <a:gd name="connsiteX4" fmla="*/ 2253225 w 5407740"/>
              <a:gd name="connsiteY4" fmla="*/ 0 h 2218131"/>
              <a:gd name="connsiteX5" fmla="*/ 5314008 w 5407740"/>
              <a:gd name="connsiteY5" fmla="*/ 0 h 2218131"/>
              <a:gd name="connsiteX6" fmla="*/ 5407740 w 5407740"/>
              <a:gd name="connsiteY6" fmla="*/ 93732 h 2218131"/>
              <a:gd name="connsiteX7" fmla="*/ 5407740 w 5407740"/>
              <a:gd name="connsiteY7" fmla="*/ 328054 h 2218131"/>
              <a:gd name="connsiteX8" fmla="*/ 5407740 w 5407740"/>
              <a:gd name="connsiteY8" fmla="*/ 328054 h 2218131"/>
              <a:gd name="connsiteX9" fmla="*/ 5407740 w 5407740"/>
              <a:gd name="connsiteY9" fmla="*/ 468648 h 2218131"/>
              <a:gd name="connsiteX10" fmla="*/ 5407740 w 5407740"/>
              <a:gd name="connsiteY10" fmla="*/ 468646 h 2218131"/>
              <a:gd name="connsiteX11" fmla="*/ 5314008 w 5407740"/>
              <a:gd name="connsiteY11" fmla="*/ 562378 h 2218131"/>
              <a:gd name="connsiteX12" fmla="*/ 2253225 w 5407740"/>
              <a:gd name="connsiteY12" fmla="*/ 562378 h 2218131"/>
              <a:gd name="connsiteX13" fmla="*/ 1697057 w 5407740"/>
              <a:gd name="connsiteY13" fmla="*/ 2218131 h 2218131"/>
              <a:gd name="connsiteX14" fmla="*/ 1948426 w 5407740"/>
              <a:gd name="connsiteY14" fmla="*/ 562378 h 2218131"/>
              <a:gd name="connsiteX15" fmla="*/ 93732 w 5407740"/>
              <a:gd name="connsiteY15" fmla="*/ 562378 h 2218131"/>
              <a:gd name="connsiteX16" fmla="*/ 0 w 5407740"/>
              <a:gd name="connsiteY16" fmla="*/ 468646 h 2218131"/>
              <a:gd name="connsiteX17" fmla="*/ 0 w 5407740"/>
              <a:gd name="connsiteY17" fmla="*/ 468648 h 2218131"/>
              <a:gd name="connsiteX18" fmla="*/ 0 w 5407740"/>
              <a:gd name="connsiteY18" fmla="*/ 328054 h 2218131"/>
              <a:gd name="connsiteX19" fmla="*/ 0 w 5407740"/>
              <a:gd name="connsiteY19" fmla="*/ 328054 h 2218131"/>
              <a:gd name="connsiteX20" fmla="*/ 0 w 5407740"/>
              <a:gd name="connsiteY20" fmla="*/ 93732 h 2218131"/>
              <a:gd name="connsiteX0" fmla="*/ 0 w 5407740"/>
              <a:gd name="connsiteY0" fmla="*/ 93732 h 2218131"/>
              <a:gd name="connsiteX1" fmla="*/ 93732 w 5407740"/>
              <a:gd name="connsiteY1" fmla="*/ 0 h 2218131"/>
              <a:gd name="connsiteX2" fmla="*/ 901290 w 5407740"/>
              <a:gd name="connsiteY2" fmla="*/ 0 h 2218131"/>
              <a:gd name="connsiteX3" fmla="*/ 901290 w 5407740"/>
              <a:gd name="connsiteY3" fmla="*/ 0 h 2218131"/>
              <a:gd name="connsiteX4" fmla="*/ 2253225 w 5407740"/>
              <a:gd name="connsiteY4" fmla="*/ 0 h 2218131"/>
              <a:gd name="connsiteX5" fmla="*/ 5314008 w 5407740"/>
              <a:gd name="connsiteY5" fmla="*/ 0 h 2218131"/>
              <a:gd name="connsiteX6" fmla="*/ 5407740 w 5407740"/>
              <a:gd name="connsiteY6" fmla="*/ 93732 h 2218131"/>
              <a:gd name="connsiteX7" fmla="*/ 5407740 w 5407740"/>
              <a:gd name="connsiteY7" fmla="*/ 328054 h 2218131"/>
              <a:gd name="connsiteX8" fmla="*/ 5407740 w 5407740"/>
              <a:gd name="connsiteY8" fmla="*/ 328054 h 2218131"/>
              <a:gd name="connsiteX9" fmla="*/ 5407740 w 5407740"/>
              <a:gd name="connsiteY9" fmla="*/ 468648 h 2218131"/>
              <a:gd name="connsiteX10" fmla="*/ 5407740 w 5407740"/>
              <a:gd name="connsiteY10" fmla="*/ 468646 h 2218131"/>
              <a:gd name="connsiteX11" fmla="*/ 5314008 w 5407740"/>
              <a:gd name="connsiteY11" fmla="*/ 562378 h 2218131"/>
              <a:gd name="connsiteX12" fmla="*/ 2253225 w 5407740"/>
              <a:gd name="connsiteY12" fmla="*/ 562378 h 2218131"/>
              <a:gd name="connsiteX13" fmla="*/ 1697057 w 5407740"/>
              <a:gd name="connsiteY13" fmla="*/ 2218131 h 2218131"/>
              <a:gd name="connsiteX14" fmla="*/ 2081162 w 5407740"/>
              <a:gd name="connsiteY14" fmla="*/ 569752 h 2218131"/>
              <a:gd name="connsiteX15" fmla="*/ 93732 w 5407740"/>
              <a:gd name="connsiteY15" fmla="*/ 562378 h 2218131"/>
              <a:gd name="connsiteX16" fmla="*/ 0 w 5407740"/>
              <a:gd name="connsiteY16" fmla="*/ 468646 h 2218131"/>
              <a:gd name="connsiteX17" fmla="*/ 0 w 5407740"/>
              <a:gd name="connsiteY17" fmla="*/ 468648 h 2218131"/>
              <a:gd name="connsiteX18" fmla="*/ 0 w 5407740"/>
              <a:gd name="connsiteY18" fmla="*/ 328054 h 2218131"/>
              <a:gd name="connsiteX19" fmla="*/ 0 w 5407740"/>
              <a:gd name="connsiteY19" fmla="*/ 328054 h 2218131"/>
              <a:gd name="connsiteX20" fmla="*/ 0 w 5407740"/>
              <a:gd name="connsiteY20" fmla="*/ 93732 h 2218131"/>
              <a:gd name="connsiteX0" fmla="*/ 0 w 5407740"/>
              <a:gd name="connsiteY0" fmla="*/ 93732 h 2218131"/>
              <a:gd name="connsiteX1" fmla="*/ 93732 w 5407740"/>
              <a:gd name="connsiteY1" fmla="*/ 0 h 2218131"/>
              <a:gd name="connsiteX2" fmla="*/ 901290 w 5407740"/>
              <a:gd name="connsiteY2" fmla="*/ 0 h 2218131"/>
              <a:gd name="connsiteX3" fmla="*/ 901290 w 5407740"/>
              <a:gd name="connsiteY3" fmla="*/ 0 h 2218131"/>
              <a:gd name="connsiteX4" fmla="*/ 2253225 w 5407740"/>
              <a:gd name="connsiteY4" fmla="*/ 0 h 2218131"/>
              <a:gd name="connsiteX5" fmla="*/ 5314008 w 5407740"/>
              <a:gd name="connsiteY5" fmla="*/ 0 h 2218131"/>
              <a:gd name="connsiteX6" fmla="*/ 5407740 w 5407740"/>
              <a:gd name="connsiteY6" fmla="*/ 93732 h 2218131"/>
              <a:gd name="connsiteX7" fmla="*/ 5407740 w 5407740"/>
              <a:gd name="connsiteY7" fmla="*/ 328054 h 2218131"/>
              <a:gd name="connsiteX8" fmla="*/ 5407740 w 5407740"/>
              <a:gd name="connsiteY8" fmla="*/ 328054 h 2218131"/>
              <a:gd name="connsiteX9" fmla="*/ 5407740 w 5407740"/>
              <a:gd name="connsiteY9" fmla="*/ 468648 h 2218131"/>
              <a:gd name="connsiteX10" fmla="*/ 5407740 w 5407740"/>
              <a:gd name="connsiteY10" fmla="*/ 468646 h 2218131"/>
              <a:gd name="connsiteX11" fmla="*/ 5314008 w 5407740"/>
              <a:gd name="connsiteY11" fmla="*/ 562378 h 2218131"/>
              <a:gd name="connsiteX12" fmla="*/ 2334341 w 5407740"/>
              <a:gd name="connsiteY12" fmla="*/ 547629 h 2218131"/>
              <a:gd name="connsiteX13" fmla="*/ 1697057 w 5407740"/>
              <a:gd name="connsiteY13" fmla="*/ 2218131 h 2218131"/>
              <a:gd name="connsiteX14" fmla="*/ 2081162 w 5407740"/>
              <a:gd name="connsiteY14" fmla="*/ 569752 h 2218131"/>
              <a:gd name="connsiteX15" fmla="*/ 93732 w 5407740"/>
              <a:gd name="connsiteY15" fmla="*/ 562378 h 2218131"/>
              <a:gd name="connsiteX16" fmla="*/ 0 w 5407740"/>
              <a:gd name="connsiteY16" fmla="*/ 468646 h 2218131"/>
              <a:gd name="connsiteX17" fmla="*/ 0 w 5407740"/>
              <a:gd name="connsiteY17" fmla="*/ 468648 h 2218131"/>
              <a:gd name="connsiteX18" fmla="*/ 0 w 5407740"/>
              <a:gd name="connsiteY18" fmla="*/ 328054 h 2218131"/>
              <a:gd name="connsiteX19" fmla="*/ 0 w 5407740"/>
              <a:gd name="connsiteY19" fmla="*/ 328054 h 2218131"/>
              <a:gd name="connsiteX20" fmla="*/ 0 w 5407740"/>
              <a:gd name="connsiteY20" fmla="*/ 93732 h 2218131"/>
              <a:gd name="connsiteX0" fmla="*/ 0 w 5407740"/>
              <a:gd name="connsiteY0" fmla="*/ 93732 h 2291873"/>
              <a:gd name="connsiteX1" fmla="*/ 93732 w 5407740"/>
              <a:gd name="connsiteY1" fmla="*/ 0 h 2291873"/>
              <a:gd name="connsiteX2" fmla="*/ 901290 w 5407740"/>
              <a:gd name="connsiteY2" fmla="*/ 0 h 2291873"/>
              <a:gd name="connsiteX3" fmla="*/ 901290 w 5407740"/>
              <a:gd name="connsiteY3" fmla="*/ 0 h 2291873"/>
              <a:gd name="connsiteX4" fmla="*/ 2253225 w 5407740"/>
              <a:gd name="connsiteY4" fmla="*/ 0 h 2291873"/>
              <a:gd name="connsiteX5" fmla="*/ 5314008 w 5407740"/>
              <a:gd name="connsiteY5" fmla="*/ 0 h 2291873"/>
              <a:gd name="connsiteX6" fmla="*/ 5407740 w 5407740"/>
              <a:gd name="connsiteY6" fmla="*/ 93732 h 2291873"/>
              <a:gd name="connsiteX7" fmla="*/ 5407740 w 5407740"/>
              <a:gd name="connsiteY7" fmla="*/ 328054 h 2291873"/>
              <a:gd name="connsiteX8" fmla="*/ 5407740 w 5407740"/>
              <a:gd name="connsiteY8" fmla="*/ 328054 h 2291873"/>
              <a:gd name="connsiteX9" fmla="*/ 5407740 w 5407740"/>
              <a:gd name="connsiteY9" fmla="*/ 468648 h 2291873"/>
              <a:gd name="connsiteX10" fmla="*/ 5407740 w 5407740"/>
              <a:gd name="connsiteY10" fmla="*/ 468646 h 2291873"/>
              <a:gd name="connsiteX11" fmla="*/ 5314008 w 5407740"/>
              <a:gd name="connsiteY11" fmla="*/ 562378 h 2291873"/>
              <a:gd name="connsiteX12" fmla="*/ 2334341 w 5407740"/>
              <a:gd name="connsiteY12" fmla="*/ 547629 h 2291873"/>
              <a:gd name="connsiteX13" fmla="*/ 1674934 w 5407740"/>
              <a:gd name="connsiteY13" fmla="*/ 2291873 h 2291873"/>
              <a:gd name="connsiteX14" fmla="*/ 2081162 w 5407740"/>
              <a:gd name="connsiteY14" fmla="*/ 569752 h 2291873"/>
              <a:gd name="connsiteX15" fmla="*/ 93732 w 5407740"/>
              <a:gd name="connsiteY15" fmla="*/ 562378 h 2291873"/>
              <a:gd name="connsiteX16" fmla="*/ 0 w 5407740"/>
              <a:gd name="connsiteY16" fmla="*/ 468646 h 2291873"/>
              <a:gd name="connsiteX17" fmla="*/ 0 w 5407740"/>
              <a:gd name="connsiteY17" fmla="*/ 468648 h 2291873"/>
              <a:gd name="connsiteX18" fmla="*/ 0 w 5407740"/>
              <a:gd name="connsiteY18" fmla="*/ 328054 h 2291873"/>
              <a:gd name="connsiteX19" fmla="*/ 0 w 5407740"/>
              <a:gd name="connsiteY19" fmla="*/ 328054 h 2291873"/>
              <a:gd name="connsiteX20" fmla="*/ 0 w 5407740"/>
              <a:gd name="connsiteY20" fmla="*/ 93732 h 2291873"/>
              <a:gd name="connsiteX0" fmla="*/ 0 w 5407740"/>
              <a:gd name="connsiteY0" fmla="*/ 93732 h 2159138"/>
              <a:gd name="connsiteX1" fmla="*/ 93732 w 5407740"/>
              <a:gd name="connsiteY1" fmla="*/ 0 h 2159138"/>
              <a:gd name="connsiteX2" fmla="*/ 901290 w 5407740"/>
              <a:gd name="connsiteY2" fmla="*/ 0 h 2159138"/>
              <a:gd name="connsiteX3" fmla="*/ 901290 w 5407740"/>
              <a:gd name="connsiteY3" fmla="*/ 0 h 2159138"/>
              <a:gd name="connsiteX4" fmla="*/ 2253225 w 5407740"/>
              <a:gd name="connsiteY4" fmla="*/ 0 h 2159138"/>
              <a:gd name="connsiteX5" fmla="*/ 5314008 w 5407740"/>
              <a:gd name="connsiteY5" fmla="*/ 0 h 2159138"/>
              <a:gd name="connsiteX6" fmla="*/ 5407740 w 5407740"/>
              <a:gd name="connsiteY6" fmla="*/ 93732 h 2159138"/>
              <a:gd name="connsiteX7" fmla="*/ 5407740 w 5407740"/>
              <a:gd name="connsiteY7" fmla="*/ 328054 h 2159138"/>
              <a:gd name="connsiteX8" fmla="*/ 5407740 w 5407740"/>
              <a:gd name="connsiteY8" fmla="*/ 328054 h 2159138"/>
              <a:gd name="connsiteX9" fmla="*/ 5407740 w 5407740"/>
              <a:gd name="connsiteY9" fmla="*/ 468648 h 2159138"/>
              <a:gd name="connsiteX10" fmla="*/ 5407740 w 5407740"/>
              <a:gd name="connsiteY10" fmla="*/ 468646 h 2159138"/>
              <a:gd name="connsiteX11" fmla="*/ 5314008 w 5407740"/>
              <a:gd name="connsiteY11" fmla="*/ 562378 h 2159138"/>
              <a:gd name="connsiteX12" fmla="*/ 2334341 w 5407740"/>
              <a:gd name="connsiteY12" fmla="*/ 547629 h 2159138"/>
              <a:gd name="connsiteX13" fmla="*/ 1298850 w 5407740"/>
              <a:gd name="connsiteY13" fmla="*/ 2159138 h 2159138"/>
              <a:gd name="connsiteX14" fmla="*/ 2081162 w 5407740"/>
              <a:gd name="connsiteY14" fmla="*/ 569752 h 2159138"/>
              <a:gd name="connsiteX15" fmla="*/ 93732 w 5407740"/>
              <a:gd name="connsiteY15" fmla="*/ 562378 h 2159138"/>
              <a:gd name="connsiteX16" fmla="*/ 0 w 5407740"/>
              <a:gd name="connsiteY16" fmla="*/ 468646 h 2159138"/>
              <a:gd name="connsiteX17" fmla="*/ 0 w 5407740"/>
              <a:gd name="connsiteY17" fmla="*/ 468648 h 2159138"/>
              <a:gd name="connsiteX18" fmla="*/ 0 w 5407740"/>
              <a:gd name="connsiteY18" fmla="*/ 328054 h 2159138"/>
              <a:gd name="connsiteX19" fmla="*/ 0 w 5407740"/>
              <a:gd name="connsiteY19" fmla="*/ 328054 h 2159138"/>
              <a:gd name="connsiteX20" fmla="*/ 0 w 5407740"/>
              <a:gd name="connsiteY20" fmla="*/ 93732 h 215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07740" h="2159138">
                <a:moveTo>
                  <a:pt x="0" y="93732"/>
                </a:moveTo>
                <a:cubicBezTo>
                  <a:pt x="0" y="41965"/>
                  <a:pt x="41965" y="0"/>
                  <a:pt x="93732" y="0"/>
                </a:cubicBezTo>
                <a:lnTo>
                  <a:pt x="901290" y="0"/>
                </a:lnTo>
                <a:lnTo>
                  <a:pt x="901290" y="0"/>
                </a:lnTo>
                <a:lnTo>
                  <a:pt x="2253225" y="0"/>
                </a:lnTo>
                <a:lnTo>
                  <a:pt x="5314008" y="0"/>
                </a:lnTo>
                <a:cubicBezTo>
                  <a:pt x="5365775" y="0"/>
                  <a:pt x="5407740" y="41965"/>
                  <a:pt x="5407740" y="93732"/>
                </a:cubicBezTo>
                <a:lnTo>
                  <a:pt x="5407740" y="328054"/>
                </a:lnTo>
                <a:lnTo>
                  <a:pt x="5407740" y="328054"/>
                </a:lnTo>
                <a:lnTo>
                  <a:pt x="5407740" y="468648"/>
                </a:lnTo>
                <a:lnTo>
                  <a:pt x="5407740" y="468646"/>
                </a:lnTo>
                <a:cubicBezTo>
                  <a:pt x="5407740" y="520413"/>
                  <a:pt x="5365775" y="562378"/>
                  <a:pt x="5314008" y="562378"/>
                </a:cubicBezTo>
                <a:lnTo>
                  <a:pt x="2334341" y="547629"/>
                </a:lnTo>
                <a:lnTo>
                  <a:pt x="1298850" y="2159138"/>
                </a:lnTo>
                <a:lnTo>
                  <a:pt x="2081162" y="569752"/>
                </a:lnTo>
                <a:lnTo>
                  <a:pt x="93732" y="562378"/>
                </a:lnTo>
                <a:cubicBezTo>
                  <a:pt x="41965" y="562378"/>
                  <a:pt x="0" y="520413"/>
                  <a:pt x="0" y="468646"/>
                </a:cubicBezTo>
                <a:lnTo>
                  <a:pt x="0" y="468648"/>
                </a:lnTo>
                <a:lnTo>
                  <a:pt x="0" y="328054"/>
                </a:lnTo>
                <a:lnTo>
                  <a:pt x="0" y="328054"/>
                </a:lnTo>
                <a:lnTo>
                  <a:pt x="0" y="93732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Google Shape;287;p38">
            <a:extLst>
              <a:ext uri="{FF2B5EF4-FFF2-40B4-BE49-F238E27FC236}">
                <a16:creationId xmlns:a16="http://schemas.microsoft.com/office/drawing/2014/main" id="{01115867-95F7-BF22-DB4D-362072CAF547}"/>
              </a:ext>
            </a:extLst>
          </p:cNvPr>
          <p:cNvSpPr txBox="1">
            <a:spLocks/>
          </p:cNvSpPr>
          <p:nvPr/>
        </p:nvSpPr>
        <p:spPr>
          <a:xfrm>
            <a:off x="3224205" y="3954366"/>
            <a:ext cx="540774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ru-RU" sz="1400" dirty="0">
                <a:solidFill>
                  <a:srgbClr val="FF0000"/>
                </a:solidFill>
                <a:latin typeface="+mj-lt"/>
              </a:rPr>
              <a:t>Важно: мы не можем задавать подключаемой функции аргументы (и никогда не ставим скобки после нее)</a:t>
            </a:r>
          </a:p>
        </p:txBody>
      </p:sp>
    </p:spTree>
    <p:extLst>
      <p:ext uri="{BB962C8B-B14F-4D97-AF65-F5344CB8AC3E}">
        <p14:creationId xmlns:p14="http://schemas.microsoft.com/office/powerpoint/2010/main" val="1180213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429792" y="1202486"/>
            <a:ext cx="8402612" cy="316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Bahnschrift Light" panose="020B0502040204020203" pitchFamily="34" charset="0"/>
              </a:rPr>
              <a:t> def </a:t>
            </a:r>
            <a:r>
              <a:rPr lang="en-US" sz="1200" dirty="0" err="1">
                <a:latin typeface="Bahnschrift Light" panose="020B0502040204020203" pitchFamily="34" charset="0"/>
              </a:rPr>
              <a:t>initUI</a:t>
            </a:r>
            <a:r>
              <a:rPr lang="en-US" sz="1200" dirty="0">
                <a:latin typeface="Bahnschrift Light" panose="020B0502040204020203" pitchFamily="34" charset="0"/>
              </a:rPr>
              <a:t>(self): # </a:t>
            </a:r>
            <a:r>
              <a:rPr lang="ru-RU" sz="120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1200" dirty="0">
              <a:latin typeface="Bahnschrift Light" panose="020B0502040204020203" pitchFamily="34" charset="0"/>
            </a:endParaRP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label1 = </a:t>
            </a:r>
            <a:r>
              <a:rPr lang="en-US" sz="1200" dirty="0" err="1">
                <a:latin typeface="Bahnschrift Light" panose="020B0502040204020203" pitchFamily="34" charset="0"/>
              </a:rPr>
              <a:t>QLabel</a:t>
            </a:r>
            <a:r>
              <a:rPr lang="en-US" sz="1200" dirty="0">
                <a:latin typeface="Bahnschrift Light" panose="020B0502040204020203" pitchFamily="34" charset="0"/>
              </a:rPr>
              <a:t>("Hello world!") # </a:t>
            </a:r>
            <a:r>
              <a:rPr lang="ru-RU" sz="120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label1.setAlignment(</a:t>
            </a:r>
            <a:r>
              <a:rPr lang="en-US" sz="1200" dirty="0" err="1">
                <a:latin typeface="Bahnschrift Light" panose="020B0502040204020203" pitchFamily="34" charset="0"/>
              </a:rPr>
              <a:t>Qt.AlignCenter</a:t>
            </a:r>
            <a:r>
              <a:rPr lang="en-US" sz="1200" dirty="0">
                <a:latin typeface="Bahnschrift Light" panose="020B0502040204020203" pitchFamily="34" charset="0"/>
              </a:rPr>
              <a:t>)# </a:t>
            </a:r>
            <a:r>
              <a:rPr lang="ru-RU" sz="12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pic = </a:t>
            </a:r>
            <a:r>
              <a:rPr lang="en-US" sz="1200" dirty="0" err="1">
                <a:latin typeface="Bahnschrift Light" panose="020B0502040204020203" pitchFamily="34" charset="0"/>
              </a:rPr>
              <a:t>QLabel</a:t>
            </a:r>
            <a:r>
              <a:rPr lang="en-US" sz="1200" dirty="0">
                <a:latin typeface="Bahnschrift Light" panose="020B0502040204020203" pitchFamily="34" charset="0"/>
              </a:rPr>
              <a:t>()  # </a:t>
            </a:r>
            <a:r>
              <a:rPr lang="ru-RU" sz="120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pic.setPixmap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QPixmap</a:t>
            </a:r>
            <a:r>
              <a:rPr lang="en-US" sz="120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120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pic.setAlignment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Qt.AlignCenter</a:t>
            </a:r>
            <a:r>
              <a:rPr lang="en-US" sz="1200" dirty="0">
                <a:latin typeface="Bahnschrift Light" panose="020B0502040204020203" pitchFamily="34" charset="0"/>
              </a:rPr>
              <a:t>)# </a:t>
            </a:r>
            <a:r>
              <a:rPr lang="ru-RU" sz="12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button = </a:t>
            </a:r>
            <a:r>
              <a:rPr lang="en-US" sz="1200" dirty="0" err="1">
                <a:latin typeface="Bahnschrift Light" panose="020B0502040204020203" pitchFamily="34" charset="0"/>
              </a:rPr>
              <a:t>QPushButton</a:t>
            </a:r>
            <a:r>
              <a:rPr lang="en-US" sz="1200" dirty="0">
                <a:latin typeface="Bahnschrift Light" panose="020B0502040204020203" pitchFamily="34" charset="0"/>
              </a:rPr>
              <a:t>("</a:t>
            </a:r>
            <a:r>
              <a:rPr lang="ru-RU" sz="1200" dirty="0">
                <a:latin typeface="Bahnschrift Light" panose="020B0502040204020203" pitchFamily="34" charset="0"/>
              </a:rPr>
              <a:t>Нажми меня!") # Создаем кнопку.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button.clicked.connect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self.close</a:t>
            </a:r>
            <a:r>
              <a:rPr lang="en-US" sz="1200" dirty="0">
                <a:latin typeface="Bahnschrift Light" panose="020B0502040204020203" pitchFamily="34" charset="0"/>
              </a:rPr>
              <a:t>) # </a:t>
            </a:r>
            <a:r>
              <a:rPr lang="ru-RU" sz="1200" dirty="0">
                <a:latin typeface="Bahnschrift Light" panose="020B0502040204020203" pitchFamily="34" charset="0"/>
              </a:rPr>
              <a:t>Привязываем кнопку к методу "закрыть".</a:t>
            </a:r>
          </a:p>
          <a:p>
            <a:endParaRPr lang="ru-RU" sz="1200" dirty="0">
              <a:latin typeface="Bahnschrift Light" panose="020B0502040204020203" pitchFamily="34" charset="0"/>
            </a:endParaRP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layout = </a:t>
            </a:r>
            <a:r>
              <a:rPr lang="en-US" sz="1200" dirty="0" err="1">
                <a:latin typeface="Bahnschrift Light" panose="020B0502040204020203" pitchFamily="34" charset="0"/>
              </a:rPr>
              <a:t>QVBoxLayout</a:t>
            </a:r>
            <a:r>
              <a:rPr lang="en-US" sz="1200" dirty="0">
                <a:latin typeface="Bahnschrift Light" panose="020B0502040204020203" pitchFamily="34" charset="0"/>
              </a:rPr>
              <a:t>()# </a:t>
            </a:r>
            <a:r>
              <a:rPr lang="ru-RU" sz="1200" dirty="0">
                <a:latin typeface="Bahnschrift Light" panose="020B0502040204020203" pitchFamily="34" charset="0"/>
              </a:rPr>
              <a:t>Вертикальный макет, в который мы будем класть наши виджеты.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(label1) # </a:t>
            </a:r>
            <a:r>
              <a:rPr lang="ru-RU" sz="1200" dirty="0">
                <a:latin typeface="Bahnschrift Light" panose="020B0502040204020203" pitchFamily="34" charset="0"/>
              </a:rPr>
              <a:t>Добавляем надпись.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(pic) # </a:t>
            </a:r>
            <a:r>
              <a:rPr lang="ru-RU" sz="1200" dirty="0">
                <a:latin typeface="Bahnschrift Light" panose="020B0502040204020203" pitchFamily="34" charset="0"/>
              </a:rPr>
              <a:t>Добавляем картинку.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(button) # </a:t>
            </a:r>
            <a:r>
              <a:rPr lang="ru-RU" sz="1200" dirty="0">
                <a:latin typeface="Bahnschrift Light" panose="020B0502040204020203" pitchFamily="34" charset="0"/>
              </a:rPr>
              <a:t>Добавляем кнопку.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self.setLayout</a:t>
            </a:r>
            <a:r>
              <a:rPr lang="en-US" sz="1200" dirty="0">
                <a:latin typeface="Bahnschrift Light" panose="020B0502040204020203" pitchFamily="34" charset="0"/>
              </a:rPr>
              <a:t>(layout) # </a:t>
            </a:r>
            <a:r>
              <a:rPr lang="ru-RU" sz="120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A732BB-9399-5D6F-005B-9B6B4CC2A126}"/>
              </a:ext>
            </a:extLst>
          </p:cNvPr>
          <p:cNvSpPr/>
          <p:nvPr/>
        </p:nvSpPr>
        <p:spPr>
          <a:xfrm>
            <a:off x="365700" y="2868562"/>
            <a:ext cx="5924487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8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/>
          <p:nvPr/>
        </p:nvSpPr>
        <p:spPr>
          <a:xfrm>
            <a:off x="341060" y="10984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720000" y="124548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Qt Designer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784FF4-5C96-9395-FD05-0E9306DD4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17"/>
          <a:stretch/>
        </p:blipFill>
        <p:spPr bwMode="auto">
          <a:xfrm>
            <a:off x="1017338" y="979806"/>
            <a:ext cx="6924668" cy="3795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5415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Output: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05DA2C-1CBF-1B05-A4F9-D43DF9F3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78" y="1206448"/>
            <a:ext cx="4906307" cy="3549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475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545690" y="387600"/>
            <a:ext cx="8096864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Полезные методы </a:t>
            </a:r>
            <a:r>
              <a:rPr lang="en-US" dirty="0" err="1"/>
              <a:t>QPushButton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3627166213"/>
              </p:ext>
            </p:extLst>
          </p:nvPr>
        </p:nvGraphicFramePr>
        <p:xfrm>
          <a:off x="456690" y="1298846"/>
          <a:ext cx="8185864" cy="3324772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40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button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.text()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Получить текст (строку) из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QPushButton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button.setText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(string)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Установить текст (строку) в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QPushButton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4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button.setAutoDefault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(bool)</a:t>
                      </a:r>
                      <a:endParaRPr sz="20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Сделать кнопку предпочитаемой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 умолчанию (срабатывает на пробел). Полезно, когда в окне есть более одной кнопки.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button.clicked.connect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(def)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Связать кнопку с функцией.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062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497728" y="1786486"/>
            <a:ext cx="46107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</a:rPr>
              <a:t>from PyQt5.QtWidgets import </a:t>
            </a:r>
            <a:r>
              <a:rPr lang="en-US" sz="1800" dirty="0" err="1">
                <a:latin typeface="+mj-lt"/>
              </a:rPr>
              <a:t>QLineEdit</a:t>
            </a:r>
            <a:endParaRPr lang="ru-RU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lineedit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QLineEdit</a:t>
            </a:r>
            <a:r>
              <a:rPr lang="ru-RU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ru-RU" sz="1800" dirty="0">
                <a:solidFill>
                  <a:srgbClr val="00B0F0"/>
                </a:solidFill>
                <a:latin typeface="+mj-lt"/>
              </a:rPr>
              <a:t>«Напишите сюда»</a:t>
            </a:r>
            <a:r>
              <a:rPr lang="ru-RU" sz="1800" dirty="0">
                <a:solidFill>
                  <a:schemeClr val="tx1"/>
                </a:solidFill>
                <a:latin typeface="+mj-lt"/>
              </a:rPr>
              <a:t>)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QLineEdit</a:t>
            </a:r>
            <a:endParaRPr dirty="0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4C8EDC-27F0-CAAC-4D4C-2C642492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495" y="1845862"/>
            <a:ext cx="3281755" cy="1375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36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375688" y="1338663"/>
            <a:ext cx="8402612" cy="316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latin typeface="Bahnschrift Light" panose="020B0502040204020203" pitchFamily="34" charset="0"/>
              </a:rPr>
              <a:t> def </a:t>
            </a:r>
            <a:r>
              <a:rPr lang="en-US" sz="1200" dirty="0" err="1">
                <a:latin typeface="Bahnschrift Light" panose="020B0502040204020203" pitchFamily="34" charset="0"/>
              </a:rPr>
              <a:t>initUI</a:t>
            </a:r>
            <a:r>
              <a:rPr lang="en-US" sz="1200" dirty="0">
                <a:latin typeface="Bahnschrift Light" panose="020B0502040204020203" pitchFamily="34" charset="0"/>
              </a:rPr>
              <a:t>(self): # </a:t>
            </a:r>
            <a:r>
              <a:rPr lang="ru-RU" sz="120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1200" dirty="0">
              <a:latin typeface="Bahnschrift Light" panose="020B0502040204020203" pitchFamily="34" charset="0"/>
            </a:endParaRP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label1 = </a:t>
            </a:r>
            <a:r>
              <a:rPr lang="en-US" sz="1200" dirty="0" err="1">
                <a:latin typeface="Bahnschrift Light" panose="020B0502040204020203" pitchFamily="34" charset="0"/>
              </a:rPr>
              <a:t>QLabel</a:t>
            </a:r>
            <a:r>
              <a:rPr lang="en-US" sz="1200" dirty="0">
                <a:latin typeface="Bahnschrift Light" panose="020B0502040204020203" pitchFamily="34" charset="0"/>
              </a:rPr>
              <a:t>("Hello world!") # </a:t>
            </a:r>
            <a:r>
              <a:rPr lang="ru-RU" sz="120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label1.setAlignment(</a:t>
            </a:r>
            <a:r>
              <a:rPr lang="en-US" sz="1200" dirty="0" err="1">
                <a:latin typeface="Bahnschrift Light" panose="020B0502040204020203" pitchFamily="34" charset="0"/>
              </a:rPr>
              <a:t>Qt.AlignCenter</a:t>
            </a:r>
            <a:r>
              <a:rPr lang="en-US" sz="1200" dirty="0">
                <a:latin typeface="Bahnschrift Light" panose="020B0502040204020203" pitchFamily="34" charset="0"/>
              </a:rPr>
              <a:t>)# </a:t>
            </a:r>
            <a:r>
              <a:rPr lang="ru-RU" sz="12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pic = </a:t>
            </a:r>
            <a:r>
              <a:rPr lang="en-US" sz="1200" dirty="0" err="1">
                <a:latin typeface="Bahnschrift Light" panose="020B0502040204020203" pitchFamily="34" charset="0"/>
              </a:rPr>
              <a:t>QLabel</a:t>
            </a:r>
            <a:r>
              <a:rPr lang="en-US" sz="1200" dirty="0">
                <a:latin typeface="Bahnschrift Light" panose="020B0502040204020203" pitchFamily="34" charset="0"/>
              </a:rPr>
              <a:t>()  # </a:t>
            </a:r>
            <a:r>
              <a:rPr lang="ru-RU" sz="120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pic.setPixmap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QPixmap</a:t>
            </a:r>
            <a:r>
              <a:rPr lang="en-US" sz="120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120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pic.setAlignment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Qt.AlignCenter</a:t>
            </a:r>
            <a:r>
              <a:rPr lang="en-US" sz="1200" dirty="0">
                <a:latin typeface="Bahnschrift Light" panose="020B0502040204020203" pitchFamily="34" charset="0"/>
              </a:rPr>
              <a:t>)# </a:t>
            </a:r>
            <a:r>
              <a:rPr lang="ru-RU" sz="12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button = </a:t>
            </a:r>
            <a:r>
              <a:rPr lang="en-US" sz="1200" dirty="0" err="1">
                <a:latin typeface="Bahnschrift Light" panose="020B0502040204020203" pitchFamily="34" charset="0"/>
              </a:rPr>
              <a:t>QPushButton</a:t>
            </a:r>
            <a:r>
              <a:rPr lang="en-US" sz="1200" dirty="0">
                <a:latin typeface="Bahnschrift Light" panose="020B0502040204020203" pitchFamily="34" charset="0"/>
              </a:rPr>
              <a:t>("</a:t>
            </a:r>
            <a:r>
              <a:rPr lang="ru-RU" sz="1200" dirty="0">
                <a:latin typeface="Bahnschrift Light" panose="020B0502040204020203" pitchFamily="34" charset="0"/>
              </a:rPr>
              <a:t>Нажми меня!") # Создаем кнопку.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button.clicked.connect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self.close</a:t>
            </a:r>
            <a:r>
              <a:rPr lang="en-US" sz="1200" dirty="0">
                <a:latin typeface="Bahnschrift Light" panose="020B0502040204020203" pitchFamily="34" charset="0"/>
              </a:rPr>
              <a:t>) # </a:t>
            </a:r>
            <a:r>
              <a:rPr lang="ru-RU" sz="1200" dirty="0">
                <a:latin typeface="Bahnschrift Light" panose="020B0502040204020203" pitchFamily="34" charset="0"/>
              </a:rPr>
              <a:t>Привязываем кнопку к методу "закрыть".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lineedit</a:t>
            </a:r>
            <a:r>
              <a:rPr lang="en-US" sz="1200" dirty="0">
                <a:latin typeface="Bahnschrift Light" panose="020B0502040204020203" pitchFamily="34" charset="0"/>
              </a:rPr>
              <a:t> = </a:t>
            </a:r>
            <a:r>
              <a:rPr lang="en-US" sz="1200" dirty="0" err="1">
                <a:latin typeface="Bahnschrift Light" panose="020B0502040204020203" pitchFamily="34" charset="0"/>
              </a:rPr>
              <a:t>QLineEdit</a:t>
            </a:r>
            <a:r>
              <a:rPr lang="en-US" sz="1200" dirty="0">
                <a:latin typeface="Bahnschrift Light" panose="020B0502040204020203" pitchFamily="34" charset="0"/>
              </a:rPr>
              <a:t>("</a:t>
            </a:r>
            <a:r>
              <a:rPr lang="ru-RU" sz="1200" dirty="0">
                <a:latin typeface="Bahnschrift Light" panose="020B0502040204020203" pitchFamily="34" charset="0"/>
              </a:rPr>
              <a:t>Напишите сюда")</a:t>
            </a:r>
            <a:r>
              <a:rPr lang="en-US" sz="1200" dirty="0">
                <a:latin typeface="Bahnschrift Light" panose="020B0502040204020203" pitchFamily="34" charset="0"/>
              </a:rPr>
              <a:t> # </a:t>
            </a:r>
            <a:r>
              <a:rPr lang="ru-RU" sz="1200" dirty="0">
                <a:latin typeface="Bahnschrift Light" panose="020B0502040204020203" pitchFamily="34" charset="0"/>
              </a:rPr>
              <a:t>Создаем поле для ввода.</a:t>
            </a:r>
          </a:p>
          <a:p>
            <a:endParaRPr lang="ru-RU" sz="1200" dirty="0">
              <a:latin typeface="Bahnschrift Light" panose="020B0502040204020203" pitchFamily="34" charset="0"/>
            </a:endParaRPr>
          </a:p>
          <a:p>
            <a:endParaRPr lang="ru-RU" sz="1200" dirty="0">
              <a:latin typeface="Bahnschrift Light" panose="020B0502040204020203" pitchFamily="34" charset="0"/>
            </a:endParaRP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>
                <a:latin typeface="Bahnschrift Light" panose="020B0502040204020203" pitchFamily="34" charset="0"/>
              </a:rPr>
              <a:t>layout = </a:t>
            </a:r>
            <a:r>
              <a:rPr lang="en-US" sz="1200" dirty="0" err="1">
                <a:latin typeface="Bahnschrift Light" panose="020B0502040204020203" pitchFamily="34" charset="0"/>
              </a:rPr>
              <a:t>QVBoxLayout</a:t>
            </a:r>
            <a:r>
              <a:rPr lang="en-US" sz="1200" dirty="0">
                <a:latin typeface="Bahnschrift Light" panose="020B0502040204020203" pitchFamily="34" charset="0"/>
              </a:rPr>
              <a:t>()# </a:t>
            </a:r>
            <a:r>
              <a:rPr lang="ru-RU" sz="1200" dirty="0">
                <a:latin typeface="Bahnschrift Light" panose="020B0502040204020203" pitchFamily="34" charset="0"/>
              </a:rPr>
              <a:t>Вертикальный макет, в который мы будем класть наши виджеты.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(label1) # </a:t>
            </a:r>
            <a:r>
              <a:rPr lang="ru-RU" sz="1200" dirty="0">
                <a:latin typeface="Bahnschrift Light" panose="020B0502040204020203" pitchFamily="34" charset="0"/>
              </a:rPr>
              <a:t>Добавляем надпись.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(pic) # </a:t>
            </a:r>
            <a:r>
              <a:rPr lang="ru-RU" sz="1200" dirty="0">
                <a:latin typeface="Bahnschrift Light" panose="020B0502040204020203" pitchFamily="34" charset="0"/>
              </a:rPr>
              <a:t>Добавляем картинку.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</a:t>
            </a:r>
            <a:r>
              <a:rPr lang="en-US" sz="1200" dirty="0" err="1">
                <a:latin typeface="Bahnschrift Light" panose="020B0502040204020203" pitchFamily="34" charset="0"/>
              </a:rPr>
              <a:t>lineedit</a:t>
            </a:r>
            <a:r>
              <a:rPr lang="en-US" sz="1200" dirty="0">
                <a:latin typeface="Bahnschrift Light" panose="020B0502040204020203" pitchFamily="34" charset="0"/>
              </a:rPr>
              <a:t>)</a:t>
            </a:r>
            <a:r>
              <a:rPr lang="ru-RU" sz="1200" dirty="0">
                <a:latin typeface="Bahnschrift Light" panose="020B0502040204020203" pitchFamily="34" charset="0"/>
              </a:rPr>
              <a:t> </a:t>
            </a:r>
            <a:r>
              <a:rPr lang="en-US" sz="1200" dirty="0">
                <a:latin typeface="Bahnschrift Light" panose="020B0502040204020203" pitchFamily="34" charset="0"/>
              </a:rPr>
              <a:t># </a:t>
            </a:r>
            <a:r>
              <a:rPr lang="ru-RU" sz="1200" dirty="0">
                <a:latin typeface="Bahnschrift Light" panose="020B0502040204020203" pitchFamily="34" charset="0"/>
              </a:rPr>
              <a:t>Добавляем поле для ввода.</a:t>
            </a:r>
            <a:endParaRPr lang="en-US" sz="1200" dirty="0">
              <a:latin typeface="Bahnschrift Light" panose="020B0502040204020203" pitchFamily="34" charset="0"/>
            </a:endParaRPr>
          </a:p>
          <a:p>
            <a:r>
              <a:rPr lang="en-US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layout.addWidget</a:t>
            </a:r>
            <a:r>
              <a:rPr lang="en-US" sz="1200" dirty="0">
                <a:latin typeface="Bahnschrift Light" panose="020B0502040204020203" pitchFamily="34" charset="0"/>
              </a:rPr>
              <a:t>(button) # </a:t>
            </a:r>
            <a:r>
              <a:rPr lang="ru-RU" sz="1200" dirty="0">
                <a:latin typeface="Bahnschrift Light" panose="020B0502040204020203" pitchFamily="34" charset="0"/>
              </a:rPr>
              <a:t>Добавляем кнопку.</a:t>
            </a:r>
          </a:p>
          <a:p>
            <a:r>
              <a:rPr lang="ru-RU" sz="1200" dirty="0">
                <a:latin typeface="Bahnschrift Light" panose="020B0502040204020203" pitchFamily="34" charset="0"/>
              </a:rPr>
              <a:t>        </a:t>
            </a:r>
            <a:r>
              <a:rPr lang="en-US" sz="1200" dirty="0" err="1">
                <a:latin typeface="Bahnschrift Light" panose="020B0502040204020203" pitchFamily="34" charset="0"/>
              </a:rPr>
              <a:t>self.setLayout</a:t>
            </a:r>
            <a:r>
              <a:rPr lang="en-US" sz="1200" dirty="0">
                <a:latin typeface="Bahnschrift Light" panose="020B0502040204020203" pitchFamily="34" charset="0"/>
              </a:rPr>
              <a:t>(layout) # </a:t>
            </a:r>
            <a:r>
              <a:rPr lang="ru-RU" sz="120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A732BB-9399-5D6F-005B-9B6B4CC2A126}"/>
              </a:ext>
            </a:extLst>
          </p:cNvPr>
          <p:cNvSpPr/>
          <p:nvPr/>
        </p:nvSpPr>
        <p:spPr>
          <a:xfrm>
            <a:off x="375688" y="2920180"/>
            <a:ext cx="5924487" cy="189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0BB29A-96D6-1AEE-3C7E-191A1F68354F}"/>
              </a:ext>
            </a:extLst>
          </p:cNvPr>
          <p:cNvSpPr/>
          <p:nvPr/>
        </p:nvSpPr>
        <p:spPr>
          <a:xfrm>
            <a:off x="269991" y="4041058"/>
            <a:ext cx="5924487" cy="189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23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Output: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E6A26E-AEA3-672B-3E8A-35F7441C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96" y="1201814"/>
            <a:ext cx="4313750" cy="3575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05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Полезные методы </a:t>
            </a:r>
            <a:r>
              <a:rPr lang="en-US" dirty="0" err="1"/>
              <a:t>QLineEdit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3656226704"/>
              </p:ext>
            </p:extLst>
          </p:nvPr>
        </p:nvGraphicFramePr>
        <p:xfrm>
          <a:off x="456690" y="1298845"/>
          <a:ext cx="8185864" cy="3332147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40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lineedit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.text()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Получить введенный текст (строку) из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QLineEdit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lineedit.setText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(string)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Установить текст (строку) в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QLineEdit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6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ineedit.clear()</a:t>
                      </a:r>
                      <a:endParaRPr sz="20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Очистить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QLineEdit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lineedit.setEchoMode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Спрятать текст при вводе в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QLineEdit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 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Чтобы спрятать его за звездочками, нужно ввести в скобки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QLineEdit.Password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2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</a:t>
                      </a:r>
                      <a:r>
                        <a:rPr lang="en" sz="18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ineedit.setCursorPosition(int)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Установить позицию курсора (палочки) по умолчанию в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QLineEdit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 </a:t>
                      </a:r>
                      <a:endParaRPr lang="ru-RU"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08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497728" y="1786486"/>
            <a:ext cx="46107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</a:rPr>
              <a:t>from PyQt5.QtWidgets import </a:t>
            </a:r>
            <a:r>
              <a:rPr lang="en-US" sz="1800" dirty="0" err="1">
                <a:latin typeface="+mj-lt"/>
              </a:rPr>
              <a:t>QCheckBox</a:t>
            </a: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checkbox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QCheckBox</a:t>
            </a:r>
            <a:r>
              <a:rPr lang="ru-RU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ru-RU" sz="1800" dirty="0">
                <a:solidFill>
                  <a:srgbClr val="00B050"/>
                </a:solidFill>
                <a:latin typeface="+mj-lt"/>
              </a:rPr>
              <a:t>«Спрятать»</a:t>
            </a:r>
            <a:r>
              <a:rPr lang="ru-RU" sz="1800" dirty="0">
                <a:solidFill>
                  <a:schemeClr val="tx1"/>
                </a:solidFill>
                <a:latin typeface="+mj-lt"/>
              </a:rPr>
              <a:t>)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QCheckBox</a:t>
            </a:r>
            <a:endParaRPr dirty="0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03149D-88B6-5888-FE59-DCFDC1883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" b="3933"/>
          <a:stretch/>
        </p:blipFill>
        <p:spPr>
          <a:xfrm>
            <a:off x="5542414" y="1793641"/>
            <a:ext cx="2687186" cy="1495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58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497728" y="1786485"/>
            <a:ext cx="4610700" cy="25722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checkbox</a:t>
            </a:r>
            <a:r>
              <a:rPr lang="ru-RU" sz="18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toggled.connect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lineedit.setEchoMode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B050"/>
                </a:solidFill>
                <a:latin typeface="+mj-lt"/>
              </a:rPr>
              <a:t>Опять же, любая функция!</a:t>
            </a:r>
            <a:endParaRPr lang="en-US" sz="1800" dirty="0">
              <a:solidFill>
                <a:srgbClr val="00B050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Теперь при отметке </a:t>
            </a:r>
            <a:r>
              <a:rPr lang="ru-RU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чекбокса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текст в нашей строке будет спрятан. А если убрать галочку, то будет показан снова!</a:t>
            </a: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QCheckBox</a:t>
            </a:r>
            <a:r>
              <a:rPr lang="en-US" dirty="0"/>
              <a:t> –</a:t>
            </a:r>
            <a:br>
              <a:rPr lang="en-US" dirty="0"/>
            </a:br>
            <a:r>
              <a:rPr lang="ru-RU" sz="2000" dirty="0">
                <a:latin typeface="Arial Black" panose="020B0A04020102020204" pitchFamily="34" charset="0"/>
              </a:rPr>
              <a:t>Привязка к функции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8109E3-F40D-51C0-E74A-D6826602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99" y="1769894"/>
            <a:ext cx="2543175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A6EEA2-A36E-DA0F-C703-D9B5895E3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83"/>
          <a:stretch/>
        </p:blipFill>
        <p:spPr>
          <a:xfrm>
            <a:off x="5556628" y="2981006"/>
            <a:ext cx="2543175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328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375688" y="1106401"/>
            <a:ext cx="8402612" cy="3856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dirty="0">
                <a:latin typeface="Bahnschrift Light" panose="020B0502040204020203" pitchFamily="34" charset="0"/>
              </a:rPr>
              <a:t> def </a:t>
            </a:r>
            <a:r>
              <a:rPr lang="en-US" sz="1050" dirty="0" err="1">
                <a:latin typeface="Bahnschrift Light" panose="020B0502040204020203" pitchFamily="34" charset="0"/>
              </a:rPr>
              <a:t>initUI</a:t>
            </a:r>
            <a:r>
              <a:rPr lang="en-US" sz="1050" dirty="0">
                <a:latin typeface="Bahnschrift Light" panose="020B0502040204020203" pitchFamily="34" charset="0"/>
              </a:rPr>
              <a:t>(self): # </a:t>
            </a:r>
            <a:r>
              <a:rPr lang="ru-RU" sz="105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("Hello world!") # </a:t>
            </a:r>
            <a:r>
              <a:rPr lang="ru-RU" sz="105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label1.setAlignment(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pic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()  # </a:t>
            </a:r>
            <a:r>
              <a:rPr lang="ru-RU" sz="105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pic.setPixmap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QPixmap</a:t>
            </a:r>
            <a:r>
              <a:rPr lang="en-US" sz="105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pic.setAlignment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button = </a:t>
            </a:r>
            <a:r>
              <a:rPr lang="en-US" sz="1050" dirty="0" err="1">
                <a:latin typeface="Bahnschrift Light" panose="020B0502040204020203" pitchFamily="34" charset="0"/>
              </a:rPr>
              <a:t>QPushButton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Нажми меня!") # Создаем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button.clicked.connect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self.close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кнопку к методу "закрыть".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= </a:t>
            </a:r>
            <a:r>
              <a:rPr lang="en-US" sz="1050" dirty="0" err="1">
                <a:latin typeface="Bahnschrift Light" panose="020B0502040204020203" pitchFamily="34" charset="0"/>
              </a:rPr>
              <a:t>QLineEdit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Напишите сюда")# Создаем поле для ввода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checkbox = </a:t>
            </a:r>
            <a:r>
              <a:rPr lang="en-US" sz="1050" dirty="0" err="1">
                <a:latin typeface="Bahnschrift Light" panose="020B0502040204020203" pitchFamily="34" charset="0"/>
              </a:rPr>
              <a:t>QCheckBox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Спрятать") # Создаем чек-бокс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checkbox.toggled.connect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lineedit.setEchoMode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 методу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"</a:t>
            </a:r>
            <a:r>
              <a:rPr lang="ru-RU" sz="1050" dirty="0">
                <a:latin typeface="Bahnschrift Light" panose="020B0502040204020203" pitchFamily="34" charset="0"/>
              </a:rPr>
              <a:t>спрятать“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layout = </a:t>
            </a:r>
            <a:r>
              <a:rPr lang="en-US" sz="1050" dirty="0" err="1">
                <a:latin typeface="Bahnschrift Light" panose="020B0502040204020203" pitchFamily="34" charset="0"/>
              </a:rPr>
              <a:t>QVBoxLayout</a:t>
            </a:r>
            <a:r>
              <a:rPr lang="en-US" sz="1050" dirty="0">
                <a:latin typeface="Bahnschrift Light" panose="020B0502040204020203" pitchFamily="34" charset="0"/>
              </a:rPr>
              <a:t>()# </a:t>
            </a:r>
            <a:r>
              <a:rPr lang="ru-RU" sz="1050" dirty="0">
                <a:latin typeface="Bahnschrift Light" panose="020B0502040204020203" pitchFamily="34" charset="0"/>
              </a:rPr>
              <a:t>Вертикальный макет, в который мы будем класть наши виджеты.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(label1)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надпись.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(pic)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картинку.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поле для ввода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(checkbox) # </a:t>
            </a:r>
            <a:r>
              <a:rPr lang="ru-RU" sz="1050" dirty="0">
                <a:latin typeface="Bahnschrift Light" panose="020B0502040204020203" pitchFamily="34" charset="0"/>
              </a:rPr>
              <a:t>Добавляем чек-бокс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(button)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self.setLayout</a:t>
            </a:r>
            <a:r>
              <a:rPr lang="en-US" sz="1050" dirty="0">
                <a:latin typeface="Bahnschrift Light" panose="020B0502040204020203" pitchFamily="34" charset="0"/>
              </a:rPr>
              <a:t>(layout)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A732BB-9399-5D6F-005B-9B6B4CC2A126}"/>
              </a:ext>
            </a:extLst>
          </p:cNvPr>
          <p:cNvSpPr/>
          <p:nvPr/>
        </p:nvSpPr>
        <p:spPr>
          <a:xfrm>
            <a:off x="375688" y="2964426"/>
            <a:ext cx="6165222" cy="34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0BB29A-96D6-1AEE-3C7E-191A1F68354F}"/>
              </a:ext>
            </a:extLst>
          </p:cNvPr>
          <p:cNvSpPr/>
          <p:nvPr/>
        </p:nvSpPr>
        <p:spPr>
          <a:xfrm>
            <a:off x="277365" y="4240161"/>
            <a:ext cx="5924487" cy="189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700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Полезные методы </a:t>
            </a:r>
            <a:r>
              <a:rPr lang="en-US" dirty="0" err="1"/>
              <a:t>QCheckBox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900314304"/>
              </p:ext>
            </p:extLst>
          </p:nvPr>
        </p:nvGraphicFramePr>
        <p:xfrm>
          <a:off x="456690" y="1378974"/>
          <a:ext cx="8185864" cy="3207775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40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1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checkbox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.text()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Получить текст (строку) из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QCheckBox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checkbox.setText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(string)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Установить текст (строку) в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QCheckBox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checkbox.isChecked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20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Проверка: подчеркнут ли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QCheckBox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 Возвращает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bool</a:t>
                      </a:r>
                      <a:r>
                        <a:rPr lang="ru-RU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checkbox.setChecked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(bool)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Сделать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QCheckBox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подчеркнутым изначально.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0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checkbox.toggled.connect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(def)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Связать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QCheckBox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с функцией.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6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/>
          <p:nvPr/>
        </p:nvSpPr>
        <p:spPr>
          <a:xfrm>
            <a:off x="341060" y="10984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720000" y="124548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Arial Black" panose="020B0A04020102020204" pitchFamily="34" charset="0"/>
              </a:rPr>
              <a:t>Гикря</a:t>
            </a:r>
            <a:r>
              <a:rPr lang="ru-RU" dirty="0">
                <a:latin typeface="Arial Black" panose="020B0A04020102020204" pitchFamily="34" charset="0"/>
              </a:rPr>
              <a:t> Статистика 3000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93C340-A18D-2FCB-8330-2DB385D1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32" y="909373"/>
            <a:ext cx="7447935" cy="401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774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65;p58">
            <a:extLst>
              <a:ext uri="{FF2B5EF4-FFF2-40B4-BE49-F238E27FC236}">
                <a16:creationId xmlns:a16="http://schemas.microsoft.com/office/drawing/2014/main" id="{BA641351-6B56-A9D4-FC4E-68E3ACBE8425}"/>
              </a:ext>
            </a:extLst>
          </p:cNvPr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442184-798B-547D-F998-1F8EDB0C4CB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Раскладки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B1ADCBD-F7D1-50BA-6704-55349C921C4C}"/>
              </a:ext>
            </a:extLst>
          </p:cNvPr>
          <p:cNvSpPr/>
          <p:nvPr/>
        </p:nvSpPr>
        <p:spPr>
          <a:xfrm>
            <a:off x="589935" y="1568860"/>
            <a:ext cx="2240311" cy="10028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QVBoxLayout</a:t>
            </a:r>
            <a:endParaRPr lang="ru-RU" b="1" dirty="0">
              <a:solidFill>
                <a:schemeClr val="tx1">
                  <a:lumMod val="90000"/>
                  <a:lumOff val="10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вертикальная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 - Vertical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79C0908-9AC3-801A-3C43-0066B4FC4024}"/>
              </a:ext>
            </a:extLst>
          </p:cNvPr>
          <p:cNvSpPr/>
          <p:nvPr/>
        </p:nvSpPr>
        <p:spPr>
          <a:xfrm>
            <a:off x="3399505" y="2715669"/>
            <a:ext cx="2359740" cy="10028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QGridLayout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solidFill>
                  <a:srgbClr val="002060"/>
                </a:solidFill>
              </a:rPr>
              <a:t>сетка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2991754-B0B6-E162-ACFE-678B31D972EF}"/>
              </a:ext>
            </a:extLst>
          </p:cNvPr>
          <p:cNvSpPr/>
          <p:nvPr/>
        </p:nvSpPr>
        <p:spPr>
          <a:xfrm>
            <a:off x="6335873" y="1614213"/>
            <a:ext cx="2262437" cy="10028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QHBoxLayout</a:t>
            </a:r>
            <a:endParaRPr lang="ru-RU" b="1" dirty="0">
              <a:latin typeface="Arial Black" panose="020B0A04020102020204" pitchFamily="34" charset="0"/>
            </a:endParaRPr>
          </a:p>
          <a:p>
            <a:pPr algn="ctr"/>
            <a:r>
              <a:rPr lang="ru-RU" dirty="0"/>
              <a:t>горизонтальная</a:t>
            </a:r>
            <a:endParaRPr lang="en-US" dirty="0"/>
          </a:p>
          <a:p>
            <a:pPr algn="ctr"/>
            <a:r>
              <a:rPr lang="en-US" dirty="0"/>
              <a:t>H - Horizontal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1F34DE5-E557-651B-BF61-51DD639BCB8F}"/>
              </a:ext>
            </a:extLst>
          </p:cNvPr>
          <p:cNvSpPr/>
          <p:nvPr/>
        </p:nvSpPr>
        <p:spPr>
          <a:xfrm>
            <a:off x="365700" y="1238865"/>
            <a:ext cx="8412600" cy="286118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BE073EE-4458-54A7-5B71-86854100A14D}"/>
              </a:ext>
            </a:extLst>
          </p:cNvPr>
          <p:cNvSpPr/>
          <p:nvPr/>
        </p:nvSpPr>
        <p:spPr>
          <a:xfrm>
            <a:off x="464573" y="1327662"/>
            <a:ext cx="8192729" cy="26838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74687C8-520E-241C-96A0-F6A60712F82F}"/>
              </a:ext>
            </a:extLst>
          </p:cNvPr>
          <p:cNvSpPr/>
          <p:nvPr/>
        </p:nvSpPr>
        <p:spPr>
          <a:xfrm>
            <a:off x="5552768" y="4266093"/>
            <a:ext cx="2728451" cy="59239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QGroupBox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группа (является виджетом)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34AEFD65-65D0-8AF8-8963-70373EE4002A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>
            <a:off x="4572000" y="4100052"/>
            <a:ext cx="980768" cy="46223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Таблица 28">
            <a:extLst>
              <a:ext uri="{FF2B5EF4-FFF2-40B4-BE49-F238E27FC236}">
                <a16:creationId xmlns:a16="http://schemas.microsoft.com/office/drawing/2014/main" id="{5F69579D-FE39-168B-1B84-878AB3704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54885"/>
              </p:ext>
            </p:extLst>
          </p:nvPr>
        </p:nvGraphicFramePr>
        <p:xfrm>
          <a:off x="1274906" y="2680519"/>
          <a:ext cx="870368" cy="895965"/>
        </p:xfrm>
        <a:graphic>
          <a:graphicData uri="http://schemas.openxmlformats.org/drawingml/2006/table">
            <a:tbl>
              <a:tblPr firstRow="1" bandRow="1">
                <a:tableStyleId>{3528620A-52CE-47F4-8AEF-6FFB4E587008}</a:tableStyleId>
              </a:tblPr>
              <a:tblGrid>
                <a:gridCol w="870368">
                  <a:extLst>
                    <a:ext uri="{9D8B030D-6E8A-4147-A177-3AD203B41FA5}">
                      <a16:colId xmlns:a16="http://schemas.microsoft.com/office/drawing/2014/main" val="1751572862"/>
                    </a:ext>
                  </a:extLst>
                </a:gridCol>
              </a:tblGrid>
              <a:tr h="298655">
                <a:tc>
                  <a:txBody>
                    <a:bodyPr/>
                    <a:lstStyle/>
                    <a:p>
                      <a:r>
                        <a:rPr lang="en-US" sz="1050" dirty="0"/>
                        <a:t>Widget1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955655"/>
                  </a:ext>
                </a:extLst>
              </a:tr>
              <a:tr h="298655">
                <a:tc>
                  <a:txBody>
                    <a:bodyPr/>
                    <a:lstStyle/>
                    <a:p>
                      <a:r>
                        <a:rPr lang="en-US" sz="1050" dirty="0"/>
                        <a:t>Widget2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76125"/>
                  </a:ext>
                </a:extLst>
              </a:tr>
              <a:tr h="298655">
                <a:tc>
                  <a:txBody>
                    <a:bodyPr/>
                    <a:lstStyle/>
                    <a:p>
                      <a:r>
                        <a:rPr lang="en-US" sz="1050" dirty="0"/>
                        <a:t>Widget3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32645"/>
                  </a:ext>
                </a:extLst>
              </a:tr>
            </a:tbl>
          </a:graphicData>
        </a:graphic>
      </p:graphicFrame>
      <p:graphicFrame>
        <p:nvGraphicFramePr>
          <p:cNvPr id="29" name="Таблица 29">
            <a:extLst>
              <a:ext uri="{FF2B5EF4-FFF2-40B4-BE49-F238E27FC236}">
                <a16:creationId xmlns:a16="http://schemas.microsoft.com/office/drawing/2014/main" id="{2EBD728A-DF90-2ED2-E546-6D728D7BC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21969"/>
              </p:ext>
            </p:extLst>
          </p:nvPr>
        </p:nvGraphicFramePr>
        <p:xfrm>
          <a:off x="6434704" y="3026926"/>
          <a:ext cx="2064774" cy="251460"/>
        </p:xfrm>
        <a:graphic>
          <a:graphicData uri="http://schemas.openxmlformats.org/drawingml/2006/table">
            <a:tbl>
              <a:tblPr firstRow="1" bandRow="1">
                <a:tableStyleId>{3528620A-52CE-47F4-8AEF-6FFB4E587008}</a:tableStyleId>
              </a:tblPr>
              <a:tblGrid>
                <a:gridCol w="688258">
                  <a:extLst>
                    <a:ext uri="{9D8B030D-6E8A-4147-A177-3AD203B41FA5}">
                      <a16:colId xmlns:a16="http://schemas.microsoft.com/office/drawing/2014/main" val="1947612533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494280419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539507041"/>
                    </a:ext>
                  </a:extLst>
                </a:gridCol>
              </a:tblGrid>
              <a:tr h="196464">
                <a:tc>
                  <a:txBody>
                    <a:bodyPr/>
                    <a:lstStyle/>
                    <a:p>
                      <a:r>
                        <a:rPr lang="en-US" sz="1050" dirty="0"/>
                        <a:t>Widget1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Widget2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Widget3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85482"/>
                  </a:ext>
                </a:extLst>
              </a:tr>
            </a:tbl>
          </a:graphicData>
        </a:graphic>
      </p:graphicFrame>
      <p:graphicFrame>
        <p:nvGraphicFramePr>
          <p:cNvPr id="30" name="Таблица 30">
            <a:extLst>
              <a:ext uri="{FF2B5EF4-FFF2-40B4-BE49-F238E27FC236}">
                <a16:creationId xmlns:a16="http://schemas.microsoft.com/office/drawing/2014/main" id="{66953D8D-6758-B47D-C0B4-F68663397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49633"/>
              </p:ext>
            </p:extLst>
          </p:nvPr>
        </p:nvGraphicFramePr>
        <p:xfrm>
          <a:off x="3516072" y="1889330"/>
          <a:ext cx="2110248" cy="502920"/>
        </p:xfrm>
        <a:graphic>
          <a:graphicData uri="http://schemas.openxmlformats.org/drawingml/2006/table">
            <a:tbl>
              <a:tblPr firstRow="1" bandRow="1">
                <a:tableStyleId>{3528620A-52CE-47F4-8AEF-6FFB4E587008}</a:tableStyleId>
              </a:tblPr>
              <a:tblGrid>
                <a:gridCol w="703416">
                  <a:extLst>
                    <a:ext uri="{9D8B030D-6E8A-4147-A177-3AD203B41FA5}">
                      <a16:colId xmlns:a16="http://schemas.microsoft.com/office/drawing/2014/main" val="1650638810"/>
                    </a:ext>
                  </a:extLst>
                </a:gridCol>
                <a:gridCol w="703416">
                  <a:extLst>
                    <a:ext uri="{9D8B030D-6E8A-4147-A177-3AD203B41FA5}">
                      <a16:colId xmlns:a16="http://schemas.microsoft.com/office/drawing/2014/main" val="3775556606"/>
                    </a:ext>
                  </a:extLst>
                </a:gridCol>
                <a:gridCol w="703416">
                  <a:extLst>
                    <a:ext uri="{9D8B030D-6E8A-4147-A177-3AD203B41FA5}">
                      <a16:colId xmlns:a16="http://schemas.microsoft.com/office/drawing/2014/main" val="302103144"/>
                    </a:ext>
                  </a:extLst>
                </a:gridCol>
              </a:tblGrid>
              <a:tr h="216023">
                <a:tc>
                  <a:txBody>
                    <a:bodyPr/>
                    <a:lstStyle/>
                    <a:p>
                      <a:r>
                        <a:rPr lang="en-US" sz="1050" dirty="0"/>
                        <a:t>Widget1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Widget3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Widget5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327509"/>
                  </a:ext>
                </a:extLst>
              </a:tr>
              <a:tr h="216023">
                <a:tc>
                  <a:txBody>
                    <a:bodyPr/>
                    <a:lstStyle/>
                    <a:p>
                      <a:r>
                        <a:rPr lang="en-US" sz="1050" dirty="0"/>
                        <a:t>Widget2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Widget4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Widget6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98203"/>
                  </a:ext>
                </a:extLst>
              </a:tr>
            </a:tbl>
          </a:graphicData>
        </a:graphic>
      </p:graphicFrame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1644939-A245-DC4A-A6AE-E1D1EC5E72A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8021" y="2424880"/>
            <a:ext cx="356885" cy="39713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A648AA2-8A84-CF79-A805-1B7AFF2B5607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 flipH="1" flipV="1">
            <a:off x="4571196" y="2392250"/>
            <a:ext cx="8179" cy="323419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719BC3D-3193-E158-61EB-43F60797ED01}"/>
              </a:ext>
            </a:extLst>
          </p:cNvPr>
          <p:cNvCxnSpPr>
            <a:cxnSpLocks/>
            <a:stCxn id="12" idx="4"/>
            <a:endCxn id="29" idx="0"/>
          </p:cNvCxnSpPr>
          <p:nvPr/>
        </p:nvCxnSpPr>
        <p:spPr>
          <a:xfrm flipH="1">
            <a:off x="7467091" y="2617103"/>
            <a:ext cx="1" cy="409823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67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9"/>
          <p:cNvSpPr/>
          <p:nvPr/>
        </p:nvSpPr>
        <p:spPr>
          <a:xfrm>
            <a:off x="722388" y="784700"/>
            <a:ext cx="3737100" cy="3573900"/>
          </a:xfrm>
          <a:prstGeom prst="roundRect">
            <a:avLst>
              <a:gd name="adj" fmla="val 4175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59"/>
          <p:cNvSpPr/>
          <p:nvPr/>
        </p:nvSpPr>
        <p:spPr>
          <a:xfrm>
            <a:off x="4684513" y="784700"/>
            <a:ext cx="3737100" cy="3573900"/>
          </a:xfrm>
          <a:prstGeom prst="roundRect">
            <a:avLst>
              <a:gd name="adj" fmla="val 4175"/>
            </a:avLst>
          </a:prstGeom>
          <a:solidFill>
            <a:schemeClr val="tx2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59"/>
          <p:cNvSpPr txBox="1">
            <a:spLocks noGrp="1"/>
          </p:cNvSpPr>
          <p:nvPr>
            <p:ph type="subTitle" idx="1"/>
          </p:nvPr>
        </p:nvSpPr>
        <p:spPr>
          <a:xfrm>
            <a:off x="860935" y="1694527"/>
            <a:ext cx="3542078" cy="2828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from PyQt5.QtWidgets import </a:t>
            </a:r>
            <a:r>
              <a:rPr lang="en-US" sz="1600" dirty="0" err="1">
                <a:latin typeface="+mj-lt"/>
              </a:rPr>
              <a:t>QVBoxLayout</a:t>
            </a: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+mj-lt"/>
              </a:rPr>
              <a:t>layout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QVBoxLayout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label1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algn="l"/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label2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algn="l"/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label3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+mj-lt"/>
            </a:endParaRPr>
          </a:p>
        </p:txBody>
      </p:sp>
      <p:sp>
        <p:nvSpPr>
          <p:cNvPr id="1004" name="Google Shape;1004;p59"/>
          <p:cNvSpPr txBox="1">
            <a:spLocks noGrp="1"/>
          </p:cNvSpPr>
          <p:nvPr>
            <p:ph type="title"/>
          </p:nvPr>
        </p:nvSpPr>
        <p:spPr>
          <a:xfrm>
            <a:off x="708494" y="531427"/>
            <a:ext cx="3737099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QVBoxLayout</a:t>
            </a:r>
            <a:br>
              <a:rPr lang="en" dirty="0"/>
            </a:br>
            <a:r>
              <a:rPr lang="ru-RU" sz="1800" dirty="0">
                <a:latin typeface="Arial Black" panose="020B0A04020102020204" pitchFamily="34" charset="0"/>
              </a:rPr>
              <a:t>Вертикальная раскладка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1006" name="Google Shape;1006;p59"/>
          <p:cNvGrpSpPr/>
          <p:nvPr/>
        </p:nvGrpSpPr>
        <p:grpSpPr>
          <a:xfrm>
            <a:off x="8000740" y="4119287"/>
            <a:ext cx="965350" cy="823275"/>
            <a:chOff x="1481225" y="4240975"/>
            <a:chExt cx="965350" cy="823275"/>
          </a:xfrm>
        </p:grpSpPr>
        <p:sp>
          <p:nvSpPr>
            <p:cNvPr id="1007" name="Google Shape;1007;p59"/>
            <p:cNvSpPr/>
            <p:nvPr/>
          </p:nvSpPr>
          <p:spPr>
            <a:xfrm>
              <a:off x="2074975" y="4738825"/>
              <a:ext cx="371600" cy="325425"/>
            </a:xfrm>
            <a:custGeom>
              <a:avLst/>
              <a:gdLst/>
              <a:ahLst/>
              <a:cxnLst/>
              <a:rect l="l" t="t" r="r" b="b"/>
              <a:pathLst>
                <a:path w="14864" h="13017" extrusionOk="0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1979925" y="4644600"/>
              <a:ext cx="176800" cy="172850"/>
            </a:xfrm>
            <a:custGeom>
              <a:avLst/>
              <a:gdLst/>
              <a:ahLst/>
              <a:cxnLst/>
              <a:rect l="l" t="t" r="r" b="b"/>
              <a:pathLst>
                <a:path w="7072" h="6914" extrusionOk="0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1481225" y="4240975"/>
              <a:ext cx="683850" cy="566275"/>
            </a:xfrm>
            <a:custGeom>
              <a:avLst/>
              <a:gdLst/>
              <a:ahLst/>
              <a:cxnLst/>
              <a:rect l="l" t="t" r="r" b="b"/>
              <a:pathLst>
                <a:path w="27354" h="22651" extrusionOk="0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1596300" y="4326875"/>
              <a:ext cx="526250" cy="393650"/>
            </a:xfrm>
            <a:custGeom>
              <a:avLst/>
              <a:gdLst/>
              <a:ahLst/>
              <a:cxnLst/>
              <a:rect l="l" t="t" r="r" b="b"/>
              <a:pathLst>
                <a:path w="21050" h="15746" extrusionOk="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59"/>
          <p:cNvGrpSpPr/>
          <p:nvPr/>
        </p:nvGrpSpPr>
        <p:grpSpPr>
          <a:xfrm>
            <a:off x="183689" y="3985847"/>
            <a:ext cx="361886" cy="362894"/>
            <a:chOff x="133738" y="317889"/>
            <a:chExt cx="460473" cy="461698"/>
          </a:xfrm>
        </p:grpSpPr>
        <p:sp>
          <p:nvSpPr>
            <p:cNvPr id="1012" name="Google Shape;1012;p59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9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59"/>
          <p:cNvGrpSpPr/>
          <p:nvPr/>
        </p:nvGrpSpPr>
        <p:grpSpPr>
          <a:xfrm>
            <a:off x="177910" y="200938"/>
            <a:ext cx="837300" cy="723250"/>
            <a:chOff x="5203050" y="2778050"/>
            <a:chExt cx="837300" cy="723250"/>
          </a:xfrm>
        </p:grpSpPr>
        <p:sp>
          <p:nvSpPr>
            <p:cNvPr id="1015" name="Google Shape;1015;p59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9"/>
            <p:cNvSpPr/>
            <p:nvPr/>
          </p:nvSpPr>
          <p:spPr>
            <a:xfrm>
              <a:off x="5611675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59"/>
          <p:cNvSpPr/>
          <p:nvPr/>
        </p:nvSpPr>
        <p:spPr>
          <a:xfrm>
            <a:off x="8308200" y="971075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04;p59">
            <a:extLst>
              <a:ext uri="{FF2B5EF4-FFF2-40B4-BE49-F238E27FC236}">
                <a16:creationId xmlns:a16="http://schemas.microsoft.com/office/drawing/2014/main" id="{FA985B56-E7E2-729A-14A2-603CB911C147}"/>
              </a:ext>
            </a:extLst>
          </p:cNvPr>
          <p:cNvSpPr txBox="1">
            <a:spLocks/>
          </p:cNvSpPr>
          <p:nvPr/>
        </p:nvSpPr>
        <p:spPr>
          <a:xfrm>
            <a:off x="4722464" y="342638"/>
            <a:ext cx="3737099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DC3AB9-4CBF-A23D-D02D-3C60004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64" y="1564641"/>
            <a:ext cx="2406997" cy="2014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334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9"/>
          <p:cNvSpPr/>
          <p:nvPr/>
        </p:nvSpPr>
        <p:spPr>
          <a:xfrm>
            <a:off x="722388" y="784700"/>
            <a:ext cx="3737100" cy="3573900"/>
          </a:xfrm>
          <a:prstGeom prst="roundRect">
            <a:avLst>
              <a:gd name="adj" fmla="val 4175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59"/>
          <p:cNvSpPr/>
          <p:nvPr/>
        </p:nvSpPr>
        <p:spPr>
          <a:xfrm>
            <a:off x="4684513" y="784700"/>
            <a:ext cx="3737100" cy="3573900"/>
          </a:xfrm>
          <a:prstGeom prst="roundRect">
            <a:avLst>
              <a:gd name="adj" fmla="val 4175"/>
            </a:avLst>
          </a:prstGeom>
          <a:solidFill>
            <a:schemeClr val="tx2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59"/>
          <p:cNvSpPr txBox="1">
            <a:spLocks noGrp="1"/>
          </p:cNvSpPr>
          <p:nvPr>
            <p:ph type="subTitle" idx="1"/>
          </p:nvPr>
        </p:nvSpPr>
        <p:spPr>
          <a:xfrm>
            <a:off x="860935" y="1694527"/>
            <a:ext cx="3542078" cy="2828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from PyQt5.QtWidgets import </a:t>
            </a:r>
            <a:r>
              <a:rPr lang="en-US" sz="1600" dirty="0" err="1">
                <a:latin typeface="+mj-lt"/>
              </a:rPr>
              <a:t>QHBoxLayout</a:t>
            </a: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+mj-lt"/>
              </a:rPr>
              <a:t>layout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QHBoxLayout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label1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algn="l"/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label2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algn="l"/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label3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+mj-lt"/>
            </a:endParaRPr>
          </a:p>
        </p:txBody>
      </p:sp>
      <p:sp>
        <p:nvSpPr>
          <p:cNvPr id="1004" name="Google Shape;1004;p59"/>
          <p:cNvSpPr txBox="1">
            <a:spLocks noGrp="1"/>
          </p:cNvSpPr>
          <p:nvPr>
            <p:ph type="title"/>
          </p:nvPr>
        </p:nvSpPr>
        <p:spPr>
          <a:xfrm>
            <a:off x="608950" y="531427"/>
            <a:ext cx="3904056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US" dirty="0"/>
              <a:t>H</a:t>
            </a:r>
            <a:r>
              <a:rPr lang="en" dirty="0"/>
              <a:t>BoxLayout</a:t>
            </a:r>
            <a:br>
              <a:rPr lang="en" dirty="0"/>
            </a:br>
            <a:r>
              <a:rPr lang="ru-RU" sz="1800" dirty="0">
                <a:latin typeface="Arial Black" panose="020B0A04020102020204" pitchFamily="34" charset="0"/>
              </a:rPr>
              <a:t>Горизонтальная раскладка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1006" name="Google Shape;1006;p59"/>
          <p:cNvGrpSpPr/>
          <p:nvPr/>
        </p:nvGrpSpPr>
        <p:grpSpPr>
          <a:xfrm>
            <a:off x="8000740" y="4119287"/>
            <a:ext cx="965350" cy="823275"/>
            <a:chOff x="1481225" y="4240975"/>
            <a:chExt cx="965350" cy="823275"/>
          </a:xfrm>
        </p:grpSpPr>
        <p:sp>
          <p:nvSpPr>
            <p:cNvPr id="1007" name="Google Shape;1007;p59"/>
            <p:cNvSpPr/>
            <p:nvPr/>
          </p:nvSpPr>
          <p:spPr>
            <a:xfrm>
              <a:off x="2074975" y="4738825"/>
              <a:ext cx="371600" cy="325425"/>
            </a:xfrm>
            <a:custGeom>
              <a:avLst/>
              <a:gdLst/>
              <a:ahLst/>
              <a:cxnLst/>
              <a:rect l="l" t="t" r="r" b="b"/>
              <a:pathLst>
                <a:path w="14864" h="13017" extrusionOk="0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1979925" y="4644600"/>
              <a:ext cx="176800" cy="172850"/>
            </a:xfrm>
            <a:custGeom>
              <a:avLst/>
              <a:gdLst/>
              <a:ahLst/>
              <a:cxnLst/>
              <a:rect l="l" t="t" r="r" b="b"/>
              <a:pathLst>
                <a:path w="7072" h="6914" extrusionOk="0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1481225" y="4240975"/>
              <a:ext cx="683850" cy="566275"/>
            </a:xfrm>
            <a:custGeom>
              <a:avLst/>
              <a:gdLst/>
              <a:ahLst/>
              <a:cxnLst/>
              <a:rect l="l" t="t" r="r" b="b"/>
              <a:pathLst>
                <a:path w="27354" h="22651" extrusionOk="0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1596300" y="4326875"/>
              <a:ext cx="526250" cy="393650"/>
            </a:xfrm>
            <a:custGeom>
              <a:avLst/>
              <a:gdLst/>
              <a:ahLst/>
              <a:cxnLst/>
              <a:rect l="l" t="t" r="r" b="b"/>
              <a:pathLst>
                <a:path w="21050" h="15746" extrusionOk="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59"/>
          <p:cNvGrpSpPr/>
          <p:nvPr/>
        </p:nvGrpSpPr>
        <p:grpSpPr>
          <a:xfrm>
            <a:off x="183689" y="3985847"/>
            <a:ext cx="361886" cy="362894"/>
            <a:chOff x="133738" y="317889"/>
            <a:chExt cx="460473" cy="461698"/>
          </a:xfrm>
        </p:grpSpPr>
        <p:sp>
          <p:nvSpPr>
            <p:cNvPr id="1012" name="Google Shape;1012;p59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9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59"/>
          <p:cNvGrpSpPr/>
          <p:nvPr/>
        </p:nvGrpSpPr>
        <p:grpSpPr>
          <a:xfrm>
            <a:off x="177910" y="200938"/>
            <a:ext cx="837300" cy="723250"/>
            <a:chOff x="5203050" y="2778050"/>
            <a:chExt cx="837300" cy="723250"/>
          </a:xfrm>
        </p:grpSpPr>
        <p:sp>
          <p:nvSpPr>
            <p:cNvPr id="1015" name="Google Shape;1015;p59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9"/>
            <p:cNvSpPr/>
            <p:nvPr/>
          </p:nvSpPr>
          <p:spPr>
            <a:xfrm>
              <a:off x="5611675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59"/>
          <p:cNvSpPr/>
          <p:nvPr/>
        </p:nvSpPr>
        <p:spPr>
          <a:xfrm>
            <a:off x="8308200" y="971075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04;p59">
            <a:extLst>
              <a:ext uri="{FF2B5EF4-FFF2-40B4-BE49-F238E27FC236}">
                <a16:creationId xmlns:a16="http://schemas.microsoft.com/office/drawing/2014/main" id="{FA985B56-E7E2-729A-14A2-603CB911C147}"/>
              </a:ext>
            </a:extLst>
          </p:cNvPr>
          <p:cNvSpPr txBox="1">
            <a:spLocks/>
          </p:cNvSpPr>
          <p:nvPr/>
        </p:nvSpPr>
        <p:spPr>
          <a:xfrm>
            <a:off x="4722464" y="342638"/>
            <a:ext cx="3737099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A40663-DAC4-F463-8FE4-94693F21E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0" t="2735" r="2237" b="4599"/>
          <a:stretch/>
        </p:blipFill>
        <p:spPr>
          <a:xfrm>
            <a:off x="5169310" y="1880419"/>
            <a:ext cx="2820116" cy="122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249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375688" y="1106401"/>
            <a:ext cx="8402612" cy="3856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dirty="0">
                <a:latin typeface="Bahnschrift Light" panose="020B0502040204020203" pitchFamily="34" charset="0"/>
              </a:rPr>
              <a:t> def </a:t>
            </a:r>
            <a:r>
              <a:rPr lang="en-US" sz="1050" dirty="0" err="1">
                <a:latin typeface="Bahnschrift Light" panose="020B0502040204020203" pitchFamily="34" charset="0"/>
              </a:rPr>
              <a:t>initUI</a:t>
            </a:r>
            <a:r>
              <a:rPr lang="en-US" sz="1050" dirty="0">
                <a:latin typeface="Bahnschrift Light" panose="020B0502040204020203" pitchFamily="34" charset="0"/>
              </a:rPr>
              <a:t>(self): # </a:t>
            </a:r>
            <a:r>
              <a:rPr lang="ru-RU" sz="105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("Hello world!") # </a:t>
            </a:r>
            <a:r>
              <a:rPr lang="ru-RU" sz="105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label1.setAlignment(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pic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()  # </a:t>
            </a:r>
            <a:r>
              <a:rPr lang="ru-RU" sz="105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pic.setPixmap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QPixmap</a:t>
            </a:r>
            <a:r>
              <a:rPr lang="en-US" sz="105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pic.setAlignment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button = </a:t>
            </a:r>
            <a:r>
              <a:rPr lang="en-US" sz="1050" dirty="0" err="1">
                <a:latin typeface="Bahnschrift Light" panose="020B0502040204020203" pitchFamily="34" charset="0"/>
              </a:rPr>
              <a:t>QPushButton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Нажми меня!") # Создаем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button.clicked.connect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self.close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кнопку к методу "закрыть".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= </a:t>
            </a:r>
            <a:r>
              <a:rPr lang="en-US" sz="1050" dirty="0" err="1">
                <a:latin typeface="Bahnschrift Light" panose="020B0502040204020203" pitchFamily="34" charset="0"/>
              </a:rPr>
              <a:t>QLineEdit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Напишите сюда")# Создаем поле для ввода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checkbox = </a:t>
            </a:r>
            <a:r>
              <a:rPr lang="en-US" sz="1050" dirty="0" err="1">
                <a:latin typeface="Bahnschrift Light" panose="020B0502040204020203" pitchFamily="34" charset="0"/>
              </a:rPr>
              <a:t>QCheckBox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Спрятать") # Создаем чек-бокс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checkbox.toggled.connect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lineedit.setEchoMode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 методу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"</a:t>
            </a:r>
            <a:r>
              <a:rPr lang="ru-RU" sz="1050" dirty="0">
                <a:latin typeface="Bahnschrift Light" panose="020B0502040204020203" pitchFamily="34" charset="0"/>
              </a:rPr>
              <a:t>спрятать“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layout = </a:t>
            </a:r>
            <a:r>
              <a:rPr lang="en-US" sz="1050" dirty="0" err="1">
                <a:latin typeface="Bahnschrift Light" panose="020B0502040204020203" pitchFamily="34" charset="0"/>
              </a:rPr>
              <a:t>Q</a:t>
            </a:r>
            <a:r>
              <a:rPr lang="en-US" sz="1050" b="1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H</a:t>
            </a:r>
            <a:r>
              <a:rPr lang="en-US" sz="1050" dirty="0" err="1">
                <a:latin typeface="Bahnschrift Light" panose="020B0502040204020203" pitchFamily="34" charset="0"/>
              </a:rPr>
              <a:t>BoxLayout</a:t>
            </a:r>
            <a:r>
              <a:rPr lang="en-US" sz="1050" dirty="0">
                <a:latin typeface="Bahnschrift Light" panose="020B0502040204020203" pitchFamily="34" charset="0"/>
              </a:rPr>
              <a:t>()# </a:t>
            </a:r>
            <a:r>
              <a:rPr lang="ru-RU" sz="1050" dirty="0">
                <a:solidFill>
                  <a:srgbClr val="FF0000"/>
                </a:solidFill>
                <a:latin typeface="Bahnschrift Light" panose="020B0502040204020203" pitchFamily="34" charset="0"/>
              </a:rPr>
              <a:t>Горизонтальный</a:t>
            </a:r>
            <a:r>
              <a:rPr lang="ru-RU" sz="1050" dirty="0">
                <a:latin typeface="Bahnschrift Light" panose="020B0502040204020203" pitchFamily="34" charset="0"/>
              </a:rPr>
              <a:t> макет, в который мы будем класть наши виджеты.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(label1)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надпись.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(pic)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картинку.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поле для ввода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(checkbox) # </a:t>
            </a:r>
            <a:r>
              <a:rPr lang="ru-RU" sz="1050" dirty="0">
                <a:latin typeface="Bahnschrift Light" panose="020B0502040204020203" pitchFamily="34" charset="0"/>
              </a:rPr>
              <a:t>Добавляем чек-бокс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(button)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self.setLayout</a:t>
            </a:r>
            <a:r>
              <a:rPr lang="en-US" sz="1050" dirty="0">
                <a:latin typeface="Bahnschrift Light" panose="020B0502040204020203" pitchFamily="34" charset="0"/>
              </a:rPr>
              <a:t>(layout)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A732BB-9399-5D6F-005B-9B6B4CC2A126}"/>
              </a:ext>
            </a:extLst>
          </p:cNvPr>
          <p:cNvSpPr/>
          <p:nvPr/>
        </p:nvSpPr>
        <p:spPr>
          <a:xfrm>
            <a:off x="365700" y="3561733"/>
            <a:ext cx="6271075" cy="206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485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Output: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156D4-513E-2360-5247-55389281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8" y="1727380"/>
            <a:ext cx="8044323" cy="2269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934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9"/>
          <p:cNvSpPr/>
          <p:nvPr/>
        </p:nvSpPr>
        <p:spPr>
          <a:xfrm>
            <a:off x="722388" y="784700"/>
            <a:ext cx="3737100" cy="3573900"/>
          </a:xfrm>
          <a:prstGeom prst="roundRect">
            <a:avLst>
              <a:gd name="adj" fmla="val 4175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59"/>
          <p:cNvSpPr/>
          <p:nvPr/>
        </p:nvSpPr>
        <p:spPr>
          <a:xfrm>
            <a:off x="4684513" y="784700"/>
            <a:ext cx="3737100" cy="3573900"/>
          </a:xfrm>
          <a:prstGeom prst="roundRect">
            <a:avLst>
              <a:gd name="adj" fmla="val 4175"/>
            </a:avLst>
          </a:prstGeom>
          <a:solidFill>
            <a:schemeClr val="tx2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59"/>
          <p:cNvSpPr txBox="1">
            <a:spLocks noGrp="1"/>
          </p:cNvSpPr>
          <p:nvPr>
            <p:ph type="subTitle" idx="1"/>
          </p:nvPr>
        </p:nvSpPr>
        <p:spPr>
          <a:xfrm>
            <a:off x="860935" y="1694527"/>
            <a:ext cx="3542078" cy="2828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from PyQt5.QtWidgets import </a:t>
            </a:r>
            <a:r>
              <a:rPr lang="en-US" sz="1600" dirty="0" err="1">
                <a:latin typeface="+mj-lt"/>
              </a:rPr>
              <a:t>QGridLayout</a:t>
            </a: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B050"/>
                </a:solidFill>
                <a:latin typeface="+mj-lt"/>
              </a:rPr>
              <a:t>layout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QGridLayout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label1, 0, 0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algn="l"/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label2, 1, 0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algn="l"/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label3, 0, 1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algn="l"/>
            <a:r>
              <a:rPr lang="en-US" sz="1600" dirty="0" err="1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label4, 1, 1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indent="0" algn="l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+mj-lt"/>
            </a:endParaRPr>
          </a:p>
        </p:txBody>
      </p:sp>
      <p:sp>
        <p:nvSpPr>
          <p:cNvPr id="1004" name="Google Shape;1004;p59"/>
          <p:cNvSpPr txBox="1">
            <a:spLocks noGrp="1"/>
          </p:cNvSpPr>
          <p:nvPr>
            <p:ph type="title"/>
          </p:nvPr>
        </p:nvSpPr>
        <p:spPr>
          <a:xfrm>
            <a:off x="608950" y="531427"/>
            <a:ext cx="3904056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US" dirty="0" err="1"/>
              <a:t>GridLayout</a:t>
            </a:r>
            <a:br>
              <a:rPr lang="en" dirty="0"/>
            </a:br>
            <a:r>
              <a:rPr lang="ru-RU" sz="1800" dirty="0">
                <a:latin typeface="Arial Black" panose="020B0A04020102020204" pitchFamily="34" charset="0"/>
              </a:rPr>
              <a:t>Раскладка-сетка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1006" name="Google Shape;1006;p59"/>
          <p:cNvGrpSpPr/>
          <p:nvPr/>
        </p:nvGrpSpPr>
        <p:grpSpPr>
          <a:xfrm>
            <a:off x="8000740" y="4119287"/>
            <a:ext cx="965350" cy="823275"/>
            <a:chOff x="1481225" y="4240975"/>
            <a:chExt cx="965350" cy="823275"/>
          </a:xfrm>
        </p:grpSpPr>
        <p:sp>
          <p:nvSpPr>
            <p:cNvPr id="1007" name="Google Shape;1007;p59"/>
            <p:cNvSpPr/>
            <p:nvPr/>
          </p:nvSpPr>
          <p:spPr>
            <a:xfrm>
              <a:off x="2074975" y="4738825"/>
              <a:ext cx="371600" cy="325425"/>
            </a:xfrm>
            <a:custGeom>
              <a:avLst/>
              <a:gdLst/>
              <a:ahLst/>
              <a:cxnLst/>
              <a:rect l="l" t="t" r="r" b="b"/>
              <a:pathLst>
                <a:path w="14864" h="13017" extrusionOk="0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1979925" y="4644600"/>
              <a:ext cx="176800" cy="172850"/>
            </a:xfrm>
            <a:custGeom>
              <a:avLst/>
              <a:gdLst/>
              <a:ahLst/>
              <a:cxnLst/>
              <a:rect l="l" t="t" r="r" b="b"/>
              <a:pathLst>
                <a:path w="7072" h="6914" extrusionOk="0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1481225" y="4240975"/>
              <a:ext cx="683850" cy="566275"/>
            </a:xfrm>
            <a:custGeom>
              <a:avLst/>
              <a:gdLst/>
              <a:ahLst/>
              <a:cxnLst/>
              <a:rect l="l" t="t" r="r" b="b"/>
              <a:pathLst>
                <a:path w="27354" h="22651" extrusionOk="0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1596300" y="4326875"/>
              <a:ext cx="526250" cy="393650"/>
            </a:xfrm>
            <a:custGeom>
              <a:avLst/>
              <a:gdLst/>
              <a:ahLst/>
              <a:cxnLst/>
              <a:rect l="l" t="t" r="r" b="b"/>
              <a:pathLst>
                <a:path w="21050" h="15746" extrusionOk="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59"/>
          <p:cNvGrpSpPr/>
          <p:nvPr/>
        </p:nvGrpSpPr>
        <p:grpSpPr>
          <a:xfrm>
            <a:off x="183689" y="3985847"/>
            <a:ext cx="361886" cy="362894"/>
            <a:chOff x="133738" y="317889"/>
            <a:chExt cx="460473" cy="461698"/>
          </a:xfrm>
        </p:grpSpPr>
        <p:sp>
          <p:nvSpPr>
            <p:cNvPr id="1012" name="Google Shape;1012;p59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9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59"/>
          <p:cNvGrpSpPr/>
          <p:nvPr/>
        </p:nvGrpSpPr>
        <p:grpSpPr>
          <a:xfrm>
            <a:off x="177910" y="200938"/>
            <a:ext cx="837300" cy="723250"/>
            <a:chOff x="5203050" y="2778050"/>
            <a:chExt cx="837300" cy="723250"/>
          </a:xfrm>
        </p:grpSpPr>
        <p:sp>
          <p:nvSpPr>
            <p:cNvPr id="1015" name="Google Shape;1015;p59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9"/>
            <p:cNvSpPr/>
            <p:nvPr/>
          </p:nvSpPr>
          <p:spPr>
            <a:xfrm>
              <a:off x="5611675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59"/>
          <p:cNvSpPr/>
          <p:nvPr/>
        </p:nvSpPr>
        <p:spPr>
          <a:xfrm>
            <a:off x="8308200" y="971075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04;p59">
            <a:extLst>
              <a:ext uri="{FF2B5EF4-FFF2-40B4-BE49-F238E27FC236}">
                <a16:creationId xmlns:a16="http://schemas.microsoft.com/office/drawing/2014/main" id="{FA985B56-E7E2-729A-14A2-603CB911C147}"/>
              </a:ext>
            </a:extLst>
          </p:cNvPr>
          <p:cNvSpPr txBox="1">
            <a:spLocks/>
          </p:cNvSpPr>
          <p:nvPr/>
        </p:nvSpPr>
        <p:spPr>
          <a:xfrm>
            <a:off x="4722464" y="342638"/>
            <a:ext cx="3737099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774372-33E6-D858-A492-B0161B4DF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1" t="3225" r="1682" b="2400"/>
          <a:stretch/>
        </p:blipFill>
        <p:spPr>
          <a:xfrm>
            <a:off x="5335385" y="1720030"/>
            <a:ext cx="2510757" cy="170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лачко с текстом: прямоугольное со скругленными углами 5">
            <a:extLst>
              <a:ext uri="{FF2B5EF4-FFF2-40B4-BE49-F238E27FC236}">
                <a16:creationId xmlns:a16="http://schemas.microsoft.com/office/drawing/2014/main" id="{0398538F-9A92-5029-8510-E72355BF528D}"/>
              </a:ext>
            </a:extLst>
          </p:cNvPr>
          <p:cNvSpPr/>
          <p:nvPr/>
        </p:nvSpPr>
        <p:spPr>
          <a:xfrm flipV="1">
            <a:off x="4306528" y="3878378"/>
            <a:ext cx="2566220" cy="562378"/>
          </a:xfrm>
          <a:prstGeom prst="wedgeRoundRectCallout">
            <a:avLst>
              <a:gd name="adj1" fmla="val -63345"/>
              <a:gd name="adj2" fmla="val 9528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Google Shape;1003;p59">
            <a:extLst>
              <a:ext uri="{FF2B5EF4-FFF2-40B4-BE49-F238E27FC236}">
                <a16:creationId xmlns:a16="http://schemas.microsoft.com/office/drawing/2014/main" id="{BBED0B7F-CB8D-41EB-C382-4EECE895893E}"/>
              </a:ext>
            </a:extLst>
          </p:cNvPr>
          <p:cNvSpPr txBox="1">
            <a:spLocks/>
          </p:cNvSpPr>
          <p:nvPr/>
        </p:nvSpPr>
        <p:spPr>
          <a:xfrm>
            <a:off x="4504889" y="3806359"/>
            <a:ext cx="2367859" cy="72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ru-RU" sz="1600" dirty="0">
                <a:latin typeface="+mj-lt"/>
              </a:rPr>
              <a:t>Здесь мы указываем координаты по </a:t>
            </a:r>
            <a:r>
              <a:rPr lang="en-US" sz="1600" dirty="0">
                <a:latin typeface="+mj-lt"/>
              </a:rPr>
              <a:t>x </a:t>
            </a:r>
            <a:r>
              <a:rPr lang="ru-RU" sz="1600" dirty="0">
                <a:latin typeface="+mj-lt"/>
              </a:rPr>
              <a:t>и </a:t>
            </a:r>
            <a:r>
              <a:rPr lang="en-US" sz="1600" dirty="0">
                <a:latin typeface="+mj-lt"/>
              </a:rPr>
              <a:t>y</a:t>
            </a:r>
          </a:p>
          <a:p>
            <a:pPr marL="0" indent="0" algn="l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indent="0" algn="l"/>
            <a:endParaRPr lang="en-US" sz="1600" dirty="0">
              <a:latin typeface="+mj-lt"/>
            </a:endParaRPr>
          </a:p>
          <a:p>
            <a:pPr marL="0" indent="0" algn="l"/>
            <a:endParaRPr lang="en-US" sz="1600" dirty="0">
              <a:latin typeface="+mj-lt"/>
            </a:endParaRPr>
          </a:p>
          <a:p>
            <a:pPr marL="0" indent="0" algn="l"/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475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399561" y="979800"/>
            <a:ext cx="8402612" cy="3856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dirty="0">
                <a:latin typeface="Bahnschrift Light" panose="020B0502040204020203" pitchFamily="34" charset="0"/>
              </a:rPr>
              <a:t> def </a:t>
            </a:r>
            <a:r>
              <a:rPr lang="en-US" sz="1050" dirty="0" err="1">
                <a:latin typeface="Bahnschrift Light" panose="020B0502040204020203" pitchFamily="34" charset="0"/>
              </a:rPr>
              <a:t>initUI</a:t>
            </a:r>
            <a:r>
              <a:rPr lang="en-US" sz="1050" dirty="0">
                <a:latin typeface="Bahnschrift Light" panose="020B0502040204020203" pitchFamily="34" charset="0"/>
              </a:rPr>
              <a:t>(self): # </a:t>
            </a:r>
            <a:r>
              <a:rPr lang="ru-RU" sz="105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("Hello world!") # </a:t>
            </a:r>
            <a:r>
              <a:rPr lang="ru-RU" sz="105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label1.setAlignment(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pic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()  # </a:t>
            </a:r>
            <a:r>
              <a:rPr lang="ru-RU" sz="105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pic.setPixmap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QPixmap</a:t>
            </a:r>
            <a:r>
              <a:rPr lang="en-US" sz="105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pic.setAlignment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button = </a:t>
            </a:r>
            <a:r>
              <a:rPr lang="en-US" sz="1050" dirty="0" err="1">
                <a:latin typeface="Bahnschrift Light" panose="020B0502040204020203" pitchFamily="34" charset="0"/>
              </a:rPr>
              <a:t>QPushButton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Нажми меня!") # Создаем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button.clicked.connect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self.close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кнопку к методу "закрыть".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= </a:t>
            </a:r>
            <a:r>
              <a:rPr lang="en-US" sz="1050" dirty="0" err="1">
                <a:latin typeface="Bahnschrift Light" panose="020B0502040204020203" pitchFamily="34" charset="0"/>
              </a:rPr>
              <a:t>QLineEdit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Напишите сюда")# Создаем поле для ввода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checkbox = </a:t>
            </a:r>
            <a:r>
              <a:rPr lang="en-US" sz="1050" dirty="0" err="1">
                <a:latin typeface="Bahnschrift Light" panose="020B0502040204020203" pitchFamily="34" charset="0"/>
              </a:rPr>
              <a:t>QCheckBox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Спрятать") # Создаем чек-бокс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checkbox.toggled.connect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lineedit.setEchoMode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 методу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"</a:t>
            </a:r>
            <a:r>
              <a:rPr lang="ru-RU" sz="1050" dirty="0">
                <a:latin typeface="Bahnschrift Light" panose="020B0502040204020203" pitchFamily="34" charset="0"/>
              </a:rPr>
              <a:t>спрятать"</a:t>
            </a: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layout = </a:t>
            </a:r>
            <a:r>
              <a:rPr lang="en-US" sz="1050" dirty="0" err="1">
                <a:latin typeface="Bahnschrift Light" panose="020B0502040204020203" pitchFamily="34" charset="0"/>
              </a:rPr>
              <a:t>QGridLayout</a:t>
            </a:r>
            <a:r>
              <a:rPr lang="en-US" sz="1050" dirty="0">
                <a:latin typeface="Bahnschrift Light" panose="020B0502040204020203" pitchFamily="34" charset="0"/>
              </a:rPr>
              <a:t>() # </a:t>
            </a:r>
            <a:r>
              <a:rPr lang="ru-RU" sz="1050" dirty="0">
                <a:latin typeface="Bahnschrift Light" panose="020B0502040204020203" pitchFamily="34" charset="0"/>
              </a:rPr>
              <a:t>Сетка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(label1, </a:t>
            </a:r>
            <a:r>
              <a:rPr lang="en-US" sz="1050" dirty="0">
                <a:solidFill>
                  <a:srgbClr val="FF0000"/>
                </a:solidFill>
                <a:latin typeface="Bahnschrift Light" panose="020B0502040204020203" pitchFamily="34" charset="0"/>
              </a:rPr>
              <a:t>0, 0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надпись.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(pic, </a:t>
            </a:r>
            <a:r>
              <a:rPr lang="en-US" sz="1050" dirty="0">
                <a:solidFill>
                  <a:srgbClr val="FF0000"/>
                </a:solidFill>
                <a:latin typeface="Bahnschrift Light" panose="020B0502040204020203" pitchFamily="34" charset="0"/>
              </a:rPr>
              <a:t>1, 0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картинку.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, </a:t>
            </a:r>
            <a:r>
              <a:rPr lang="en-US" sz="1050" dirty="0">
                <a:solidFill>
                  <a:srgbClr val="FF0000"/>
                </a:solidFill>
                <a:latin typeface="Bahnschrift Light" panose="020B0502040204020203" pitchFamily="34" charset="0"/>
              </a:rPr>
              <a:t>0, 1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поле для ввода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(checkbox, </a:t>
            </a:r>
            <a:r>
              <a:rPr lang="en-US" sz="1050" dirty="0">
                <a:solidFill>
                  <a:srgbClr val="FF0000"/>
                </a:solidFill>
                <a:latin typeface="Bahnschrift Light" panose="020B0502040204020203" pitchFamily="34" charset="0"/>
              </a:rPr>
              <a:t>1, 1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чек-бокс</a:t>
            </a:r>
            <a:r>
              <a:rPr lang="en-US" sz="1050" dirty="0">
                <a:latin typeface="Bahnschrift Light" panose="020B0502040204020203" pitchFamily="34" charset="0"/>
              </a:rPr>
              <a:t>.</a:t>
            </a:r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(button, </a:t>
            </a:r>
            <a:r>
              <a:rPr lang="en-US" sz="1050" dirty="0">
                <a:solidFill>
                  <a:srgbClr val="FF0000"/>
                </a:solidFill>
                <a:latin typeface="Bahnschrift Light" panose="020B0502040204020203" pitchFamily="34" charset="0"/>
              </a:rPr>
              <a:t>2, 1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self.setLayout</a:t>
            </a:r>
            <a:r>
              <a:rPr lang="en-US" sz="1050" dirty="0">
                <a:latin typeface="Bahnschrift Light" panose="020B0502040204020203" pitchFamily="34" charset="0"/>
              </a:rPr>
              <a:t>(layout)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A732BB-9399-5D6F-005B-9B6B4CC2A126}"/>
              </a:ext>
            </a:extLst>
          </p:cNvPr>
          <p:cNvSpPr/>
          <p:nvPr/>
        </p:nvSpPr>
        <p:spPr>
          <a:xfrm>
            <a:off x="399561" y="3465871"/>
            <a:ext cx="4523390" cy="980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99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Output: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9AD6D5-E23A-69BA-6CD6-DFCE744D8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4"/>
          <a:stretch/>
        </p:blipFill>
        <p:spPr>
          <a:xfrm>
            <a:off x="2200275" y="1275735"/>
            <a:ext cx="4743450" cy="3480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5879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9"/>
          <p:cNvSpPr/>
          <p:nvPr/>
        </p:nvSpPr>
        <p:spPr>
          <a:xfrm>
            <a:off x="722388" y="784700"/>
            <a:ext cx="3737100" cy="3573900"/>
          </a:xfrm>
          <a:prstGeom prst="roundRect">
            <a:avLst>
              <a:gd name="adj" fmla="val 4175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59"/>
          <p:cNvSpPr/>
          <p:nvPr/>
        </p:nvSpPr>
        <p:spPr>
          <a:xfrm>
            <a:off x="4684513" y="784700"/>
            <a:ext cx="3737100" cy="3573900"/>
          </a:xfrm>
          <a:prstGeom prst="roundRect">
            <a:avLst>
              <a:gd name="adj" fmla="val 4175"/>
            </a:avLst>
          </a:prstGeom>
          <a:solidFill>
            <a:schemeClr val="tx2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59"/>
          <p:cNvSpPr txBox="1">
            <a:spLocks noGrp="1"/>
          </p:cNvSpPr>
          <p:nvPr>
            <p:ph type="subTitle" idx="1"/>
          </p:nvPr>
        </p:nvSpPr>
        <p:spPr>
          <a:xfrm>
            <a:off x="860935" y="1612371"/>
            <a:ext cx="3542078" cy="2828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from PyQt5.QtWidgets import </a:t>
            </a:r>
            <a:r>
              <a:rPr lang="en-US" sz="1600" dirty="0" err="1">
                <a:latin typeface="+mj-lt"/>
              </a:rPr>
              <a:t>QGroupBox</a:t>
            </a: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+mj-lt"/>
              </a:rPr>
              <a:t>mainlayout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QVBoxLayout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+mj-lt"/>
              </a:rPr>
              <a:t>groupbox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=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QGroupBox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“</a:t>
            </a:r>
            <a:r>
              <a:rPr lang="ru-RU" sz="1600" dirty="0">
                <a:solidFill>
                  <a:srgbClr val="00B050"/>
                </a:solidFill>
                <a:latin typeface="+mj-lt"/>
              </a:rPr>
              <a:t>Группа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”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+mj-lt"/>
              </a:rPr>
              <a:t>groupbox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.setLayout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ru-RU" sz="1600" dirty="0">
                <a:solidFill>
                  <a:srgbClr val="00B050"/>
                </a:solidFill>
                <a:latin typeface="+mj-lt"/>
              </a:rPr>
              <a:t>Ваш </a:t>
            </a:r>
            <a:r>
              <a:rPr lang="en-US" sz="1600" dirty="0">
                <a:solidFill>
                  <a:srgbClr val="00B050"/>
                </a:solidFill>
                <a:latin typeface="+mj-lt"/>
              </a:rPr>
              <a:t>layout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B050"/>
                </a:solidFill>
                <a:latin typeface="+mj-lt"/>
              </a:rPr>
              <a:t>mainlayout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.addWidget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+mj-lt"/>
              </a:rPr>
              <a:t>groupbox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Объект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QGroupBox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является не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layout’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ом, а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QWidget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’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том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+mj-lt"/>
            </a:endParaRPr>
          </a:p>
        </p:txBody>
      </p:sp>
      <p:sp>
        <p:nvSpPr>
          <p:cNvPr id="1004" name="Google Shape;1004;p59"/>
          <p:cNvSpPr txBox="1">
            <a:spLocks noGrp="1"/>
          </p:cNvSpPr>
          <p:nvPr>
            <p:ph type="title"/>
          </p:nvPr>
        </p:nvSpPr>
        <p:spPr>
          <a:xfrm>
            <a:off x="608950" y="531427"/>
            <a:ext cx="3904056" cy="11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-US" dirty="0" err="1"/>
              <a:t>GroupBox</a:t>
            </a:r>
            <a:br>
              <a:rPr lang="en" dirty="0"/>
            </a:br>
            <a:r>
              <a:rPr lang="ru-RU" sz="1800" dirty="0">
                <a:latin typeface="Arial Black" panose="020B0A04020102020204" pitchFamily="34" charset="0"/>
              </a:rPr>
              <a:t>Группа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1006" name="Google Shape;1006;p59"/>
          <p:cNvGrpSpPr/>
          <p:nvPr/>
        </p:nvGrpSpPr>
        <p:grpSpPr>
          <a:xfrm>
            <a:off x="8000740" y="4119287"/>
            <a:ext cx="965350" cy="823275"/>
            <a:chOff x="1481225" y="4240975"/>
            <a:chExt cx="965350" cy="823275"/>
          </a:xfrm>
        </p:grpSpPr>
        <p:sp>
          <p:nvSpPr>
            <p:cNvPr id="1007" name="Google Shape;1007;p59"/>
            <p:cNvSpPr/>
            <p:nvPr/>
          </p:nvSpPr>
          <p:spPr>
            <a:xfrm>
              <a:off x="2074975" y="4738825"/>
              <a:ext cx="371600" cy="325425"/>
            </a:xfrm>
            <a:custGeom>
              <a:avLst/>
              <a:gdLst/>
              <a:ahLst/>
              <a:cxnLst/>
              <a:rect l="l" t="t" r="r" b="b"/>
              <a:pathLst>
                <a:path w="14864" h="13017" extrusionOk="0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1979925" y="4644600"/>
              <a:ext cx="176800" cy="172850"/>
            </a:xfrm>
            <a:custGeom>
              <a:avLst/>
              <a:gdLst/>
              <a:ahLst/>
              <a:cxnLst/>
              <a:rect l="l" t="t" r="r" b="b"/>
              <a:pathLst>
                <a:path w="7072" h="6914" extrusionOk="0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1481225" y="4240975"/>
              <a:ext cx="683850" cy="566275"/>
            </a:xfrm>
            <a:custGeom>
              <a:avLst/>
              <a:gdLst/>
              <a:ahLst/>
              <a:cxnLst/>
              <a:rect l="l" t="t" r="r" b="b"/>
              <a:pathLst>
                <a:path w="27354" h="22651" extrusionOk="0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1596300" y="4326875"/>
              <a:ext cx="526250" cy="393650"/>
            </a:xfrm>
            <a:custGeom>
              <a:avLst/>
              <a:gdLst/>
              <a:ahLst/>
              <a:cxnLst/>
              <a:rect l="l" t="t" r="r" b="b"/>
              <a:pathLst>
                <a:path w="21050" h="15746" extrusionOk="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59"/>
          <p:cNvGrpSpPr/>
          <p:nvPr/>
        </p:nvGrpSpPr>
        <p:grpSpPr>
          <a:xfrm>
            <a:off x="183689" y="3985847"/>
            <a:ext cx="361886" cy="362894"/>
            <a:chOff x="133738" y="317889"/>
            <a:chExt cx="460473" cy="461698"/>
          </a:xfrm>
        </p:grpSpPr>
        <p:sp>
          <p:nvSpPr>
            <p:cNvPr id="1012" name="Google Shape;1012;p59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9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59"/>
          <p:cNvGrpSpPr/>
          <p:nvPr/>
        </p:nvGrpSpPr>
        <p:grpSpPr>
          <a:xfrm>
            <a:off x="177910" y="200938"/>
            <a:ext cx="837300" cy="723250"/>
            <a:chOff x="5203050" y="2778050"/>
            <a:chExt cx="837300" cy="723250"/>
          </a:xfrm>
        </p:grpSpPr>
        <p:sp>
          <p:nvSpPr>
            <p:cNvPr id="1015" name="Google Shape;1015;p59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9"/>
            <p:cNvSpPr/>
            <p:nvPr/>
          </p:nvSpPr>
          <p:spPr>
            <a:xfrm>
              <a:off x="5611675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" name="Google Shape;1017;p59"/>
          <p:cNvSpPr/>
          <p:nvPr/>
        </p:nvSpPr>
        <p:spPr>
          <a:xfrm>
            <a:off x="8308200" y="971075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04;p59">
            <a:extLst>
              <a:ext uri="{FF2B5EF4-FFF2-40B4-BE49-F238E27FC236}">
                <a16:creationId xmlns:a16="http://schemas.microsoft.com/office/drawing/2014/main" id="{FA985B56-E7E2-729A-14A2-603CB911C147}"/>
              </a:ext>
            </a:extLst>
          </p:cNvPr>
          <p:cNvSpPr txBox="1">
            <a:spLocks/>
          </p:cNvSpPr>
          <p:nvPr/>
        </p:nvSpPr>
        <p:spPr>
          <a:xfrm>
            <a:off x="4722464" y="342638"/>
            <a:ext cx="3737099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ED6F22-16B0-AF8F-59D6-F79C749C2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5" b="2546"/>
          <a:stretch/>
        </p:blipFill>
        <p:spPr>
          <a:xfrm>
            <a:off x="5398271" y="1505738"/>
            <a:ext cx="2385483" cy="2232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3266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365700" y="1106400"/>
            <a:ext cx="8402612" cy="3856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dirty="0">
                <a:latin typeface="Bahnschrift Light" panose="020B0502040204020203" pitchFamily="34" charset="0"/>
              </a:rPr>
              <a:t> def </a:t>
            </a:r>
            <a:r>
              <a:rPr lang="en-US" sz="1050" dirty="0" err="1">
                <a:latin typeface="Bahnschrift Light" panose="020B0502040204020203" pitchFamily="34" charset="0"/>
              </a:rPr>
              <a:t>initUI</a:t>
            </a:r>
            <a:r>
              <a:rPr lang="en-US" sz="1050" dirty="0">
                <a:latin typeface="Bahnschrift Light" panose="020B0502040204020203" pitchFamily="34" charset="0"/>
              </a:rPr>
              <a:t>(self): # </a:t>
            </a:r>
            <a:r>
              <a:rPr lang="ru-RU" sz="105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("Hello world!") # </a:t>
            </a:r>
            <a:r>
              <a:rPr lang="ru-RU" sz="105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label1.setAlignment(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pic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()  # </a:t>
            </a:r>
            <a:r>
              <a:rPr lang="ru-RU" sz="105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pic.setPixmap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QPixmap</a:t>
            </a:r>
            <a:r>
              <a:rPr lang="en-US" sz="105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pic.setAlignment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button = </a:t>
            </a:r>
            <a:r>
              <a:rPr lang="en-US" sz="1050" dirty="0" err="1">
                <a:latin typeface="Bahnschrift Light" panose="020B0502040204020203" pitchFamily="34" charset="0"/>
              </a:rPr>
              <a:t>QPushButton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Нажми меня!") # Создаем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button.clicked.connect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self.close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кнопку к методу "закрыть".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= </a:t>
            </a:r>
            <a:r>
              <a:rPr lang="en-US" sz="1050" dirty="0" err="1">
                <a:latin typeface="Bahnschrift Light" panose="020B0502040204020203" pitchFamily="34" charset="0"/>
              </a:rPr>
              <a:t>QLineEdit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Напишите сюда")# Создаем поле для ввода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checkbox = </a:t>
            </a:r>
            <a:r>
              <a:rPr lang="en-US" sz="1050" dirty="0" err="1">
                <a:latin typeface="Bahnschrift Light" panose="020B0502040204020203" pitchFamily="34" charset="0"/>
              </a:rPr>
              <a:t>QCheckBox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Спрятать") # Создаем чек-бокс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checkbox.toggled.connect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lineedit.setEchoMode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 методу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"</a:t>
            </a:r>
            <a:r>
              <a:rPr lang="ru-RU" sz="1050" dirty="0">
                <a:latin typeface="Bahnschrift Light" panose="020B0502040204020203" pitchFamily="34" charset="0"/>
              </a:rPr>
              <a:t>спрятать"</a:t>
            </a: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groupbox</a:t>
            </a:r>
            <a:r>
              <a:rPr lang="en-US" sz="1050" dirty="0">
                <a:latin typeface="Bahnschrift Light" panose="020B0502040204020203" pitchFamily="34" charset="0"/>
              </a:rPr>
              <a:t> = </a:t>
            </a:r>
            <a:r>
              <a:rPr lang="en-US" sz="1050" dirty="0" err="1">
                <a:latin typeface="Bahnschrift Light" panose="020B0502040204020203" pitchFamily="34" charset="0"/>
              </a:rPr>
              <a:t>QGroupBox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Привет") </a:t>
            </a:r>
            <a:r>
              <a:rPr lang="en-US" sz="1050" dirty="0">
                <a:latin typeface="Bahnschrift Light" panose="020B0502040204020203" pitchFamily="34" charset="0"/>
              </a:rPr>
              <a:t># </a:t>
            </a:r>
            <a:r>
              <a:rPr lang="ru-RU" sz="1050" dirty="0">
                <a:latin typeface="Bahnschrift Light" panose="020B0502040204020203" pitchFamily="34" charset="0"/>
              </a:rPr>
              <a:t>Создаем нашу группу.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layout2 = </a:t>
            </a:r>
            <a:r>
              <a:rPr lang="en-US" sz="1050" dirty="0" err="1">
                <a:latin typeface="Bahnschrift Light" panose="020B0502040204020203" pitchFamily="34" charset="0"/>
              </a:rPr>
              <a:t>QVBoxLayout</a:t>
            </a:r>
            <a:r>
              <a:rPr lang="en-US" sz="1050" dirty="0">
                <a:latin typeface="Bahnschrift Light" panose="020B0502040204020203" pitchFamily="34" charset="0"/>
              </a:rPr>
              <a:t>()# </a:t>
            </a:r>
            <a:r>
              <a:rPr lang="ru-RU" sz="1050" dirty="0">
                <a:latin typeface="Bahnschrift Light" panose="020B0502040204020203" pitchFamily="34" charset="0"/>
              </a:rPr>
              <a:t>Создаем дополнительную раскладку для того, чтобы сделать ее группой потом. 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layout = </a:t>
            </a:r>
            <a:r>
              <a:rPr lang="en-US" sz="1050" dirty="0" err="1">
                <a:latin typeface="Bahnschrift Light" panose="020B0502040204020203" pitchFamily="34" charset="0"/>
              </a:rPr>
              <a:t>QVBoxLayout</a:t>
            </a:r>
            <a:r>
              <a:rPr lang="en-US" sz="1050" dirty="0">
                <a:latin typeface="Bahnschrift Light" panose="020B0502040204020203" pitchFamily="34" charset="0"/>
              </a:rPr>
              <a:t>()# </a:t>
            </a:r>
            <a:r>
              <a:rPr lang="ru-RU" sz="1050" dirty="0">
                <a:latin typeface="Bahnschrift Light" panose="020B0502040204020203" pitchFamily="34" charset="0"/>
              </a:rPr>
              <a:t>Вертикальная раскладка, в которую мы будем класть наши виджеты.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layout2.addWidget(label1)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надпись в раскладку.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layout2.addWidget(pic)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картинку в раскладку.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groupbox.setLayout</a:t>
            </a:r>
            <a:r>
              <a:rPr lang="en-US" sz="1050" dirty="0">
                <a:latin typeface="Bahnschrift Light" panose="020B0502040204020203" pitchFamily="34" charset="0"/>
              </a:rPr>
              <a:t>(layout2)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нашу раскладку в группу.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groupbox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группу как виджет.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поле для ввода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(checkbox) # </a:t>
            </a:r>
            <a:r>
              <a:rPr lang="ru-RU" sz="1050" dirty="0">
                <a:latin typeface="Bahnschrift Light" panose="020B0502040204020203" pitchFamily="34" charset="0"/>
              </a:rPr>
              <a:t>Добавляем чек-бокс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(button)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self.setLayout</a:t>
            </a:r>
            <a:r>
              <a:rPr lang="en-US" sz="1050" dirty="0">
                <a:latin typeface="Bahnschrift Light" panose="020B0502040204020203" pitchFamily="34" charset="0"/>
              </a:rPr>
              <a:t>(layout)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A732BB-9399-5D6F-005B-9B6B4CC2A126}"/>
              </a:ext>
            </a:extLst>
          </p:cNvPr>
          <p:cNvSpPr/>
          <p:nvPr/>
        </p:nvSpPr>
        <p:spPr>
          <a:xfrm>
            <a:off x="365700" y="3207773"/>
            <a:ext cx="7030616" cy="110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8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/>
          <p:nvPr/>
        </p:nvSpPr>
        <p:spPr>
          <a:xfrm>
            <a:off x="365700" y="1203800"/>
            <a:ext cx="4093800" cy="3573900"/>
          </a:xfrm>
          <a:prstGeom prst="roundRect">
            <a:avLst>
              <a:gd name="adj" fmla="val 417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4684500" y="1203800"/>
            <a:ext cx="4093800" cy="3573900"/>
          </a:xfrm>
          <a:prstGeom prst="roundRect">
            <a:avLst>
              <a:gd name="adj" fmla="val 417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3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Основные альтернативы </a:t>
            </a:r>
            <a:r>
              <a:rPr lang="en-US" dirty="0" err="1">
                <a:latin typeface="Arial Black" panose="020B0A04020102020204" pitchFamily="34" charset="0"/>
              </a:rPr>
              <a:t>PyQT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503" name="Google Shape;503;p43"/>
          <p:cNvSpPr txBox="1">
            <a:spLocks noGrp="1"/>
          </p:cNvSpPr>
          <p:nvPr>
            <p:ph type="subTitle" idx="2"/>
          </p:nvPr>
        </p:nvSpPr>
        <p:spPr>
          <a:xfrm>
            <a:off x="663677" y="3685819"/>
            <a:ext cx="3620729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Один из первых графических фреймворков. </a:t>
            </a:r>
            <a:r>
              <a:rPr lang="ru-RU" dirty="0" err="1">
                <a:latin typeface="Bahnschrift" panose="020B0502040204020203" pitchFamily="34" charset="0"/>
              </a:rPr>
              <a:t>PySimpleGui</a:t>
            </a:r>
            <a:r>
              <a:rPr lang="ru-RU" dirty="0">
                <a:latin typeface="Bahnschrift" panose="020B0502040204020203" pitchFamily="34" charset="0"/>
              </a:rPr>
              <a:t> проще чем </a:t>
            </a:r>
            <a:r>
              <a:rPr lang="ru-RU" dirty="0" err="1">
                <a:latin typeface="Bahnschrift" panose="020B0502040204020203" pitchFamily="34" charset="0"/>
              </a:rPr>
              <a:t>ткинтер</a:t>
            </a:r>
            <a:r>
              <a:rPr lang="ru-RU" dirty="0">
                <a:latin typeface="Bahnschrift" panose="020B0502040204020203" pitchFamily="34" charset="0"/>
              </a:rPr>
              <a:t>, а </a:t>
            </a:r>
            <a:r>
              <a:rPr lang="ru-RU" dirty="0" err="1">
                <a:latin typeface="Bahnschrift" panose="020B0502040204020203" pitchFamily="34" charset="0"/>
              </a:rPr>
              <a:t>PyQt</a:t>
            </a:r>
            <a:r>
              <a:rPr lang="ru-RU" dirty="0">
                <a:latin typeface="Bahnschrift" panose="020B0502040204020203" pitchFamily="34" charset="0"/>
              </a:rPr>
              <a:t> – гибче и функциональнее. 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04" name="Google Shape;504;p43"/>
          <p:cNvSpPr txBox="1">
            <a:spLocks noGrp="1"/>
          </p:cNvSpPr>
          <p:nvPr>
            <p:ph type="subTitle" idx="3"/>
          </p:nvPr>
        </p:nvSpPr>
        <p:spPr>
          <a:xfrm>
            <a:off x="5239760" y="1316510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PySimpleG</a:t>
            </a:r>
            <a:r>
              <a:rPr lang="en-US" dirty="0"/>
              <a:t>UI</a:t>
            </a:r>
            <a:endParaRPr dirty="0"/>
          </a:p>
        </p:txBody>
      </p:sp>
      <p:sp>
        <p:nvSpPr>
          <p:cNvPr id="505" name="Google Shape;505;p43"/>
          <p:cNvSpPr txBox="1">
            <a:spLocks noGrp="1"/>
          </p:cNvSpPr>
          <p:nvPr>
            <p:ph type="subTitle" idx="4"/>
          </p:nvPr>
        </p:nvSpPr>
        <p:spPr>
          <a:xfrm>
            <a:off x="4678953" y="3414516"/>
            <a:ext cx="3952135" cy="1378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PySimpleGui</a:t>
            </a:r>
            <a:r>
              <a:rPr lang="en-US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проще и </a:t>
            </a:r>
            <a:r>
              <a:rPr lang="ru-RU" dirty="0" err="1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интуитивнее</a:t>
            </a:r>
            <a:r>
              <a:rPr lang="ru-RU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но он однооконный и </a:t>
            </a:r>
            <a:r>
              <a:rPr lang="ru-RU" dirty="0"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имеет </a:t>
            </a:r>
            <a:r>
              <a:rPr lang="ru-RU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зацепок для перехода на компилируемые языки. Есть опции интеграции с веб-страницами. </a:t>
            </a:r>
            <a:endParaRPr sz="1100" dirty="0">
              <a:latin typeface="Bahnschrift" panose="020B0502040204020203" pitchFamily="34" charset="0"/>
            </a:endParaRPr>
          </a:p>
        </p:txBody>
      </p:sp>
      <p:grpSp>
        <p:nvGrpSpPr>
          <p:cNvPr id="520" name="Google Shape;520;p43"/>
          <p:cNvGrpSpPr/>
          <p:nvPr/>
        </p:nvGrpSpPr>
        <p:grpSpPr>
          <a:xfrm>
            <a:off x="8489725" y="733391"/>
            <a:ext cx="527871" cy="702215"/>
            <a:chOff x="4863650" y="3815375"/>
            <a:chExt cx="624625" cy="830925"/>
          </a:xfrm>
        </p:grpSpPr>
        <p:sp>
          <p:nvSpPr>
            <p:cNvPr id="521" name="Google Shape;521;p43"/>
            <p:cNvSpPr/>
            <p:nvPr/>
          </p:nvSpPr>
          <p:spPr>
            <a:xfrm>
              <a:off x="5086300" y="4421100"/>
              <a:ext cx="236875" cy="180150"/>
            </a:xfrm>
            <a:custGeom>
              <a:avLst/>
              <a:gdLst/>
              <a:ahLst/>
              <a:cxnLst/>
              <a:rect l="l" t="t" r="r" b="b"/>
              <a:pathLst>
                <a:path w="9475" h="7206" extrusionOk="0">
                  <a:moveTo>
                    <a:pt x="835" y="1"/>
                  </a:moveTo>
                  <a:cubicBezTo>
                    <a:pt x="301" y="468"/>
                    <a:pt x="1" y="1102"/>
                    <a:pt x="34" y="1802"/>
                  </a:cubicBezTo>
                  <a:lnTo>
                    <a:pt x="34" y="4871"/>
                  </a:lnTo>
                  <a:cubicBezTo>
                    <a:pt x="34" y="6172"/>
                    <a:pt x="1068" y="7206"/>
                    <a:pt x="2369" y="7206"/>
                  </a:cubicBezTo>
                  <a:lnTo>
                    <a:pt x="7106" y="7206"/>
                  </a:lnTo>
                  <a:cubicBezTo>
                    <a:pt x="8407" y="7206"/>
                    <a:pt x="9474" y="6172"/>
                    <a:pt x="9474" y="4871"/>
                  </a:cubicBezTo>
                  <a:lnTo>
                    <a:pt x="9474" y="1802"/>
                  </a:lnTo>
                  <a:cubicBezTo>
                    <a:pt x="9474" y="1102"/>
                    <a:pt x="9174" y="468"/>
                    <a:pt x="867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163850" y="4601225"/>
              <a:ext cx="81750" cy="45075"/>
            </a:xfrm>
            <a:custGeom>
              <a:avLst/>
              <a:gdLst/>
              <a:ahLst/>
              <a:cxnLst/>
              <a:rect l="l" t="t" r="r" b="b"/>
              <a:pathLst>
                <a:path w="3270" h="1803" extrusionOk="0">
                  <a:moveTo>
                    <a:pt x="1" y="1"/>
                  </a:moveTo>
                  <a:lnTo>
                    <a:pt x="1" y="735"/>
                  </a:lnTo>
                  <a:cubicBezTo>
                    <a:pt x="1" y="1335"/>
                    <a:pt x="468" y="1802"/>
                    <a:pt x="1068" y="1802"/>
                  </a:cubicBezTo>
                  <a:lnTo>
                    <a:pt x="2236" y="1802"/>
                  </a:lnTo>
                  <a:cubicBezTo>
                    <a:pt x="2803" y="1802"/>
                    <a:pt x="3270" y="1335"/>
                    <a:pt x="3270" y="735"/>
                  </a:cubicBezTo>
                  <a:lnTo>
                    <a:pt x="3270" y="1"/>
                  </a:ln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5087125" y="4543700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solidFill>
              <a:srgbClr val="FBF3D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5087125" y="4490325"/>
              <a:ext cx="236050" cy="25"/>
            </a:xfrm>
            <a:custGeom>
              <a:avLst/>
              <a:gdLst/>
              <a:ahLst/>
              <a:cxnLst/>
              <a:rect l="l" t="t" r="r" b="b"/>
              <a:pathLst>
                <a:path w="9442" h="1" fill="none" extrusionOk="0">
                  <a:moveTo>
                    <a:pt x="1" y="0"/>
                  </a:moveTo>
                  <a:lnTo>
                    <a:pt x="944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4863650" y="3815375"/>
              <a:ext cx="624625" cy="620775"/>
            </a:xfrm>
            <a:custGeom>
              <a:avLst/>
              <a:gdLst/>
              <a:ahLst/>
              <a:cxnLst/>
              <a:rect l="l" t="t" r="r" b="b"/>
              <a:pathLst>
                <a:path w="24985" h="24831" extrusionOk="0">
                  <a:moveTo>
                    <a:pt x="13631" y="0"/>
                  </a:moveTo>
                  <a:cubicBezTo>
                    <a:pt x="11583" y="0"/>
                    <a:pt x="9483" y="567"/>
                    <a:pt x="7539" y="1814"/>
                  </a:cubicBezTo>
                  <a:cubicBezTo>
                    <a:pt x="0" y="6651"/>
                    <a:pt x="767" y="17892"/>
                    <a:pt x="8940" y="21628"/>
                  </a:cubicBezTo>
                  <a:lnTo>
                    <a:pt x="8940" y="22462"/>
                  </a:lnTo>
                  <a:cubicBezTo>
                    <a:pt x="8940" y="23763"/>
                    <a:pt x="9974" y="24830"/>
                    <a:pt x="11275" y="24830"/>
                  </a:cubicBezTo>
                  <a:lnTo>
                    <a:pt x="16012" y="24830"/>
                  </a:lnTo>
                  <a:cubicBezTo>
                    <a:pt x="17313" y="24830"/>
                    <a:pt x="18380" y="23763"/>
                    <a:pt x="18380" y="22462"/>
                  </a:cubicBezTo>
                  <a:lnTo>
                    <a:pt x="18380" y="21628"/>
                  </a:lnTo>
                  <a:cubicBezTo>
                    <a:pt x="22383" y="19793"/>
                    <a:pt x="24985" y="15757"/>
                    <a:pt x="24985" y="11354"/>
                  </a:cubicBezTo>
                  <a:cubicBezTo>
                    <a:pt x="24985" y="4694"/>
                    <a:pt x="19527" y="0"/>
                    <a:pt x="1363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43"/>
          <p:cNvSpPr/>
          <p:nvPr/>
        </p:nvSpPr>
        <p:spPr>
          <a:xfrm>
            <a:off x="8665300" y="4046113"/>
            <a:ext cx="226000" cy="226025"/>
          </a:xfrm>
          <a:custGeom>
            <a:avLst/>
            <a:gdLst/>
            <a:ahLst/>
            <a:cxnLst/>
            <a:rect l="l" t="t" r="r" b="b"/>
            <a:pathLst>
              <a:path w="9040" h="9041" extrusionOk="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43"/>
          <p:cNvGrpSpPr/>
          <p:nvPr/>
        </p:nvGrpSpPr>
        <p:grpSpPr>
          <a:xfrm>
            <a:off x="146247" y="979806"/>
            <a:ext cx="438896" cy="434500"/>
            <a:chOff x="2532825" y="1741700"/>
            <a:chExt cx="438896" cy="434500"/>
          </a:xfrm>
        </p:grpSpPr>
        <p:sp>
          <p:nvSpPr>
            <p:cNvPr id="530" name="Google Shape;530;p43"/>
            <p:cNvSpPr/>
            <p:nvPr/>
          </p:nvSpPr>
          <p:spPr>
            <a:xfrm>
              <a:off x="2532825" y="1741700"/>
              <a:ext cx="438896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35" y="0"/>
                  </a:moveTo>
                  <a:cubicBezTo>
                    <a:pt x="1034" y="0"/>
                    <a:pt x="0" y="1067"/>
                    <a:pt x="0" y="2368"/>
                  </a:cubicBezTo>
                  <a:lnTo>
                    <a:pt x="0" y="15011"/>
                  </a:lnTo>
                  <a:cubicBezTo>
                    <a:pt x="0" y="16345"/>
                    <a:pt x="1034" y="17379"/>
                    <a:pt x="2335" y="17379"/>
                  </a:cubicBezTo>
                  <a:lnTo>
                    <a:pt x="18780" y="17379"/>
                  </a:lnTo>
                  <a:cubicBezTo>
                    <a:pt x="20081" y="17379"/>
                    <a:pt x="21115" y="16345"/>
                    <a:pt x="21115" y="15011"/>
                  </a:cubicBezTo>
                  <a:lnTo>
                    <a:pt x="21115" y="2368"/>
                  </a:lnTo>
                  <a:cubicBezTo>
                    <a:pt x="21115" y="1067"/>
                    <a:pt x="20081" y="0"/>
                    <a:pt x="1878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2604660" y="1828676"/>
              <a:ext cx="295226" cy="260549"/>
            </a:xfrm>
            <a:custGeom>
              <a:avLst/>
              <a:gdLst/>
              <a:ahLst/>
              <a:cxnLst/>
              <a:rect l="l" t="t" r="r" b="b"/>
              <a:pathLst>
                <a:path w="13911" h="12277" extrusionOk="0">
                  <a:moveTo>
                    <a:pt x="6943" y="1"/>
                  </a:moveTo>
                  <a:cubicBezTo>
                    <a:pt x="6589" y="1"/>
                    <a:pt x="6238" y="134"/>
                    <a:pt x="5972" y="401"/>
                  </a:cubicBezTo>
                  <a:lnTo>
                    <a:pt x="734" y="5638"/>
                  </a:lnTo>
                  <a:cubicBezTo>
                    <a:pt x="1" y="6372"/>
                    <a:pt x="201" y="7573"/>
                    <a:pt x="1602" y="7573"/>
                  </a:cubicBezTo>
                  <a:lnTo>
                    <a:pt x="2903" y="7573"/>
                  </a:lnTo>
                  <a:lnTo>
                    <a:pt x="2903" y="10875"/>
                  </a:lnTo>
                  <a:cubicBezTo>
                    <a:pt x="2903" y="11642"/>
                    <a:pt x="3503" y="12276"/>
                    <a:pt x="4270" y="12276"/>
                  </a:cubicBezTo>
                  <a:lnTo>
                    <a:pt x="5404" y="12276"/>
                  </a:lnTo>
                  <a:lnTo>
                    <a:pt x="5404" y="9774"/>
                  </a:lnTo>
                  <a:cubicBezTo>
                    <a:pt x="5404" y="9007"/>
                    <a:pt x="6005" y="8373"/>
                    <a:pt x="6772" y="8373"/>
                  </a:cubicBezTo>
                  <a:lnTo>
                    <a:pt x="7139" y="8373"/>
                  </a:lnTo>
                  <a:cubicBezTo>
                    <a:pt x="7873" y="8373"/>
                    <a:pt x="8507" y="9007"/>
                    <a:pt x="8507" y="9774"/>
                  </a:cubicBezTo>
                  <a:lnTo>
                    <a:pt x="8507" y="12276"/>
                  </a:lnTo>
                  <a:lnTo>
                    <a:pt x="9641" y="12276"/>
                  </a:lnTo>
                  <a:cubicBezTo>
                    <a:pt x="10375" y="12276"/>
                    <a:pt x="11008" y="11642"/>
                    <a:pt x="11008" y="10875"/>
                  </a:cubicBezTo>
                  <a:lnTo>
                    <a:pt x="11008" y="7573"/>
                  </a:lnTo>
                  <a:lnTo>
                    <a:pt x="12309" y="7573"/>
                  </a:lnTo>
                  <a:cubicBezTo>
                    <a:pt x="13710" y="7573"/>
                    <a:pt x="13911" y="6372"/>
                    <a:pt x="13177" y="5638"/>
                  </a:cubicBezTo>
                  <a:lnTo>
                    <a:pt x="7940" y="401"/>
                  </a:lnTo>
                  <a:cubicBezTo>
                    <a:pt x="7656" y="134"/>
                    <a:pt x="7297" y="1"/>
                    <a:pt x="6943" y="1"/>
                  </a:cubicBezTo>
                  <a:close/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F5EBF1-C56C-49EF-A67E-7A9715F34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251" y="1271981"/>
            <a:ext cx="2776800" cy="371400"/>
          </a:xfrm>
        </p:spPr>
        <p:txBody>
          <a:bodyPr/>
          <a:lstStyle/>
          <a:p>
            <a:r>
              <a:rPr lang="en-US" dirty="0" err="1"/>
              <a:t>tkinter</a:t>
            </a:r>
            <a:endParaRPr lang="ru-RU" dirty="0"/>
          </a:p>
        </p:txBody>
      </p:sp>
      <p:pic>
        <p:nvPicPr>
          <p:cNvPr id="1026" name="Picture 2" descr="tkinter Python GUI Frame Positioning - Stack Overflow">
            <a:extLst>
              <a:ext uri="{FF2B5EF4-FFF2-40B4-BE49-F238E27FC236}">
                <a16:creationId xmlns:a16="http://schemas.microsoft.com/office/drawing/2014/main" id="{1727E659-0E36-D299-FE0F-F9BB4707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55" y="1706757"/>
            <a:ext cx="2196591" cy="167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- Hiding and Unhiding Text, Input and FileBrowse() in PySimpleGUI -  Stack Overflow">
            <a:extLst>
              <a:ext uri="{FF2B5EF4-FFF2-40B4-BE49-F238E27FC236}">
                <a16:creationId xmlns:a16="http://schemas.microsoft.com/office/drawing/2014/main" id="{24212DB1-C6A6-7FB3-A9B0-E363AA91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14" y="1736622"/>
            <a:ext cx="2326292" cy="1670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Output: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6491A1-6E8F-405D-9DF8-7517E096C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5" b="1546"/>
          <a:stretch/>
        </p:blipFill>
        <p:spPr>
          <a:xfrm>
            <a:off x="2890648" y="1201993"/>
            <a:ext cx="3362703" cy="3487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825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DDB6A80-E03E-AA1C-0A8A-C82B1EDDF56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DA7BCC6-5AFC-E9BC-D341-5069192FBBE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128292" y="1707509"/>
            <a:ext cx="8887411" cy="1082832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Распространенная ошибка интерпретатора (появляется в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PyCharm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IDLE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просто вылетает), всплывает из-за ошибке в коде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Возникает периодически на более сложных уровнях программы. Нет никакой подсказки о том, что не так – программа просто прекращает работу.  </a:t>
            </a:r>
          </a:p>
        </p:txBody>
      </p:sp>
      <p:sp>
        <p:nvSpPr>
          <p:cNvPr id="9" name="Google Shape;965;p58">
            <a:extLst>
              <a:ext uri="{FF2B5EF4-FFF2-40B4-BE49-F238E27FC236}">
                <a16:creationId xmlns:a16="http://schemas.microsoft.com/office/drawing/2014/main" id="{ACA6DF95-5ABF-1839-6A68-E6F6310AC34B}"/>
              </a:ext>
            </a:extLst>
          </p:cNvPr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68;p58">
            <a:extLst>
              <a:ext uri="{FF2B5EF4-FFF2-40B4-BE49-F238E27FC236}">
                <a16:creationId xmlns:a16="http://schemas.microsoft.com/office/drawing/2014/main" id="{557C7446-8639-142E-7EFD-69283DEB1661}"/>
              </a:ext>
            </a:extLst>
          </p:cNvPr>
          <p:cNvSpPr txBox="1">
            <a:spLocks/>
          </p:cNvSpPr>
          <p:nvPr/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PyQt5 – </a:t>
            </a:r>
            <a:r>
              <a:rPr lang="ru-RU" dirty="0">
                <a:latin typeface="Arial Black" panose="020B0A04020102020204" pitchFamily="34" charset="0"/>
              </a:rPr>
              <a:t>мистическая ошибка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44CC83-D112-269C-D1AB-6FF855D5E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69" y="1240863"/>
            <a:ext cx="7519858" cy="580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одзаголовок 5">
            <a:extLst>
              <a:ext uri="{FF2B5EF4-FFF2-40B4-BE49-F238E27FC236}">
                <a16:creationId xmlns:a16="http://schemas.microsoft.com/office/drawing/2014/main" id="{E943583A-19C8-12FC-841B-B75ADF246935}"/>
              </a:ext>
            </a:extLst>
          </p:cNvPr>
          <p:cNvSpPr txBox="1">
            <a:spLocks/>
          </p:cNvSpPr>
          <p:nvPr/>
        </p:nvSpPr>
        <p:spPr>
          <a:xfrm flipH="1">
            <a:off x="182848" y="2790341"/>
            <a:ext cx="8778300" cy="229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Искать баг вручную</a:t>
            </a:r>
            <a:r>
              <a:rPr lang="ru-RU" dirty="0">
                <a:latin typeface="Bahnschrift" panose="020B0502040204020203" pitchFamily="34" charset="0"/>
              </a:rPr>
              <a:t>. К сожалению,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Stack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Overflow </a:t>
            </a:r>
            <a:r>
              <a:rPr lang="ru-RU" dirty="0">
                <a:latin typeface="Bahnschrift" panose="020B0502040204020203" pitchFamily="34" charset="0"/>
              </a:rPr>
              <a:t>и другие ресурсы Вам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не помогут </a:t>
            </a:r>
            <a:r>
              <a:rPr lang="ru-RU" dirty="0">
                <a:latin typeface="Bahnschrift" panose="020B0502040204020203" pitchFamily="34" charset="0"/>
              </a:rPr>
              <a:t>– ошибка слишком распространенная, ее даже иногда относят к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багам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PyQt5</a:t>
            </a:r>
            <a:r>
              <a:rPr lang="ru-RU" dirty="0">
                <a:latin typeface="Bahnschrift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Используйте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print()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dirty="0">
                <a:latin typeface="Bahnschrift" panose="020B0502040204020203" pitchFamily="34" charset="0"/>
              </a:rPr>
              <a:t>в коде – в тех местах, в которых может оказаться ошибка. Если перед какой-то из печатей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программа прерывается </a:t>
            </a:r>
            <a:r>
              <a:rPr lang="ru-RU" dirty="0">
                <a:latin typeface="Bahnschrift" panose="020B0502040204020203" pitchFamily="34" charset="0"/>
              </a:rPr>
              <a:t>– значит проблема в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этой строчке</a:t>
            </a:r>
            <a:r>
              <a:rPr lang="ru-RU" dirty="0">
                <a:latin typeface="Bahnschrift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Bahnschrift" panose="020B0502040204020203" pitchFamily="34" charset="0"/>
              </a:rPr>
              <a:t>Проверяйте наличие или отсутствие скобок, проверяйте места, где Вы собираете раскладки. Например, если Вы кладете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виджет в раскладку </a:t>
            </a:r>
            <a:r>
              <a:rPr lang="ru-RU" dirty="0">
                <a:latin typeface="Bahnschrift" panose="020B0502040204020203" pitchFamily="34" charset="0"/>
              </a:rPr>
              <a:t>– должен присутствовать метод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addWidget</a:t>
            </a:r>
            <a:r>
              <a:rPr lang="en-US" dirty="0">
                <a:latin typeface="Bahnschrift" panose="020B0502040204020203" pitchFamily="34" charset="0"/>
              </a:rPr>
              <a:t>,  </a:t>
            </a:r>
            <a:r>
              <a:rPr lang="ru-RU" dirty="0">
                <a:latin typeface="Bahnschrift" panose="020B0502040204020203" pitchFamily="34" charset="0"/>
              </a:rPr>
              <a:t>а не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addLayout</a:t>
            </a:r>
            <a:r>
              <a:rPr lang="ru-RU" dirty="0">
                <a:latin typeface="Bahnschrift" panose="020B0502040204020203" pitchFamily="34" charset="0"/>
              </a:rPr>
              <a:t>. Если Вы не можете найти ошибку –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обращайтесь ко мне за помощью</a:t>
            </a:r>
            <a:r>
              <a:rPr lang="ru-RU" dirty="0">
                <a:latin typeface="Bahnschrift" panose="020B0502040204020203" pitchFamily="34" charset="0"/>
              </a:rPr>
              <a:t>!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  </a:t>
            </a:r>
          </a:p>
        </p:txBody>
      </p:sp>
      <p:sp>
        <p:nvSpPr>
          <p:cNvPr id="14" name="Подзаголовок 5">
            <a:extLst>
              <a:ext uri="{FF2B5EF4-FFF2-40B4-BE49-F238E27FC236}">
                <a16:creationId xmlns:a16="http://schemas.microsoft.com/office/drawing/2014/main" id="{4642AEF8-3C7B-A804-319E-B01C22551F74}"/>
              </a:ext>
            </a:extLst>
          </p:cNvPr>
          <p:cNvSpPr txBox="1">
            <a:spLocks/>
          </p:cNvSpPr>
          <p:nvPr/>
        </p:nvSpPr>
        <p:spPr>
          <a:xfrm flipH="1">
            <a:off x="957095" y="2509488"/>
            <a:ext cx="7519857" cy="56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Что делать???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836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DDB6A80-E03E-AA1C-0A8A-C82B1EDDF56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Google Shape;965;p58">
            <a:extLst>
              <a:ext uri="{FF2B5EF4-FFF2-40B4-BE49-F238E27FC236}">
                <a16:creationId xmlns:a16="http://schemas.microsoft.com/office/drawing/2014/main" id="{ACA6DF95-5ABF-1839-6A68-E6F6310AC34B}"/>
              </a:ext>
            </a:extLst>
          </p:cNvPr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tx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68;p58">
            <a:extLst>
              <a:ext uri="{FF2B5EF4-FFF2-40B4-BE49-F238E27FC236}">
                <a16:creationId xmlns:a16="http://schemas.microsoft.com/office/drawing/2014/main" id="{557C7446-8639-142E-7EFD-69283DEB1661}"/>
              </a:ext>
            </a:extLst>
          </p:cNvPr>
          <p:cNvSpPr txBox="1">
            <a:spLocks/>
          </p:cNvSpPr>
          <p:nvPr/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PyQt5 – </a:t>
            </a:r>
            <a:r>
              <a:rPr lang="ru-RU" dirty="0">
                <a:latin typeface="Arial Black" panose="020B0A04020102020204" pitchFamily="34" charset="0"/>
              </a:rPr>
              <a:t>мистическая ошибка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3" name="Подзаголовок 5">
            <a:extLst>
              <a:ext uri="{FF2B5EF4-FFF2-40B4-BE49-F238E27FC236}">
                <a16:creationId xmlns:a16="http://schemas.microsoft.com/office/drawing/2014/main" id="{E943583A-19C8-12FC-841B-B75ADF246935}"/>
              </a:ext>
            </a:extLst>
          </p:cNvPr>
          <p:cNvSpPr txBox="1">
            <a:spLocks/>
          </p:cNvSpPr>
          <p:nvPr/>
        </p:nvSpPr>
        <p:spPr>
          <a:xfrm flipH="1">
            <a:off x="123855" y="1525492"/>
            <a:ext cx="8778300" cy="34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82600" indent="-342900" algn="l">
              <a:buAutoNum type="arabicPeriod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Создание экземпляра класса без скобок: 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box = 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QHBoxLayout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 вместо 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box = 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QHBoxLayout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()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482600" indent="-342900" algn="l">
              <a:buAutoNum type="arabicPeriod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Подключение функции со скобками: 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button.toggled.connect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combobox.setEnabled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482600" indent="-342900" algn="l">
              <a:buAutoNum type="arabicPeriod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Передача недостаточного или излишнего количества аргументов в класс нового окна.</a:t>
            </a:r>
          </a:p>
          <a:p>
            <a:pPr marL="482600" indent="-342900" algn="l">
              <a:buAutoNum type="arabicPeriod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Вы перепутали виджет с раскладкой. 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layout.add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</a:rPr>
              <a:t>Widget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 VS layout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add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</a:rPr>
              <a:t>Layout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482600" indent="-342900" algn="l">
              <a:buFont typeface="Poppins"/>
              <a:buAutoNum type="arabicPeriod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Вы не передали координаты при построении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QGridLayout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grid.addWidget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(button)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 вместо </a:t>
            </a:r>
            <a:r>
              <a:rPr lang="en-US" dirty="0" err="1">
                <a:solidFill>
                  <a:schemeClr val="tx1"/>
                </a:solidFill>
                <a:latin typeface="Bahnschrift" panose="020B0502040204020203" pitchFamily="34" charset="0"/>
              </a:rPr>
              <a:t>grid.addWidget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(button, 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x, y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  <a:endParaRPr lang="ru-RU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482600" indent="-342900" algn="l">
              <a:buAutoNum type="arabicPeriod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Вы использовали на каком-то классе метод чужого класса.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 Например, у 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</a:rPr>
              <a:t>QPushButton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нет метода </a:t>
            </a:r>
            <a:r>
              <a:rPr lang="ru-RU" dirty="0">
                <a:solidFill>
                  <a:srgbClr val="FF0000"/>
                </a:solidFill>
                <a:latin typeface="Bahnschrift" panose="020B0502040204020203" pitchFamily="34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</a:rPr>
              <a:t>setAlignment</a:t>
            </a:r>
            <a:r>
              <a:rPr lang="ru-RU" dirty="0">
                <a:solidFill>
                  <a:srgbClr val="FF0000"/>
                </a:solidFill>
                <a:latin typeface="Bahnschrift" panose="020B0502040204020203" pitchFamily="34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marL="482600" indent="-342900" algn="l">
              <a:buAutoNum type="arabicPeriod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Если в методе построения окна (наш 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</a:rPr>
              <a:t>initUI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 нет ошибок, то ошибка может скрываться в подключаемой и созданной Вами функции в классе этого окна.</a:t>
            </a:r>
          </a:p>
          <a:p>
            <a:pPr marL="482600" indent="-342900" algn="l">
              <a:buAutoNum type="arabicPeriod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Вы создаете слишком много всплывающих виджетов в другой функции (не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initUI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Bahnschrift" panose="020B0502040204020203" pitchFamily="34" charset="0"/>
              </a:rPr>
              <a:t>). 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Если Вам нужно маленькое дополнительное окошко, которое содержало бы </a:t>
            </a:r>
            <a:r>
              <a:rPr lang="ru-RU" dirty="0">
                <a:solidFill>
                  <a:srgbClr val="FF0000"/>
                </a:solidFill>
                <a:latin typeface="Bahnschrift" panose="020B0502040204020203" pitchFamily="34" charset="0"/>
              </a:rPr>
              <a:t>один-два виджета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, все равно стоит создать для него </a:t>
            </a:r>
            <a:r>
              <a:rPr lang="ru-RU" dirty="0">
                <a:solidFill>
                  <a:srgbClr val="FF0000"/>
                </a:solidFill>
                <a:latin typeface="Bahnschrift" panose="020B0502040204020203" pitchFamily="34" charset="0"/>
              </a:rPr>
              <a:t>отдельное окно</a:t>
            </a:r>
            <a:r>
              <a:rPr lang="ru-RU" dirty="0">
                <a:solidFill>
                  <a:schemeClr val="tx1"/>
                </a:solidFill>
                <a:latin typeface="Bahnschrift" panose="020B0502040204020203" pitchFamily="34" charset="0"/>
              </a:rPr>
              <a:t>.</a:t>
            </a:r>
          </a:p>
          <a:p>
            <a:pPr algn="l"/>
            <a:r>
              <a:rPr lang="ru-RU" dirty="0">
                <a:latin typeface="Bahnschrift" panose="020B0502040204020203" pitchFamily="34" charset="0"/>
              </a:rPr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FA1BB0-CF00-829B-63BC-E1731AFA03A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H="1">
            <a:off x="1659193" y="1054792"/>
            <a:ext cx="5707625" cy="699300"/>
          </a:xfrm>
        </p:spPr>
        <p:txBody>
          <a:bodyPr/>
          <a:lstStyle/>
          <a:p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Распространенные причины</a:t>
            </a:r>
          </a:p>
        </p:txBody>
      </p:sp>
    </p:spTree>
    <p:extLst>
      <p:ext uri="{BB962C8B-B14F-4D97-AF65-F5344CB8AC3E}">
        <p14:creationId xmlns:p14="http://schemas.microsoft.com/office/powerpoint/2010/main" val="1345164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65;p58">
            <a:extLst>
              <a:ext uri="{FF2B5EF4-FFF2-40B4-BE49-F238E27FC236}">
                <a16:creationId xmlns:a16="http://schemas.microsoft.com/office/drawing/2014/main" id="{BA641351-6B56-A9D4-FC4E-68E3ACBE8425}"/>
              </a:ext>
            </a:extLst>
          </p:cNvPr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442184-798B-547D-F998-1F8EDB0C4CB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Задание</a:t>
            </a:r>
          </a:p>
        </p:txBody>
      </p:sp>
      <p:sp>
        <p:nvSpPr>
          <p:cNvPr id="2" name="Google Shape;1003;p59">
            <a:extLst>
              <a:ext uri="{FF2B5EF4-FFF2-40B4-BE49-F238E27FC236}">
                <a16:creationId xmlns:a16="http://schemas.microsoft.com/office/drawing/2014/main" id="{6B101CF0-0173-F947-0AB4-0E6FFD2EC4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3845" y="1183746"/>
            <a:ext cx="8234455" cy="3497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+mj-lt"/>
              </a:rPr>
              <a:t>Попробуйте сделать свою программу</a:t>
            </a:r>
            <a:r>
              <a:rPr lang="en-US" sz="1800" dirty="0">
                <a:latin typeface="+mj-lt"/>
              </a:rPr>
              <a:t> </a:t>
            </a:r>
            <a:r>
              <a:rPr lang="ru-RU" sz="1800" dirty="0">
                <a:latin typeface="+mj-lt"/>
              </a:rPr>
              <a:t>любого вида и дизайна!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Создайте окно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QWidget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используя шаблон, данный на слайде 10.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Создайте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QPushButton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QLineEdit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и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QLabel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(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можете добавить картинку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)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Свяжите виджеты с помощью функции: пусть при нажатии на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QPushButton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текст, введенный в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QLineEdit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появляется в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QLabel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. </a:t>
            </a:r>
            <a:r>
              <a:rPr lang="ru-RU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Выглядеть это должно примерно так: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609337-EA46-584C-5A8E-760A806A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072" y="2737845"/>
            <a:ext cx="4097747" cy="1937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1003;p59">
            <a:extLst>
              <a:ext uri="{FF2B5EF4-FFF2-40B4-BE49-F238E27FC236}">
                <a16:creationId xmlns:a16="http://schemas.microsoft.com/office/drawing/2014/main" id="{036C4786-4F37-67EC-1FAF-168AD4E330A7}"/>
              </a:ext>
            </a:extLst>
          </p:cNvPr>
          <p:cNvSpPr txBox="1">
            <a:spLocks/>
          </p:cNvSpPr>
          <p:nvPr/>
        </p:nvSpPr>
        <p:spPr>
          <a:xfrm>
            <a:off x="365700" y="2812127"/>
            <a:ext cx="4206300" cy="193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Чтобы это реализовать, Вам нужно будет создать свою функцию в классе Вашего окна и подключить ее к кнопке. Превратите виджеты в атрибуты класса (добавляйте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self.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), чтобы к ним был доступ в новой функции! </a:t>
            </a:r>
          </a:p>
        </p:txBody>
      </p:sp>
    </p:spTree>
    <p:extLst>
      <p:ext uri="{BB962C8B-B14F-4D97-AF65-F5344CB8AC3E}">
        <p14:creationId xmlns:p14="http://schemas.microsoft.com/office/powerpoint/2010/main" val="721621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439507" y="1762746"/>
            <a:ext cx="4610700" cy="2010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</a:rPr>
              <a:t>from PyQt5.QtWidgets import </a:t>
            </a:r>
            <a:r>
              <a:rPr lang="en-US" sz="1800" dirty="0" err="1">
                <a:latin typeface="+mj-lt"/>
              </a:rPr>
              <a:t>QComboBox</a:t>
            </a: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combobox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QComboBox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B050"/>
                </a:solidFill>
                <a:latin typeface="+mj-lt"/>
              </a:rPr>
              <a:t>combobox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.addItems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([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"A", "B", "C", "D"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])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QComboBox</a:t>
            </a:r>
            <a:endParaRPr dirty="0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2105CA-1480-CD90-4FB8-209A81382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5" r="2418"/>
          <a:stretch/>
        </p:blipFill>
        <p:spPr>
          <a:xfrm>
            <a:off x="5812961" y="1714158"/>
            <a:ext cx="2042652" cy="2000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8525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375688" y="1106401"/>
            <a:ext cx="8402612" cy="3856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50" dirty="0">
                <a:latin typeface="Bahnschrift Light" panose="020B0502040204020203" pitchFamily="34" charset="0"/>
              </a:rPr>
              <a:t> def </a:t>
            </a:r>
            <a:r>
              <a:rPr lang="en-US" sz="1050" dirty="0" err="1">
                <a:latin typeface="Bahnschrift Light" panose="020B0502040204020203" pitchFamily="34" charset="0"/>
              </a:rPr>
              <a:t>initUI</a:t>
            </a:r>
            <a:r>
              <a:rPr lang="en-US" sz="1050" dirty="0">
                <a:latin typeface="Bahnschrift Light" panose="020B0502040204020203" pitchFamily="34" charset="0"/>
              </a:rPr>
              <a:t>(self): # </a:t>
            </a:r>
            <a:r>
              <a:rPr lang="ru-RU" sz="105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("Hello world!") # </a:t>
            </a:r>
            <a:r>
              <a:rPr lang="ru-RU" sz="105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label1.setAlignment(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pic = </a:t>
            </a:r>
            <a:r>
              <a:rPr lang="en-US" sz="1050" dirty="0" err="1">
                <a:latin typeface="Bahnschrift Light" panose="020B0502040204020203" pitchFamily="34" charset="0"/>
              </a:rPr>
              <a:t>QLabel</a:t>
            </a:r>
            <a:r>
              <a:rPr lang="en-US" sz="1050" dirty="0">
                <a:latin typeface="Bahnschrift Light" panose="020B0502040204020203" pitchFamily="34" charset="0"/>
              </a:rPr>
              <a:t>()  # </a:t>
            </a:r>
            <a:r>
              <a:rPr lang="ru-RU" sz="105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pic.setPixmap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QPixmap</a:t>
            </a:r>
            <a:r>
              <a:rPr lang="en-US" sz="105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pic.setAlignment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Qt.AlignCenter</a:t>
            </a:r>
            <a:r>
              <a:rPr lang="en-US" sz="1050" dirty="0">
                <a:latin typeface="Bahnschrift Light" panose="020B0502040204020203" pitchFamily="34" charset="0"/>
              </a:rPr>
              <a:t>)# </a:t>
            </a:r>
            <a:r>
              <a:rPr lang="ru-RU" sz="105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button = </a:t>
            </a:r>
            <a:r>
              <a:rPr lang="en-US" sz="1050" dirty="0" err="1">
                <a:latin typeface="Bahnschrift Light" panose="020B0502040204020203" pitchFamily="34" charset="0"/>
              </a:rPr>
              <a:t>QPushButton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Нажми меня!") # Создаем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button.clicked.connect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self.close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кнопку к методу "закрыть".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= </a:t>
            </a:r>
            <a:r>
              <a:rPr lang="en-US" sz="1050" dirty="0" err="1">
                <a:latin typeface="Bahnschrift Light" panose="020B0502040204020203" pitchFamily="34" charset="0"/>
              </a:rPr>
              <a:t>QLineEdit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Напишите сюда")# Создаем поле для ввода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checkbox = </a:t>
            </a:r>
            <a:r>
              <a:rPr lang="en-US" sz="1050" dirty="0" err="1">
                <a:latin typeface="Bahnschrift Light" panose="020B0502040204020203" pitchFamily="34" charset="0"/>
              </a:rPr>
              <a:t>QCheckBox</a:t>
            </a:r>
            <a:r>
              <a:rPr lang="en-US" sz="1050" dirty="0">
                <a:latin typeface="Bahnschrift Light" panose="020B0502040204020203" pitchFamily="34" charset="0"/>
              </a:rPr>
              <a:t>("</a:t>
            </a:r>
            <a:r>
              <a:rPr lang="ru-RU" sz="1050" dirty="0">
                <a:latin typeface="Bahnschrift Light" panose="020B0502040204020203" pitchFamily="34" charset="0"/>
              </a:rPr>
              <a:t>Спрятать") # Создаем чек-бокс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checkbox.toggled.connect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lineedit.setEchoMode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Привязываем к методу 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 "</a:t>
            </a:r>
            <a:r>
              <a:rPr lang="ru-RU" sz="1050" dirty="0">
                <a:latin typeface="Bahnschrift Light" panose="020B0502040204020203" pitchFamily="34" charset="0"/>
              </a:rPr>
              <a:t>спрятать"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combobox</a:t>
            </a:r>
            <a:r>
              <a:rPr lang="en-US" sz="1050" dirty="0">
                <a:latin typeface="Bahnschrift Light" panose="020B0502040204020203" pitchFamily="34" charset="0"/>
              </a:rPr>
              <a:t> = </a:t>
            </a:r>
            <a:r>
              <a:rPr lang="en-US" sz="1050" dirty="0" err="1">
                <a:latin typeface="Bahnschrift Light" panose="020B0502040204020203" pitchFamily="34" charset="0"/>
              </a:rPr>
              <a:t>QComboBox</a:t>
            </a:r>
            <a:r>
              <a:rPr lang="en-US" sz="1050" dirty="0">
                <a:latin typeface="Bahnschrift Light" panose="020B0502040204020203" pitchFamily="34" charset="0"/>
              </a:rPr>
              <a:t>() # </a:t>
            </a:r>
            <a:r>
              <a:rPr lang="ru-RU" sz="1050" dirty="0">
                <a:latin typeface="Bahnschrift Light" panose="020B0502040204020203" pitchFamily="34" charset="0"/>
              </a:rPr>
              <a:t>Создаем комбо-бокс.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combobox.addItems</a:t>
            </a:r>
            <a:r>
              <a:rPr lang="en-US" sz="1050" dirty="0">
                <a:latin typeface="Bahnschrift Light" panose="020B0502040204020203" pitchFamily="34" charset="0"/>
              </a:rPr>
              <a:t>(["A", "B", "C", "D"]) # </a:t>
            </a:r>
            <a:r>
              <a:rPr lang="ru-RU" sz="1050" dirty="0">
                <a:latin typeface="Bahnschrift Light" panose="020B0502040204020203" pitchFamily="34" charset="0"/>
              </a:rPr>
              <a:t>Кладем элементы в комбо-бокс.</a:t>
            </a:r>
          </a:p>
          <a:p>
            <a:endParaRPr lang="ru-RU" sz="1050" dirty="0">
              <a:latin typeface="Bahnschrift Light" panose="020B0502040204020203" pitchFamily="34" charset="0"/>
            </a:endParaRP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>
                <a:latin typeface="Bahnschrift Light" panose="020B0502040204020203" pitchFamily="34" charset="0"/>
              </a:rPr>
              <a:t>layout = </a:t>
            </a:r>
            <a:r>
              <a:rPr lang="en-US" sz="1050" dirty="0" err="1">
                <a:latin typeface="Bahnschrift Light" panose="020B0502040204020203" pitchFamily="34" charset="0"/>
              </a:rPr>
              <a:t>QVBoxLayout</a:t>
            </a:r>
            <a:r>
              <a:rPr lang="en-US" sz="1050" dirty="0">
                <a:latin typeface="Bahnschrift Light" panose="020B0502040204020203" pitchFamily="34" charset="0"/>
              </a:rPr>
              <a:t>()# </a:t>
            </a:r>
            <a:r>
              <a:rPr lang="ru-RU" sz="1050" dirty="0">
                <a:latin typeface="Bahnschrift Light" panose="020B0502040204020203" pitchFamily="34" charset="0"/>
              </a:rPr>
              <a:t>Вертикальная раскладка, в которую мы будем класть наши виджеты.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(label1)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надпись.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(pic)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картинку.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lineedit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поле для ввода.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(checkbox) # </a:t>
            </a:r>
            <a:r>
              <a:rPr lang="ru-RU" sz="1050" dirty="0">
                <a:latin typeface="Bahnschrift Light" panose="020B0502040204020203" pitchFamily="34" charset="0"/>
              </a:rPr>
              <a:t>Добавляем чек-бокс.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</a:t>
            </a:r>
            <a:r>
              <a:rPr lang="en-US" sz="1050" dirty="0" err="1">
                <a:latin typeface="Bahnschrift Light" panose="020B0502040204020203" pitchFamily="34" charset="0"/>
              </a:rPr>
              <a:t>combobox</a:t>
            </a:r>
            <a:r>
              <a:rPr lang="en-US" sz="1050" dirty="0">
                <a:latin typeface="Bahnschrift Light" panose="020B0502040204020203" pitchFamily="34" charset="0"/>
              </a:rPr>
              <a:t>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комбо-бокс.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layout.addWidget</a:t>
            </a:r>
            <a:r>
              <a:rPr lang="en-US" sz="1050" dirty="0">
                <a:latin typeface="Bahnschrift Light" panose="020B0502040204020203" pitchFamily="34" charset="0"/>
              </a:rPr>
              <a:t>(button) # </a:t>
            </a:r>
            <a:r>
              <a:rPr lang="ru-RU" sz="1050" dirty="0">
                <a:latin typeface="Bahnschrift Light" panose="020B0502040204020203" pitchFamily="34" charset="0"/>
              </a:rPr>
              <a:t>Добавляем кнопку.</a:t>
            </a:r>
          </a:p>
          <a:p>
            <a:r>
              <a:rPr lang="ru-RU" sz="1050" dirty="0">
                <a:latin typeface="Bahnschrift Light" panose="020B0502040204020203" pitchFamily="34" charset="0"/>
              </a:rPr>
              <a:t>        </a:t>
            </a:r>
            <a:r>
              <a:rPr lang="en-US" sz="1050" dirty="0" err="1">
                <a:latin typeface="Bahnschrift Light" panose="020B0502040204020203" pitchFamily="34" charset="0"/>
              </a:rPr>
              <a:t>self.setLayout</a:t>
            </a:r>
            <a:r>
              <a:rPr lang="en-US" sz="1050" dirty="0">
                <a:latin typeface="Bahnschrift Light" panose="020B0502040204020203" pitchFamily="34" charset="0"/>
              </a:rPr>
              <a:t>(layout) # </a:t>
            </a:r>
            <a:r>
              <a:rPr lang="ru-RU" sz="105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A732BB-9399-5D6F-005B-9B6B4CC2A126}"/>
              </a:ext>
            </a:extLst>
          </p:cNvPr>
          <p:cNvSpPr/>
          <p:nvPr/>
        </p:nvSpPr>
        <p:spPr>
          <a:xfrm>
            <a:off x="375688" y="3126658"/>
            <a:ext cx="6165222" cy="344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0BB29A-96D6-1AEE-3C7E-191A1F68354F}"/>
              </a:ext>
            </a:extLst>
          </p:cNvPr>
          <p:cNvSpPr/>
          <p:nvPr/>
        </p:nvSpPr>
        <p:spPr>
          <a:xfrm>
            <a:off x="277365" y="4387645"/>
            <a:ext cx="5924487" cy="189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80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Output: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21F057-F590-018B-2B2B-2FC587C49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039" y="1260986"/>
            <a:ext cx="3293922" cy="3399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126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Полезные методы </a:t>
            </a:r>
            <a:r>
              <a:rPr lang="en-US" dirty="0" err="1"/>
              <a:t>QComboBox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788167520"/>
              </p:ext>
            </p:extLst>
          </p:nvPr>
        </p:nvGraphicFramePr>
        <p:xfrm>
          <a:off x="456690" y="1313100"/>
          <a:ext cx="8185864" cy="3376200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409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combobox</a:t>
                      </a:r>
                      <a:r>
                        <a:rPr lang="en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.addItems(list)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Добавить элементы (строки) в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QComboBox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combobox.addItem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(str)</a:t>
                      </a:r>
                      <a:endParaRPr lang="en-US"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Добавить один элемент в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QComboBox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354926"/>
                  </a:ext>
                </a:extLst>
              </a:tr>
              <a:tr h="5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combobox.clear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Удалить все элементы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QComboBox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combobox.current_text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sz="20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Получить выбранный элемент из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QComboBox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combobox.current_index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Получить индекс выбранного элемента.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865783"/>
                  </a:ext>
                </a:extLst>
              </a:tr>
              <a:tr h="56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combobox.count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Получить число всех элементов в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QComboBox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653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439507" y="1762746"/>
            <a:ext cx="4610700" cy="2010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</a:rPr>
              <a:t>from PyQt5.QtWidgets import </a:t>
            </a:r>
            <a:r>
              <a:rPr lang="en-US" sz="1800" dirty="0" err="1">
                <a:latin typeface="+mj-lt"/>
              </a:rPr>
              <a:t>QSlider</a:t>
            </a: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+mj-lt"/>
              </a:rPr>
              <a:t>slider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QSlider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+mj-lt"/>
              </a:rPr>
              <a:t>Qt.Horizontal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99750" y="1460393"/>
            <a:ext cx="3942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QSlider</a:t>
            </a:r>
            <a:endParaRPr dirty="0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48B5CA-1FBA-D9A3-748C-0C986B64F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2"/>
          <a:stretch/>
        </p:blipFill>
        <p:spPr>
          <a:xfrm>
            <a:off x="5304568" y="1982619"/>
            <a:ext cx="3059438" cy="1335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986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>
            <a:off x="365700" y="784800"/>
            <a:ext cx="4610700" cy="3573900"/>
          </a:xfrm>
          <a:prstGeom prst="roundRect">
            <a:avLst>
              <a:gd name="adj" fmla="val 3381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544922" y="1980604"/>
            <a:ext cx="4610700" cy="2010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+mj-lt"/>
              </a:rPr>
              <a:t>slider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QSlider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Qt.Horizontal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B050"/>
                </a:solidFill>
                <a:latin typeface="+mj-lt"/>
              </a:rPr>
              <a:t>slider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.setRange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0, 10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B050"/>
                </a:solidFill>
                <a:latin typeface="+mj-lt"/>
              </a:rPr>
              <a:t>slider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.setTickPosition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QSlider.</a:t>
            </a:r>
            <a:r>
              <a:rPr lang="en-US" dirty="0" err="1">
                <a:solidFill>
                  <a:srgbClr val="00B050"/>
                </a:solidFill>
                <a:latin typeface="+mj-lt"/>
              </a:rPr>
              <a:t>TicksBothSides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B050"/>
                </a:solidFill>
                <a:latin typeface="+mj-lt"/>
              </a:rPr>
              <a:t>slider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.setTickInterval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699750" y="1010350"/>
            <a:ext cx="3942600" cy="922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QSlider</a:t>
            </a:r>
            <a:r>
              <a:rPr lang="en-US" dirty="0"/>
              <a:t> –</a:t>
            </a:r>
            <a:br>
              <a:rPr lang="en-US" dirty="0"/>
            </a:br>
            <a:r>
              <a:rPr lang="ru-RU" sz="2800" dirty="0">
                <a:latin typeface="Arial Black" panose="020B0A04020102020204" pitchFamily="34" charset="0"/>
              </a:rPr>
              <a:t>кастомизация</a:t>
            </a:r>
            <a:endParaRPr dirty="0">
              <a:latin typeface="Arial Black" panose="020B0A04020102020204" pitchFamily="34" charset="0"/>
            </a:endParaRPr>
          </a:p>
        </p:txBody>
      </p:sp>
      <p:grpSp>
        <p:nvGrpSpPr>
          <p:cNvPr id="289" name="Google Shape;289;p38"/>
          <p:cNvGrpSpPr/>
          <p:nvPr/>
        </p:nvGrpSpPr>
        <p:grpSpPr>
          <a:xfrm>
            <a:off x="1253425" y="370396"/>
            <a:ext cx="6637149" cy="4402709"/>
            <a:chOff x="1304387" y="764776"/>
            <a:chExt cx="6535200" cy="3679964"/>
          </a:xfrm>
        </p:grpSpPr>
        <p:cxnSp>
          <p:nvCxnSpPr>
            <p:cNvPr id="290" name="Google Shape;290;p38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8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8"/>
          <p:cNvGrpSpPr/>
          <p:nvPr/>
        </p:nvGrpSpPr>
        <p:grpSpPr>
          <a:xfrm>
            <a:off x="8473112" y="4111690"/>
            <a:ext cx="602100" cy="666100"/>
            <a:chOff x="1820650" y="1393100"/>
            <a:chExt cx="602100" cy="666100"/>
          </a:xfrm>
        </p:grpSpPr>
        <p:sp>
          <p:nvSpPr>
            <p:cNvPr id="293" name="Google Shape;293;p3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8"/>
          <p:cNvGrpSpPr/>
          <p:nvPr/>
        </p:nvGrpSpPr>
        <p:grpSpPr>
          <a:xfrm>
            <a:off x="233672" y="4257711"/>
            <a:ext cx="761406" cy="647721"/>
            <a:chOff x="3475975" y="624225"/>
            <a:chExt cx="737225" cy="627150"/>
          </a:xfrm>
        </p:grpSpPr>
        <p:sp>
          <p:nvSpPr>
            <p:cNvPr id="296" name="Google Shape;296;p38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38"/>
          <p:cNvGrpSpPr/>
          <p:nvPr/>
        </p:nvGrpSpPr>
        <p:grpSpPr>
          <a:xfrm>
            <a:off x="8061237" y="445047"/>
            <a:ext cx="849091" cy="639458"/>
            <a:chOff x="1574625" y="624700"/>
            <a:chExt cx="822125" cy="619150"/>
          </a:xfrm>
        </p:grpSpPr>
        <p:sp>
          <p:nvSpPr>
            <p:cNvPr id="301" name="Google Shape;301;p3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38"/>
          <p:cNvGrpSpPr/>
          <p:nvPr/>
        </p:nvGrpSpPr>
        <p:grpSpPr>
          <a:xfrm>
            <a:off x="233672" y="238069"/>
            <a:ext cx="719894" cy="639455"/>
            <a:chOff x="2696275" y="963625"/>
            <a:chExt cx="678825" cy="602975"/>
          </a:xfrm>
        </p:grpSpPr>
        <p:sp>
          <p:nvSpPr>
            <p:cNvPr id="304" name="Google Shape;304;p38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8"/>
          <p:cNvGrpSpPr/>
          <p:nvPr/>
        </p:nvGrpSpPr>
        <p:grpSpPr>
          <a:xfrm>
            <a:off x="8630696" y="2450077"/>
            <a:ext cx="295209" cy="296040"/>
            <a:chOff x="133738" y="317889"/>
            <a:chExt cx="460473" cy="461698"/>
          </a:xfrm>
        </p:grpSpPr>
        <p:sp>
          <p:nvSpPr>
            <p:cNvPr id="308" name="Google Shape;308;p38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8"/>
          <p:cNvSpPr/>
          <p:nvPr/>
        </p:nvSpPr>
        <p:spPr>
          <a:xfrm>
            <a:off x="218088" y="3042482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252263" y="1846578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;p38">
            <a:extLst>
              <a:ext uri="{FF2B5EF4-FFF2-40B4-BE49-F238E27FC236}">
                <a16:creationId xmlns:a16="http://schemas.microsoft.com/office/drawing/2014/main" id="{C47BA8C9-9712-FD57-E2A9-3101B86FFB38}"/>
              </a:ext>
            </a:extLst>
          </p:cNvPr>
          <p:cNvSpPr txBox="1">
            <a:spLocks/>
          </p:cNvSpPr>
          <p:nvPr/>
        </p:nvSpPr>
        <p:spPr>
          <a:xfrm>
            <a:off x="4862987" y="1205909"/>
            <a:ext cx="3942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nquin Dark"/>
              <a:buNone/>
              <a:defRPr sz="36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 dirty="0"/>
              <a:t>OUTPUT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FFCCAE-05A5-12E2-99B9-7F54D3E8B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51" y="2073427"/>
            <a:ext cx="2993471" cy="1391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10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6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252" name="Google Shape;252;p36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36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255" name="Google Shape;255;p36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Black" panose="020B0A04020102020204" pitchFamily="34" charset="0"/>
              </a:rPr>
              <a:t>PyQt5 – </a:t>
            </a:r>
            <a:r>
              <a:rPr lang="ru-RU" dirty="0">
                <a:latin typeface="Arial Black" panose="020B0A04020102020204" pitchFamily="34" charset="0"/>
              </a:rPr>
              <a:t>основные модули</a:t>
            </a:r>
            <a:endParaRPr dirty="0">
              <a:latin typeface="Arial Black" panose="020B0A04020102020204" pitchFamily="34" charset="0"/>
            </a:endParaRPr>
          </a:p>
        </p:txBody>
      </p:sp>
      <p:graphicFrame>
        <p:nvGraphicFramePr>
          <p:cNvPr id="258" name="Google Shape;258;p36"/>
          <p:cNvGraphicFramePr/>
          <p:nvPr>
            <p:extLst>
              <p:ext uri="{D42A27DB-BD31-4B8C-83A1-F6EECF244321}">
                <p14:modId xmlns:p14="http://schemas.microsoft.com/office/powerpoint/2010/main" val="3351206744"/>
              </p:ext>
            </p:extLst>
          </p:nvPr>
        </p:nvGraphicFramePr>
        <p:xfrm>
          <a:off x="237696" y="1199835"/>
          <a:ext cx="8668608" cy="3642140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153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QtWidgets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основной модуль, содержащий классы всех доступных виджетов.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86456"/>
                  </a:ext>
                </a:extLst>
              </a:tr>
              <a:tr h="335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"/>
                          <a:ea typeface="Muli"/>
                          <a:cs typeface="Muli"/>
                          <a:sym typeface="Muli"/>
                        </a:rPr>
                        <a:t>QtCore</a:t>
                      </a:r>
                      <a:endParaRPr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основные не графические классы: система сигналов и слотов,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платформонезависимые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абстракции для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Unicode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, потоков, разделяемой памяти, регулярных выражений и т. д.</a:t>
                      </a:r>
                      <a:endParaRPr sz="10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"/>
                          <a:ea typeface="Muli"/>
                          <a:cs typeface="Muli"/>
                          <a:sym typeface="Muli"/>
                        </a:rPr>
                        <a:t>QtGui</a:t>
                      </a:r>
                      <a:endParaRPr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компоненты графического интерфейса (элементы управления), основанные на визуальном представлении.</a:t>
                      </a:r>
                      <a:endParaRPr sz="10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"/>
                          <a:ea typeface="Muli"/>
                          <a:cs typeface="Muli"/>
                          <a:sym typeface="Muli"/>
                        </a:rPr>
                        <a:t>QtNetwork</a:t>
                      </a:r>
                      <a:endParaRPr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классы для сетевого программирования. Например, клиентов и серверов через UDP и TCP.</a:t>
                      </a:r>
                      <a:endParaRPr sz="10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"/>
                          <a:ea typeface="Muli"/>
                          <a:cs typeface="Muli"/>
                          <a:sym typeface="Muli"/>
                        </a:rPr>
                        <a:t>QtOpenGL</a:t>
                      </a:r>
                      <a:endParaRPr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классы, позволяющие использовать OpenGL и 3D-графику в приложениях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PyQt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"/>
                          <a:ea typeface="Muli"/>
                          <a:cs typeface="Muli"/>
                          <a:sym typeface="Muli"/>
                        </a:rPr>
                        <a:t>QtScript</a:t>
                      </a:r>
                      <a:endParaRPr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классы, позволяющие использовать встроенный в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Qt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интерпретатор JavaScript для управления приложением.</a:t>
                      </a:r>
                      <a:endParaRPr sz="10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uli"/>
                          <a:ea typeface="Muli"/>
                          <a:cs typeface="Muli"/>
                          <a:sym typeface="Muli"/>
                        </a:rPr>
                        <a:t>QtSql</a:t>
                      </a:r>
                      <a:endParaRPr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классы для интеграции с базами данных с помощью SQL.</a:t>
                      </a:r>
                      <a:endParaRPr sz="10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QtSvg</a:t>
                      </a:r>
                      <a:endParaRPr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классы для отображения векторной графики в формате SVG.</a:t>
                      </a:r>
                      <a:endParaRPr sz="10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2055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QtXml</a:t>
                      </a:r>
                      <a:endParaRPr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классы, реализующие обработку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XML.</a:t>
                      </a:r>
                      <a:endParaRPr sz="10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4186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uic</a:t>
                      </a:r>
                      <a:endParaRPr sz="1100" b="1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реализация обработки XML-файлов, созданных в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Qt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Designer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, для генерации из них Python-кода графического интерфейса.</a:t>
                      </a:r>
                      <a:endParaRPr sz="1000" dirty="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08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Версия для копирования: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Google Shape;635;p47">
            <a:extLst>
              <a:ext uri="{FF2B5EF4-FFF2-40B4-BE49-F238E27FC236}">
                <a16:creationId xmlns:a16="http://schemas.microsoft.com/office/drawing/2014/main" id="{3A4BC84E-558E-1CCD-D80E-AFF1E1F94128}"/>
              </a:ext>
            </a:extLst>
          </p:cNvPr>
          <p:cNvSpPr txBox="1">
            <a:spLocks/>
          </p:cNvSpPr>
          <p:nvPr/>
        </p:nvSpPr>
        <p:spPr>
          <a:xfrm>
            <a:off x="365700" y="1106400"/>
            <a:ext cx="8402612" cy="3856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>
                <a:latin typeface="Bahnschrift Light" panose="020B0502040204020203" pitchFamily="34" charset="0"/>
              </a:rPr>
              <a:t> def </a:t>
            </a:r>
            <a:r>
              <a:rPr lang="en-US" sz="800" dirty="0" err="1">
                <a:latin typeface="Bahnschrift Light" panose="020B0502040204020203" pitchFamily="34" charset="0"/>
              </a:rPr>
              <a:t>initUI</a:t>
            </a:r>
            <a:r>
              <a:rPr lang="en-US" sz="800" dirty="0">
                <a:latin typeface="Bahnschrift Light" panose="020B0502040204020203" pitchFamily="34" charset="0"/>
              </a:rPr>
              <a:t>(self): # </a:t>
            </a:r>
            <a:r>
              <a:rPr lang="ru-RU" sz="800" dirty="0">
                <a:latin typeface="Bahnschrift Light" panose="020B0502040204020203" pitchFamily="34" charset="0"/>
              </a:rPr>
              <a:t>Основная функция для построения нашего окна.</a:t>
            </a:r>
          </a:p>
          <a:p>
            <a:endParaRPr lang="ru-RU" sz="800" dirty="0">
              <a:latin typeface="Bahnschrift Light" panose="020B0502040204020203" pitchFamily="34" charset="0"/>
            </a:endParaRP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>
                <a:latin typeface="Bahnschrift Light" panose="020B0502040204020203" pitchFamily="34" charset="0"/>
              </a:rPr>
              <a:t>label1 = </a:t>
            </a:r>
            <a:r>
              <a:rPr lang="en-US" sz="800" dirty="0" err="1">
                <a:latin typeface="Bahnschrift Light" panose="020B0502040204020203" pitchFamily="34" charset="0"/>
              </a:rPr>
              <a:t>QLabel</a:t>
            </a:r>
            <a:r>
              <a:rPr lang="en-US" sz="800" dirty="0">
                <a:latin typeface="Bahnschrift Light" panose="020B0502040204020203" pitchFamily="34" charset="0"/>
              </a:rPr>
              <a:t>("Hello world!") # </a:t>
            </a:r>
            <a:r>
              <a:rPr lang="ru-RU" sz="800" dirty="0">
                <a:latin typeface="Bahnschrift Light" panose="020B0502040204020203" pitchFamily="34" charset="0"/>
              </a:rPr>
              <a:t>Создаем нашу надпись.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>
                <a:latin typeface="Bahnschrift Light" panose="020B0502040204020203" pitchFamily="34" charset="0"/>
              </a:rPr>
              <a:t>label1.setAlignment(</a:t>
            </a:r>
            <a:r>
              <a:rPr lang="en-US" sz="800" dirty="0" err="1">
                <a:latin typeface="Bahnschrift Light" panose="020B0502040204020203" pitchFamily="34" charset="0"/>
              </a:rPr>
              <a:t>Qt.AlignCenter</a:t>
            </a:r>
            <a:r>
              <a:rPr lang="en-US" sz="800" dirty="0">
                <a:latin typeface="Bahnschrift Light" panose="020B0502040204020203" pitchFamily="34" charset="0"/>
              </a:rPr>
              <a:t>)# </a:t>
            </a:r>
            <a:r>
              <a:rPr lang="ru-RU" sz="8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>
                <a:latin typeface="Bahnschrift Light" panose="020B0502040204020203" pitchFamily="34" charset="0"/>
              </a:rPr>
              <a:t>pic = </a:t>
            </a:r>
            <a:r>
              <a:rPr lang="en-US" sz="800" dirty="0" err="1">
                <a:latin typeface="Bahnschrift Light" panose="020B0502040204020203" pitchFamily="34" charset="0"/>
              </a:rPr>
              <a:t>QLabel</a:t>
            </a:r>
            <a:r>
              <a:rPr lang="en-US" sz="800" dirty="0">
                <a:latin typeface="Bahnschrift Light" panose="020B0502040204020203" pitchFamily="34" charset="0"/>
              </a:rPr>
              <a:t>()  # </a:t>
            </a:r>
            <a:r>
              <a:rPr lang="ru-RU" sz="800" dirty="0">
                <a:latin typeface="Bahnschrift Light" panose="020B0502040204020203" pitchFamily="34" charset="0"/>
              </a:rPr>
              <a:t>Создаем надпись, которую потом заполним изображением.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pic.setPixmap</a:t>
            </a:r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QPixmap</a:t>
            </a:r>
            <a:r>
              <a:rPr lang="en-US" sz="800" dirty="0">
                <a:latin typeface="Bahnschrift Light" panose="020B0502040204020203" pitchFamily="34" charset="0"/>
              </a:rPr>
              <a:t>("image.png").scaled(200, 201)) # </a:t>
            </a:r>
            <a:r>
              <a:rPr lang="ru-RU" sz="800" dirty="0">
                <a:latin typeface="Bahnschrift Light" panose="020B0502040204020203" pitchFamily="34" charset="0"/>
              </a:rPr>
              <a:t>Устанавливаем изображение и подгоняем его размер.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pic.setAlignment</a:t>
            </a:r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Qt.AlignCenter</a:t>
            </a:r>
            <a:r>
              <a:rPr lang="en-US" sz="800" dirty="0">
                <a:latin typeface="Bahnschrift Light" panose="020B0502040204020203" pitchFamily="34" charset="0"/>
              </a:rPr>
              <a:t>)# </a:t>
            </a:r>
            <a:r>
              <a:rPr lang="ru-RU" sz="800" dirty="0">
                <a:latin typeface="Bahnschrift Light" panose="020B0502040204020203" pitchFamily="34" charset="0"/>
              </a:rPr>
              <a:t>Выравниваем по центру.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>
                <a:latin typeface="Bahnschrift Light" panose="020B0502040204020203" pitchFamily="34" charset="0"/>
              </a:rPr>
              <a:t>button = </a:t>
            </a:r>
            <a:r>
              <a:rPr lang="en-US" sz="800" dirty="0" err="1">
                <a:latin typeface="Bahnschrift Light" panose="020B0502040204020203" pitchFamily="34" charset="0"/>
              </a:rPr>
              <a:t>QPushButton</a:t>
            </a:r>
            <a:r>
              <a:rPr lang="en-US" sz="800" dirty="0">
                <a:latin typeface="Bahnschrift Light" panose="020B0502040204020203" pitchFamily="34" charset="0"/>
              </a:rPr>
              <a:t>("</a:t>
            </a:r>
            <a:r>
              <a:rPr lang="ru-RU" sz="800" dirty="0">
                <a:latin typeface="Bahnschrift Light" panose="020B0502040204020203" pitchFamily="34" charset="0"/>
              </a:rPr>
              <a:t>Нажми меня!") # Создаем кнопку.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button.clicked.connect</a:t>
            </a:r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self.close</a:t>
            </a:r>
            <a:r>
              <a:rPr lang="en-US" sz="800" dirty="0">
                <a:latin typeface="Bahnschrift Light" panose="020B0502040204020203" pitchFamily="34" charset="0"/>
              </a:rPr>
              <a:t>) # </a:t>
            </a:r>
            <a:r>
              <a:rPr lang="ru-RU" sz="800" dirty="0">
                <a:latin typeface="Bahnschrift Light" panose="020B0502040204020203" pitchFamily="34" charset="0"/>
              </a:rPr>
              <a:t>Привязываем кнопку к методу "закрыть".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lineedit</a:t>
            </a:r>
            <a:r>
              <a:rPr lang="en-US" sz="800" dirty="0">
                <a:latin typeface="Bahnschrift Light" panose="020B0502040204020203" pitchFamily="34" charset="0"/>
              </a:rPr>
              <a:t> = </a:t>
            </a:r>
            <a:r>
              <a:rPr lang="en-US" sz="800" dirty="0" err="1">
                <a:latin typeface="Bahnschrift Light" panose="020B0502040204020203" pitchFamily="34" charset="0"/>
              </a:rPr>
              <a:t>QLineEdit</a:t>
            </a:r>
            <a:r>
              <a:rPr lang="en-US" sz="800" dirty="0">
                <a:latin typeface="Bahnschrift Light" panose="020B0502040204020203" pitchFamily="34" charset="0"/>
              </a:rPr>
              <a:t>("</a:t>
            </a:r>
            <a:r>
              <a:rPr lang="ru-RU" sz="800" dirty="0">
                <a:latin typeface="Bahnschrift Light" panose="020B0502040204020203" pitchFamily="34" charset="0"/>
              </a:rPr>
              <a:t>Напишите сюда")# Создаем поле для ввода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>
                <a:latin typeface="Bahnschrift Light" panose="020B0502040204020203" pitchFamily="34" charset="0"/>
              </a:rPr>
              <a:t>checkbox = </a:t>
            </a:r>
            <a:r>
              <a:rPr lang="en-US" sz="800" dirty="0" err="1">
                <a:latin typeface="Bahnschrift Light" panose="020B0502040204020203" pitchFamily="34" charset="0"/>
              </a:rPr>
              <a:t>QCheckBox</a:t>
            </a:r>
            <a:r>
              <a:rPr lang="en-US" sz="800" dirty="0">
                <a:latin typeface="Bahnschrift Light" panose="020B0502040204020203" pitchFamily="34" charset="0"/>
              </a:rPr>
              <a:t>("</a:t>
            </a:r>
            <a:r>
              <a:rPr lang="ru-RU" sz="800" dirty="0">
                <a:latin typeface="Bahnschrift Light" panose="020B0502040204020203" pitchFamily="34" charset="0"/>
              </a:rPr>
              <a:t>Спрятать") # Создаем чек-бокс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checkbox.toggled.connect</a:t>
            </a:r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lineedit.setEchoMode</a:t>
            </a:r>
            <a:r>
              <a:rPr lang="en-US" sz="800" dirty="0">
                <a:latin typeface="Bahnschrift Light" panose="020B0502040204020203" pitchFamily="34" charset="0"/>
              </a:rPr>
              <a:t>) # </a:t>
            </a:r>
            <a:r>
              <a:rPr lang="ru-RU" sz="800" dirty="0">
                <a:latin typeface="Bahnschrift Light" panose="020B0502040204020203" pitchFamily="34" charset="0"/>
              </a:rPr>
              <a:t>Привязываем к методу </a:t>
            </a:r>
            <a:r>
              <a:rPr lang="en-US" sz="800" dirty="0" err="1">
                <a:latin typeface="Bahnschrift Light" panose="020B0502040204020203" pitchFamily="34" charset="0"/>
              </a:rPr>
              <a:t>lineedit</a:t>
            </a:r>
            <a:r>
              <a:rPr lang="en-US" sz="800" dirty="0">
                <a:latin typeface="Bahnschrift Light" panose="020B0502040204020203" pitchFamily="34" charset="0"/>
              </a:rPr>
              <a:t> "</a:t>
            </a:r>
            <a:r>
              <a:rPr lang="ru-RU" sz="800" dirty="0">
                <a:latin typeface="Bahnschrift Light" panose="020B0502040204020203" pitchFamily="34" charset="0"/>
              </a:rPr>
              <a:t>спрятать"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combobox</a:t>
            </a:r>
            <a:r>
              <a:rPr lang="en-US" sz="800" dirty="0">
                <a:latin typeface="Bahnschrift Light" panose="020B0502040204020203" pitchFamily="34" charset="0"/>
              </a:rPr>
              <a:t> = </a:t>
            </a:r>
            <a:r>
              <a:rPr lang="en-US" sz="800" dirty="0" err="1">
                <a:latin typeface="Bahnschrift Light" panose="020B0502040204020203" pitchFamily="34" charset="0"/>
              </a:rPr>
              <a:t>QComboBox</a:t>
            </a:r>
            <a:r>
              <a:rPr lang="en-US" sz="800" dirty="0">
                <a:latin typeface="Bahnschrift Light" panose="020B0502040204020203" pitchFamily="34" charset="0"/>
              </a:rPr>
              <a:t>() # </a:t>
            </a:r>
            <a:r>
              <a:rPr lang="ru-RU" sz="800" dirty="0">
                <a:latin typeface="Bahnschrift Light" panose="020B0502040204020203" pitchFamily="34" charset="0"/>
              </a:rPr>
              <a:t>Создаем комбо-бокс.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combobox.addItems</a:t>
            </a:r>
            <a:r>
              <a:rPr lang="en-US" sz="800" dirty="0">
                <a:latin typeface="Bahnschrift Light" panose="020B0502040204020203" pitchFamily="34" charset="0"/>
              </a:rPr>
              <a:t>(["A", "B", "C", "D"]) # </a:t>
            </a:r>
            <a:r>
              <a:rPr lang="ru-RU" sz="800" dirty="0">
                <a:latin typeface="Bahnschrift Light" panose="020B0502040204020203" pitchFamily="34" charset="0"/>
              </a:rPr>
              <a:t>Кладем элементы в комбо-бокс.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>
                <a:latin typeface="Bahnschrift Light" panose="020B0502040204020203" pitchFamily="34" charset="0"/>
              </a:rPr>
              <a:t>slider = </a:t>
            </a:r>
            <a:r>
              <a:rPr lang="en-US" sz="800" dirty="0" err="1">
                <a:latin typeface="Bahnschrift Light" panose="020B0502040204020203" pitchFamily="34" charset="0"/>
              </a:rPr>
              <a:t>QSlider</a:t>
            </a:r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Qt.Horizontal</a:t>
            </a:r>
            <a:r>
              <a:rPr lang="en-US" sz="800" dirty="0">
                <a:latin typeface="Bahnschrift Light" panose="020B0502040204020203" pitchFamily="34" charset="0"/>
              </a:rPr>
              <a:t>) # </a:t>
            </a:r>
            <a:r>
              <a:rPr lang="ru-RU" sz="800" dirty="0">
                <a:latin typeface="Bahnschrift Light" panose="020B0502040204020203" pitchFamily="34" charset="0"/>
              </a:rPr>
              <a:t>Создаем слайдер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slider.setRange</a:t>
            </a:r>
            <a:r>
              <a:rPr lang="en-US" sz="800" dirty="0">
                <a:latin typeface="Bahnschrift Light" panose="020B0502040204020203" pitchFamily="34" charset="0"/>
              </a:rPr>
              <a:t>(0, 10) # </a:t>
            </a:r>
            <a:r>
              <a:rPr lang="ru-RU" sz="800" dirty="0">
                <a:latin typeface="Bahnschrift Light" panose="020B0502040204020203" pitchFamily="34" charset="0"/>
              </a:rPr>
              <a:t>Назначаем шкалу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slider.setTickPosition</a:t>
            </a:r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QSlider.TicksBothSides</a:t>
            </a:r>
            <a:r>
              <a:rPr lang="en-US" sz="800" dirty="0">
                <a:latin typeface="Bahnschrift Light" panose="020B0502040204020203" pitchFamily="34" charset="0"/>
              </a:rPr>
              <a:t>) # </a:t>
            </a:r>
            <a:r>
              <a:rPr lang="ru-RU" sz="800" dirty="0">
                <a:latin typeface="Bahnschrift Light" panose="020B0502040204020203" pitchFamily="34" charset="0"/>
              </a:rPr>
              <a:t>Добавляем отметки с двух сторон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slider.setTickInterval</a:t>
            </a:r>
            <a:r>
              <a:rPr lang="en-US" sz="800" dirty="0">
                <a:latin typeface="Bahnschrift Light" panose="020B0502040204020203" pitchFamily="34" charset="0"/>
              </a:rPr>
              <a:t>(1) # </a:t>
            </a:r>
            <a:r>
              <a:rPr lang="ru-RU" sz="800" dirty="0">
                <a:latin typeface="Bahnschrift Light" panose="020B0502040204020203" pitchFamily="34" charset="0"/>
              </a:rPr>
              <a:t>Выбираем интервал этих отметок</a:t>
            </a:r>
          </a:p>
          <a:p>
            <a:endParaRPr lang="ru-RU" sz="800" dirty="0">
              <a:latin typeface="Bahnschrift Light" panose="020B0502040204020203" pitchFamily="34" charset="0"/>
            </a:endParaRP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>
                <a:latin typeface="Bahnschrift Light" panose="020B0502040204020203" pitchFamily="34" charset="0"/>
              </a:rPr>
              <a:t>layout = </a:t>
            </a:r>
            <a:r>
              <a:rPr lang="en-US" sz="800" dirty="0" err="1">
                <a:latin typeface="Bahnschrift Light" panose="020B0502040204020203" pitchFamily="34" charset="0"/>
              </a:rPr>
              <a:t>QVBoxLayout</a:t>
            </a:r>
            <a:r>
              <a:rPr lang="en-US" sz="800" dirty="0">
                <a:latin typeface="Bahnschrift Light" panose="020B0502040204020203" pitchFamily="34" charset="0"/>
              </a:rPr>
              <a:t>()# </a:t>
            </a:r>
            <a:r>
              <a:rPr lang="ru-RU" sz="800" dirty="0">
                <a:latin typeface="Bahnschrift Light" panose="020B0502040204020203" pitchFamily="34" charset="0"/>
              </a:rPr>
              <a:t>Вертикальная раскладка, в которую мы будем класть наши виджеты.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layout.addWidget</a:t>
            </a:r>
            <a:r>
              <a:rPr lang="en-US" sz="800" dirty="0">
                <a:latin typeface="Bahnschrift Light" panose="020B0502040204020203" pitchFamily="34" charset="0"/>
              </a:rPr>
              <a:t>(label1) # </a:t>
            </a:r>
            <a:r>
              <a:rPr lang="ru-RU" sz="800" dirty="0">
                <a:latin typeface="Bahnschrift Light" panose="020B0502040204020203" pitchFamily="34" charset="0"/>
              </a:rPr>
              <a:t>Добавляем надпись.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layout.addWidget</a:t>
            </a:r>
            <a:r>
              <a:rPr lang="en-US" sz="800" dirty="0">
                <a:latin typeface="Bahnschrift Light" panose="020B0502040204020203" pitchFamily="34" charset="0"/>
              </a:rPr>
              <a:t>(pic) # </a:t>
            </a:r>
            <a:r>
              <a:rPr lang="ru-RU" sz="800" dirty="0">
                <a:latin typeface="Bahnschrift Light" panose="020B0502040204020203" pitchFamily="34" charset="0"/>
              </a:rPr>
              <a:t>Добавляем картинку.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layout.addWidget</a:t>
            </a:r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lineedit</a:t>
            </a:r>
            <a:r>
              <a:rPr lang="en-US" sz="800" dirty="0">
                <a:latin typeface="Bahnschrift Light" panose="020B0502040204020203" pitchFamily="34" charset="0"/>
              </a:rPr>
              <a:t>) # </a:t>
            </a:r>
            <a:r>
              <a:rPr lang="ru-RU" sz="800" dirty="0">
                <a:latin typeface="Bahnschrift Light" panose="020B0502040204020203" pitchFamily="34" charset="0"/>
              </a:rPr>
              <a:t>Добавляем поле для ввода.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layout.addWidget</a:t>
            </a:r>
            <a:r>
              <a:rPr lang="en-US" sz="800" dirty="0">
                <a:latin typeface="Bahnschrift Light" panose="020B0502040204020203" pitchFamily="34" charset="0"/>
              </a:rPr>
              <a:t>(checkbox) # </a:t>
            </a:r>
            <a:r>
              <a:rPr lang="ru-RU" sz="800" dirty="0">
                <a:latin typeface="Bahnschrift Light" panose="020B0502040204020203" pitchFamily="34" charset="0"/>
              </a:rPr>
              <a:t>Добавляем чек-бокс.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layout.addWidget</a:t>
            </a:r>
            <a:r>
              <a:rPr lang="en-US" sz="800" dirty="0">
                <a:latin typeface="Bahnschrift Light" panose="020B0502040204020203" pitchFamily="34" charset="0"/>
              </a:rPr>
              <a:t>(</a:t>
            </a:r>
            <a:r>
              <a:rPr lang="en-US" sz="800" dirty="0" err="1">
                <a:latin typeface="Bahnschrift Light" panose="020B0502040204020203" pitchFamily="34" charset="0"/>
              </a:rPr>
              <a:t>combobox</a:t>
            </a:r>
            <a:r>
              <a:rPr lang="en-US" sz="800" dirty="0">
                <a:latin typeface="Bahnschrift Light" panose="020B0502040204020203" pitchFamily="34" charset="0"/>
              </a:rPr>
              <a:t>) # </a:t>
            </a:r>
            <a:r>
              <a:rPr lang="ru-RU" sz="800" dirty="0">
                <a:latin typeface="Bahnschrift Light" panose="020B0502040204020203" pitchFamily="34" charset="0"/>
              </a:rPr>
              <a:t>Добавляем комбо-бокс.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layout.addWidget</a:t>
            </a:r>
            <a:r>
              <a:rPr lang="en-US" sz="800" dirty="0">
                <a:latin typeface="Bahnschrift Light" panose="020B0502040204020203" pitchFamily="34" charset="0"/>
              </a:rPr>
              <a:t>(slider) # </a:t>
            </a:r>
            <a:r>
              <a:rPr lang="ru-RU" sz="800" dirty="0">
                <a:latin typeface="Bahnschrift Light" panose="020B0502040204020203" pitchFamily="34" charset="0"/>
              </a:rPr>
              <a:t>Добавляем слайдер.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layout.addWidget</a:t>
            </a:r>
            <a:r>
              <a:rPr lang="en-US" sz="800" dirty="0">
                <a:latin typeface="Bahnschrift Light" panose="020B0502040204020203" pitchFamily="34" charset="0"/>
              </a:rPr>
              <a:t>(button) # </a:t>
            </a:r>
            <a:r>
              <a:rPr lang="ru-RU" sz="800" dirty="0">
                <a:latin typeface="Bahnschrift Light" panose="020B0502040204020203" pitchFamily="34" charset="0"/>
              </a:rPr>
              <a:t>Добавляем кнопку.</a:t>
            </a:r>
          </a:p>
          <a:p>
            <a:r>
              <a:rPr lang="ru-RU" sz="800" dirty="0">
                <a:latin typeface="Bahnschrift Light" panose="020B0502040204020203" pitchFamily="34" charset="0"/>
              </a:rPr>
              <a:t>        </a:t>
            </a:r>
            <a:r>
              <a:rPr lang="en-US" sz="800" dirty="0" err="1">
                <a:latin typeface="Bahnschrift Light" panose="020B0502040204020203" pitchFamily="34" charset="0"/>
              </a:rPr>
              <a:t>self.setLayout</a:t>
            </a:r>
            <a:r>
              <a:rPr lang="en-US" sz="800" dirty="0">
                <a:latin typeface="Bahnschrift Light" panose="020B0502040204020203" pitchFamily="34" charset="0"/>
              </a:rPr>
              <a:t>(layout) # </a:t>
            </a:r>
            <a:r>
              <a:rPr lang="ru-RU" sz="800" dirty="0">
                <a:latin typeface="Bahnschrift Light" panose="020B0502040204020203" pitchFamily="34" charset="0"/>
              </a:rPr>
              <a:t>Устанавливаем наш макет в окно.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A732BB-9399-5D6F-005B-9B6B4CC2A126}"/>
              </a:ext>
            </a:extLst>
          </p:cNvPr>
          <p:cNvSpPr/>
          <p:nvPr/>
        </p:nvSpPr>
        <p:spPr>
          <a:xfrm>
            <a:off x="365700" y="3034616"/>
            <a:ext cx="7030616" cy="49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8B17E96-F8CB-8297-E8F4-041E09804A2F}"/>
              </a:ext>
            </a:extLst>
          </p:cNvPr>
          <p:cNvSpPr/>
          <p:nvPr/>
        </p:nvSpPr>
        <p:spPr>
          <a:xfrm>
            <a:off x="282126" y="4389011"/>
            <a:ext cx="7030616" cy="109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88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</a:rPr>
              <a:t>Output: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41DCA2-CA7C-0BB7-E787-E911C533F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487" y="1246239"/>
            <a:ext cx="3301026" cy="3631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7310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5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45"/>
          <p:cNvGrpSpPr/>
          <p:nvPr/>
        </p:nvGrpSpPr>
        <p:grpSpPr>
          <a:xfrm>
            <a:off x="8162840" y="137100"/>
            <a:ext cx="837300" cy="723250"/>
            <a:chOff x="5203050" y="2778050"/>
            <a:chExt cx="837300" cy="723250"/>
          </a:xfrm>
        </p:grpSpPr>
        <p:sp>
          <p:nvSpPr>
            <p:cNvPr id="579" name="Google Shape;579;p45"/>
            <p:cNvSpPr/>
            <p:nvPr/>
          </p:nvSpPr>
          <p:spPr>
            <a:xfrm>
              <a:off x="5203050" y="2778050"/>
              <a:ext cx="837300" cy="514375"/>
            </a:xfrm>
            <a:custGeom>
              <a:avLst/>
              <a:gdLst/>
              <a:ahLst/>
              <a:cxnLst/>
              <a:rect l="l" t="t" r="r" b="b"/>
              <a:pathLst>
                <a:path w="33492" h="20575" extrusionOk="0">
                  <a:moveTo>
                    <a:pt x="14195" y="0"/>
                  </a:moveTo>
                  <a:cubicBezTo>
                    <a:pt x="11003" y="0"/>
                    <a:pt x="8215" y="2192"/>
                    <a:pt x="7539" y="5346"/>
                  </a:cubicBezTo>
                  <a:cubicBezTo>
                    <a:pt x="6956" y="5148"/>
                    <a:pt x="6368" y="5054"/>
                    <a:pt x="5792" y="5054"/>
                  </a:cubicBezTo>
                  <a:cubicBezTo>
                    <a:pt x="3271" y="5054"/>
                    <a:pt x="996" y="6848"/>
                    <a:pt x="534" y="9483"/>
                  </a:cubicBezTo>
                  <a:cubicBezTo>
                    <a:pt x="1" y="12718"/>
                    <a:pt x="2502" y="15687"/>
                    <a:pt x="5805" y="15687"/>
                  </a:cubicBezTo>
                  <a:cubicBezTo>
                    <a:pt x="6172" y="15654"/>
                    <a:pt x="6539" y="15620"/>
                    <a:pt x="6906" y="15554"/>
                  </a:cubicBezTo>
                  <a:lnTo>
                    <a:pt x="6906" y="15887"/>
                  </a:lnTo>
                  <a:cubicBezTo>
                    <a:pt x="6906" y="18784"/>
                    <a:pt x="9249" y="20574"/>
                    <a:pt x="11635" y="20574"/>
                  </a:cubicBezTo>
                  <a:cubicBezTo>
                    <a:pt x="13067" y="20574"/>
                    <a:pt x="14515" y="19928"/>
                    <a:pt x="15478" y="18489"/>
                  </a:cubicBezTo>
                  <a:cubicBezTo>
                    <a:pt x="16191" y="19716"/>
                    <a:pt x="17363" y="20270"/>
                    <a:pt x="18526" y="20270"/>
                  </a:cubicBezTo>
                  <a:cubicBezTo>
                    <a:pt x="20302" y="20270"/>
                    <a:pt x="22056" y="18978"/>
                    <a:pt x="22116" y="16821"/>
                  </a:cubicBezTo>
                  <a:cubicBezTo>
                    <a:pt x="23241" y="17509"/>
                    <a:pt x="24467" y="17829"/>
                    <a:pt x="25670" y="17829"/>
                  </a:cubicBezTo>
                  <a:cubicBezTo>
                    <a:pt x="28606" y="17829"/>
                    <a:pt x="31405" y="15928"/>
                    <a:pt x="32257" y="12852"/>
                  </a:cubicBezTo>
                  <a:cubicBezTo>
                    <a:pt x="33491" y="8482"/>
                    <a:pt x="30222" y="4145"/>
                    <a:pt x="25686" y="4145"/>
                  </a:cubicBezTo>
                  <a:cubicBezTo>
                    <a:pt x="23918" y="4145"/>
                    <a:pt x="22183" y="4846"/>
                    <a:pt x="20916" y="6080"/>
                  </a:cubicBezTo>
                  <a:cubicBezTo>
                    <a:pt x="20549" y="2744"/>
                    <a:pt x="17847" y="209"/>
                    <a:pt x="14544" y="9"/>
                  </a:cubicBezTo>
                  <a:cubicBezTo>
                    <a:pt x="14427" y="3"/>
                    <a:pt x="14311" y="0"/>
                    <a:pt x="14195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5484500" y="3095150"/>
              <a:ext cx="274400" cy="406150"/>
            </a:xfrm>
            <a:custGeom>
              <a:avLst/>
              <a:gdLst/>
              <a:ahLst/>
              <a:cxnLst/>
              <a:rect l="l" t="t" r="r" b="b"/>
              <a:pathLst>
                <a:path w="10976" h="16246" extrusionOk="0">
                  <a:moveTo>
                    <a:pt x="4337" y="1"/>
                  </a:moveTo>
                  <a:cubicBezTo>
                    <a:pt x="3737" y="1"/>
                    <a:pt x="3270" y="501"/>
                    <a:pt x="3270" y="1102"/>
                  </a:cubicBezTo>
                  <a:lnTo>
                    <a:pt x="3270" y="10275"/>
                  </a:lnTo>
                  <a:lnTo>
                    <a:pt x="1268" y="10275"/>
                  </a:lnTo>
                  <a:cubicBezTo>
                    <a:pt x="167" y="10275"/>
                    <a:pt x="1" y="11242"/>
                    <a:pt x="601" y="11809"/>
                  </a:cubicBezTo>
                  <a:lnTo>
                    <a:pt x="4704" y="15946"/>
                  </a:lnTo>
                  <a:cubicBezTo>
                    <a:pt x="4921" y="16146"/>
                    <a:pt x="5196" y="16246"/>
                    <a:pt x="5471" y="16246"/>
                  </a:cubicBezTo>
                  <a:cubicBezTo>
                    <a:pt x="5746" y="16246"/>
                    <a:pt x="6022" y="16146"/>
                    <a:pt x="6238" y="15946"/>
                  </a:cubicBezTo>
                  <a:lnTo>
                    <a:pt x="10375" y="11809"/>
                  </a:lnTo>
                  <a:cubicBezTo>
                    <a:pt x="10975" y="11209"/>
                    <a:pt x="10775" y="10275"/>
                    <a:pt x="9674" y="10275"/>
                  </a:cubicBezTo>
                  <a:lnTo>
                    <a:pt x="7673" y="10275"/>
                  </a:lnTo>
                  <a:lnTo>
                    <a:pt x="7673" y="1102"/>
                  </a:lnTo>
                  <a:cubicBezTo>
                    <a:pt x="7673" y="501"/>
                    <a:pt x="7206" y="1"/>
                    <a:pt x="660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5"/>
          <p:cNvGrpSpPr/>
          <p:nvPr/>
        </p:nvGrpSpPr>
        <p:grpSpPr>
          <a:xfrm>
            <a:off x="261540" y="250365"/>
            <a:ext cx="527900" cy="434500"/>
            <a:chOff x="4559250" y="2583950"/>
            <a:chExt cx="527900" cy="434500"/>
          </a:xfrm>
        </p:grpSpPr>
        <p:sp>
          <p:nvSpPr>
            <p:cNvPr id="582" name="Google Shape;582;p45"/>
            <p:cNvSpPr/>
            <p:nvPr/>
          </p:nvSpPr>
          <p:spPr>
            <a:xfrm>
              <a:off x="4559250" y="2583950"/>
              <a:ext cx="527900" cy="434500"/>
            </a:xfrm>
            <a:custGeom>
              <a:avLst/>
              <a:gdLst/>
              <a:ahLst/>
              <a:cxnLst/>
              <a:rect l="l" t="t" r="r" b="b"/>
              <a:pathLst>
                <a:path w="21116" h="17380" extrusionOk="0">
                  <a:moveTo>
                    <a:pt x="2369" y="1"/>
                  </a:moveTo>
                  <a:cubicBezTo>
                    <a:pt x="1035" y="1"/>
                    <a:pt x="1" y="1068"/>
                    <a:pt x="1" y="2369"/>
                  </a:cubicBezTo>
                  <a:lnTo>
                    <a:pt x="1" y="15045"/>
                  </a:lnTo>
                  <a:cubicBezTo>
                    <a:pt x="1" y="16346"/>
                    <a:pt x="1035" y="17380"/>
                    <a:pt x="2369" y="17380"/>
                  </a:cubicBezTo>
                  <a:lnTo>
                    <a:pt x="18781" y="17380"/>
                  </a:lnTo>
                  <a:cubicBezTo>
                    <a:pt x="20082" y="17380"/>
                    <a:pt x="21116" y="16346"/>
                    <a:pt x="21116" y="15045"/>
                  </a:cubicBezTo>
                  <a:lnTo>
                    <a:pt x="21116" y="2369"/>
                  </a:lnTo>
                  <a:cubicBezTo>
                    <a:pt x="21116" y="1068"/>
                    <a:pt x="20082" y="1"/>
                    <a:pt x="18781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754400" y="2694025"/>
              <a:ext cx="179325" cy="215200"/>
            </a:xfrm>
            <a:custGeom>
              <a:avLst/>
              <a:gdLst/>
              <a:ahLst/>
              <a:cxnLst/>
              <a:rect l="l" t="t" r="r" b="b"/>
              <a:pathLst>
                <a:path w="7173" h="8608" extrusionOk="0">
                  <a:moveTo>
                    <a:pt x="0" y="1"/>
                  </a:moveTo>
                  <a:lnTo>
                    <a:pt x="0" y="8607"/>
                  </a:lnTo>
                  <a:lnTo>
                    <a:pt x="7172" y="43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Полезные методы </a:t>
            </a:r>
            <a:r>
              <a:rPr lang="en-US" dirty="0" err="1"/>
              <a:t>QSlider</a:t>
            </a:r>
            <a:r>
              <a:rPr lang="en-US" dirty="0"/>
              <a:t>:</a:t>
            </a:r>
            <a:endParaRPr dirty="0"/>
          </a:p>
        </p:txBody>
      </p:sp>
      <p:graphicFrame>
        <p:nvGraphicFramePr>
          <p:cNvPr id="585" name="Google Shape;585;p45"/>
          <p:cNvGraphicFramePr/>
          <p:nvPr>
            <p:extLst>
              <p:ext uri="{D42A27DB-BD31-4B8C-83A1-F6EECF244321}">
                <p14:modId xmlns:p14="http://schemas.microsoft.com/office/powerpoint/2010/main" val="1586791568"/>
              </p:ext>
            </p:extLst>
          </p:nvPr>
        </p:nvGraphicFramePr>
        <p:xfrm>
          <a:off x="456690" y="1313101"/>
          <a:ext cx="8185864" cy="3376199"/>
        </p:xfrm>
        <a:graphic>
          <a:graphicData uri="http://schemas.openxmlformats.org/drawingml/2006/table">
            <a:tbl>
              <a:tblPr>
                <a:noFill/>
                <a:tableStyleId>{3528620A-52CE-47F4-8AEF-6FFB4E587008}</a:tableStyleId>
              </a:tblPr>
              <a:tblGrid>
                <a:gridCol w="377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slider.setRange</a:t>
                      </a:r>
                      <a:r>
                        <a:rPr lang="ru-RU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int, int</a:t>
                      </a:r>
                      <a:r>
                        <a:rPr lang="ru-RU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Назначить область значений на шкале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QSlider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slider.value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()</a:t>
                      </a:r>
                      <a:endParaRPr lang="en-US"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Получить выбранное значение на </a:t>
                      </a: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QSlider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354926"/>
                  </a:ext>
                </a:extLst>
              </a:tr>
              <a:tr h="6500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slider.setValue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  <a:sym typeface="Poppins"/>
                        </a:rPr>
                        <a:t>(int)</a:t>
                      </a:r>
                      <a:endParaRPr sz="2000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Выбрать изначальное положение ручки.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0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slider.setMaximum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  <a:endParaRPr sz="20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Назначить максимум (бессмысленно, если есть 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range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).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slider.setMinimum</a:t>
                      </a:r>
                      <a:r>
                        <a:rPr lang="en-US" sz="20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(int)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latin typeface="Bahnschrift SemiBold" panose="020B0502040204020203" pitchFamily="34" charset="0"/>
                          <a:ea typeface="Poppins"/>
                          <a:cs typeface="Poppins"/>
                          <a:sym typeface="Poppins"/>
                        </a:rPr>
                        <a:t>Назначить минимум.</a:t>
                      </a:r>
                      <a:endParaRPr sz="1400" dirty="0">
                        <a:solidFill>
                          <a:schemeClr val="dk1"/>
                        </a:solidFill>
                        <a:latin typeface="Bahnschrift SemiBold" panose="020B0502040204020203" pitchFamily="34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4000" marB="91425" anchor="ctr">
                    <a:lnL w="19050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865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3770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65;p58">
            <a:extLst>
              <a:ext uri="{FF2B5EF4-FFF2-40B4-BE49-F238E27FC236}">
                <a16:creationId xmlns:a16="http://schemas.microsoft.com/office/drawing/2014/main" id="{BA641351-6B56-A9D4-FC4E-68E3ACBE8425}"/>
              </a:ext>
            </a:extLst>
          </p:cNvPr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442184-798B-547D-F998-1F8EDB0C4CB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Домашнее задание</a:t>
            </a:r>
          </a:p>
        </p:txBody>
      </p:sp>
      <p:sp>
        <p:nvSpPr>
          <p:cNvPr id="2" name="Google Shape;1003;p59">
            <a:extLst>
              <a:ext uri="{FF2B5EF4-FFF2-40B4-BE49-F238E27FC236}">
                <a16:creationId xmlns:a16="http://schemas.microsoft.com/office/drawing/2014/main" id="{6B101CF0-0173-F947-0AB4-0E6FFD2EC4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3845" y="1106400"/>
            <a:ext cx="8234455" cy="3497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FF0000"/>
                </a:solidFill>
                <a:latin typeface="+mj-lt"/>
              </a:rPr>
              <a:t>Сделайте свою программу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+mj-lt"/>
              </a:rPr>
              <a:t>любого вида и дизайна!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Принимаются любые Ваши задумки – простые или сложные. Напишите мне </a:t>
            </a:r>
            <a:r>
              <a:rPr lang="ru-RU" sz="1600">
                <a:latin typeface="+mj-lt"/>
              </a:rPr>
              <a:t>и пришлите </a:t>
            </a:r>
            <a:r>
              <a:rPr lang="ru-RU" sz="1600" dirty="0">
                <a:latin typeface="+mj-lt"/>
              </a:rPr>
              <a:t>Ваши работы в </a:t>
            </a:r>
            <a:r>
              <a:rPr lang="en-US" sz="1600" dirty="0">
                <a:latin typeface="+mj-lt"/>
              </a:rPr>
              <a:t>Telegram </a:t>
            </a:r>
            <a:r>
              <a:rPr lang="ru-RU" sz="1600" dirty="0">
                <a:latin typeface="+mj-lt"/>
              </a:rPr>
              <a:t>или на почту!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Но если у Вас нет идей, то можете исполнить следующее: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+mj-lt"/>
            </a:endParaRPr>
          </a:p>
        </p:txBody>
      </p:sp>
      <p:sp>
        <p:nvSpPr>
          <p:cNvPr id="7" name="Google Shape;1003;p59">
            <a:extLst>
              <a:ext uri="{FF2B5EF4-FFF2-40B4-BE49-F238E27FC236}">
                <a16:creationId xmlns:a16="http://schemas.microsoft.com/office/drawing/2014/main" id="{036C4786-4F37-67EC-1FAF-168AD4E330A7}"/>
              </a:ext>
            </a:extLst>
          </p:cNvPr>
          <p:cNvSpPr txBox="1">
            <a:spLocks/>
          </p:cNvSpPr>
          <p:nvPr/>
        </p:nvSpPr>
        <p:spPr>
          <a:xfrm>
            <a:off x="147484" y="2199391"/>
            <a:ext cx="8849031" cy="25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l">
              <a:buAutoNum type="arabicPeriod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Создайте окно по шаблону, главной разверткой которого будет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сетка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(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QGridLayout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).</a:t>
            </a:r>
          </a:p>
          <a:p>
            <a:pPr marL="342900" indent="-342900" algn="l">
              <a:buAutoNum type="arabicPeriod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Поместите в сетку 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QLabel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QLineEdit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QCheckBox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и 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QPushButton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</a:t>
            </a:r>
            <a:endParaRPr lang="ru-RU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342900" indent="-342900" algn="l">
              <a:buAutoNum type="arabicPeriod"/>
            </a:pPr>
            <a:r>
              <a:rPr lang="ru-RU" sz="1600" dirty="0">
                <a:solidFill>
                  <a:srgbClr val="FF0000"/>
                </a:solidFill>
                <a:latin typeface="+mj-lt"/>
              </a:rPr>
              <a:t>Запретите доступ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disable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 к кнопке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QLineEdit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если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QCheckBox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не подчеркнута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ru-RU" sz="1600" dirty="0">
                <a:solidFill>
                  <a:srgbClr val="FF0000"/>
                </a:solidFill>
                <a:latin typeface="+mj-lt"/>
              </a:rPr>
              <a:t>Закройте текст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при вводе в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QLineEdit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звездочками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</a:t>
            </a:r>
          </a:p>
          <a:p>
            <a:pPr marL="342900" indent="-342900" algn="l">
              <a:buAutoNum type="arabicPeriod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Привяжите функцию к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QPushButton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 функция должна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проверять введенный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в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QLineEdit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текст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 Если это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цифры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то пусть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QLabel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покажет «Цифры».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Если это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буквы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то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QLabel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покажет «Буквы».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Иначе в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QLabel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должно появиться «Другое»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</a:t>
            </a:r>
          </a:p>
          <a:p>
            <a:pPr marL="342900" indent="-342900" algn="l">
              <a:buAutoNum type="arabicPeriod"/>
            </a:pPr>
            <a:endParaRPr lang="ru-RU" sz="1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958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65;p58">
            <a:extLst>
              <a:ext uri="{FF2B5EF4-FFF2-40B4-BE49-F238E27FC236}">
                <a16:creationId xmlns:a16="http://schemas.microsoft.com/office/drawing/2014/main" id="{BA641351-6B56-A9D4-FC4E-68E3ACBE8425}"/>
              </a:ext>
            </a:extLst>
          </p:cNvPr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442184-798B-547D-F998-1F8EDB0C4CBE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Домашнее задание</a:t>
            </a:r>
          </a:p>
        </p:txBody>
      </p:sp>
      <p:sp>
        <p:nvSpPr>
          <p:cNvPr id="2" name="Google Shape;1003;p59">
            <a:extLst>
              <a:ext uri="{FF2B5EF4-FFF2-40B4-BE49-F238E27FC236}">
                <a16:creationId xmlns:a16="http://schemas.microsoft.com/office/drawing/2014/main" id="{6B101CF0-0173-F947-0AB4-0E6FFD2EC4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3845" y="1172767"/>
            <a:ext cx="8234455" cy="3497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Примерно так будет выглядеть описанная в задании программа:</a:t>
            </a:r>
            <a:endParaRPr lang="ru-RU" sz="1600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5B82E6-0602-1A53-A977-26203C5D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63" y="1946172"/>
            <a:ext cx="5250273" cy="245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336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6"/>
          <p:cNvSpPr/>
          <p:nvPr/>
        </p:nvSpPr>
        <p:spPr>
          <a:xfrm>
            <a:off x="823150" y="3260750"/>
            <a:ext cx="7497600" cy="556800"/>
          </a:xfrm>
          <a:prstGeom prst="roundRect">
            <a:avLst>
              <a:gd name="adj" fmla="val 20654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56"/>
          <p:cNvSpPr txBox="1">
            <a:spLocks noGrp="1"/>
          </p:cNvSpPr>
          <p:nvPr>
            <p:ph type="subTitle" idx="1"/>
          </p:nvPr>
        </p:nvSpPr>
        <p:spPr>
          <a:xfrm flipH="1">
            <a:off x="999672" y="3290150"/>
            <a:ext cx="7144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" panose="020B0502040204020203" pitchFamily="34" charset="0"/>
              </a:rPr>
              <a:t>По любым вопросам писать на почту или в </a:t>
            </a:r>
            <a:r>
              <a:rPr lang="en-US" dirty="0">
                <a:latin typeface="Bahnschrift" panose="020B0502040204020203" pitchFamily="34" charset="0"/>
              </a:rPr>
              <a:t>Telegram</a:t>
            </a:r>
            <a:r>
              <a:rPr lang="ru-RU" dirty="0">
                <a:latin typeface="Bahnschrift" panose="020B0502040204020203" pitchFamily="34" charset="0"/>
              </a:rPr>
              <a:t>: </a:t>
            </a:r>
            <a:r>
              <a:rPr lang="en-US" dirty="0">
                <a:latin typeface="Bahnschrift" panose="020B0502040204020203" pitchFamily="34" charset="0"/>
              </a:rPr>
              <a:t>@lorelei_ether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890" name="Google Shape;890;p56"/>
          <p:cNvSpPr/>
          <p:nvPr/>
        </p:nvSpPr>
        <p:spPr>
          <a:xfrm>
            <a:off x="823150" y="1325950"/>
            <a:ext cx="7497600" cy="1758600"/>
          </a:xfrm>
          <a:prstGeom prst="roundRect">
            <a:avLst>
              <a:gd name="adj" fmla="val 636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56"/>
          <p:cNvSpPr/>
          <p:nvPr/>
        </p:nvSpPr>
        <p:spPr>
          <a:xfrm>
            <a:off x="1084217" y="1947371"/>
            <a:ext cx="7059236" cy="5426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Arial Black" panose="020B0A04020102020204" pitchFamily="34" charset="0"/>
              </a:rPr>
              <a:t>Спасиб</a:t>
            </a:r>
            <a:r>
              <a:rPr lang="ru-RU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Arial Black" panose="020B0A04020102020204" pitchFamily="34" charset="0"/>
              </a:rPr>
              <a:t>о за внимание!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3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892" name="Google Shape;892;p56"/>
          <p:cNvGrpSpPr/>
          <p:nvPr/>
        </p:nvGrpSpPr>
        <p:grpSpPr>
          <a:xfrm>
            <a:off x="1253425" y="731778"/>
            <a:ext cx="6637149" cy="3679964"/>
            <a:chOff x="1304387" y="764776"/>
            <a:chExt cx="6535200" cy="3679964"/>
          </a:xfrm>
        </p:grpSpPr>
        <p:cxnSp>
          <p:nvCxnSpPr>
            <p:cNvPr id="893" name="Google Shape;893;p56"/>
            <p:cNvCxnSpPr/>
            <p:nvPr/>
          </p:nvCxnSpPr>
          <p:spPr>
            <a:xfrm>
              <a:off x="1304387" y="4444740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56"/>
            <p:cNvCxnSpPr/>
            <p:nvPr/>
          </p:nvCxnSpPr>
          <p:spPr>
            <a:xfrm>
              <a:off x="1304387" y="764776"/>
              <a:ext cx="6535200" cy="0"/>
            </a:xfrm>
            <a:prstGeom prst="straightConnector1">
              <a:avLst/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5" name="Google Shape;895;p56"/>
          <p:cNvGrpSpPr/>
          <p:nvPr/>
        </p:nvGrpSpPr>
        <p:grpSpPr>
          <a:xfrm>
            <a:off x="8072405" y="4111690"/>
            <a:ext cx="602100" cy="666100"/>
            <a:chOff x="1820650" y="1393100"/>
            <a:chExt cx="602100" cy="666100"/>
          </a:xfrm>
        </p:grpSpPr>
        <p:sp>
          <p:nvSpPr>
            <p:cNvPr id="896" name="Google Shape;896;p56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56"/>
          <p:cNvGrpSpPr/>
          <p:nvPr/>
        </p:nvGrpSpPr>
        <p:grpSpPr>
          <a:xfrm>
            <a:off x="372108" y="4120879"/>
            <a:ext cx="761406" cy="647721"/>
            <a:chOff x="3475975" y="624225"/>
            <a:chExt cx="737225" cy="627150"/>
          </a:xfrm>
        </p:grpSpPr>
        <p:sp>
          <p:nvSpPr>
            <p:cNvPr id="899" name="Google Shape;899;p56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56"/>
          <p:cNvGrpSpPr/>
          <p:nvPr/>
        </p:nvGrpSpPr>
        <p:grpSpPr>
          <a:xfrm>
            <a:off x="7948910" y="445047"/>
            <a:ext cx="849091" cy="639458"/>
            <a:chOff x="1574625" y="624700"/>
            <a:chExt cx="822125" cy="619150"/>
          </a:xfrm>
        </p:grpSpPr>
        <p:sp>
          <p:nvSpPr>
            <p:cNvPr id="904" name="Google Shape;904;p56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56"/>
          <p:cNvSpPr/>
          <p:nvPr/>
        </p:nvSpPr>
        <p:spPr>
          <a:xfrm>
            <a:off x="8210763" y="2459740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56"/>
          <p:cNvGrpSpPr/>
          <p:nvPr/>
        </p:nvGrpSpPr>
        <p:grpSpPr>
          <a:xfrm>
            <a:off x="392864" y="445048"/>
            <a:ext cx="719894" cy="639455"/>
            <a:chOff x="2696275" y="963625"/>
            <a:chExt cx="678825" cy="602975"/>
          </a:xfrm>
        </p:grpSpPr>
        <p:sp>
          <p:nvSpPr>
            <p:cNvPr id="908" name="Google Shape;908;p56"/>
            <p:cNvSpPr/>
            <p:nvPr/>
          </p:nvSpPr>
          <p:spPr>
            <a:xfrm>
              <a:off x="2696275" y="963625"/>
              <a:ext cx="678825" cy="602975"/>
            </a:xfrm>
            <a:custGeom>
              <a:avLst/>
              <a:gdLst/>
              <a:ahLst/>
              <a:cxnLst/>
              <a:rect l="l" t="t" r="r" b="b"/>
              <a:pathLst>
                <a:path w="27153" h="24119" extrusionOk="0">
                  <a:moveTo>
                    <a:pt x="2335" y="1"/>
                  </a:moveTo>
                  <a:cubicBezTo>
                    <a:pt x="1034" y="1"/>
                    <a:pt x="0" y="1035"/>
                    <a:pt x="0" y="2369"/>
                  </a:cubicBezTo>
                  <a:lnTo>
                    <a:pt x="0" y="21750"/>
                  </a:lnTo>
                  <a:cubicBezTo>
                    <a:pt x="0" y="23051"/>
                    <a:pt x="1034" y="24118"/>
                    <a:pt x="2335" y="24118"/>
                  </a:cubicBezTo>
                  <a:lnTo>
                    <a:pt x="24784" y="24118"/>
                  </a:lnTo>
                  <a:cubicBezTo>
                    <a:pt x="26085" y="24118"/>
                    <a:pt x="27153" y="23051"/>
                    <a:pt x="27153" y="21750"/>
                  </a:cubicBezTo>
                  <a:lnTo>
                    <a:pt x="27153" y="9107"/>
                  </a:lnTo>
                  <a:cubicBezTo>
                    <a:pt x="27153" y="7806"/>
                    <a:pt x="26085" y="6739"/>
                    <a:pt x="24784" y="6739"/>
                  </a:cubicBezTo>
                  <a:lnTo>
                    <a:pt x="13643" y="6739"/>
                  </a:lnTo>
                  <a:cubicBezTo>
                    <a:pt x="12275" y="6706"/>
                    <a:pt x="11108" y="5705"/>
                    <a:pt x="10874" y="4371"/>
                  </a:cubicBezTo>
                  <a:lnTo>
                    <a:pt x="10508" y="2336"/>
                  </a:lnTo>
                  <a:cubicBezTo>
                    <a:pt x="10241" y="1001"/>
                    <a:pt x="9073" y="34"/>
                    <a:pt x="773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2957275" y="1015325"/>
              <a:ext cx="365300" cy="116775"/>
            </a:xfrm>
            <a:custGeom>
              <a:avLst/>
              <a:gdLst/>
              <a:ahLst/>
              <a:cxnLst/>
              <a:rect l="l" t="t" r="r" b="b"/>
              <a:pathLst>
                <a:path w="14612" h="4671" extrusionOk="0">
                  <a:moveTo>
                    <a:pt x="1" y="1"/>
                  </a:moveTo>
                  <a:cubicBezTo>
                    <a:pt x="34" y="101"/>
                    <a:pt x="68" y="201"/>
                    <a:pt x="68" y="268"/>
                  </a:cubicBezTo>
                  <a:lnTo>
                    <a:pt x="434" y="2303"/>
                  </a:lnTo>
                  <a:cubicBezTo>
                    <a:pt x="668" y="3637"/>
                    <a:pt x="1835" y="4638"/>
                    <a:pt x="3203" y="4671"/>
                  </a:cubicBezTo>
                  <a:lnTo>
                    <a:pt x="14611" y="4671"/>
                  </a:lnTo>
                  <a:lnTo>
                    <a:pt x="14611" y="2369"/>
                  </a:lnTo>
                  <a:cubicBezTo>
                    <a:pt x="14611" y="1068"/>
                    <a:pt x="13577" y="1"/>
                    <a:pt x="1227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2781325" y="1215475"/>
              <a:ext cx="507875" cy="266875"/>
            </a:xfrm>
            <a:custGeom>
              <a:avLst/>
              <a:gdLst/>
              <a:ahLst/>
              <a:cxnLst/>
              <a:rect l="l" t="t" r="r" b="b"/>
              <a:pathLst>
                <a:path w="20315" h="10675" extrusionOk="0">
                  <a:moveTo>
                    <a:pt x="2369" y="1"/>
                  </a:moveTo>
                  <a:cubicBezTo>
                    <a:pt x="1068" y="1"/>
                    <a:pt x="0" y="1035"/>
                    <a:pt x="0" y="2336"/>
                  </a:cubicBezTo>
                  <a:lnTo>
                    <a:pt x="0" y="8340"/>
                  </a:lnTo>
                  <a:cubicBezTo>
                    <a:pt x="0" y="9641"/>
                    <a:pt x="1068" y="10675"/>
                    <a:pt x="2369" y="10675"/>
                  </a:cubicBezTo>
                  <a:lnTo>
                    <a:pt x="17947" y="10675"/>
                  </a:lnTo>
                  <a:cubicBezTo>
                    <a:pt x="19248" y="10675"/>
                    <a:pt x="20315" y="9641"/>
                    <a:pt x="20315" y="8340"/>
                  </a:cubicBezTo>
                  <a:lnTo>
                    <a:pt x="20315" y="2336"/>
                  </a:lnTo>
                  <a:cubicBezTo>
                    <a:pt x="20315" y="1035"/>
                    <a:pt x="19248" y="1"/>
                    <a:pt x="17947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1" name="Google Shape;911;p56"/>
          <p:cNvSpPr/>
          <p:nvPr/>
        </p:nvSpPr>
        <p:spPr>
          <a:xfrm>
            <a:off x="8176575" y="1649035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56"/>
          <p:cNvGrpSpPr/>
          <p:nvPr/>
        </p:nvGrpSpPr>
        <p:grpSpPr>
          <a:xfrm>
            <a:off x="672571" y="1651331"/>
            <a:ext cx="295209" cy="296040"/>
            <a:chOff x="133738" y="317889"/>
            <a:chExt cx="460473" cy="461698"/>
          </a:xfrm>
        </p:grpSpPr>
        <p:sp>
          <p:nvSpPr>
            <p:cNvPr id="913" name="Google Shape;913;p56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56"/>
          <p:cNvGrpSpPr/>
          <p:nvPr/>
        </p:nvGrpSpPr>
        <p:grpSpPr>
          <a:xfrm>
            <a:off x="8176583" y="3251119"/>
            <a:ext cx="295209" cy="296040"/>
            <a:chOff x="133738" y="317889"/>
            <a:chExt cx="460473" cy="461698"/>
          </a:xfrm>
        </p:grpSpPr>
        <p:sp>
          <p:nvSpPr>
            <p:cNvPr id="916" name="Google Shape;916;p56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6"/>
          <p:cNvSpPr/>
          <p:nvPr/>
        </p:nvSpPr>
        <p:spPr>
          <a:xfrm>
            <a:off x="672050" y="3307877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56"/>
          <p:cNvSpPr/>
          <p:nvPr/>
        </p:nvSpPr>
        <p:spPr>
          <a:xfrm>
            <a:off x="706713" y="2514199"/>
            <a:ext cx="226850" cy="226850"/>
          </a:xfrm>
          <a:custGeom>
            <a:avLst/>
            <a:gdLst/>
            <a:ahLst/>
            <a:cxnLst/>
            <a:rect l="l" t="t" r="r" b="b"/>
            <a:pathLst>
              <a:path w="9074" h="9074" extrusionOk="0">
                <a:moveTo>
                  <a:pt x="3970" y="0"/>
                </a:moveTo>
                <a:cubicBezTo>
                  <a:pt x="3469" y="0"/>
                  <a:pt x="3069" y="401"/>
                  <a:pt x="3036" y="901"/>
                </a:cubicBezTo>
                <a:lnTo>
                  <a:pt x="3036" y="3036"/>
                </a:lnTo>
                <a:lnTo>
                  <a:pt x="934" y="3036"/>
                </a:lnTo>
                <a:cubicBezTo>
                  <a:pt x="434" y="3036"/>
                  <a:pt x="0" y="3436"/>
                  <a:pt x="33" y="3970"/>
                </a:cubicBezTo>
                <a:lnTo>
                  <a:pt x="33" y="5137"/>
                </a:lnTo>
                <a:cubicBezTo>
                  <a:pt x="0" y="5638"/>
                  <a:pt x="434" y="6038"/>
                  <a:pt x="934" y="6038"/>
                </a:cubicBezTo>
                <a:lnTo>
                  <a:pt x="3069" y="6038"/>
                </a:lnTo>
                <a:lnTo>
                  <a:pt x="3069" y="8173"/>
                </a:lnTo>
                <a:cubicBezTo>
                  <a:pt x="3069" y="8673"/>
                  <a:pt x="3469" y="9074"/>
                  <a:pt x="3970" y="9074"/>
                </a:cubicBezTo>
                <a:lnTo>
                  <a:pt x="5137" y="9074"/>
                </a:lnTo>
                <a:cubicBezTo>
                  <a:pt x="5637" y="9074"/>
                  <a:pt x="6038" y="8673"/>
                  <a:pt x="6038" y="8173"/>
                </a:cubicBezTo>
                <a:lnTo>
                  <a:pt x="6038" y="6038"/>
                </a:lnTo>
                <a:lnTo>
                  <a:pt x="8173" y="6038"/>
                </a:lnTo>
                <a:cubicBezTo>
                  <a:pt x="8673" y="6038"/>
                  <a:pt x="9073" y="5638"/>
                  <a:pt x="9073" y="5137"/>
                </a:cubicBezTo>
                <a:lnTo>
                  <a:pt x="9073" y="3970"/>
                </a:lnTo>
                <a:cubicBezTo>
                  <a:pt x="9073" y="3436"/>
                  <a:pt x="8673" y="3036"/>
                  <a:pt x="8173" y="3036"/>
                </a:cubicBezTo>
                <a:lnTo>
                  <a:pt x="6038" y="3036"/>
                </a:lnTo>
                <a:lnTo>
                  <a:pt x="6038" y="901"/>
                </a:lnTo>
                <a:cubicBezTo>
                  <a:pt x="6038" y="401"/>
                  <a:pt x="5637" y="0"/>
                  <a:pt x="5137" y="0"/>
                </a:cubicBez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39"/>
          <p:cNvGrpSpPr/>
          <p:nvPr/>
        </p:nvGrpSpPr>
        <p:grpSpPr>
          <a:xfrm>
            <a:off x="8044913" y="137100"/>
            <a:ext cx="965350" cy="823275"/>
            <a:chOff x="1481225" y="4240975"/>
            <a:chExt cx="965350" cy="823275"/>
          </a:xfrm>
        </p:grpSpPr>
        <p:sp>
          <p:nvSpPr>
            <p:cNvPr id="318" name="Google Shape;318;p39"/>
            <p:cNvSpPr/>
            <p:nvPr/>
          </p:nvSpPr>
          <p:spPr>
            <a:xfrm>
              <a:off x="2074975" y="4738825"/>
              <a:ext cx="371600" cy="325425"/>
            </a:xfrm>
            <a:custGeom>
              <a:avLst/>
              <a:gdLst/>
              <a:ahLst/>
              <a:cxnLst/>
              <a:rect l="l" t="t" r="r" b="b"/>
              <a:pathLst>
                <a:path w="14864" h="13017" extrusionOk="0">
                  <a:moveTo>
                    <a:pt x="2136" y="1"/>
                  </a:moveTo>
                  <a:lnTo>
                    <a:pt x="1" y="2169"/>
                  </a:lnTo>
                  <a:cubicBezTo>
                    <a:pt x="1168" y="4871"/>
                    <a:pt x="2703" y="7440"/>
                    <a:pt x="4504" y="9808"/>
                  </a:cubicBezTo>
                  <a:cubicBezTo>
                    <a:pt x="6281" y="12102"/>
                    <a:pt x="8170" y="13016"/>
                    <a:pt x="9713" y="13016"/>
                  </a:cubicBezTo>
                  <a:cubicBezTo>
                    <a:pt x="13149" y="13016"/>
                    <a:pt x="14863" y="8475"/>
                    <a:pt x="9775" y="4537"/>
                  </a:cubicBezTo>
                  <a:cubicBezTo>
                    <a:pt x="7440" y="2703"/>
                    <a:pt x="4871" y="1202"/>
                    <a:pt x="2136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1979925" y="4644600"/>
              <a:ext cx="176800" cy="172850"/>
            </a:xfrm>
            <a:custGeom>
              <a:avLst/>
              <a:gdLst/>
              <a:ahLst/>
              <a:cxnLst/>
              <a:rect l="l" t="t" r="r" b="b"/>
              <a:pathLst>
                <a:path w="7072" h="6914" extrusionOk="0">
                  <a:moveTo>
                    <a:pt x="5437" y="1"/>
                  </a:moveTo>
                  <a:lnTo>
                    <a:pt x="0" y="5438"/>
                  </a:lnTo>
                  <a:lnTo>
                    <a:pt x="1034" y="6438"/>
                  </a:lnTo>
                  <a:cubicBezTo>
                    <a:pt x="1351" y="6755"/>
                    <a:pt x="1751" y="6914"/>
                    <a:pt x="2152" y="6914"/>
                  </a:cubicBezTo>
                  <a:cubicBezTo>
                    <a:pt x="2552" y="6914"/>
                    <a:pt x="2952" y="6755"/>
                    <a:pt x="3269" y="6438"/>
                  </a:cubicBezTo>
                  <a:lnTo>
                    <a:pt x="6472" y="3236"/>
                  </a:lnTo>
                  <a:cubicBezTo>
                    <a:pt x="7072" y="2636"/>
                    <a:pt x="7072" y="1635"/>
                    <a:pt x="6472" y="1035"/>
                  </a:cubicBezTo>
                  <a:lnTo>
                    <a:pt x="5437" y="1"/>
                  </a:ln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1481225" y="4240975"/>
              <a:ext cx="683850" cy="566275"/>
            </a:xfrm>
            <a:custGeom>
              <a:avLst/>
              <a:gdLst/>
              <a:ahLst/>
              <a:cxnLst/>
              <a:rect l="l" t="t" r="r" b="b"/>
              <a:pathLst>
                <a:path w="27354" h="22651" extrusionOk="0">
                  <a:moveTo>
                    <a:pt x="15132" y="1"/>
                  </a:moveTo>
                  <a:cubicBezTo>
                    <a:pt x="12234" y="1"/>
                    <a:pt x="9341" y="1101"/>
                    <a:pt x="7139" y="3303"/>
                  </a:cubicBezTo>
                  <a:cubicBezTo>
                    <a:pt x="1" y="10441"/>
                    <a:pt x="5038" y="22650"/>
                    <a:pt x="15145" y="22650"/>
                  </a:cubicBezTo>
                  <a:cubicBezTo>
                    <a:pt x="19715" y="22650"/>
                    <a:pt x="23851" y="19882"/>
                    <a:pt x="25619" y="15645"/>
                  </a:cubicBezTo>
                  <a:cubicBezTo>
                    <a:pt x="27354" y="11409"/>
                    <a:pt x="26386" y="6539"/>
                    <a:pt x="23151" y="3303"/>
                  </a:cubicBezTo>
                  <a:cubicBezTo>
                    <a:pt x="20932" y="1101"/>
                    <a:pt x="18030" y="1"/>
                    <a:pt x="15132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1596300" y="4326875"/>
              <a:ext cx="526250" cy="393650"/>
            </a:xfrm>
            <a:custGeom>
              <a:avLst/>
              <a:gdLst/>
              <a:ahLst/>
              <a:cxnLst/>
              <a:rect l="l" t="t" r="r" b="b"/>
              <a:pathLst>
                <a:path w="21050" h="15746" extrusionOk="0">
                  <a:moveTo>
                    <a:pt x="10529" y="0"/>
                  </a:moveTo>
                  <a:cubicBezTo>
                    <a:pt x="8515" y="0"/>
                    <a:pt x="6506" y="768"/>
                    <a:pt x="4971" y="2302"/>
                  </a:cubicBezTo>
                  <a:cubicBezTo>
                    <a:pt x="1" y="7272"/>
                    <a:pt x="3537" y="15745"/>
                    <a:pt x="10542" y="15745"/>
                  </a:cubicBezTo>
                  <a:cubicBezTo>
                    <a:pt x="17547" y="15745"/>
                    <a:pt x="21049" y="7272"/>
                    <a:pt x="16112" y="2302"/>
                  </a:cubicBezTo>
                  <a:cubicBezTo>
                    <a:pt x="14561" y="768"/>
                    <a:pt x="12543" y="0"/>
                    <a:pt x="1052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39"/>
          <p:cNvGrpSpPr/>
          <p:nvPr/>
        </p:nvGrpSpPr>
        <p:grpSpPr>
          <a:xfrm>
            <a:off x="133738" y="494251"/>
            <a:ext cx="460473" cy="461698"/>
            <a:chOff x="133738" y="317889"/>
            <a:chExt cx="460473" cy="461698"/>
          </a:xfrm>
        </p:grpSpPr>
        <p:sp>
          <p:nvSpPr>
            <p:cNvPr id="323" name="Google Shape;323;p39"/>
            <p:cNvSpPr/>
            <p:nvPr/>
          </p:nvSpPr>
          <p:spPr>
            <a:xfrm>
              <a:off x="257624" y="442388"/>
              <a:ext cx="212700" cy="21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133738" y="317889"/>
              <a:ext cx="460473" cy="461698"/>
            </a:xfrm>
            <a:custGeom>
              <a:avLst/>
              <a:gdLst/>
              <a:ahLst/>
              <a:cxnLst/>
              <a:rect l="l" t="t" r="r" b="b"/>
              <a:pathLst>
                <a:path w="12410" h="12443" extrusionOk="0">
                  <a:moveTo>
                    <a:pt x="6152" y="4212"/>
                  </a:moveTo>
                  <a:cubicBezTo>
                    <a:pt x="7197" y="4212"/>
                    <a:pt x="8207" y="5019"/>
                    <a:pt x="8207" y="6238"/>
                  </a:cubicBezTo>
                  <a:cubicBezTo>
                    <a:pt x="8174" y="7339"/>
                    <a:pt x="7273" y="8240"/>
                    <a:pt x="6172" y="8240"/>
                  </a:cubicBezTo>
                  <a:cubicBezTo>
                    <a:pt x="4371" y="8240"/>
                    <a:pt x="3470" y="6072"/>
                    <a:pt x="4738" y="4804"/>
                  </a:cubicBezTo>
                  <a:cubicBezTo>
                    <a:pt x="5147" y="4395"/>
                    <a:pt x="5653" y="4212"/>
                    <a:pt x="6152" y="4212"/>
                  </a:cubicBezTo>
                  <a:close/>
                  <a:moveTo>
                    <a:pt x="5705" y="1"/>
                  </a:moveTo>
                  <a:cubicBezTo>
                    <a:pt x="5438" y="1"/>
                    <a:pt x="5205" y="201"/>
                    <a:pt x="5205" y="468"/>
                  </a:cubicBezTo>
                  <a:lnTo>
                    <a:pt x="5105" y="2236"/>
                  </a:lnTo>
                  <a:cubicBezTo>
                    <a:pt x="4771" y="2302"/>
                    <a:pt x="4404" y="2436"/>
                    <a:pt x="4104" y="2636"/>
                  </a:cubicBezTo>
                  <a:lnTo>
                    <a:pt x="2836" y="1468"/>
                  </a:lnTo>
                  <a:cubicBezTo>
                    <a:pt x="2736" y="1385"/>
                    <a:pt x="2611" y="1343"/>
                    <a:pt x="2490" y="1343"/>
                  </a:cubicBezTo>
                  <a:cubicBezTo>
                    <a:pt x="2369" y="1343"/>
                    <a:pt x="2253" y="1385"/>
                    <a:pt x="2169" y="1468"/>
                  </a:cubicBezTo>
                  <a:lnTo>
                    <a:pt x="1469" y="2169"/>
                  </a:lnTo>
                  <a:cubicBezTo>
                    <a:pt x="1302" y="2369"/>
                    <a:pt x="1269" y="2636"/>
                    <a:pt x="1435" y="2836"/>
                  </a:cubicBezTo>
                  <a:lnTo>
                    <a:pt x="2636" y="4137"/>
                  </a:lnTo>
                  <a:cubicBezTo>
                    <a:pt x="2436" y="4471"/>
                    <a:pt x="2303" y="4804"/>
                    <a:pt x="2203" y="5171"/>
                  </a:cubicBezTo>
                  <a:lnTo>
                    <a:pt x="435" y="5238"/>
                  </a:lnTo>
                  <a:cubicBezTo>
                    <a:pt x="201" y="5271"/>
                    <a:pt x="1" y="5471"/>
                    <a:pt x="1" y="5738"/>
                  </a:cubicBezTo>
                  <a:lnTo>
                    <a:pt x="1" y="6705"/>
                  </a:lnTo>
                  <a:cubicBezTo>
                    <a:pt x="1" y="6972"/>
                    <a:pt x="201" y="7172"/>
                    <a:pt x="435" y="7206"/>
                  </a:cubicBezTo>
                  <a:lnTo>
                    <a:pt x="2203" y="7306"/>
                  </a:lnTo>
                  <a:cubicBezTo>
                    <a:pt x="2303" y="7639"/>
                    <a:pt x="2436" y="7973"/>
                    <a:pt x="2636" y="8307"/>
                  </a:cubicBezTo>
                  <a:lnTo>
                    <a:pt x="1435" y="9608"/>
                  </a:lnTo>
                  <a:cubicBezTo>
                    <a:pt x="1269" y="9808"/>
                    <a:pt x="1302" y="10075"/>
                    <a:pt x="1469" y="10275"/>
                  </a:cubicBezTo>
                  <a:lnTo>
                    <a:pt x="2169" y="10975"/>
                  </a:lnTo>
                  <a:cubicBezTo>
                    <a:pt x="2257" y="11063"/>
                    <a:pt x="2382" y="11105"/>
                    <a:pt x="2511" y="11105"/>
                  </a:cubicBezTo>
                  <a:cubicBezTo>
                    <a:pt x="2625" y="11105"/>
                    <a:pt x="2742" y="11072"/>
                    <a:pt x="2836" y="11009"/>
                  </a:cubicBezTo>
                  <a:lnTo>
                    <a:pt x="4137" y="9808"/>
                  </a:lnTo>
                  <a:cubicBezTo>
                    <a:pt x="4437" y="10008"/>
                    <a:pt x="4771" y="10141"/>
                    <a:pt x="5138" y="10241"/>
                  </a:cubicBezTo>
                  <a:lnTo>
                    <a:pt x="5238" y="11976"/>
                  </a:lnTo>
                  <a:cubicBezTo>
                    <a:pt x="5238" y="12243"/>
                    <a:pt x="5472" y="12443"/>
                    <a:pt x="5705" y="12443"/>
                  </a:cubicBezTo>
                  <a:lnTo>
                    <a:pt x="6706" y="12443"/>
                  </a:lnTo>
                  <a:cubicBezTo>
                    <a:pt x="6973" y="12443"/>
                    <a:pt x="7173" y="12243"/>
                    <a:pt x="7206" y="11976"/>
                  </a:cubicBezTo>
                  <a:lnTo>
                    <a:pt x="7273" y="10241"/>
                  </a:lnTo>
                  <a:cubicBezTo>
                    <a:pt x="7640" y="10141"/>
                    <a:pt x="7973" y="10008"/>
                    <a:pt x="8274" y="9808"/>
                  </a:cubicBezTo>
                  <a:lnTo>
                    <a:pt x="9575" y="11009"/>
                  </a:lnTo>
                  <a:cubicBezTo>
                    <a:pt x="9669" y="11072"/>
                    <a:pt x="9786" y="11105"/>
                    <a:pt x="9900" y="11105"/>
                  </a:cubicBezTo>
                  <a:cubicBezTo>
                    <a:pt x="10028" y="11105"/>
                    <a:pt x="10154" y="11063"/>
                    <a:pt x="10242" y="10975"/>
                  </a:cubicBezTo>
                  <a:lnTo>
                    <a:pt x="10942" y="10275"/>
                  </a:lnTo>
                  <a:cubicBezTo>
                    <a:pt x="11142" y="10075"/>
                    <a:pt x="11142" y="9808"/>
                    <a:pt x="10976" y="9608"/>
                  </a:cubicBezTo>
                  <a:lnTo>
                    <a:pt x="9808" y="8307"/>
                  </a:lnTo>
                  <a:cubicBezTo>
                    <a:pt x="9975" y="7973"/>
                    <a:pt x="10108" y="7639"/>
                    <a:pt x="10208" y="7306"/>
                  </a:cubicBezTo>
                  <a:lnTo>
                    <a:pt x="11976" y="7206"/>
                  </a:lnTo>
                  <a:cubicBezTo>
                    <a:pt x="12210" y="7172"/>
                    <a:pt x="12410" y="6972"/>
                    <a:pt x="12410" y="6705"/>
                  </a:cubicBezTo>
                  <a:lnTo>
                    <a:pt x="12410" y="5738"/>
                  </a:lnTo>
                  <a:cubicBezTo>
                    <a:pt x="12410" y="5471"/>
                    <a:pt x="12210" y="5238"/>
                    <a:pt x="11943" y="5238"/>
                  </a:cubicBezTo>
                  <a:lnTo>
                    <a:pt x="10208" y="5171"/>
                  </a:lnTo>
                  <a:cubicBezTo>
                    <a:pt x="10108" y="4804"/>
                    <a:pt x="9975" y="4471"/>
                    <a:pt x="9775" y="4137"/>
                  </a:cubicBezTo>
                  <a:lnTo>
                    <a:pt x="10976" y="2836"/>
                  </a:lnTo>
                  <a:cubicBezTo>
                    <a:pt x="11109" y="2636"/>
                    <a:pt x="11109" y="2369"/>
                    <a:pt x="10942" y="2169"/>
                  </a:cubicBezTo>
                  <a:lnTo>
                    <a:pt x="10242" y="1468"/>
                  </a:lnTo>
                  <a:cubicBezTo>
                    <a:pt x="10136" y="1380"/>
                    <a:pt x="10012" y="1339"/>
                    <a:pt x="9889" y="1339"/>
                  </a:cubicBezTo>
                  <a:cubicBezTo>
                    <a:pt x="9778" y="1339"/>
                    <a:pt x="9669" y="1372"/>
                    <a:pt x="9575" y="1435"/>
                  </a:cubicBezTo>
                  <a:lnTo>
                    <a:pt x="8274" y="2636"/>
                  </a:lnTo>
                  <a:cubicBezTo>
                    <a:pt x="7940" y="2436"/>
                    <a:pt x="7606" y="2302"/>
                    <a:pt x="7240" y="2236"/>
                  </a:cubicBezTo>
                  <a:lnTo>
                    <a:pt x="7173" y="468"/>
                  </a:lnTo>
                  <a:cubicBezTo>
                    <a:pt x="7139" y="201"/>
                    <a:pt x="6939" y="1"/>
                    <a:pt x="667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39"/>
          <p:cNvSpPr/>
          <p:nvPr/>
        </p:nvSpPr>
        <p:spPr>
          <a:xfrm>
            <a:off x="365700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3245022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6124344" y="1203800"/>
            <a:ext cx="2654100" cy="3573900"/>
          </a:xfrm>
          <a:prstGeom prst="roundRect">
            <a:avLst>
              <a:gd name="adj" fmla="val 507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1289100" y="1812956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4168422" y="1812956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7047744" y="1812956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Установка </a:t>
            </a:r>
            <a:r>
              <a:rPr lang="en-US" dirty="0">
                <a:latin typeface="Arial Black" panose="020B0A04020102020204" pitchFamily="34" charset="0"/>
              </a:rPr>
              <a:t>PyQt5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1249800" y="1952895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3" name="Google Shape;333;p39"/>
          <p:cNvSpPr txBox="1">
            <a:spLocks noGrp="1"/>
          </p:cNvSpPr>
          <p:nvPr>
            <p:ph type="subTitle" idx="1"/>
          </p:nvPr>
        </p:nvSpPr>
        <p:spPr>
          <a:xfrm>
            <a:off x="470324" y="2797800"/>
            <a:ext cx="2486728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Откройте командную строку</a:t>
            </a:r>
            <a:endParaRPr dirty="0"/>
          </a:p>
        </p:txBody>
      </p:sp>
      <p:sp>
        <p:nvSpPr>
          <p:cNvPr id="335" name="Google Shape;335;p39"/>
          <p:cNvSpPr txBox="1">
            <a:spLocks noGrp="1"/>
          </p:cNvSpPr>
          <p:nvPr>
            <p:ph type="title" idx="3"/>
          </p:nvPr>
        </p:nvSpPr>
        <p:spPr>
          <a:xfrm>
            <a:off x="4129122" y="1952895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6" name="Google Shape;336;p39"/>
          <p:cNvSpPr txBox="1">
            <a:spLocks noGrp="1"/>
          </p:cNvSpPr>
          <p:nvPr>
            <p:ph type="subTitle" idx="4"/>
          </p:nvPr>
        </p:nvSpPr>
        <p:spPr>
          <a:xfrm>
            <a:off x="3595872" y="2797800"/>
            <a:ext cx="1952400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Введите следующее:</a:t>
            </a:r>
            <a:endParaRPr dirty="0"/>
          </a:p>
        </p:txBody>
      </p:sp>
      <p:sp>
        <p:nvSpPr>
          <p:cNvPr id="337" name="Google Shape;337;p39"/>
          <p:cNvSpPr txBox="1">
            <a:spLocks noGrp="1"/>
          </p:cNvSpPr>
          <p:nvPr>
            <p:ph type="subTitle" idx="5"/>
          </p:nvPr>
        </p:nvSpPr>
        <p:spPr>
          <a:xfrm>
            <a:off x="3595800" y="3414855"/>
            <a:ext cx="19524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 Light" panose="020B0502040204020203" pitchFamily="34" charset="0"/>
              </a:rPr>
              <a:t>pip install PyQt5</a:t>
            </a:r>
            <a:endParaRPr sz="1800" dirty="0">
              <a:latin typeface="Bahnschrift Light" panose="020B0502040204020203" pitchFamily="34" charset="0"/>
            </a:endParaRPr>
          </a:p>
        </p:txBody>
      </p:sp>
      <p:sp>
        <p:nvSpPr>
          <p:cNvPr id="338" name="Google Shape;338;p39"/>
          <p:cNvSpPr txBox="1">
            <a:spLocks noGrp="1"/>
          </p:cNvSpPr>
          <p:nvPr>
            <p:ph type="title" idx="6"/>
          </p:nvPr>
        </p:nvSpPr>
        <p:spPr>
          <a:xfrm>
            <a:off x="7008444" y="1952895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7"/>
          </p:nvPr>
        </p:nvSpPr>
        <p:spPr>
          <a:xfrm>
            <a:off x="6475194" y="2797800"/>
            <a:ext cx="1952400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Дождитесь установки</a:t>
            </a:r>
            <a:endParaRPr dirty="0"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8"/>
          </p:nvPr>
        </p:nvSpPr>
        <p:spPr>
          <a:xfrm>
            <a:off x="6475194" y="3523949"/>
            <a:ext cx="1952400" cy="7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hnschrift Light" panose="020B0502040204020203" pitchFamily="34" charset="0"/>
                <a:cs typeface="Poppins" panose="00000500000000000000" pitchFamily="2" charset="0"/>
              </a:rPr>
              <a:t>PyQt5 </a:t>
            </a:r>
            <a:r>
              <a:rPr lang="ru-RU" sz="1800" dirty="0">
                <a:latin typeface="Bahnschrift Light" panose="020B0502040204020203" pitchFamily="34" charset="0"/>
                <a:cs typeface="Poppins" panose="00000500000000000000" pitchFamily="2" charset="0"/>
              </a:rPr>
              <a:t>занимает около 50 МБ</a:t>
            </a:r>
            <a:endParaRPr sz="1800" dirty="0">
              <a:latin typeface="Bahnschrift Light" panose="020B0502040204020203" pitchFamily="34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6"/>
          <p:cNvSpPr/>
          <p:nvPr/>
        </p:nvSpPr>
        <p:spPr>
          <a:xfrm>
            <a:off x="365700" y="1203800"/>
            <a:ext cx="4093800" cy="1672500"/>
          </a:xfrm>
          <a:prstGeom prst="roundRect">
            <a:avLst>
              <a:gd name="adj" fmla="val 8668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6"/>
          <p:cNvSpPr/>
          <p:nvPr/>
        </p:nvSpPr>
        <p:spPr>
          <a:xfrm>
            <a:off x="4684500" y="1203800"/>
            <a:ext cx="4093800" cy="1672500"/>
          </a:xfrm>
          <a:prstGeom prst="roundRect">
            <a:avLst>
              <a:gd name="adj" fmla="val 8668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6"/>
          <p:cNvSpPr/>
          <p:nvPr/>
        </p:nvSpPr>
        <p:spPr>
          <a:xfrm>
            <a:off x="365700" y="3105200"/>
            <a:ext cx="4093800" cy="1672500"/>
          </a:xfrm>
          <a:prstGeom prst="roundRect">
            <a:avLst>
              <a:gd name="adj" fmla="val 8668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6"/>
          <p:cNvSpPr/>
          <p:nvPr/>
        </p:nvSpPr>
        <p:spPr>
          <a:xfrm>
            <a:off x="4684500" y="3105200"/>
            <a:ext cx="4093800" cy="1672500"/>
          </a:xfrm>
          <a:prstGeom prst="roundRect">
            <a:avLst>
              <a:gd name="adj" fmla="val 8668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6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6"/>
          <p:cNvSpPr/>
          <p:nvPr/>
        </p:nvSpPr>
        <p:spPr>
          <a:xfrm>
            <a:off x="5136969" y="1640018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6"/>
          <p:cNvSpPr/>
          <p:nvPr/>
        </p:nvSpPr>
        <p:spPr>
          <a:xfrm>
            <a:off x="823392" y="1640018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>
            <a:off x="823392" y="3541418"/>
            <a:ext cx="807300" cy="80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Основные окна </a:t>
            </a:r>
            <a:r>
              <a:rPr lang="en-US" dirty="0">
                <a:latin typeface="Arial Black" panose="020B0A04020102020204" pitchFamily="34" charset="0"/>
              </a:rPr>
              <a:t>GUI </a:t>
            </a:r>
            <a:r>
              <a:rPr lang="ru-RU" dirty="0">
                <a:latin typeface="Arial Black" panose="020B0A04020102020204" pitchFamily="34" charset="0"/>
              </a:rPr>
              <a:t>в </a:t>
            </a:r>
            <a:r>
              <a:rPr lang="en-US" dirty="0">
                <a:latin typeface="Arial Black" panose="020B0A04020102020204" pitchFamily="34" charset="0"/>
              </a:rPr>
              <a:t>PyQt5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600" name="Google Shape;600;p46"/>
          <p:cNvSpPr txBox="1">
            <a:spLocks noGrp="1"/>
          </p:cNvSpPr>
          <p:nvPr>
            <p:ph type="subTitle" idx="7"/>
          </p:nvPr>
        </p:nvSpPr>
        <p:spPr>
          <a:xfrm>
            <a:off x="6051408" y="1548975"/>
            <a:ext cx="226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QWidget</a:t>
            </a:r>
            <a:endParaRPr dirty="0"/>
          </a:p>
        </p:txBody>
      </p:sp>
      <p:sp>
        <p:nvSpPr>
          <p:cNvPr id="601" name="Google Shape;601;p46"/>
          <p:cNvSpPr txBox="1">
            <a:spLocks noGrp="1"/>
          </p:cNvSpPr>
          <p:nvPr>
            <p:ph type="subTitle" idx="8"/>
          </p:nvPr>
        </p:nvSpPr>
        <p:spPr>
          <a:xfrm>
            <a:off x="6051408" y="1927485"/>
            <a:ext cx="226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Базовый класс всех объектов </a:t>
            </a:r>
            <a:r>
              <a:rPr lang="en-US" dirty="0">
                <a:latin typeface="Bahnschrift Light" panose="020B0502040204020203" pitchFamily="34" charset="0"/>
              </a:rPr>
              <a:t>GUI.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04" name="Google Shape;604;p46"/>
          <p:cNvSpPr txBox="1">
            <a:spLocks noGrp="1"/>
          </p:cNvSpPr>
          <p:nvPr>
            <p:ph type="subTitle" idx="1"/>
          </p:nvPr>
        </p:nvSpPr>
        <p:spPr>
          <a:xfrm>
            <a:off x="1737830" y="1548975"/>
            <a:ext cx="2488977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QMainWindow</a:t>
            </a:r>
            <a:endParaRPr dirty="0"/>
          </a:p>
        </p:txBody>
      </p:sp>
      <p:sp>
        <p:nvSpPr>
          <p:cNvPr id="605" name="Google Shape;605;p46"/>
          <p:cNvSpPr txBox="1">
            <a:spLocks noGrp="1"/>
          </p:cNvSpPr>
          <p:nvPr>
            <p:ph type="subTitle" idx="2"/>
          </p:nvPr>
        </p:nvSpPr>
        <p:spPr>
          <a:xfrm>
            <a:off x="1737831" y="1927485"/>
            <a:ext cx="226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Содержит </a:t>
            </a:r>
            <a:r>
              <a:rPr lang="en-US" dirty="0">
                <a:latin typeface="Bahnschrift Light" panose="020B0502040204020203" pitchFamily="34" charset="0"/>
              </a:rPr>
              <a:t>status-bar, menu-bar, tool-bar </a:t>
            </a:r>
            <a:r>
              <a:rPr lang="ru-RU" dirty="0">
                <a:latin typeface="Bahnschrift Light" panose="020B0502040204020203" pitchFamily="34" charset="0"/>
              </a:rPr>
              <a:t>и основной виджет.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06" name="Google Shape;606;p46"/>
          <p:cNvSpPr txBox="1">
            <a:spLocks noGrp="1"/>
          </p:cNvSpPr>
          <p:nvPr>
            <p:ph type="subTitle" idx="3"/>
          </p:nvPr>
        </p:nvSpPr>
        <p:spPr>
          <a:xfrm>
            <a:off x="1737831" y="3450368"/>
            <a:ext cx="226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QDialog</a:t>
            </a:r>
            <a:endParaRPr dirty="0"/>
          </a:p>
        </p:txBody>
      </p:sp>
      <p:sp>
        <p:nvSpPr>
          <p:cNvPr id="607" name="Google Shape;607;p46"/>
          <p:cNvSpPr txBox="1">
            <a:spLocks noGrp="1"/>
          </p:cNvSpPr>
          <p:nvPr>
            <p:ph type="subTitle" idx="4"/>
          </p:nvPr>
        </p:nvSpPr>
        <p:spPr>
          <a:xfrm>
            <a:off x="1737830" y="3828878"/>
            <a:ext cx="2620317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Bahnschrift Light" panose="020B0502040204020203" pitchFamily="34" charset="0"/>
              </a:rPr>
              <a:t>Для кратковременного общения с пользователем. Функции </a:t>
            </a:r>
            <a:r>
              <a:rPr lang="en-US" dirty="0">
                <a:latin typeface="Bahnschrift Light" panose="020B0502040204020203" pitchFamily="34" charset="0"/>
              </a:rPr>
              <a:t>accept(), reject().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608" name="Google Shape;608;p46"/>
          <p:cNvSpPr txBox="1">
            <a:spLocks noGrp="1"/>
          </p:cNvSpPr>
          <p:nvPr>
            <p:ph type="title" idx="5"/>
          </p:nvPr>
        </p:nvSpPr>
        <p:spPr>
          <a:xfrm>
            <a:off x="843042" y="177996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endParaRPr dirty="0"/>
          </a:p>
        </p:txBody>
      </p:sp>
      <p:sp>
        <p:nvSpPr>
          <p:cNvPr id="609" name="Google Shape;609;p46"/>
          <p:cNvSpPr txBox="1">
            <a:spLocks noGrp="1"/>
          </p:cNvSpPr>
          <p:nvPr>
            <p:ph type="title" idx="6"/>
          </p:nvPr>
        </p:nvSpPr>
        <p:spPr>
          <a:xfrm>
            <a:off x="843042" y="368136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endParaRPr dirty="0"/>
          </a:p>
        </p:txBody>
      </p:sp>
      <p:sp>
        <p:nvSpPr>
          <p:cNvPr id="610" name="Google Shape;610;p46"/>
          <p:cNvSpPr txBox="1">
            <a:spLocks noGrp="1"/>
          </p:cNvSpPr>
          <p:nvPr>
            <p:ph type="title" idx="14"/>
          </p:nvPr>
        </p:nvSpPr>
        <p:spPr>
          <a:xfrm>
            <a:off x="5156619" y="177996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endParaRPr dirty="0"/>
          </a:p>
        </p:txBody>
      </p:sp>
      <p:grpSp>
        <p:nvGrpSpPr>
          <p:cNvPr id="612" name="Google Shape;612;p46"/>
          <p:cNvGrpSpPr/>
          <p:nvPr/>
        </p:nvGrpSpPr>
        <p:grpSpPr>
          <a:xfrm>
            <a:off x="81536" y="83426"/>
            <a:ext cx="822125" cy="619150"/>
            <a:chOff x="1574625" y="624700"/>
            <a:chExt cx="822125" cy="619150"/>
          </a:xfrm>
        </p:grpSpPr>
        <p:sp>
          <p:nvSpPr>
            <p:cNvPr id="613" name="Google Shape;613;p46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46"/>
          <p:cNvGrpSpPr/>
          <p:nvPr/>
        </p:nvGrpSpPr>
        <p:grpSpPr>
          <a:xfrm>
            <a:off x="8442458" y="853929"/>
            <a:ext cx="620006" cy="527370"/>
            <a:chOff x="3475975" y="624225"/>
            <a:chExt cx="737225" cy="627150"/>
          </a:xfrm>
        </p:grpSpPr>
        <p:sp>
          <p:nvSpPr>
            <p:cNvPr id="616" name="Google Shape;616;p46"/>
            <p:cNvSpPr/>
            <p:nvPr/>
          </p:nvSpPr>
          <p:spPr>
            <a:xfrm>
              <a:off x="3475975" y="624225"/>
              <a:ext cx="737225" cy="627150"/>
            </a:xfrm>
            <a:custGeom>
              <a:avLst/>
              <a:gdLst/>
              <a:ahLst/>
              <a:cxnLst/>
              <a:rect l="l" t="t" r="r" b="b"/>
              <a:pathLst>
                <a:path w="29489" h="25086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lnTo>
                    <a:pt x="1" y="14611"/>
                  </a:lnTo>
                  <a:cubicBezTo>
                    <a:pt x="1" y="15912"/>
                    <a:pt x="1068" y="16979"/>
                    <a:pt x="2369" y="16979"/>
                  </a:cubicBezTo>
                  <a:lnTo>
                    <a:pt x="11276" y="16979"/>
                  </a:lnTo>
                  <a:lnTo>
                    <a:pt x="9274" y="25085"/>
                  </a:lnTo>
                  <a:lnTo>
                    <a:pt x="19115" y="16979"/>
                  </a:lnTo>
                  <a:lnTo>
                    <a:pt x="27120" y="16979"/>
                  </a:lnTo>
                  <a:cubicBezTo>
                    <a:pt x="28421" y="16979"/>
                    <a:pt x="29489" y="15912"/>
                    <a:pt x="29489" y="14611"/>
                  </a:cubicBezTo>
                  <a:lnTo>
                    <a:pt x="29489" y="2369"/>
                  </a:lnTo>
                  <a:cubicBezTo>
                    <a:pt x="29489" y="1068"/>
                    <a:pt x="28421" y="0"/>
                    <a:pt x="2712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36169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8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3" y="2201"/>
                    <a:pt x="3203" y="1368"/>
                  </a:cubicBezTo>
                  <a:cubicBezTo>
                    <a:pt x="3203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37987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1" y="0"/>
                    <a:pt x="0" y="1502"/>
                    <a:pt x="867" y="2335"/>
                  </a:cubicBezTo>
                  <a:cubicBezTo>
                    <a:pt x="1150" y="2618"/>
                    <a:pt x="1496" y="2745"/>
                    <a:pt x="1834" y="2745"/>
                  </a:cubicBezTo>
                  <a:cubicBezTo>
                    <a:pt x="2535" y="2745"/>
                    <a:pt x="3202" y="2201"/>
                    <a:pt x="3202" y="1368"/>
                  </a:cubicBezTo>
                  <a:cubicBezTo>
                    <a:pt x="3202" y="634"/>
                    <a:pt x="2602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3980525" y="801850"/>
              <a:ext cx="80075" cy="68625"/>
            </a:xfrm>
            <a:custGeom>
              <a:avLst/>
              <a:gdLst/>
              <a:ahLst/>
              <a:cxnLst/>
              <a:rect l="l" t="t" r="r" b="b"/>
              <a:pathLst>
                <a:path w="3203" h="2745" extrusionOk="0">
                  <a:moveTo>
                    <a:pt x="1835" y="0"/>
                  </a:moveTo>
                  <a:cubicBezTo>
                    <a:pt x="600" y="0"/>
                    <a:pt x="0" y="1502"/>
                    <a:pt x="867" y="2335"/>
                  </a:cubicBezTo>
                  <a:cubicBezTo>
                    <a:pt x="1139" y="2618"/>
                    <a:pt x="1481" y="2745"/>
                    <a:pt x="1819" y="2745"/>
                  </a:cubicBezTo>
                  <a:cubicBezTo>
                    <a:pt x="2520" y="2745"/>
                    <a:pt x="3202" y="2201"/>
                    <a:pt x="3202" y="1368"/>
                  </a:cubicBezTo>
                  <a:cubicBezTo>
                    <a:pt x="3202" y="634"/>
                    <a:pt x="2569" y="0"/>
                    <a:pt x="183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46"/>
          <p:cNvSpPr/>
          <p:nvPr/>
        </p:nvSpPr>
        <p:spPr>
          <a:xfrm>
            <a:off x="8665300" y="3523063"/>
            <a:ext cx="226000" cy="226025"/>
          </a:xfrm>
          <a:custGeom>
            <a:avLst/>
            <a:gdLst/>
            <a:ahLst/>
            <a:cxnLst/>
            <a:rect l="l" t="t" r="r" b="b"/>
            <a:pathLst>
              <a:path w="9040" h="9041" extrusionOk="0">
                <a:moveTo>
                  <a:pt x="3936" y="1"/>
                </a:moveTo>
                <a:cubicBezTo>
                  <a:pt x="3436" y="1"/>
                  <a:pt x="3036" y="401"/>
                  <a:pt x="3036" y="902"/>
                </a:cubicBezTo>
                <a:lnTo>
                  <a:pt x="3036" y="3036"/>
                </a:lnTo>
                <a:lnTo>
                  <a:pt x="901" y="3036"/>
                </a:lnTo>
                <a:cubicBezTo>
                  <a:pt x="400" y="3036"/>
                  <a:pt x="0" y="3437"/>
                  <a:pt x="0" y="3937"/>
                </a:cubicBezTo>
                <a:lnTo>
                  <a:pt x="0" y="5105"/>
                </a:lnTo>
                <a:cubicBezTo>
                  <a:pt x="0" y="5605"/>
                  <a:pt x="400" y="6005"/>
                  <a:pt x="901" y="6005"/>
                </a:cubicBezTo>
                <a:lnTo>
                  <a:pt x="3036" y="6005"/>
                </a:lnTo>
                <a:lnTo>
                  <a:pt x="3036" y="8140"/>
                </a:lnTo>
                <a:cubicBezTo>
                  <a:pt x="3036" y="8640"/>
                  <a:pt x="3436" y="9041"/>
                  <a:pt x="3936" y="9041"/>
                </a:cubicBezTo>
                <a:lnTo>
                  <a:pt x="5104" y="9041"/>
                </a:lnTo>
                <a:cubicBezTo>
                  <a:pt x="5604" y="9041"/>
                  <a:pt x="6004" y="8640"/>
                  <a:pt x="6004" y="8140"/>
                </a:cubicBezTo>
                <a:lnTo>
                  <a:pt x="6004" y="6005"/>
                </a:lnTo>
                <a:lnTo>
                  <a:pt x="8139" y="6005"/>
                </a:lnTo>
                <a:cubicBezTo>
                  <a:pt x="8640" y="6005"/>
                  <a:pt x="9040" y="5605"/>
                  <a:pt x="9040" y="5105"/>
                </a:cubicBezTo>
                <a:lnTo>
                  <a:pt x="9040" y="3937"/>
                </a:lnTo>
                <a:cubicBezTo>
                  <a:pt x="9040" y="3455"/>
                  <a:pt x="8668" y="3035"/>
                  <a:pt x="8193" y="3035"/>
                </a:cubicBezTo>
                <a:cubicBezTo>
                  <a:pt x="8175" y="3035"/>
                  <a:pt x="8157" y="3035"/>
                  <a:pt x="8139" y="3036"/>
                </a:cubicBezTo>
                <a:lnTo>
                  <a:pt x="6004" y="3036"/>
                </a:lnTo>
                <a:lnTo>
                  <a:pt x="6004" y="902"/>
                </a:lnTo>
                <a:cubicBezTo>
                  <a:pt x="6004" y="401"/>
                  <a:pt x="5604" y="1"/>
                  <a:pt x="5104" y="1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3144FA4E-FC83-0A84-0374-D2709014AB6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09668" y="3286418"/>
            <a:ext cx="3818671" cy="1366698"/>
          </a:xfrm>
        </p:spPr>
        <p:txBody>
          <a:bodyPr/>
          <a:lstStyle/>
          <a:p>
            <a:r>
              <a:rPr lang="en-US" dirty="0"/>
              <a:t>from PyQt5.QtWidgets import </a:t>
            </a:r>
            <a:r>
              <a:rPr lang="en-US" dirty="0" err="1"/>
              <a:t>QMainWindow</a:t>
            </a:r>
            <a:r>
              <a:rPr lang="en-US" dirty="0"/>
              <a:t>, </a:t>
            </a:r>
            <a:r>
              <a:rPr lang="en-US" dirty="0" err="1"/>
              <a:t>QWidget</a:t>
            </a:r>
            <a:r>
              <a:rPr lang="en-US" dirty="0"/>
              <a:t>, </a:t>
            </a:r>
            <a:r>
              <a:rPr lang="en-US" dirty="0" err="1"/>
              <a:t>QDialog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71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8"/>
          <p:cNvSpPr/>
          <p:nvPr/>
        </p:nvSpPr>
        <p:spPr>
          <a:xfrm>
            <a:off x="365700" y="365700"/>
            <a:ext cx="8412600" cy="718800"/>
          </a:xfrm>
          <a:prstGeom prst="roundRect">
            <a:avLst>
              <a:gd name="adj" fmla="val 20371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5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Построение окна в </a:t>
            </a:r>
            <a:r>
              <a:rPr lang="en-US" dirty="0"/>
              <a:t>PyQt5</a:t>
            </a:r>
            <a:endParaRPr dirty="0"/>
          </a:p>
        </p:txBody>
      </p:sp>
      <p:grpSp>
        <p:nvGrpSpPr>
          <p:cNvPr id="983" name="Google Shape;983;p58"/>
          <p:cNvGrpSpPr/>
          <p:nvPr/>
        </p:nvGrpSpPr>
        <p:grpSpPr>
          <a:xfrm>
            <a:off x="115476" y="94437"/>
            <a:ext cx="849091" cy="639458"/>
            <a:chOff x="1574625" y="624700"/>
            <a:chExt cx="822125" cy="619150"/>
          </a:xfrm>
        </p:grpSpPr>
        <p:sp>
          <p:nvSpPr>
            <p:cNvPr id="984" name="Google Shape;984;p58"/>
            <p:cNvSpPr/>
            <p:nvPr/>
          </p:nvSpPr>
          <p:spPr>
            <a:xfrm>
              <a:off x="1574625" y="624700"/>
              <a:ext cx="822125" cy="547350"/>
            </a:xfrm>
            <a:custGeom>
              <a:avLst/>
              <a:gdLst/>
              <a:ahLst/>
              <a:cxnLst/>
              <a:rect l="l" t="t" r="r" b="b"/>
              <a:pathLst>
                <a:path w="32885" h="21894" extrusionOk="0">
                  <a:moveTo>
                    <a:pt x="13561" y="1"/>
                  </a:moveTo>
                  <a:cubicBezTo>
                    <a:pt x="13302" y="1"/>
                    <a:pt x="13040" y="16"/>
                    <a:pt x="12776" y="48"/>
                  </a:cubicBezTo>
                  <a:cubicBezTo>
                    <a:pt x="9474" y="415"/>
                    <a:pt x="6972" y="3217"/>
                    <a:pt x="6972" y="6553"/>
                  </a:cubicBezTo>
                  <a:lnTo>
                    <a:pt x="6972" y="6920"/>
                  </a:lnTo>
                  <a:cubicBezTo>
                    <a:pt x="6372" y="6686"/>
                    <a:pt x="5771" y="6553"/>
                    <a:pt x="5138" y="6553"/>
                  </a:cubicBezTo>
                  <a:cubicBezTo>
                    <a:pt x="2336" y="6553"/>
                    <a:pt x="34" y="8788"/>
                    <a:pt x="34" y="11590"/>
                  </a:cubicBezTo>
                  <a:cubicBezTo>
                    <a:pt x="1" y="14392"/>
                    <a:pt x="2236" y="16693"/>
                    <a:pt x="5071" y="16727"/>
                  </a:cubicBezTo>
                  <a:cubicBezTo>
                    <a:pt x="4771" y="18962"/>
                    <a:pt x="6172" y="21097"/>
                    <a:pt x="8373" y="21730"/>
                  </a:cubicBezTo>
                  <a:cubicBezTo>
                    <a:pt x="8777" y="21840"/>
                    <a:pt x="9185" y="21893"/>
                    <a:pt x="9588" y="21893"/>
                  </a:cubicBezTo>
                  <a:cubicBezTo>
                    <a:pt x="11383" y="21893"/>
                    <a:pt x="13075" y="20845"/>
                    <a:pt x="13811" y="19128"/>
                  </a:cubicBezTo>
                  <a:cubicBezTo>
                    <a:pt x="14381" y="20490"/>
                    <a:pt x="15588" y="21125"/>
                    <a:pt x="16793" y="21125"/>
                  </a:cubicBezTo>
                  <a:cubicBezTo>
                    <a:pt x="18335" y="21125"/>
                    <a:pt x="19876" y="20085"/>
                    <a:pt x="20082" y="18194"/>
                  </a:cubicBezTo>
                  <a:cubicBezTo>
                    <a:pt x="21408" y="19659"/>
                    <a:pt x="23175" y="20351"/>
                    <a:pt x="24925" y="20351"/>
                  </a:cubicBezTo>
                  <a:cubicBezTo>
                    <a:pt x="27401" y="20351"/>
                    <a:pt x="29842" y="18967"/>
                    <a:pt x="30956" y="16426"/>
                  </a:cubicBezTo>
                  <a:cubicBezTo>
                    <a:pt x="32884" y="12071"/>
                    <a:pt x="29677" y="7186"/>
                    <a:pt x="24966" y="7186"/>
                  </a:cubicBezTo>
                  <a:cubicBezTo>
                    <a:pt x="24950" y="7186"/>
                    <a:pt x="24934" y="7186"/>
                    <a:pt x="24918" y="7187"/>
                  </a:cubicBezTo>
                  <a:cubicBezTo>
                    <a:pt x="24585" y="7187"/>
                    <a:pt x="24251" y="7220"/>
                    <a:pt x="23918" y="7253"/>
                  </a:cubicBezTo>
                  <a:cubicBezTo>
                    <a:pt x="24785" y="5474"/>
                    <a:pt x="23311" y="3944"/>
                    <a:pt x="21803" y="3944"/>
                  </a:cubicBezTo>
                  <a:cubicBezTo>
                    <a:pt x="21105" y="3944"/>
                    <a:pt x="20400" y="4271"/>
                    <a:pt x="19915" y="5052"/>
                  </a:cubicBezTo>
                  <a:cubicBezTo>
                    <a:pt x="19209" y="2074"/>
                    <a:pt x="16554" y="1"/>
                    <a:pt x="13561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8"/>
            <p:cNvSpPr/>
            <p:nvPr/>
          </p:nvSpPr>
          <p:spPr>
            <a:xfrm>
              <a:off x="1790625" y="837925"/>
              <a:ext cx="274375" cy="405925"/>
            </a:xfrm>
            <a:custGeom>
              <a:avLst/>
              <a:gdLst/>
              <a:ahLst/>
              <a:cxnLst/>
              <a:rect l="l" t="t" r="r" b="b"/>
              <a:pathLst>
                <a:path w="10975" h="16237" extrusionOk="0">
                  <a:moveTo>
                    <a:pt x="5471" y="0"/>
                  </a:moveTo>
                  <a:cubicBezTo>
                    <a:pt x="5196" y="0"/>
                    <a:pt x="4920" y="109"/>
                    <a:pt x="4704" y="325"/>
                  </a:cubicBezTo>
                  <a:lnTo>
                    <a:pt x="601" y="4462"/>
                  </a:lnTo>
                  <a:cubicBezTo>
                    <a:pt x="0" y="5062"/>
                    <a:pt x="167" y="5996"/>
                    <a:pt x="1268" y="5996"/>
                  </a:cubicBezTo>
                  <a:lnTo>
                    <a:pt x="3269" y="5996"/>
                  </a:lnTo>
                  <a:lnTo>
                    <a:pt x="3269" y="15169"/>
                  </a:lnTo>
                  <a:cubicBezTo>
                    <a:pt x="3269" y="15736"/>
                    <a:pt x="3736" y="16237"/>
                    <a:pt x="4337" y="16237"/>
                  </a:cubicBezTo>
                  <a:lnTo>
                    <a:pt x="6572" y="16237"/>
                  </a:lnTo>
                  <a:cubicBezTo>
                    <a:pt x="7172" y="16237"/>
                    <a:pt x="7672" y="15770"/>
                    <a:pt x="7672" y="15169"/>
                  </a:cubicBezTo>
                  <a:lnTo>
                    <a:pt x="7672" y="5996"/>
                  </a:lnTo>
                  <a:lnTo>
                    <a:pt x="9674" y="5996"/>
                  </a:lnTo>
                  <a:cubicBezTo>
                    <a:pt x="10775" y="5996"/>
                    <a:pt x="10975" y="5062"/>
                    <a:pt x="10374" y="4462"/>
                  </a:cubicBezTo>
                  <a:lnTo>
                    <a:pt x="6238" y="325"/>
                  </a:lnTo>
                  <a:cubicBezTo>
                    <a:pt x="6021" y="109"/>
                    <a:pt x="5746" y="0"/>
                    <a:pt x="5471" y="0"/>
                  </a:cubicBezTo>
                  <a:close/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58"/>
          <p:cNvGrpSpPr/>
          <p:nvPr/>
        </p:nvGrpSpPr>
        <p:grpSpPr>
          <a:xfrm>
            <a:off x="8477256" y="94437"/>
            <a:ext cx="602100" cy="666100"/>
            <a:chOff x="1820650" y="1393100"/>
            <a:chExt cx="602100" cy="666100"/>
          </a:xfrm>
        </p:grpSpPr>
        <p:sp>
          <p:nvSpPr>
            <p:cNvPr id="987" name="Google Shape;987;p58"/>
            <p:cNvSpPr/>
            <p:nvPr/>
          </p:nvSpPr>
          <p:spPr>
            <a:xfrm>
              <a:off x="1820650" y="1393100"/>
              <a:ext cx="602100" cy="666100"/>
            </a:xfrm>
            <a:custGeom>
              <a:avLst/>
              <a:gdLst/>
              <a:ahLst/>
              <a:cxnLst/>
              <a:rect l="l" t="t" r="r" b="b"/>
              <a:pathLst>
                <a:path w="24084" h="26644" extrusionOk="0">
                  <a:moveTo>
                    <a:pt x="11909" y="1"/>
                  </a:moveTo>
                  <a:cubicBezTo>
                    <a:pt x="4637" y="1"/>
                    <a:pt x="0" y="7773"/>
                    <a:pt x="3469" y="14211"/>
                  </a:cubicBezTo>
                  <a:cubicBezTo>
                    <a:pt x="4003" y="15378"/>
                    <a:pt x="9207" y="24285"/>
                    <a:pt x="10641" y="25886"/>
                  </a:cubicBezTo>
                  <a:cubicBezTo>
                    <a:pt x="11138" y="26428"/>
                    <a:pt x="11614" y="26644"/>
                    <a:pt x="12052" y="26644"/>
                  </a:cubicBezTo>
                  <a:cubicBezTo>
                    <a:pt x="12584" y="26644"/>
                    <a:pt x="13059" y="26325"/>
                    <a:pt x="13443" y="25886"/>
                  </a:cubicBezTo>
                  <a:cubicBezTo>
                    <a:pt x="14844" y="24285"/>
                    <a:pt x="20114" y="15378"/>
                    <a:pt x="20615" y="14211"/>
                  </a:cubicBezTo>
                  <a:cubicBezTo>
                    <a:pt x="24084" y="7773"/>
                    <a:pt x="19447" y="1"/>
                    <a:pt x="1214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8"/>
            <p:cNvSpPr/>
            <p:nvPr/>
          </p:nvSpPr>
          <p:spPr>
            <a:xfrm>
              <a:off x="1919875" y="1484850"/>
              <a:ext cx="346950" cy="297125"/>
            </a:xfrm>
            <a:custGeom>
              <a:avLst/>
              <a:gdLst/>
              <a:ahLst/>
              <a:cxnLst/>
              <a:rect l="l" t="t" r="r" b="b"/>
              <a:pathLst>
                <a:path w="13878" h="11885" extrusionOk="0">
                  <a:moveTo>
                    <a:pt x="7940" y="0"/>
                  </a:moveTo>
                  <a:cubicBezTo>
                    <a:pt x="2669" y="0"/>
                    <a:pt x="1" y="6405"/>
                    <a:pt x="3770" y="10141"/>
                  </a:cubicBezTo>
                  <a:cubicBezTo>
                    <a:pt x="4975" y="11346"/>
                    <a:pt x="6454" y="11884"/>
                    <a:pt x="7905" y="11884"/>
                  </a:cubicBezTo>
                  <a:cubicBezTo>
                    <a:pt x="10953" y="11884"/>
                    <a:pt x="13877" y="9508"/>
                    <a:pt x="13877" y="5938"/>
                  </a:cubicBezTo>
                  <a:cubicBezTo>
                    <a:pt x="13877" y="2669"/>
                    <a:pt x="11209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58"/>
          <p:cNvSpPr/>
          <p:nvPr/>
        </p:nvSpPr>
        <p:spPr>
          <a:xfrm>
            <a:off x="210569" y="4154352"/>
            <a:ext cx="310250" cy="311075"/>
          </a:xfrm>
          <a:custGeom>
            <a:avLst/>
            <a:gdLst/>
            <a:ahLst/>
            <a:cxnLst/>
            <a:rect l="l" t="t" r="r" b="b"/>
            <a:pathLst>
              <a:path w="12410" h="12443" extrusionOk="0">
                <a:moveTo>
                  <a:pt x="6210" y="4212"/>
                </a:moveTo>
                <a:cubicBezTo>
                  <a:pt x="7245" y="4212"/>
                  <a:pt x="8240" y="5018"/>
                  <a:pt x="8240" y="6238"/>
                </a:cubicBezTo>
                <a:cubicBezTo>
                  <a:pt x="8240" y="7339"/>
                  <a:pt x="7339" y="8240"/>
                  <a:pt x="6205" y="8240"/>
                </a:cubicBezTo>
                <a:cubicBezTo>
                  <a:pt x="4404" y="8240"/>
                  <a:pt x="3503" y="6071"/>
                  <a:pt x="4804" y="4804"/>
                </a:cubicBezTo>
                <a:cubicBezTo>
                  <a:pt x="5213" y="4395"/>
                  <a:pt x="5716" y="4212"/>
                  <a:pt x="6210" y="4212"/>
                </a:cubicBezTo>
                <a:close/>
                <a:moveTo>
                  <a:pt x="5738" y="0"/>
                </a:moveTo>
                <a:cubicBezTo>
                  <a:pt x="5471" y="0"/>
                  <a:pt x="5271" y="201"/>
                  <a:pt x="5238" y="467"/>
                </a:cubicBezTo>
                <a:lnTo>
                  <a:pt x="5137" y="2235"/>
                </a:lnTo>
                <a:cubicBezTo>
                  <a:pt x="4804" y="2302"/>
                  <a:pt x="4437" y="2436"/>
                  <a:pt x="4137" y="2636"/>
                </a:cubicBezTo>
                <a:lnTo>
                  <a:pt x="2836" y="1468"/>
                </a:lnTo>
                <a:cubicBezTo>
                  <a:pt x="2736" y="1385"/>
                  <a:pt x="2619" y="1343"/>
                  <a:pt x="2502" y="1343"/>
                </a:cubicBezTo>
                <a:cubicBezTo>
                  <a:pt x="2386" y="1343"/>
                  <a:pt x="2269" y="1385"/>
                  <a:pt x="2169" y="1468"/>
                </a:cubicBezTo>
                <a:lnTo>
                  <a:pt x="1468" y="2169"/>
                </a:lnTo>
                <a:cubicBezTo>
                  <a:pt x="1301" y="2369"/>
                  <a:pt x="1268" y="2636"/>
                  <a:pt x="1435" y="2836"/>
                </a:cubicBezTo>
                <a:lnTo>
                  <a:pt x="2636" y="4137"/>
                </a:lnTo>
                <a:cubicBezTo>
                  <a:pt x="2436" y="4470"/>
                  <a:pt x="2302" y="4804"/>
                  <a:pt x="2202" y="5137"/>
                </a:cubicBezTo>
                <a:lnTo>
                  <a:pt x="467" y="5238"/>
                </a:lnTo>
                <a:cubicBezTo>
                  <a:pt x="201" y="5271"/>
                  <a:pt x="0" y="5471"/>
                  <a:pt x="0" y="5738"/>
                </a:cubicBezTo>
                <a:lnTo>
                  <a:pt x="0" y="6705"/>
                </a:lnTo>
                <a:cubicBezTo>
                  <a:pt x="0" y="6972"/>
                  <a:pt x="201" y="7172"/>
                  <a:pt x="467" y="7206"/>
                </a:cubicBezTo>
                <a:lnTo>
                  <a:pt x="2202" y="7306"/>
                </a:lnTo>
                <a:cubicBezTo>
                  <a:pt x="2302" y="7639"/>
                  <a:pt x="2436" y="7973"/>
                  <a:pt x="2636" y="8306"/>
                </a:cubicBezTo>
                <a:lnTo>
                  <a:pt x="1468" y="9607"/>
                </a:lnTo>
                <a:cubicBezTo>
                  <a:pt x="1301" y="9807"/>
                  <a:pt x="1301" y="10074"/>
                  <a:pt x="1468" y="10274"/>
                </a:cubicBezTo>
                <a:lnTo>
                  <a:pt x="2169" y="10975"/>
                </a:lnTo>
                <a:cubicBezTo>
                  <a:pt x="2274" y="11063"/>
                  <a:pt x="2408" y="11105"/>
                  <a:pt x="2540" y="11105"/>
                </a:cubicBezTo>
                <a:cubicBezTo>
                  <a:pt x="2658" y="11105"/>
                  <a:pt x="2775" y="11071"/>
                  <a:pt x="2869" y="11008"/>
                </a:cubicBezTo>
                <a:lnTo>
                  <a:pt x="4137" y="9807"/>
                </a:lnTo>
                <a:cubicBezTo>
                  <a:pt x="4470" y="10008"/>
                  <a:pt x="4804" y="10141"/>
                  <a:pt x="5171" y="10241"/>
                </a:cubicBezTo>
                <a:lnTo>
                  <a:pt x="5238" y="11976"/>
                </a:lnTo>
                <a:cubicBezTo>
                  <a:pt x="5271" y="12243"/>
                  <a:pt x="5471" y="12443"/>
                  <a:pt x="5738" y="12443"/>
                </a:cubicBezTo>
                <a:lnTo>
                  <a:pt x="6705" y="12443"/>
                </a:lnTo>
                <a:cubicBezTo>
                  <a:pt x="6972" y="12443"/>
                  <a:pt x="7172" y="12243"/>
                  <a:pt x="7206" y="12009"/>
                </a:cubicBezTo>
                <a:lnTo>
                  <a:pt x="7272" y="10241"/>
                </a:lnTo>
                <a:cubicBezTo>
                  <a:pt x="7639" y="10141"/>
                  <a:pt x="7973" y="10008"/>
                  <a:pt x="8306" y="9807"/>
                </a:cubicBezTo>
                <a:lnTo>
                  <a:pt x="9607" y="11008"/>
                </a:lnTo>
                <a:cubicBezTo>
                  <a:pt x="9682" y="11083"/>
                  <a:pt x="9785" y="11118"/>
                  <a:pt x="9893" y="11118"/>
                </a:cubicBezTo>
                <a:cubicBezTo>
                  <a:pt x="10024" y="11118"/>
                  <a:pt x="10164" y="11067"/>
                  <a:pt x="10274" y="10975"/>
                </a:cubicBezTo>
                <a:lnTo>
                  <a:pt x="10975" y="10274"/>
                </a:lnTo>
                <a:cubicBezTo>
                  <a:pt x="11142" y="10108"/>
                  <a:pt x="11142" y="9807"/>
                  <a:pt x="10975" y="9607"/>
                </a:cubicBezTo>
                <a:lnTo>
                  <a:pt x="9807" y="8306"/>
                </a:lnTo>
                <a:cubicBezTo>
                  <a:pt x="9974" y="7973"/>
                  <a:pt x="10108" y="7639"/>
                  <a:pt x="10208" y="7306"/>
                </a:cubicBezTo>
                <a:lnTo>
                  <a:pt x="11976" y="7206"/>
                </a:lnTo>
                <a:cubicBezTo>
                  <a:pt x="12209" y="7172"/>
                  <a:pt x="12409" y="6972"/>
                  <a:pt x="12409" y="6705"/>
                </a:cubicBezTo>
                <a:lnTo>
                  <a:pt x="12409" y="5738"/>
                </a:lnTo>
                <a:cubicBezTo>
                  <a:pt x="12409" y="5471"/>
                  <a:pt x="12243" y="5271"/>
                  <a:pt x="11976" y="5238"/>
                </a:cubicBezTo>
                <a:lnTo>
                  <a:pt x="10208" y="5137"/>
                </a:lnTo>
                <a:cubicBezTo>
                  <a:pt x="10141" y="4804"/>
                  <a:pt x="10008" y="4470"/>
                  <a:pt x="9807" y="4137"/>
                </a:cubicBezTo>
                <a:lnTo>
                  <a:pt x="10975" y="2836"/>
                </a:lnTo>
                <a:cubicBezTo>
                  <a:pt x="11142" y="2636"/>
                  <a:pt x="11142" y="2369"/>
                  <a:pt x="10975" y="2169"/>
                </a:cubicBezTo>
                <a:lnTo>
                  <a:pt x="10274" y="1468"/>
                </a:lnTo>
                <a:cubicBezTo>
                  <a:pt x="10174" y="1385"/>
                  <a:pt x="10049" y="1343"/>
                  <a:pt x="9928" y="1343"/>
                </a:cubicBezTo>
                <a:cubicBezTo>
                  <a:pt x="9807" y="1343"/>
                  <a:pt x="9691" y="1385"/>
                  <a:pt x="9607" y="1468"/>
                </a:cubicBezTo>
                <a:lnTo>
                  <a:pt x="8273" y="2636"/>
                </a:lnTo>
                <a:cubicBezTo>
                  <a:pt x="7973" y="2436"/>
                  <a:pt x="7639" y="2302"/>
                  <a:pt x="7272" y="2235"/>
                </a:cubicBezTo>
                <a:lnTo>
                  <a:pt x="7206" y="467"/>
                </a:lnTo>
                <a:cubicBezTo>
                  <a:pt x="7172" y="201"/>
                  <a:pt x="6972" y="0"/>
                  <a:pt x="6705" y="0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8"/>
          <p:cNvSpPr/>
          <p:nvPr/>
        </p:nvSpPr>
        <p:spPr>
          <a:xfrm>
            <a:off x="8630681" y="1393008"/>
            <a:ext cx="295225" cy="246175"/>
          </a:xfrm>
          <a:custGeom>
            <a:avLst/>
            <a:gdLst/>
            <a:ahLst/>
            <a:cxnLst/>
            <a:rect l="l" t="t" r="r" b="b"/>
            <a:pathLst>
              <a:path w="11809" h="9847" extrusionOk="0">
                <a:moveTo>
                  <a:pt x="2797" y="1"/>
                </a:moveTo>
                <a:cubicBezTo>
                  <a:pt x="1322" y="1"/>
                  <a:pt x="1" y="1204"/>
                  <a:pt x="468" y="3538"/>
                </a:cubicBezTo>
                <a:cubicBezTo>
                  <a:pt x="868" y="5673"/>
                  <a:pt x="2969" y="8175"/>
                  <a:pt x="5304" y="9576"/>
                </a:cubicBezTo>
                <a:cubicBezTo>
                  <a:pt x="5598" y="9755"/>
                  <a:pt x="5748" y="9847"/>
                  <a:pt x="5903" y="9847"/>
                </a:cubicBezTo>
                <a:cubicBezTo>
                  <a:pt x="6064" y="9847"/>
                  <a:pt x="6231" y="9747"/>
                  <a:pt x="6572" y="9542"/>
                </a:cubicBezTo>
                <a:cubicBezTo>
                  <a:pt x="8907" y="8108"/>
                  <a:pt x="10942" y="5639"/>
                  <a:pt x="11342" y="3538"/>
                </a:cubicBezTo>
                <a:cubicBezTo>
                  <a:pt x="11809" y="1204"/>
                  <a:pt x="10488" y="1"/>
                  <a:pt x="9013" y="1"/>
                </a:cubicBezTo>
                <a:cubicBezTo>
                  <a:pt x="7747" y="1"/>
                  <a:pt x="6367" y="886"/>
                  <a:pt x="5905" y="2704"/>
                </a:cubicBezTo>
                <a:cubicBezTo>
                  <a:pt x="5443" y="886"/>
                  <a:pt x="4063" y="1"/>
                  <a:pt x="2797" y="1"/>
                </a:cubicBezTo>
                <a:close/>
              </a:path>
            </a:pathLst>
          </a:custGeom>
          <a:solidFill>
            <a:schemeClr val="dk2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490D458-8EDD-0815-A735-E70A0B2F2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67" y="1199121"/>
            <a:ext cx="7161794" cy="35771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0C5604-39AD-282F-05BB-25FA29A5AB85}"/>
              </a:ext>
            </a:extLst>
          </p:cNvPr>
          <p:cNvSpPr/>
          <p:nvPr/>
        </p:nvSpPr>
        <p:spPr>
          <a:xfrm>
            <a:off x="621937" y="3576867"/>
            <a:ext cx="7802064" cy="1179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Google Shape;605;p46">
            <a:extLst>
              <a:ext uri="{FF2B5EF4-FFF2-40B4-BE49-F238E27FC236}">
                <a16:creationId xmlns:a16="http://schemas.microsoft.com/office/drawing/2014/main" id="{F4FAD83F-CD12-12FA-353F-15FC2F69B1DC}"/>
              </a:ext>
            </a:extLst>
          </p:cNvPr>
          <p:cNvSpPr txBox="1">
            <a:spLocks/>
          </p:cNvSpPr>
          <p:nvPr/>
        </p:nvSpPr>
        <p:spPr>
          <a:xfrm>
            <a:off x="6411444" y="4221313"/>
            <a:ext cx="2219237" cy="55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Poppins"/>
              <a:buNone/>
              <a:defRPr sz="32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2400" dirty="0">
                <a:latin typeface="Bahnschrift SemiBold" panose="020B0502040204020203" pitchFamily="34" charset="0"/>
              </a:rPr>
              <a:t>Не меняем!</a:t>
            </a:r>
          </a:p>
        </p:txBody>
      </p:sp>
    </p:spTree>
    <p:extLst>
      <p:ext uri="{BB962C8B-B14F-4D97-AF65-F5344CB8AC3E}">
        <p14:creationId xmlns:p14="http://schemas.microsoft.com/office/powerpoint/2010/main" val="3406573948"/>
      </p:ext>
    </p:extLst>
  </p:cSld>
  <p:clrMapOvr>
    <a:masterClrMapping/>
  </p:clrMapOvr>
</p:sld>
</file>

<file path=ppt/theme/theme1.xml><?xml version="1.0" encoding="utf-8"?>
<a:theme xmlns:a="http://schemas.openxmlformats.org/drawingml/2006/main" name="UI/UX Slides for Business by Slidesgo">
  <a:themeElements>
    <a:clrScheme name="Simple Light">
      <a:dk1>
        <a:srgbClr val="281101"/>
      </a:dk1>
      <a:lt1>
        <a:srgbClr val="FFF7DC"/>
      </a:lt1>
      <a:dk2>
        <a:srgbClr val="F9D656"/>
      </a:dk2>
      <a:lt2>
        <a:srgbClr val="FE7443"/>
      </a:lt2>
      <a:accent1>
        <a:srgbClr val="68CDE9"/>
      </a:accent1>
      <a:accent2>
        <a:srgbClr val="F0787A"/>
      </a:accent2>
      <a:accent3>
        <a:srgbClr val="EDF6F7"/>
      </a:accent3>
      <a:accent4>
        <a:srgbClr val="FFFFFF"/>
      </a:accent4>
      <a:accent5>
        <a:srgbClr val="FFFFFF"/>
      </a:accent5>
      <a:accent6>
        <a:srgbClr val="FFFFFF"/>
      </a:accent6>
      <a:hlink>
        <a:srgbClr val="281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5320</Words>
  <Application>Microsoft Office PowerPoint</Application>
  <PresentationFormat>Экран (16:9)</PresentationFormat>
  <Paragraphs>642</Paragraphs>
  <Slides>65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6" baseType="lpstr">
      <vt:lpstr>Poppins</vt:lpstr>
      <vt:lpstr>Bahnschrift SemiBold</vt:lpstr>
      <vt:lpstr>Muli</vt:lpstr>
      <vt:lpstr>Arial Black</vt:lpstr>
      <vt:lpstr>Roboto Condensed Light</vt:lpstr>
      <vt:lpstr>Bahnschrift Light</vt:lpstr>
      <vt:lpstr>Palanquin Dark</vt:lpstr>
      <vt:lpstr>Bahnschrift</vt:lpstr>
      <vt:lpstr>Fredoka One</vt:lpstr>
      <vt:lpstr>Arial</vt:lpstr>
      <vt:lpstr>UI/UX Slides for Business by Slidesgo</vt:lpstr>
      <vt:lpstr>Презентация PowerPoint</vt:lpstr>
      <vt:lpstr>Qt, PyQt, Qt Designer</vt:lpstr>
      <vt:lpstr>Qt Designer</vt:lpstr>
      <vt:lpstr>Гикря Статистика 3000</vt:lpstr>
      <vt:lpstr>Основные альтернативы PyQT</vt:lpstr>
      <vt:lpstr>PyQt5 – основные модули</vt:lpstr>
      <vt:lpstr>Установка PyQt5</vt:lpstr>
      <vt:lpstr>Основные окна GUI в PyQt5</vt:lpstr>
      <vt:lpstr>Построение окна в PyQt5</vt:lpstr>
      <vt:lpstr>Версия для копирования:</vt:lpstr>
      <vt:lpstr>Как сделать наше окно красивым?</vt:lpstr>
      <vt:lpstr>Построение окна в PyQt5</vt:lpstr>
      <vt:lpstr>Версия для копирования:</vt:lpstr>
      <vt:lpstr>Основные виджеты PyQt5</vt:lpstr>
      <vt:lpstr>Основные виджеты PyQt5</vt:lpstr>
      <vt:lpstr>Основные методы виджетов(и для окон-виджетов):</vt:lpstr>
      <vt:lpstr>Полезные методы виджетов:</vt:lpstr>
      <vt:lpstr>QLabel</vt:lpstr>
      <vt:lpstr>QLabel  как изображение</vt:lpstr>
      <vt:lpstr>Выравнивание</vt:lpstr>
      <vt:lpstr>Надпись и изображение в PyQt5</vt:lpstr>
      <vt:lpstr>Версия для копирования:</vt:lpstr>
      <vt:lpstr>Output:</vt:lpstr>
      <vt:lpstr>Полезные методы QLabel:</vt:lpstr>
      <vt:lpstr>QPushButton</vt:lpstr>
      <vt:lpstr>Кнопка в PyQt5</vt:lpstr>
      <vt:lpstr>Версия для копирования:</vt:lpstr>
      <vt:lpstr>QPushButton – привязка к функции</vt:lpstr>
      <vt:lpstr>Версия для копирования:</vt:lpstr>
      <vt:lpstr>Output:</vt:lpstr>
      <vt:lpstr>Полезные методы QPushButton:</vt:lpstr>
      <vt:lpstr>QLineEdit</vt:lpstr>
      <vt:lpstr>Версия для копирования:</vt:lpstr>
      <vt:lpstr>Output:</vt:lpstr>
      <vt:lpstr>Полезные методы QLineEdit:</vt:lpstr>
      <vt:lpstr>QCheckBox</vt:lpstr>
      <vt:lpstr>QCheckBox – Привязка к функции</vt:lpstr>
      <vt:lpstr>Версия для копирования:</vt:lpstr>
      <vt:lpstr>Полезные методы QCheckBox:</vt:lpstr>
      <vt:lpstr>Раскладки</vt:lpstr>
      <vt:lpstr>QVBoxLayout Вертикальная раскладка</vt:lpstr>
      <vt:lpstr>QHBoxLayout Горизонтальная раскладка</vt:lpstr>
      <vt:lpstr>Версия для копирования:</vt:lpstr>
      <vt:lpstr>Output:</vt:lpstr>
      <vt:lpstr>QGridLayout Раскладка-сетка</vt:lpstr>
      <vt:lpstr>Версия для копирования:</vt:lpstr>
      <vt:lpstr>Output:</vt:lpstr>
      <vt:lpstr>QGroupBox Группа</vt:lpstr>
      <vt:lpstr>Версия для копирования:</vt:lpstr>
      <vt:lpstr>Output:</vt:lpstr>
      <vt:lpstr>Презентация PowerPoint</vt:lpstr>
      <vt:lpstr>Презентация PowerPoint</vt:lpstr>
      <vt:lpstr>Задание</vt:lpstr>
      <vt:lpstr>QComboBox</vt:lpstr>
      <vt:lpstr>Версия для копирования:</vt:lpstr>
      <vt:lpstr>Output:</vt:lpstr>
      <vt:lpstr>Полезные методы QComboBox:</vt:lpstr>
      <vt:lpstr>QSlider</vt:lpstr>
      <vt:lpstr>QSlider – кастомизация</vt:lpstr>
      <vt:lpstr>Версия для копирования:</vt:lpstr>
      <vt:lpstr>Output:</vt:lpstr>
      <vt:lpstr>Полезные методы QSlider:</vt:lpstr>
      <vt:lpstr>Домашнее задание</vt:lpstr>
      <vt:lpstr>Домашнее задание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Elin Overskott</cp:lastModifiedBy>
  <cp:revision>30</cp:revision>
  <dcterms:modified xsi:type="dcterms:W3CDTF">2022-10-06T13:56:06Z</dcterms:modified>
</cp:coreProperties>
</file>