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91" r:id="rId3"/>
    <p:sldId id="292" r:id="rId4"/>
    <p:sldId id="294" r:id="rId5"/>
    <p:sldId id="295" r:id="rId6"/>
    <p:sldId id="296" r:id="rId7"/>
    <p:sldId id="297" r:id="rId8"/>
    <p:sldId id="298" r:id="rId9"/>
    <p:sldId id="302" r:id="rId10"/>
    <p:sldId id="299" r:id="rId11"/>
    <p:sldId id="301" r:id="rId12"/>
    <p:sldId id="303" r:id="rId13"/>
    <p:sldId id="311" r:id="rId14"/>
    <p:sldId id="304" r:id="rId15"/>
    <p:sldId id="305" r:id="rId16"/>
    <p:sldId id="306" r:id="rId17"/>
    <p:sldId id="307" r:id="rId18"/>
    <p:sldId id="308" r:id="rId19"/>
    <p:sldId id="309" r:id="rId20"/>
    <p:sldId id="310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Bahnschrift" panose="020B0502040204020203" pitchFamily="34" charset="0"/>
      <p:regular r:id="rId24"/>
      <p:bold r:id="rId25"/>
    </p:embeddedFont>
    <p:embeddedFont>
      <p:font typeface="Barlow Condensed ExtraBold" panose="00000906000000000000" pitchFamily="2" charset="0"/>
      <p:bold r:id="rId26"/>
      <p:boldItalic r:id="rId27"/>
    </p:embeddedFont>
    <p:embeddedFont>
      <p:font typeface="Nunito Light" pitchFamily="2" charset="-52"/>
      <p:regular r:id="rId28"/>
      <p:italic r:id="rId29"/>
    </p:embeddedFont>
    <p:embeddedFont>
      <p:font typeface="Overpass Mono" panose="020B0604020202020204" charset="-52"/>
      <p:regular r:id="rId30"/>
      <p:bold r:id="rId31"/>
    </p:embeddedFont>
    <p:embeddedFont>
      <p:font typeface="Raleway SemiBold" pitchFamily="2" charset="-52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000000"/>
    <a:srgbClr val="F7F7F7"/>
    <a:srgbClr val="FFE5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EDB174-FC78-4065-A9A3-5D40401B3A21}">
  <a:tblStyle styleId="{1BEDB174-FC78-4065-A9A3-5D40401B3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59A29612-2F7D-F539-54A3-9A1F7AA2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ACB0C529-C60F-EFE4-B0CE-AEF5E4F29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7F594C47-8EDC-5403-BDD4-27463FEB6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3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EF8AFBD1-7E95-16EB-2ACD-214BED6A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02A4C73F-29F8-C115-E0A2-AF7F7F640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B0DCE665-B0BF-4B17-A9F1-D4637F61F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823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8E760D11-1E9D-2ACB-4D85-6B1BF2AA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1CA0D7F1-84DA-7C97-C9C8-B1745EE662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709136AF-6779-DC05-DE1E-0B3CABE18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3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538EDB41-3410-5BD6-7699-993D097D8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4A64B600-ECD7-6B50-1A54-C690BFB52A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4878720D-26E9-9725-BD29-C7C99124D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48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83704204-CD28-A6C3-2F09-BD3B76F58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845339DF-527B-9613-C0FA-91156041BA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C20B6FE9-3D0F-A6DD-2E32-0EB54BC6C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9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2989DFFB-0BDA-77D8-0F76-217477B5D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545EF1D7-952B-D525-7417-CF09FE11F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04BB005C-653B-ABE8-64C1-3AEA5AA3E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76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453C53CB-14ED-8080-AF3D-3B94205C3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6C89C451-8AB8-E05D-4AE4-42F5546A12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800585D8-7769-3668-6DB1-64D48AC38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451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6C980679-A52A-1A70-B817-F93D2CA5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99E23005-D4D0-9142-C3D8-43F9A6D5F2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EAE226C9-9505-240D-DE3C-BD62702BA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03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588DDE6A-42C6-2F27-B78A-12021A866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456E347B-657F-0E21-03B1-725F426E06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7AAFD116-6503-5201-523F-BE2BABF28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275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E131E5BB-057F-1888-9282-E417920C4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A63CC96C-7730-0C99-90F4-23B220285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E7AE3A19-6972-EA97-673B-51591642D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8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DA436F4B-F805-1EBF-8D2E-3336ACB69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>
            <a:extLst>
              <a:ext uri="{FF2B5EF4-FFF2-40B4-BE49-F238E27FC236}">
                <a16:creationId xmlns:a16="http://schemas.microsoft.com/office/drawing/2014/main" id="{001B20D2-27FB-82E9-8D3D-37EFA133B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>
            <a:extLst>
              <a:ext uri="{FF2B5EF4-FFF2-40B4-BE49-F238E27FC236}">
                <a16:creationId xmlns:a16="http://schemas.microsoft.com/office/drawing/2014/main" id="{DD987292-C4E5-0800-D601-1218045EF7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815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F713B402-2EDC-AC21-8076-664F7F0C3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91A5E935-C597-0D29-31D4-20CA55C4B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9D2AF81F-5EB7-9897-00C7-82CF9C01B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35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DE977A04-89EC-F2B0-388D-EE38F238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>
            <a:extLst>
              <a:ext uri="{FF2B5EF4-FFF2-40B4-BE49-F238E27FC236}">
                <a16:creationId xmlns:a16="http://schemas.microsoft.com/office/drawing/2014/main" id="{6D36CE51-C95C-C885-132F-519B59E11B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>
            <a:extLst>
              <a:ext uri="{FF2B5EF4-FFF2-40B4-BE49-F238E27FC236}">
                <a16:creationId xmlns:a16="http://schemas.microsoft.com/office/drawing/2014/main" id="{63E6B1FD-6DDE-F83B-F03F-BB07510AA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83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B19B9B4F-4FF8-8416-68BE-B1338FA56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3E553C8A-22CB-99DA-CD56-9C7DD12B4F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29F90F12-71D7-7EC7-3271-E68D9C1AE2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77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432E3060-23DF-4CE3-0138-5D6EDEB8A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B0E45BD1-9D1A-F5A7-5711-56ACC4F48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52C6CB30-AD3C-4F5C-57B5-0525869003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91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667B69B0-051E-E420-0AD9-6B937F1A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E38441E9-8C00-2E18-759C-EFC31582A7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61FF25B9-7364-2A95-8287-5C1C04B4E7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6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E73AFB70-6C70-F8B3-8DA1-42C4EEEDA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EDD39B5C-C942-58A5-5FAD-FC930C7E64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4187EE46-98DF-CCB3-CC0F-EF07207E9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DA22F880-658A-5C92-DE3A-19CF159A0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D2159C66-6358-89F6-7D2A-412E2BB70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86A8452A-8127-EC83-7C8D-522D6E24F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19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558AC197-7F4B-617C-2B74-6A64327CD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>
            <a:extLst>
              <a:ext uri="{FF2B5EF4-FFF2-40B4-BE49-F238E27FC236}">
                <a16:creationId xmlns:a16="http://schemas.microsoft.com/office/drawing/2014/main" id="{6F35D922-A9CD-297B-F09F-4FAADB762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>
            <a:extLst>
              <a:ext uri="{FF2B5EF4-FFF2-40B4-BE49-F238E27FC236}">
                <a16:creationId xmlns:a16="http://schemas.microsoft.com/office/drawing/2014/main" id="{F1B3A540-C89D-2A78-7D9B-C5C6B9BBD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5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1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hyperlink" Target="https://ipywidgets.readthedocs.io/en/latest/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VG11/types.html#ColorKeyword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lo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Программирование</a:t>
            </a:r>
            <a:endParaRPr sz="4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 dirty="0"/>
              <a:t>В лингвистике</a:t>
            </a:r>
            <a:endParaRPr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1"/>
          </p:nvPr>
        </p:nvSpPr>
        <p:spPr>
          <a:xfrm>
            <a:off x="1621175" y="3235722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s" dirty="0"/>
              <a:t>atplotlib</a:t>
            </a:r>
            <a:r>
              <a:rPr lang="ru-RU" dirty="0"/>
              <a:t>, </a:t>
            </a:r>
            <a:r>
              <a:rPr lang="en-US" dirty="0"/>
              <a:t>Seaborn, </a:t>
            </a:r>
            <a:r>
              <a:rPr lang="en-US" dirty="0" err="1"/>
              <a:t>ipywidgets</a:t>
            </a:r>
            <a:endParaRPr dirty="0"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290604" y="1616650"/>
            <a:ext cx="562741" cy="385776"/>
            <a:chOff x="4290650" y="1186778"/>
            <a:chExt cx="562741" cy="385776"/>
          </a:xfrm>
        </p:grpSpPr>
        <p:sp>
          <p:nvSpPr>
            <p:cNvPr id="137" name="Google Shape;137;p15"/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6C52C7F8-F470-CB8D-0255-5F1421F1E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E1DAA0CD-DD89-9FEA-E4F4-6B8147CEF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ax.bar</a:t>
            </a:r>
            <a:r>
              <a:rPr lang="en-US" dirty="0"/>
              <a:t> vs. </a:t>
            </a:r>
            <a:r>
              <a:rPr lang="en-US" dirty="0" err="1"/>
              <a:t>DataFrame.plot.bar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62B42466-8CBF-8E9F-AC27-28A552E9609E}"/>
              </a:ext>
            </a:extLst>
          </p:cNvPr>
          <p:cNvSpPr txBox="1"/>
          <p:nvPr/>
        </p:nvSpPr>
        <p:spPr>
          <a:xfrm>
            <a:off x="252761" y="766874"/>
            <a:ext cx="8460059" cy="273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На данных примерах выполнен 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один и тот же график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первый с использованием метода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bar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в 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Pandas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второй – с использованием только возможностей </a:t>
            </a: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Matplotlib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 </a:t>
            </a:r>
            <a:endParaRPr lang="ru-RU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8CA222-09FB-2BF3-85CB-24803E49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1" y="1516566"/>
            <a:ext cx="3943105" cy="1713211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D6FB13-3521-C4CE-AF55-453E3D3D5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557" y="1516566"/>
            <a:ext cx="4423196" cy="2653918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0CC551-5766-ABED-0788-B414B9D89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61" y="3792348"/>
            <a:ext cx="2610891" cy="538977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sp>
        <p:nvSpPr>
          <p:cNvPr id="11" name="Google Shape;145;p16">
            <a:extLst>
              <a:ext uri="{FF2B5EF4-FFF2-40B4-BE49-F238E27FC236}">
                <a16:creationId xmlns:a16="http://schemas.microsoft.com/office/drawing/2014/main" id="{C7B89230-0C13-B1D0-43BD-DC9F0FC581CE}"/>
              </a:ext>
            </a:extLst>
          </p:cNvPr>
          <p:cNvSpPr txBox="1"/>
          <p:nvPr/>
        </p:nvSpPr>
        <p:spPr>
          <a:xfrm>
            <a:off x="387247" y="3092301"/>
            <a:ext cx="3375102" cy="53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Pandas.DataFrame.plot.bar</a:t>
            </a:r>
            <a:endParaRPr lang="ru-RU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</p:txBody>
      </p:sp>
      <p:sp>
        <p:nvSpPr>
          <p:cNvPr id="12" name="Google Shape;145;p16">
            <a:extLst>
              <a:ext uri="{FF2B5EF4-FFF2-40B4-BE49-F238E27FC236}">
                <a16:creationId xmlns:a16="http://schemas.microsoft.com/office/drawing/2014/main" id="{285CF6E7-3082-85E7-CA7E-6C1150FA79B2}"/>
              </a:ext>
            </a:extLst>
          </p:cNvPr>
          <p:cNvSpPr txBox="1"/>
          <p:nvPr/>
        </p:nvSpPr>
        <p:spPr>
          <a:xfrm>
            <a:off x="4857604" y="4005850"/>
            <a:ext cx="3375102" cy="53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Matplotlib </a:t>
            </a:r>
            <a:r>
              <a:rPr lang="en-US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ax.bar</a:t>
            </a:r>
            <a:endParaRPr lang="ru-RU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</p:txBody>
      </p:sp>
      <p:sp>
        <p:nvSpPr>
          <p:cNvPr id="13" name="Google Shape;145;p16">
            <a:extLst>
              <a:ext uri="{FF2B5EF4-FFF2-40B4-BE49-F238E27FC236}">
                <a16:creationId xmlns:a16="http://schemas.microsoft.com/office/drawing/2014/main" id="{D65640DC-32B8-9144-F984-4E68B52BD54C}"/>
              </a:ext>
            </a:extLst>
          </p:cNvPr>
          <p:cNvSpPr txBox="1"/>
          <p:nvPr/>
        </p:nvSpPr>
        <p:spPr>
          <a:xfrm>
            <a:off x="-278109" y="4191631"/>
            <a:ext cx="3375102" cy="53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Сохранение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360549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0778067F-00CE-DC10-FC76-E84D3724D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49E2631F-0B9C-0B3A-0A57-E3145DFB2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ax.bar</a:t>
            </a:r>
            <a:r>
              <a:rPr lang="en-US" dirty="0"/>
              <a:t> vs. </a:t>
            </a:r>
            <a:r>
              <a:rPr lang="en-US" dirty="0" err="1"/>
              <a:t>DataFrame.plot.bar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A57E505C-4573-040C-C8FE-F004544678E9}"/>
              </a:ext>
            </a:extLst>
          </p:cNvPr>
          <p:cNvSpPr txBox="1"/>
          <p:nvPr/>
        </p:nvSpPr>
        <p:spPr>
          <a:xfrm>
            <a:off x="341970" y="4205999"/>
            <a:ext cx="8460059" cy="273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055E39-BE83-AC26-1362-662E1749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91" y="1012200"/>
            <a:ext cx="4500137" cy="33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0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FA690813-D88B-D041-9E28-A7F8C522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913339A-53CB-F847-56B5-5F8EAED1FAFE}"/>
              </a:ext>
            </a:extLst>
          </p:cNvPr>
          <p:cNvSpPr/>
          <p:nvPr/>
        </p:nvSpPr>
        <p:spPr>
          <a:xfrm>
            <a:off x="275623" y="2475367"/>
            <a:ext cx="4206605" cy="23249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58214994-6A88-270F-72FB-CE57B0D31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Подграфики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4B96D91E-131D-250D-E35C-2C6E5504276B}"/>
              </a:ext>
            </a:extLst>
          </p:cNvPr>
          <p:cNvSpPr txBox="1"/>
          <p:nvPr/>
        </p:nvSpPr>
        <p:spPr>
          <a:xfrm>
            <a:off x="4415883" y="877343"/>
            <a:ext cx="4206606" cy="387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Как было сказано, можно поместить несколько графиков на одну фигуру. Первая цифра из трех - это </a:t>
            </a:r>
            <a:r>
              <a:rPr lang="ru-RU" sz="18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номер ряда</a:t>
            </a: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вторая - </a:t>
            </a:r>
            <a:r>
              <a:rPr lang="ru-RU" sz="18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номер строки</a:t>
            </a: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а третья - </a:t>
            </a:r>
            <a:r>
              <a:rPr lang="ru-RU" sz="18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индекс </a:t>
            </a:r>
            <a:r>
              <a:rPr lang="ru-RU" sz="1800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подграфика</a:t>
            </a:r>
            <a:r>
              <a:rPr lang="ru-RU" sz="18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(</a:t>
            </a:r>
            <a:r>
              <a:rPr lang="ru-RU" sz="1800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matplotlib</a:t>
            </a: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воспринимает область графика как табличку).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sz="1800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* Наверху приведены лишь способы размещения графиков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294116-9735-8400-3E2E-1DD3357A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4" y="1012200"/>
            <a:ext cx="4206605" cy="1463167"/>
          </a:xfrm>
          <a:prstGeom prst="rect">
            <a:avLst/>
          </a:prstGeom>
          <a:ln w="28575">
            <a:solidFill>
              <a:srgbClr val="6C6C6C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F25191-9945-A6BF-9B95-F8ECF77777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1" t="10189" r="7404" b="5656"/>
          <a:stretch/>
        </p:blipFill>
        <p:spPr>
          <a:xfrm>
            <a:off x="896095" y="2546828"/>
            <a:ext cx="2899317" cy="2182010"/>
          </a:xfrm>
          <a:prstGeom prst="rect">
            <a:avLst/>
          </a:prstGeom>
          <a:ln w="28575">
            <a:solidFill>
              <a:srgbClr val="6C6C6C"/>
            </a:solidFill>
          </a:ln>
        </p:spPr>
      </p:pic>
    </p:spTree>
    <p:extLst>
      <p:ext uri="{BB962C8B-B14F-4D97-AF65-F5344CB8AC3E}">
        <p14:creationId xmlns:p14="http://schemas.microsoft.com/office/powerpoint/2010/main" val="302874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B78E0F5B-9F2F-B2D7-1F03-DAD4BB3A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8F474C-C57A-C8FF-08AD-8A56089368DD}"/>
              </a:ext>
            </a:extLst>
          </p:cNvPr>
          <p:cNvSpPr/>
          <p:nvPr/>
        </p:nvSpPr>
        <p:spPr>
          <a:xfrm>
            <a:off x="275623" y="2475367"/>
            <a:ext cx="4206605" cy="23249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32974D5D-EFE5-6187-3030-FF04CC7371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Построение </a:t>
            </a:r>
            <a:r>
              <a:rPr lang="ru-RU" dirty="0" err="1"/>
              <a:t>подграфиков</a:t>
            </a:r>
            <a:r>
              <a:rPr lang="ru-RU" dirty="0"/>
              <a:t> в цикле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0D6ADDFA-A9F1-FEA1-B782-ECB89B72F689}"/>
              </a:ext>
            </a:extLst>
          </p:cNvPr>
          <p:cNvSpPr txBox="1"/>
          <p:nvPr/>
        </p:nvSpPr>
        <p:spPr>
          <a:xfrm>
            <a:off x="4415883" y="877343"/>
            <a:ext cx="4452494" cy="387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fig, axes =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plt.subplots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(2, 2)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распаковываем экземпляр класса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figure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и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axes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в соответствии с переданной сеткой (ряды, столбцы). 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for ax, col in zip(…)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итерируемся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по двум массивам: по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подграфикам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и столбцам таблицы.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ax.set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xlim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ylim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устанавливаем минимальные и максимальные значения для осей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x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и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y.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ax.plot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(…)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строим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подграфик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  <a:endParaRPr lang="en-US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ax.set_title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(col)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называем наш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подграфик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Мы построили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подграфики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для 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каждого студента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в зависимости от 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заработанных им баллов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за семинары и домашние задания.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E31174-F3AA-A2AE-EFD8-D92A048B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" y="2571750"/>
            <a:ext cx="2632862" cy="2056185"/>
          </a:xfrm>
          <a:prstGeom prst="rect">
            <a:avLst/>
          </a:prstGeom>
          <a:noFill/>
          <a:ln w="28575">
            <a:solidFill>
              <a:srgbClr val="6C6C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38119D-8DA3-C38D-D661-CD30E91A8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23"/>
          <a:stretch/>
        </p:blipFill>
        <p:spPr>
          <a:xfrm>
            <a:off x="275623" y="998400"/>
            <a:ext cx="4206605" cy="14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5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6DB39CC5-174A-DF6F-3DBC-54B79800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06F6763C-A936-19FC-3EBD-9EF24A3EF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Трехмерные графики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F2E21E08-8D71-908C-11E9-6A8501027807}"/>
              </a:ext>
            </a:extLst>
          </p:cNvPr>
          <p:cNvSpPr txBox="1"/>
          <p:nvPr/>
        </p:nvSpPr>
        <p:spPr>
          <a:xfrm>
            <a:off x="297366" y="877343"/>
            <a:ext cx="8623610" cy="99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В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matplotlib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есть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подбиблиотека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которая позволяет рисовать графики в трехмерном пространстве. Подробно рассматривать не будем, но самый простой пример кода выглядит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937CEB-5F0C-DD2B-67CA-1C9AB9D6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58" y="1650380"/>
            <a:ext cx="4466907" cy="1341104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048070-32E1-0D5D-51F4-75002E28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028" y="1650380"/>
            <a:ext cx="2663114" cy="2761748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sp>
        <p:nvSpPr>
          <p:cNvPr id="10" name="Google Shape;145;p16">
            <a:extLst>
              <a:ext uri="{FF2B5EF4-FFF2-40B4-BE49-F238E27FC236}">
                <a16:creationId xmlns:a16="http://schemas.microsoft.com/office/drawing/2014/main" id="{2ADC2130-2C75-B97A-421E-D2E4D56CA360}"/>
              </a:ext>
            </a:extLst>
          </p:cNvPr>
          <p:cNvSpPr txBox="1"/>
          <p:nvPr/>
        </p:nvSpPr>
        <p:spPr>
          <a:xfrm>
            <a:off x="586595" y="2991484"/>
            <a:ext cx="4522898" cy="153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Для построения трехмерных графиков нужны 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три оси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ось абсцисс, ось ординат и ось аппликат.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Чтобы перейти в режим 3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D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нужно лишь указать параметр 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projection=‘3d’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в методе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fig.add_subplot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после импорта 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axes3d.</a:t>
            </a:r>
            <a:endParaRPr lang="ru-RU" dirty="0">
              <a:solidFill>
                <a:schemeClr val="bg2"/>
              </a:solidFill>
              <a:latin typeface="Bahnschrift" panose="020B0502040204020203" pitchFamily="34" charset="0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8916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D781BCD4-5691-A4F1-08DF-FDCAF754A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A4792063-32D8-C161-EBD5-6425B7345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Seaborn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850854D7-9321-845D-7517-55BFC3F8EB0C}"/>
              </a:ext>
            </a:extLst>
          </p:cNvPr>
          <p:cNvSpPr txBox="1"/>
          <p:nvPr/>
        </p:nvSpPr>
        <p:spPr>
          <a:xfrm>
            <a:off x="260195" y="765829"/>
            <a:ext cx="8697951" cy="143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Seaborn</a:t>
            </a:r>
            <a:r>
              <a:rPr lang="ru-RU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- это библиотека, которая построена на базе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matplotlib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и очень хорошо с ней взаимодействует. Главная цель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Seaborn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- это 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визуализация данных для машинного обучения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поэтому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seaborn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хорошо работает с 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andas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.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DataFrame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; также у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seaborn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очень красивые палитры. </a:t>
            </a:r>
          </a:p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Здесь приведен пример кода: можете ознакомиться с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Seaborn </a:t>
            </a:r>
            <a:r>
              <a:rPr lang="ru-RU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 этой документации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975027-04A9-52F0-AABF-F76BE356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66" y="2133599"/>
            <a:ext cx="3376121" cy="2599794"/>
          </a:xfrm>
          <a:prstGeom prst="rect">
            <a:avLst/>
          </a:prstGeom>
          <a:noFill/>
          <a:ln w="2857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5;p16">
            <a:extLst>
              <a:ext uri="{FF2B5EF4-FFF2-40B4-BE49-F238E27FC236}">
                <a16:creationId xmlns:a16="http://schemas.microsoft.com/office/drawing/2014/main" id="{6E9609D6-0D6E-3666-64E7-3716866BF127}"/>
              </a:ext>
            </a:extLst>
          </p:cNvPr>
          <p:cNvSpPr txBox="1"/>
          <p:nvPr/>
        </p:nvSpPr>
        <p:spPr>
          <a:xfrm>
            <a:off x="1014243" y="4314462"/>
            <a:ext cx="3066585" cy="418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Настройка графика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EB6465-4627-77DF-6322-A6A76761C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25" y="2133599"/>
            <a:ext cx="4499082" cy="233432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8531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F5EBADB3-8264-8EC9-0832-54B8102B2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Прямоугольник 2051">
            <a:extLst>
              <a:ext uri="{FF2B5EF4-FFF2-40B4-BE49-F238E27FC236}">
                <a16:creationId xmlns:a16="http://schemas.microsoft.com/office/drawing/2014/main" id="{5976C9D2-A4A2-7EB1-1E9A-54B4E8653C5E}"/>
              </a:ext>
            </a:extLst>
          </p:cNvPr>
          <p:cNvSpPr/>
          <p:nvPr/>
        </p:nvSpPr>
        <p:spPr>
          <a:xfrm>
            <a:off x="371707" y="1330712"/>
            <a:ext cx="8331626" cy="359812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AB6ECBB1-87C4-BCC6-82CF-CA5C1D1F4E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ipywidgets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00DBF17C-7436-B323-F467-7F726FE9B4E9}"/>
              </a:ext>
            </a:extLst>
          </p:cNvPr>
          <p:cNvSpPr txBox="1"/>
          <p:nvPr/>
        </p:nvSpPr>
        <p:spPr>
          <a:xfrm>
            <a:off x="260195" y="765829"/>
            <a:ext cx="8697951" cy="143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Ipywidgets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библиотека с виджетами для тетрадок. </a:t>
            </a:r>
          </a:p>
          <a:p>
            <a:pPr marL="139700" lvl="0" algn="ctr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Мы посмотрим лишь два из них, полный список виджетов можно посмотреть в </a:t>
            </a:r>
            <a:r>
              <a:rPr lang="ru-RU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документации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D638C-C69F-671C-1DE6-16EB0133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67" y="1434457"/>
            <a:ext cx="2751058" cy="609653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0F7AE-7637-D4D9-3C62-AB7173F1E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67" y="2123143"/>
            <a:ext cx="2118544" cy="548688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2E8C14-B97C-518E-E6F6-1A72600AB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29" y="3477011"/>
            <a:ext cx="3200677" cy="609653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68C51C4-8D7C-EE08-A237-90A778E84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29" y="2761974"/>
            <a:ext cx="2072820" cy="624894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BA730E-379E-D941-6F04-BB066F55F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2197" y="1477950"/>
            <a:ext cx="1577477" cy="548688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E3E6FC-8BA2-5DAD-4920-FB2742249B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029" y="4196667"/>
            <a:ext cx="3429297" cy="662997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1006BB1-25B0-5343-67FB-6098A212E4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0634" y="2090782"/>
            <a:ext cx="1386960" cy="1356478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98AA653-6253-668D-5FE6-6F7F3E5F08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0374" y="2225566"/>
            <a:ext cx="3680779" cy="990686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9F450-6755-F3C7-A262-21A709039E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5368" y="3411739"/>
            <a:ext cx="3170195" cy="144792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35B2DC4-F65C-CA49-927E-12203F68DA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6366" y="1469025"/>
            <a:ext cx="3551228" cy="548688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3E4412F-F3E6-4E68-E3BC-71DB9EFE4B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5875" y="3525648"/>
            <a:ext cx="1356477" cy="418203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9810593-9A67-B08B-8403-F623FECA5B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8835" y="4022239"/>
            <a:ext cx="1353517" cy="362742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2051" name="Рисунок 2050">
            <a:extLst>
              <a:ext uri="{FF2B5EF4-FFF2-40B4-BE49-F238E27FC236}">
                <a16:creationId xmlns:a16="http://schemas.microsoft.com/office/drawing/2014/main" id="{6A641EA0-0DE2-41B7-AB00-8CA44E37AC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5875" y="4451275"/>
            <a:ext cx="1353517" cy="408389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116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8921747E-1408-F4B4-5250-47277D51E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107435B8-D47C-B01C-6B8B-6069AF557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bar</a:t>
            </a:r>
            <a:endParaRPr dirty="0"/>
          </a:p>
        </p:txBody>
      </p:sp>
      <p:sp>
        <p:nvSpPr>
          <p:cNvPr id="6" name="Google Shape;145;p16">
            <a:extLst>
              <a:ext uri="{FF2B5EF4-FFF2-40B4-BE49-F238E27FC236}">
                <a16:creationId xmlns:a16="http://schemas.microsoft.com/office/drawing/2014/main" id="{724DC4E0-1734-457C-BD29-5E24611E8142}"/>
              </a:ext>
            </a:extLst>
          </p:cNvPr>
          <p:cNvSpPr txBox="1"/>
          <p:nvPr/>
        </p:nvSpPr>
        <p:spPr>
          <a:xfrm>
            <a:off x="4572000" y="936973"/>
            <a:ext cx="4445620" cy="345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pb =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IntProgress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(min=0, max=100)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создание экземпляра класса </a:t>
            </a:r>
            <a:r>
              <a:rPr lang="en-US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IntProgress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Необходимо задать диапазон, значения внутри которого мы будем увеличивать вручную.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display(pb)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функция для отображения нашей строки прогресса.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for i in range(100)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цикл, на каждой итерации которого наш </a:t>
            </a:r>
            <a:r>
              <a:rPr lang="en-US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IntProgress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будет заполняться с помощью увеличения его атрибута.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pb.value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+= 1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увеличение атрибута </a:t>
            </a:r>
            <a:r>
              <a:rPr lang="en-US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IntProgress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time.sleep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(.1)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‘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зависание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’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на 1 секунду. Благодаря нему мы будем наблюдать, как заполняется наш </a:t>
            </a:r>
            <a:r>
              <a:rPr lang="en-US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IntProgress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  <a:endParaRPr lang="ru-RU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3DD191-C011-FE74-6571-5B27F7DD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" y="1148953"/>
            <a:ext cx="4207272" cy="305757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7171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61F993F6-E4B3-22BA-EFE6-72F442021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B0E2AA9F-DC08-9445-DEBB-2389E52C5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Взаимодействие с графиком</a:t>
            </a:r>
            <a:endParaRPr dirty="0"/>
          </a:p>
        </p:txBody>
      </p:sp>
      <p:sp>
        <p:nvSpPr>
          <p:cNvPr id="6" name="Google Shape;145;p16">
            <a:extLst>
              <a:ext uri="{FF2B5EF4-FFF2-40B4-BE49-F238E27FC236}">
                <a16:creationId xmlns:a16="http://schemas.microsoft.com/office/drawing/2014/main" id="{B0AAF808-49D7-C6DD-54E2-1598F4867CA8}"/>
              </a:ext>
            </a:extLst>
          </p:cNvPr>
          <p:cNvSpPr txBox="1"/>
          <p:nvPr/>
        </p:nvSpPr>
        <p:spPr>
          <a:xfrm>
            <a:off x="4572000" y="925357"/>
            <a:ext cx="4445620" cy="345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x = [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randrange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…]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получение списка случайных чисел в диапазоне от 0 до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x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в количестве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n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штук.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y = [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i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** 2 for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i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in x]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получение квадратов этих чисел.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sns.barplot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(…)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построение графика, где на оси абсцисс будут случайные числа, а на оси ординат – их квадраты.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plt.show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показ графика.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interact(…)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функция для взаимодействия с графиком. Теперь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x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можно будет задать с помощью слайдера, а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n –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с помощью выпадающего списка.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ECF135-7989-E5E9-5A2F-D6FB451C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4" y="1138831"/>
            <a:ext cx="4340241" cy="3029388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1334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B9F1EA72-F16F-795F-9730-2242B746D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A8D067-8643-15CF-2874-4ED7B9F3E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69"/>
          <a:stretch/>
        </p:blipFill>
        <p:spPr>
          <a:xfrm>
            <a:off x="428624" y="1012200"/>
            <a:ext cx="4054165" cy="595797"/>
          </a:xfrm>
          <a:prstGeom prst="rect">
            <a:avLst/>
          </a:prstGeom>
        </p:spPr>
      </p:pic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F4BAACA3-6B0E-22E5-B697-6FDF74F0C7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Взаимодействие с графиком</a:t>
            </a:r>
            <a:endParaRPr dirty="0"/>
          </a:p>
        </p:txBody>
      </p:sp>
      <p:sp>
        <p:nvSpPr>
          <p:cNvPr id="6" name="Google Shape;145;p16">
            <a:extLst>
              <a:ext uri="{FF2B5EF4-FFF2-40B4-BE49-F238E27FC236}">
                <a16:creationId xmlns:a16="http://schemas.microsoft.com/office/drawing/2014/main" id="{667EF31D-2063-752A-18E9-CA38E550C66E}"/>
              </a:ext>
            </a:extLst>
          </p:cNvPr>
          <p:cNvSpPr txBox="1"/>
          <p:nvPr/>
        </p:nvSpPr>
        <p:spPr>
          <a:xfrm>
            <a:off x="4482789" y="843581"/>
            <a:ext cx="4445620" cy="345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sz="20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Наш график будет перезагружаться </a:t>
            </a:r>
            <a:r>
              <a:rPr lang="ru-RU" sz="2000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каждый раз</a:t>
            </a:r>
            <a:r>
              <a:rPr lang="ru-RU" sz="20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когда мы будем </a:t>
            </a:r>
            <a:r>
              <a:rPr lang="ru-RU" sz="20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менять </a:t>
            </a:r>
            <a:r>
              <a:rPr lang="en-US" sz="20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x </a:t>
            </a:r>
            <a:r>
              <a:rPr lang="ru-RU" sz="20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и </a:t>
            </a:r>
            <a:r>
              <a:rPr lang="en-US" sz="20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n </a:t>
            </a:r>
            <a:r>
              <a:rPr lang="ru-RU" sz="20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 помощью интерактивных виджетов </a:t>
            </a:r>
            <a:r>
              <a:rPr lang="en-US" sz="2000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ipywidgets</a:t>
            </a:r>
            <a:r>
              <a:rPr lang="en-US" sz="20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  <a:endParaRPr lang="ru-RU" sz="2000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CD26B6-7255-0B6E-56A7-03A27860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07997"/>
            <a:ext cx="4054165" cy="305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E93B32-283D-148D-E3E5-EE3FD382AF19}"/>
              </a:ext>
            </a:extLst>
          </p:cNvPr>
          <p:cNvSpPr/>
          <p:nvPr/>
        </p:nvSpPr>
        <p:spPr>
          <a:xfrm>
            <a:off x="428624" y="1012200"/>
            <a:ext cx="4054165" cy="3647478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40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5417F2CB-E644-89CC-4F35-61172BA51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66DB39D5-09B6-6819-4690-F87E0CE7C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Matplotlib</a:t>
            </a:r>
            <a:endParaRPr dirty="0"/>
          </a:p>
        </p:txBody>
      </p:sp>
      <p:sp>
        <p:nvSpPr>
          <p:cNvPr id="145" name="Google Shape;145;p16">
            <a:extLst>
              <a:ext uri="{FF2B5EF4-FFF2-40B4-BE49-F238E27FC236}">
                <a16:creationId xmlns:a16="http://schemas.microsoft.com/office/drawing/2014/main" id="{68F01176-2CDB-9490-9908-462BF603FA20}"/>
              </a:ext>
            </a:extLst>
          </p:cNvPr>
          <p:cNvSpPr txBox="1"/>
          <p:nvPr/>
        </p:nvSpPr>
        <p:spPr>
          <a:xfrm>
            <a:off x="419089" y="863084"/>
            <a:ext cx="8293731" cy="279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Matplotlib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 — популярная Python-библиотека 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для визуализации данных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. Она используется для создания 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любых видов графиков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: линейных, круговых диаграмм, гистограмм и других — в зависимости от задач.</a:t>
            </a:r>
            <a:endParaRPr lang="en-US" dirty="0">
              <a:solidFill>
                <a:schemeClr val="lt1"/>
              </a:solidFill>
              <a:latin typeface="Bahnschrift" panose="020B0502040204020203" pitchFamily="34" charset="0"/>
              <a:ea typeface="Anaheim"/>
              <a:cs typeface="Anaheim"/>
              <a:sym typeface="Anaheim"/>
            </a:endParaRP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Это огромная библиотека, и изучать ее возможности можно неделями, но для нас главное - разобраться в основных ее понятиях.</a:t>
            </a:r>
            <a:endParaRPr dirty="0">
              <a:solidFill>
                <a:schemeClr val="lt1"/>
              </a:solidFill>
              <a:latin typeface="Bahnschrift" panose="020B0502040204020203" pitchFamily="34" charset="0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150C7057-8D03-4AF5-3AE9-E5B34F9D72DF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8DD3D919-A8F5-72F6-7B5C-EEE14957ABDF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E2C3736B-3035-C17E-45B0-39DAA31AB099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08FFC22D-076E-610A-10C2-91CCC7FDE1D1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4502BE-9834-95C5-D565-D08C8A84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71" y="2280896"/>
            <a:ext cx="4001698" cy="223610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4" name="Google Shape;145;p16">
            <a:extLst>
              <a:ext uri="{FF2B5EF4-FFF2-40B4-BE49-F238E27FC236}">
                <a16:creationId xmlns:a16="http://schemas.microsoft.com/office/drawing/2014/main" id="{42002362-DADC-B2A4-3BE8-E9E6627DCC09}"/>
              </a:ext>
            </a:extLst>
          </p:cNvPr>
          <p:cNvSpPr txBox="1"/>
          <p:nvPr/>
        </p:nvSpPr>
        <p:spPr>
          <a:xfrm>
            <a:off x="4771352" y="2570138"/>
            <a:ext cx="4255074" cy="18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&lt;-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График на основе выдачи из корпуса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      </a:t>
            </a:r>
          </a:p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    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ГИКРЯ с использованием возможностей</a:t>
            </a:r>
            <a:endParaRPr lang="en-US" dirty="0">
              <a:solidFill>
                <a:schemeClr val="lt1"/>
              </a:solidFill>
              <a:latin typeface="Bahnschrift" panose="020B0502040204020203" pitchFamily="34" charset="0"/>
              <a:ea typeface="Anaheim"/>
              <a:cs typeface="Anaheim"/>
              <a:sym typeface="Anaheim"/>
            </a:endParaRPr>
          </a:p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     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pandas, matplotlib 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и 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seaborn</a:t>
            </a:r>
            <a:endParaRPr dirty="0">
              <a:solidFill>
                <a:schemeClr val="bg2"/>
              </a:solidFill>
              <a:latin typeface="Bahnschrift" panose="020B0502040204020203" pitchFamily="34" charset="0"/>
              <a:ea typeface="Anaheim"/>
              <a:cs typeface="Anaheim"/>
              <a:sym typeface="Anahei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02297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7F649222-653C-3BE8-6C81-A106997DA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29929B42-2F48-815F-F365-5E43C7180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Универсальные названия цветов</a:t>
            </a:r>
            <a:endParaRPr dirty="0"/>
          </a:p>
        </p:txBody>
      </p:sp>
      <p:sp>
        <p:nvSpPr>
          <p:cNvPr id="6" name="Google Shape;145;p16">
            <a:extLst>
              <a:ext uri="{FF2B5EF4-FFF2-40B4-BE49-F238E27FC236}">
                <a16:creationId xmlns:a16="http://schemas.microsoft.com/office/drawing/2014/main" id="{EB4156FB-E487-E2DA-6BA6-EFE2E9BE5D00}"/>
              </a:ext>
            </a:extLst>
          </p:cNvPr>
          <p:cNvSpPr txBox="1"/>
          <p:nvPr/>
        </p:nvSpPr>
        <p:spPr>
          <a:xfrm>
            <a:off x="528937" y="754371"/>
            <a:ext cx="7895063" cy="345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>
              <a:spcBef>
                <a:spcPts val="700"/>
              </a:spcBef>
              <a:buClr>
                <a:schemeClr val="lt1"/>
              </a:buClr>
              <a:buSzPts val="1400"/>
            </a:pP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 </a:t>
            </a:r>
            <a:r>
              <a:rPr lang="ru-RU" sz="1800" b="1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этой ссылке</a:t>
            </a:r>
            <a:r>
              <a:rPr lang="ru-RU" sz="1800" b="1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Вы найдете все доступные ключевые </a:t>
            </a:r>
            <a:r>
              <a:rPr lang="ru-RU" sz="18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слова-обозначения цветов </a:t>
            </a: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для различных </a:t>
            </a: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Python-</a:t>
            </a: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библиотек.</a:t>
            </a:r>
            <a:endParaRPr lang="en-US" sz="1800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algn="ctr">
              <a:spcBef>
                <a:spcPts val="700"/>
              </a:spcBef>
              <a:buClr>
                <a:schemeClr val="lt1"/>
              </a:buClr>
              <a:buSzPts val="1400"/>
            </a:pP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Они помогут Вам в оформлении красивых графиков.</a:t>
            </a:r>
            <a:endParaRPr lang="en-US" sz="1800" dirty="0">
              <a:solidFill>
                <a:schemeClr val="lt1"/>
              </a:solidFill>
              <a:latin typeface="Bahnschrift" panose="020B0502040204020203" pitchFamily="34" charset="0"/>
            </a:endParaRPr>
          </a:p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sz="1800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6C705E-DD45-4D00-7D5B-E8766FF2D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28"/>
          <a:stretch/>
        </p:blipFill>
        <p:spPr>
          <a:xfrm>
            <a:off x="624468" y="1973282"/>
            <a:ext cx="7704000" cy="264859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9" name="Google Shape;145;p16">
            <a:extLst>
              <a:ext uri="{FF2B5EF4-FFF2-40B4-BE49-F238E27FC236}">
                <a16:creationId xmlns:a16="http://schemas.microsoft.com/office/drawing/2014/main" id="{2121DB82-3597-E972-AF4E-1600077A2178}"/>
              </a:ext>
            </a:extLst>
          </p:cNvPr>
          <p:cNvSpPr txBox="1"/>
          <p:nvPr/>
        </p:nvSpPr>
        <p:spPr>
          <a:xfrm>
            <a:off x="5555912" y="3993406"/>
            <a:ext cx="3484010" cy="184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>
              <a:spcBef>
                <a:spcPts val="700"/>
              </a:spcBef>
              <a:buClr>
                <a:schemeClr val="lt1"/>
              </a:buClr>
              <a:buSzPts val="1400"/>
            </a:pPr>
            <a:r>
              <a:rPr lang="ru-RU" sz="2000" b="1" dirty="0">
                <a:solidFill>
                  <a:schemeClr val="tx1"/>
                </a:solidFill>
                <a:latin typeface="Bahnschrift" panose="020B0502040204020203" pitchFamily="34" charset="0"/>
                <a:sym typeface="Anaheim"/>
              </a:rPr>
              <a:t>…И т.д.</a:t>
            </a:r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139700" lvl="0" algn="ctr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sz="1800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4828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25BBDF96-59EC-C4B1-C378-EEFAD365A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EFD8753C-BFF4-3114-C095-0781EA335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 </a:t>
            </a:r>
            <a:r>
              <a:rPr lang="es" dirty="0"/>
              <a:t>Matplotlib</a:t>
            </a:r>
            <a:endParaRPr dirty="0"/>
          </a:p>
        </p:txBody>
      </p:sp>
      <p:sp>
        <p:nvSpPr>
          <p:cNvPr id="145" name="Google Shape;145;p16">
            <a:extLst>
              <a:ext uri="{FF2B5EF4-FFF2-40B4-BE49-F238E27FC236}">
                <a16:creationId xmlns:a16="http://schemas.microsoft.com/office/drawing/2014/main" id="{BFE90F8F-4A00-50BF-1ED6-184818B204B2}"/>
              </a:ext>
            </a:extLst>
          </p:cNvPr>
          <p:cNvSpPr txBox="1"/>
          <p:nvPr/>
        </p:nvSpPr>
        <p:spPr>
          <a:xfrm>
            <a:off x="419089" y="863084"/>
            <a:ext cx="8293731" cy="279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Matplotlib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имеет три основных слоя: бэкенд-слой (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backend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), слой рисунков (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artist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 и слой скриптов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(script)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 </a:t>
            </a: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dirty="0">
              <a:solidFill>
                <a:schemeClr val="bg2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Бэкенд-слой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содержит три интерфейсных класса: 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холст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(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figure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canvas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), определяющий область рисунка, 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прорисовщик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(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renderer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), умеющий рисовать на этом холсте, и 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событие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(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event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), обрабатывающее ввод пользователя вроде щелчков мыши. </a:t>
            </a: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dirty="0">
              <a:solidFill>
                <a:schemeClr val="tx2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Слой рисунков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создает изображения с помощью </a:t>
            </a:r>
            <a:r>
              <a:rPr lang="ru-RU" dirty="0" err="1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прорисовщика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на холсте. Все, что находится на рисунке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Matplotlib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является экземпляром 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слоя рисунка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(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artist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). Засечки, заголовок, метки – все это индивидуальные объекты слоя рисунков. </a:t>
            </a: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dirty="0">
              <a:solidFill>
                <a:schemeClr val="bg2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Слой скриптов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— это, по сути, интерфейс </a:t>
            </a:r>
            <a:r>
              <a:rPr lang="ru-RU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matplotlib.pyplot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который автоматизирует процесс определения холста, определения экземпляра рисунка и их соединения.</a:t>
            </a: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 сути, мы будем использовать лишь </a:t>
            </a:r>
            <a:r>
              <a:rPr lang="ru-RU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слой скриптов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а тот, в свою очередь, будет задействовать бэкенд и слой рисунков.</a:t>
            </a:r>
          </a:p>
        </p:txBody>
      </p:sp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B0821D0B-BF0C-1E69-80CA-827F5D7CC450}"/>
              </a:ext>
            </a:extLst>
          </p:cNvPr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D6CD2F2F-830C-F611-24E1-2EA89EBB51DD}"/>
              </a:ext>
            </a:extLst>
          </p:cNvPr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70FC236C-437B-B779-468B-F228B09B2F26}"/>
              </a:ext>
            </a:extLst>
          </p:cNvPr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0A0B1EB2-B2E0-F947-FCB9-A9E3C62CB307}"/>
              </a:ext>
            </a:extLst>
          </p:cNvPr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04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907A7DAE-3902-7469-B491-F9355B6C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5BF2A2B-DACF-5BD5-C52E-F54B5338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53" y="939595"/>
            <a:ext cx="3676862" cy="386070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A96018E1-C826-3E55-FD48-EB27D81C7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Figure </a:t>
            </a:r>
            <a:r>
              <a:rPr lang="ru-RU" dirty="0"/>
              <a:t>и </a:t>
            </a:r>
            <a:r>
              <a:rPr lang="en-US" dirty="0"/>
              <a:t>Axes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F2574B29-BA25-DC88-3771-DBD2FE0F15E1}"/>
              </a:ext>
            </a:extLst>
          </p:cNvPr>
          <p:cNvSpPr txBox="1"/>
          <p:nvPr/>
        </p:nvSpPr>
        <p:spPr>
          <a:xfrm>
            <a:off x="4065734" y="949877"/>
            <a:ext cx="4856355" cy="384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Два объекта, о которых необходимо знать для работы с графиками - это </a:t>
            </a:r>
            <a:r>
              <a:rPr lang="ru-RU" sz="1500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Figure</a:t>
            </a:r>
            <a:r>
              <a:rPr lang="ru-RU" sz="15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и </a:t>
            </a:r>
            <a:r>
              <a:rPr lang="ru-RU" sz="1500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Axes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</a:p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sz="1500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sz="1500" b="1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Рисунок (</a:t>
            </a:r>
            <a:r>
              <a:rPr lang="en-US" sz="1500" b="1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figure</a:t>
            </a:r>
            <a:r>
              <a:rPr lang="ru-RU" sz="1500" b="1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) 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- это та </a:t>
            </a:r>
            <a:r>
              <a:rPr lang="ru-RU" sz="15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область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на которой </a:t>
            </a:r>
            <a:r>
              <a:rPr lang="ru-RU" sz="15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нарисованы графики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 Таких областей может быть несколько, каждая из которых может содержать несколько осей (</a:t>
            </a:r>
            <a:r>
              <a:rPr lang="en-US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axes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). </a:t>
            </a:r>
            <a:endParaRPr lang="en-US" sz="1500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sz="1500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sz="1500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Оси</a:t>
            </a:r>
            <a:r>
              <a:rPr lang="en-US" sz="1500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(Axes)</a:t>
            </a:r>
            <a:r>
              <a:rPr lang="ru-RU" sz="1500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это, по сути, </a:t>
            </a:r>
            <a:r>
              <a:rPr lang="ru-RU" sz="1500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сами графики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а также все </a:t>
            </a:r>
            <a:r>
              <a:rPr lang="ru-RU" sz="15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вспомогательные элементы 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(вроде сетки и подписей). Каждая область осей содержит ось абсцисс (X</a:t>
            </a:r>
            <a:r>
              <a:rPr lang="en-US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A</a:t>
            </a:r>
            <a:r>
              <a:rPr lang="ru-RU" sz="1500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xis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 и ось ординат (Y</a:t>
            </a:r>
            <a:r>
              <a:rPr lang="en-US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A</a:t>
            </a:r>
            <a:r>
              <a:rPr lang="ru-RU" sz="1500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xis</a:t>
            </a:r>
            <a:r>
              <a:rPr lang="ru-RU" sz="15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), на которые мы можем прилепить подписи, деления и метки. 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B218816-A877-A730-DD16-3B45F77495D4}"/>
              </a:ext>
            </a:extLst>
          </p:cNvPr>
          <p:cNvCxnSpPr>
            <a:cxnSpLocks/>
          </p:cNvCxnSpPr>
          <p:nvPr/>
        </p:nvCxnSpPr>
        <p:spPr>
          <a:xfrm flipH="1">
            <a:off x="2401229" y="1608595"/>
            <a:ext cx="716839" cy="859542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45;p16">
            <a:extLst>
              <a:ext uri="{FF2B5EF4-FFF2-40B4-BE49-F238E27FC236}">
                <a16:creationId xmlns:a16="http://schemas.microsoft.com/office/drawing/2014/main" id="{87C4F0FD-55D3-3B59-D113-2F9CD266E1C5}"/>
              </a:ext>
            </a:extLst>
          </p:cNvPr>
          <p:cNvSpPr txBox="1"/>
          <p:nvPr/>
        </p:nvSpPr>
        <p:spPr>
          <a:xfrm>
            <a:off x="2899318" y="1235287"/>
            <a:ext cx="1196897" cy="42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sz="1800" b="1" dirty="0">
                <a:solidFill>
                  <a:srgbClr val="008000"/>
                </a:solidFill>
                <a:latin typeface="Bahnschrift" panose="020B0502040204020203" pitchFamily="34" charset="0"/>
                <a:sym typeface="Anaheim"/>
              </a:rPr>
              <a:t>Figure</a:t>
            </a:r>
            <a:endParaRPr sz="1800" b="1" dirty="0">
              <a:solidFill>
                <a:srgbClr val="008000"/>
              </a:solidFill>
              <a:latin typeface="Bahnschrift" panose="020B0502040204020203" pitchFamily="34" charset="0"/>
              <a:sym typeface="Anaheim"/>
            </a:endParaRPr>
          </a:p>
        </p:txBody>
      </p:sp>
      <p:sp>
        <p:nvSpPr>
          <p:cNvPr id="10" name="Google Shape;145;p16">
            <a:extLst>
              <a:ext uri="{FF2B5EF4-FFF2-40B4-BE49-F238E27FC236}">
                <a16:creationId xmlns:a16="http://schemas.microsoft.com/office/drawing/2014/main" id="{26E458B7-5DBA-59B1-F755-CA3540F4EA49}"/>
              </a:ext>
            </a:extLst>
          </p:cNvPr>
          <p:cNvSpPr txBox="1"/>
          <p:nvPr/>
        </p:nvSpPr>
        <p:spPr>
          <a:xfrm>
            <a:off x="1802780" y="3207594"/>
            <a:ext cx="1196897" cy="42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sz="1800" b="1" dirty="0">
                <a:solidFill>
                  <a:schemeClr val="tx1"/>
                </a:solidFill>
                <a:latin typeface="Bahnschrift" panose="020B0502040204020203" pitchFamily="34" charset="0"/>
                <a:sym typeface="Anaheim"/>
              </a:rPr>
              <a:t>Axes</a:t>
            </a:r>
            <a:endParaRPr sz="1800" b="1" dirty="0">
              <a:solidFill>
                <a:schemeClr val="tx1"/>
              </a:solidFill>
              <a:latin typeface="Bahnschrift" panose="020B0502040204020203" pitchFamily="34" charset="0"/>
              <a:sym typeface="Anaheim"/>
            </a:endParaRPr>
          </a:p>
        </p:txBody>
      </p:sp>
      <p:sp>
        <p:nvSpPr>
          <p:cNvPr id="19" name="Google Shape;145;p16">
            <a:extLst>
              <a:ext uri="{FF2B5EF4-FFF2-40B4-BE49-F238E27FC236}">
                <a16:creationId xmlns:a16="http://schemas.microsoft.com/office/drawing/2014/main" id="{3DFF8C82-2247-FD2C-F2F3-CA6FD1FFEE20}"/>
              </a:ext>
            </a:extLst>
          </p:cNvPr>
          <p:cNvSpPr txBox="1"/>
          <p:nvPr/>
        </p:nvSpPr>
        <p:spPr>
          <a:xfrm>
            <a:off x="1794419" y="4093456"/>
            <a:ext cx="1196897" cy="42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sz="1800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XAxis</a:t>
            </a:r>
            <a:endParaRPr sz="1800" b="1" dirty="0">
              <a:solidFill>
                <a:schemeClr val="bg2"/>
              </a:solidFill>
              <a:latin typeface="Bahnschrift" panose="020B0502040204020203" pitchFamily="34" charset="0"/>
              <a:sym typeface="Anaheim"/>
            </a:endParaRPr>
          </a:p>
        </p:txBody>
      </p:sp>
      <p:sp>
        <p:nvSpPr>
          <p:cNvPr id="20" name="Google Shape;145;p16">
            <a:extLst>
              <a:ext uri="{FF2B5EF4-FFF2-40B4-BE49-F238E27FC236}">
                <a16:creationId xmlns:a16="http://schemas.microsoft.com/office/drawing/2014/main" id="{619DF0FB-BC44-06E6-CA31-4885761D4D22}"/>
              </a:ext>
            </a:extLst>
          </p:cNvPr>
          <p:cNvSpPr txBox="1"/>
          <p:nvPr/>
        </p:nvSpPr>
        <p:spPr>
          <a:xfrm rot="16200000">
            <a:off x="303875" y="3076057"/>
            <a:ext cx="1196897" cy="42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sz="1800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YAxis</a:t>
            </a:r>
            <a:endParaRPr sz="1800" b="1" dirty="0">
              <a:solidFill>
                <a:schemeClr val="bg2"/>
              </a:solidFill>
              <a:latin typeface="Bahnschrift" panose="020B0502040204020203" pitchFamily="34" charset="0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01010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90C91335-1E33-C84A-3A2E-98022546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136AC8F-2D4E-3E58-64B9-806094BA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53" y="939595"/>
            <a:ext cx="3676862" cy="386070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CC82558B-EAF3-2C19-59DA-98811ED12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Подробнее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64848832-7469-B59A-55D0-2C9EB3B00EA7}"/>
              </a:ext>
            </a:extLst>
          </p:cNvPr>
          <p:cNvSpPr txBox="1"/>
          <p:nvPr/>
        </p:nvSpPr>
        <p:spPr>
          <a:xfrm>
            <a:off x="4021129" y="838365"/>
            <a:ext cx="4856355" cy="384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import </a:t>
            </a:r>
            <a:r>
              <a:rPr lang="en-US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matplotlib.pyplot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as </a:t>
            </a:r>
            <a:r>
              <a:rPr lang="en-US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plt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стандартный способ импортировать слой скриптов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из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matplotlib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</a:p>
          <a:p>
            <a:pPr marL="139700" lvl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fig = </a:t>
            </a:r>
            <a:r>
              <a:rPr lang="en-US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plt.figure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вызов конструктора экземпляра класса </a:t>
            </a: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Figure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Может принимать много аргументов для настройки будущего рисунка.</a:t>
            </a:r>
          </a:p>
          <a:p>
            <a:pPr marL="139700" lvl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</a:t>
            </a:r>
            <a:r>
              <a:rPr lang="ru-RU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ax = </a:t>
            </a:r>
            <a:r>
              <a:rPr lang="en-US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fig.add_subplot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(111)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вызов метода класса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Figure,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который добавляет один экземпляр класса </a:t>
            </a: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Axes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на рисунок. </a:t>
            </a: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111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означает, что на нашем рисунке будет всего 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один график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 Первая единица - сколько графиков по горизонтали, вторая – по вертикали, третья – номер графика на сетке. </a:t>
            </a:r>
          </a:p>
          <a:p>
            <a:pPr marL="139700" lvl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</a:t>
            </a:r>
            <a:r>
              <a:rPr lang="en-US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fig.set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facecolor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=‘green’)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метод настройки рисунка, меняет его цвет. У метода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set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есть много прочих параметров.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Аналогично для </a:t>
            </a:r>
            <a:r>
              <a:rPr lang="en-US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ax.set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().</a:t>
            </a:r>
          </a:p>
          <a:p>
            <a:pPr marL="139700" lvl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</a:t>
            </a:r>
            <a:r>
              <a:rPr lang="en-US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plt.show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функция, которая ищет последнюю активную фигуру и показывает ее.</a:t>
            </a:r>
            <a:endParaRPr lang="en-US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0835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E62E870B-9C56-EEF3-3D28-302050E47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6019DED5-983A-A7BC-6B57-0BD2ADE11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 первый график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4471DDF5-4221-A6F8-C7CC-C6D348E5A501}"/>
              </a:ext>
            </a:extLst>
          </p:cNvPr>
          <p:cNvSpPr txBox="1"/>
          <p:nvPr/>
        </p:nvSpPr>
        <p:spPr>
          <a:xfrm>
            <a:off x="4282069" y="780280"/>
            <a:ext cx="4573113" cy="384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x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список, который попадет в нашем графике в 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ось абсцисс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 y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список, который попадет в 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ось ординат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&gt;</a:t>
            </a:r>
            <a:r>
              <a:rPr lang="ru-RU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ax.plot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(x, y, ‘</a:t>
            </a:r>
            <a:r>
              <a:rPr lang="en-US" b="1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bo</a:t>
            </a:r>
            <a:r>
              <a:rPr lang="en-US" b="1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’)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метод создания графика. Принимает ось абсцисс и ось ординат, а также кучу опциональных аргументов по настройке графика. </a:t>
            </a: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‘</a:t>
            </a:r>
            <a:r>
              <a:rPr lang="en-US" dirty="0" err="1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bo</a:t>
            </a: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’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–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способ отображения графика, означает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blue o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то есть 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синие круглые точки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 Можно изменить стиль точек на графике, а также нарисовать непрерывный график (с линиями), используя этот параметр. Если его не указывать, то будет нарисован </a:t>
            </a:r>
            <a:r>
              <a:rPr lang="ru-RU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непрерывный график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 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ru-RU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Подробнее про параметры метода </a:t>
            </a:r>
            <a:r>
              <a:rPr lang="en-US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plot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можно найти </a:t>
            </a:r>
            <a:r>
              <a:rPr lang="ru-RU" b="1" dirty="0">
                <a:solidFill>
                  <a:schemeClr val="tx1">
                    <a:lumMod val="40000"/>
                    <a:lumOff val="60000"/>
                  </a:schemeClr>
                </a:solidFill>
                <a:latin typeface="Bahnschrift" panose="020B0502040204020203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 этой ссылке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1FE927-D7EC-9E9D-93EF-477E28A04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4" y="948819"/>
            <a:ext cx="3857105" cy="3876231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4802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8C65B0BD-BB44-C251-EB51-27C001168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5F8B4B2A-7E2B-469F-A8A8-C0C7910784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plt.plot</a:t>
            </a:r>
            <a:endParaRPr dirty="0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4B50C6B1-FC64-4D53-4922-840B02FA3E91}"/>
              </a:ext>
            </a:extLst>
          </p:cNvPr>
          <p:cNvSpPr txBox="1"/>
          <p:nvPr/>
        </p:nvSpPr>
        <p:spPr>
          <a:xfrm>
            <a:off x="4906538" y="856084"/>
            <a:ext cx="4070291" cy="273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Самый быстрый способ нарисовать подобный график – просто использовать функцию </a:t>
            </a:r>
            <a:r>
              <a:rPr lang="en-US" sz="1800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plot</a:t>
            </a: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но тогда большинство настроек </a:t>
            </a:r>
            <a:r>
              <a:rPr lang="ru-RU" sz="1800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не будет доступно</a:t>
            </a:r>
            <a:r>
              <a:rPr lang="ru-RU" sz="1800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32FE8-A143-F5E8-F2A8-754D218F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69" y="1012200"/>
            <a:ext cx="4479169" cy="36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3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0EDC056-BFCB-2460-8EEF-B01C22D94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757506CE-6BB1-5FAF-4400-E70C19DBD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Графики </a:t>
            </a:r>
            <a:r>
              <a:rPr lang="en-US" dirty="0"/>
              <a:t>matplotlib</a:t>
            </a:r>
            <a:endParaRPr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657DD4D-7206-904E-CF28-54160D00C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10054"/>
              </p:ext>
            </p:extLst>
          </p:nvPr>
        </p:nvGraphicFramePr>
        <p:xfrm>
          <a:off x="720000" y="1012199"/>
          <a:ext cx="7704000" cy="36936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{1BEDB174-FC78-4065-A9A3-5D40401B3A21}</a:tableStyleId>
              </a:tblPr>
              <a:tblGrid>
                <a:gridCol w="3852000">
                  <a:extLst>
                    <a:ext uri="{9D8B030D-6E8A-4147-A177-3AD203B41FA5}">
                      <a16:colId xmlns:a16="http://schemas.microsoft.com/office/drawing/2014/main" val="1167552538"/>
                    </a:ext>
                  </a:extLst>
                </a:gridCol>
                <a:gridCol w="3852000">
                  <a:extLst>
                    <a:ext uri="{9D8B030D-6E8A-4147-A177-3AD203B41FA5}">
                      <a16:colId xmlns:a16="http://schemas.microsoft.com/office/drawing/2014/main" val="644301022"/>
                    </a:ext>
                  </a:extLst>
                </a:gridCol>
              </a:tblGrid>
              <a:tr h="1840883"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tx2"/>
                        </a:solidFill>
                        <a:latin typeface="Bahnschrift" panose="020B0502040204020203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600" b="0" i="0" u="none" strike="noStrike" cap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Точечный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600" b="0" i="0" u="none" strike="noStrike" cap="none" dirty="0">
                        <a:solidFill>
                          <a:schemeClr val="tx2"/>
                        </a:solidFill>
                        <a:latin typeface="Bahnschrift" panose="020B0502040204020203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600" b="0" i="0" u="none" strike="noStrike" cap="none" dirty="0" err="1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ax.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scatter</a:t>
                      </a:r>
                      <a:r>
                        <a:rPr lang="en-US" sz="1600" b="0" i="0" u="none" strike="noStrike" cap="none" dirty="0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(x, 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tx2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  <a:p>
                      <a:r>
                        <a:rPr lang="ru-RU" sz="1600" b="0" i="0" u="none" strike="noStrike" cap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Arial"/>
                          <a:sym typeface="Arial"/>
                        </a:rPr>
                        <a:t>Столбиковый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  <a:p>
                      <a:endParaRPr lang="en-US" sz="1600" b="0" i="0" u="none" strike="noStrike" cap="none" dirty="0">
                        <a:solidFill>
                          <a:schemeClr val="tx2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ax.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bar</a:t>
                      </a:r>
                      <a:r>
                        <a:rPr lang="en-US" sz="1600" b="0" i="0" u="none" strike="noStrike" cap="none" dirty="0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(x,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height(y), width,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bottom, align)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05283"/>
                  </a:ext>
                </a:extLst>
              </a:tr>
              <a:tr h="1852732"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tx2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  <a:p>
                      <a:r>
                        <a:rPr lang="ru-RU" sz="1600" b="0" i="0" u="none" strike="noStrike" cap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Arial"/>
                          <a:sym typeface="Arial"/>
                        </a:rPr>
                        <a:t>Гистограмма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  <a:p>
                      <a:endParaRPr lang="en-US" sz="1600" b="0" i="0" u="none" strike="noStrike" cap="none" dirty="0">
                        <a:solidFill>
                          <a:schemeClr val="tx2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ax.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hist</a:t>
                      </a:r>
                      <a:r>
                        <a:rPr lang="en-US" sz="1600" b="0" i="0" u="none" strike="noStrike" cap="none" dirty="0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(x, bins)</a:t>
                      </a:r>
                    </a:p>
                    <a:p>
                      <a:endParaRPr lang="ru-RU" sz="1600" b="0" i="0" u="none" strike="noStrike" cap="none" dirty="0">
                        <a:solidFill>
                          <a:schemeClr val="tx2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tx2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  <a:p>
                      <a:r>
                        <a:rPr lang="ru-RU" sz="1600" b="0" i="0" u="none" strike="noStrike" cap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Arial"/>
                          <a:sym typeface="Arial"/>
                        </a:rPr>
                        <a:t>Пай-чарт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  <a:p>
                      <a:endParaRPr lang="en-US" sz="1600" b="0" i="0" u="none" strike="noStrike" cap="none" dirty="0">
                        <a:solidFill>
                          <a:schemeClr val="tx2"/>
                        </a:solidFill>
                        <a:latin typeface="Bahnschrift" panose="020B0502040204020203" pitchFamily="34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600" b="0" i="0" u="none" strike="noStrike" cap="none" dirty="0" err="1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ax.</a:t>
                      </a:r>
                      <a:r>
                        <a:rPr lang="de-DE" sz="1600" b="0" i="0" u="none" strike="noStrike" cap="none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pie</a:t>
                      </a:r>
                      <a:r>
                        <a:rPr lang="de-DE" sz="1600" b="0" i="0" u="none" strike="noStrike" cap="none" dirty="0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de-DE" sz="1600" b="0" i="0" u="none" strike="noStrike" cap="none" dirty="0" err="1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sizes</a:t>
                      </a:r>
                      <a:r>
                        <a:rPr lang="de-DE" sz="1600" b="0" i="0" u="none" strike="noStrike" cap="none" dirty="0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600" b="0" i="0" u="none" strike="noStrike" cap="none" dirty="0" err="1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labels</a:t>
                      </a:r>
                      <a:r>
                        <a:rPr lang="de-DE" sz="1600" b="0" i="0" u="none" strike="noStrike" cap="none" dirty="0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600" b="0" i="0" u="none" strike="noStrike" cap="none" dirty="0" err="1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autopct</a:t>
                      </a:r>
                      <a:r>
                        <a:rPr lang="de-DE" sz="1600" b="0" i="0" u="none" strike="noStrike" cap="none" dirty="0">
                          <a:solidFill>
                            <a:schemeClr val="tx2"/>
                          </a:solidFill>
                          <a:latin typeface="Bahnschrift" panose="020B0502040204020203" pitchFamily="34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2075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2A8DD3C-3687-8926-94EC-0251A9DA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66" y="1167161"/>
            <a:ext cx="2058556" cy="153748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38EFDC-B800-5E4F-5F2E-54E350FC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94" y="1167161"/>
            <a:ext cx="2058556" cy="153748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347C48-CC3C-019A-9FE2-F1A0EB256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66" y="2995460"/>
            <a:ext cx="2058556" cy="153748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e features">
            <a:extLst>
              <a:ext uri="{FF2B5EF4-FFF2-40B4-BE49-F238E27FC236}">
                <a16:creationId xmlns:a16="http://schemas.microsoft.com/office/drawing/2014/main" id="{8F94E6B6-F94A-7ABD-E86F-8F12901B5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5" t="11564" r="5008" b="6761"/>
          <a:stretch/>
        </p:blipFill>
        <p:spPr bwMode="auto">
          <a:xfrm>
            <a:off x="6208894" y="2995460"/>
            <a:ext cx="2058556" cy="153748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16C709C6-1FEA-5D06-3C36-44E3B5F7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>
            <a:extLst>
              <a:ext uri="{FF2B5EF4-FFF2-40B4-BE49-F238E27FC236}">
                <a16:creationId xmlns:a16="http://schemas.microsoft.com/office/drawing/2014/main" id="{1AC97062-43F9-B387-2AAE-20F331EA8E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 </a:t>
            </a:r>
            <a:r>
              <a:rPr lang="en-US" dirty="0"/>
              <a:t>matplotlib</a:t>
            </a:r>
            <a:endParaRPr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04D289-9531-C906-4943-D7F0B3E3AFF9}"/>
              </a:ext>
            </a:extLst>
          </p:cNvPr>
          <p:cNvSpPr/>
          <p:nvPr/>
        </p:nvSpPr>
        <p:spPr>
          <a:xfrm>
            <a:off x="440392" y="2635436"/>
            <a:ext cx="3878846" cy="20182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Google Shape;145;p16">
            <a:extLst>
              <a:ext uri="{FF2B5EF4-FFF2-40B4-BE49-F238E27FC236}">
                <a16:creationId xmlns:a16="http://schemas.microsoft.com/office/drawing/2014/main" id="{2037E9FF-E75E-156A-EF15-FFF0A162F32F}"/>
              </a:ext>
            </a:extLst>
          </p:cNvPr>
          <p:cNvSpPr txBox="1"/>
          <p:nvPr/>
        </p:nvSpPr>
        <p:spPr>
          <a:xfrm>
            <a:off x="4319238" y="847607"/>
            <a:ext cx="4657591" cy="387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b="1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Базовые </a:t>
            </a:r>
            <a:r>
              <a:rPr lang="ru-RU" b="1" dirty="0">
                <a:solidFill>
                  <a:schemeClr val="tx2"/>
                </a:solidFill>
                <a:latin typeface="Bahnschrift" panose="020B0502040204020203" pitchFamily="34" charset="0"/>
                <a:sym typeface="Anaheim"/>
              </a:rPr>
              <a:t>настройки</a:t>
            </a:r>
            <a:r>
              <a:rPr lang="ru-RU" b="1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, которые стоит знать:</a:t>
            </a:r>
            <a:endParaRPr lang="en-US" b="1" dirty="0">
              <a:solidFill>
                <a:schemeClr val="lt1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У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Figure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есть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size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: 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fig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= 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plt.figure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figsize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=(x, y))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У </a:t>
            </a:r>
            <a:r>
              <a:rPr lang="ru-RU" dirty="0" err="1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ax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 можно установить заголовок: 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ax.set_title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('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Title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')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У графиков можно менять 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цвет, форму, линии, размер шрифтов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;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Можно устанавливать 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xticks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 (значения по оси х) и 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yticks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;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Можно добавить легенду (каким цветом что обозначено): </a:t>
            </a:r>
            <a:r>
              <a:rPr lang="en-US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ax.legend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()</a:t>
            </a:r>
            <a:endParaRPr lang="ru-RU" dirty="0">
              <a:solidFill>
                <a:schemeClr val="bg2"/>
              </a:solidFill>
              <a:latin typeface="Bahnschrift" panose="020B0502040204020203" pitchFamily="34" charset="0"/>
              <a:sym typeface="Anaheim"/>
            </a:endParaRP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Можно сохранять график с помощью 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savefig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</a:t>
            </a:r>
            <a:r>
              <a:rPr lang="en-US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path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)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;</a:t>
            </a:r>
          </a:p>
          <a:p>
            <a:pPr marL="139700" lvl="0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Можно сразу устанавливать весь стиль для графика с помощью 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plt.style.use</a:t>
            </a:r>
            <a:r>
              <a:rPr lang="ru-RU" dirty="0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(['...']) 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(посмотреть, какие доступны, можно с помощью </a:t>
            </a:r>
            <a:r>
              <a:rPr lang="ru-RU" dirty="0" err="1">
                <a:solidFill>
                  <a:schemeClr val="bg2"/>
                </a:solidFill>
                <a:latin typeface="Bahnschrift" panose="020B0502040204020203" pitchFamily="34" charset="0"/>
                <a:sym typeface="Anaheim"/>
              </a:rPr>
              <a:t>plt.style.available</a:t>
            </a:r>
            <a:r>
              <a:rPr lang="ru-RU" dirty="0">
                <a:solidFill>
                  <a:schemeClr val="lt1"/>
                </a:solidFill>
                <a:latin typeface="Bahnschrift" panose="020B0502040204020203" pitchFamily="34" charset="0"/>
                <a:sym typeface="Anaheim"/>
              </a:rPr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63500C-E309-F06A-D863-01A53AB0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50" y="2680880"/>
            <a:ext cx="2698330" cy="19273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6CD0EF-1DF3-CC0A-F17F-3E014AD4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2" y="1057644"/>
            <a:ext cx="3878846" cy="1478072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0927257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1439</Words>
  <Application>Microsoft Office PowerPoint</Application>
  <PresentationFormat>Экран (16:9)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Bahnschrift</vt:lpstr>
      <vt:lpstr>Barlow Condensed ExtraBold</vt:lpstr>
      <vt:lpstr>Anaheim</vt:lpstr>
      <vt:lpstr>Overpass Mono</vt:lpstr>
      <vt:lpstr>Arial</vt:lpstr>
      <vt:lpstr>Nunito Light</vt:lpstr>
      <vt:lpstr>Raleway SemiBold</vt:lpstr>
      <vt:lpstr>Programming Lesson Infographics by Slidesgo</vt:lpstr>
      <vt:lpstr>Программирование В лингвистике</vt:lpstr>
      <vt:lpstr>Matplotlib</vt:lpstr>
      <vt:lpstr>Структура Matplotlib</vt:lpstr>
      <vt:lpstr>Figure и Axes</vt:lpstr>
      <vt:lpstr>Подробнее</vt:lpstr>
      <vt:lpstr>Наш первый график</vt:lpstr>
      <vt:lpstr>plt.plot</vt:lpstr>
      <vt:lpstr>Графики matplotlib</vt:lpstr>
      <vt:lpstr>Возможности matplotlib</vt:lpstr>
      <vt:lpstr>ax.bar vs. DataFrame.plot.bar</vt:lpstr>
      <vt:lpstr>ax.bar vs. DataFrame.plot.bar</vt:lpstr>
      <vt:lpstr>Подграфики</vt:lpstr>
      <vt:lpstr>Построение подграфиков в цикле</vt:lpstr>
      <vt:lpstr>Трехмерные графики</vt:lpstr>
      <vt:lpstr>Seaborn</vt:lpstr>
      <vt:lpstr>ipywidgets</vt:lpstr>
      <vt:lpstr>Progress bar</vt:lpstr>
      <vt:lpstr>Взаимодействие с графиком</vt:lpstr>
      <vt:lpstr>Взаимодействие с графиком</vt:lpstr>
      <vt:lpstr>Универсальные названия цветов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В лингвистике</dc:title>
  <cp:lastModifiedBy>Melinkolia</cp:lastModifiedBy>
  <cp:revision>17</cp:revision>
  <dcterms:modified xsi:type="dcterms:W3CDTF">2024-03-06T12:13:48Z</dcterms:modified>
</cp:coreProperties>
</file>