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2"/>
  </p:notesMasterIdLst>
  <p:sldIdLst>
    <p:sldId id="256" r:id="rId2"/>
    <p:sldId id="342" r:id="rId3"/>
    <p:sldId id="348" r:id="rId4"/>
    <p:sldId id="349" r:id="rId5"/>
    <p:sldId id="257" r:id="rId6"/>
    <p:sldId id="344" r:id="rId7"/>
    <p:sldId id="345" r:id="rId8"/>
    <p:sldId id="346" r:id="rId9"/>
    <p:sldId id="347" r:id="rId10"/>
    <p:sldId id="351" r:id="rId11"/>
    <p:sldId id="352" r:id="rId12"/>
    <p:sldId id="353" r:id="rId13"/>
    <p:sldId id="354" r:id="rId14"/>
    <p:sldId id="356" r:id="rId15"/>
    <p:sldId id="371" r:id="rId16"/>
    <p:sldId id="358" r:id="rId17"/>
    <p:sldId id="357" r:id="rId18"/>
    <p:sldId id="360" r:id="rId19"/>
    <p:sldId id="361" r:id="rId20"/>
    <p:sldId id="362" r:id="rId21"/>
    <p:sldId id="359" r:id="rId22"/>
    <p:sldId id="363" r:id="rId23"/>
    <p:sldId id="364" r:id="rId24"/>
    <p:sldId id="369" r:id="rId25"/>
    <p:sldId id="258" r:id="rId26"/>
    <p:sldId id="365" r:id="rId27"/>
    <p:sldId id="367" r:id="rId28"/>
    <p:sldId id="368" r:id="rId29"/>
    <p:sldId id="372" r:id="rId30"/>
    <p:sldId id="373" r:id="rId31"/>
  </p:sldIdLst>
  <p:sldSz cx="9144000" cy="5143500" type="screen16x9"/>
  <p:notesSz cx="6858000" cy="9144000"/>
  <p:embeddedFontLst>
    <p:embeddedFont>
      <p:font typeface="Aldrich" panose="020B0604020202020204" charset="0"/>
      <p:regular r:id="rId33"/>
    </p:embeddedFont>
    <p:embeddedFont>
      <p:font typeface="Bahnschrift" panose="020B0502040204020203" pitchFamily="34" charset="0"/>
      <p:regular r:id="rId34"/>
      <p:bold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Didact Gothic" panose="00000500000000000000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2105B-8CC3-4BD0-9333-02534EA3CE41}">
  <a:tblStyle styleId="{3C22105B-8CC3-4BD0-9333-02534EA3CE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22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91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901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437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792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903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030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843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20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76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26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00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609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900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659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08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56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a745d1862b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a745d1862b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7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96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13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01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7611614" y="3464137"/>
            <a:ext cx="853189" cy="845690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214" name="Google Shape;214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219" name="Google Shape;219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3" name="Google Shape;223;p11"/>
          <p:cNvSpPr/>
          <p:nvPr/>
        </p:nvSpPr>
        <p:spPr>
          <a:xfrm rot="10800000" flipH="1">
            <a:off x="6388800" y="3636168"/>
            <a:ext cx="1611114" cy="1209957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10800000" flipH="1">
            <a:off x="5778850" y="3842942"/>
            <a:ext cx="1348069" cy="100435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title" hasCustomPrompt="1"/>
          </p:nvPr>
        </p:nvSpPr>
        <p:spPr>
          <a:xfrm>
            <a:off x="1057200" y="1106125"/>
            <a:ext cx="70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97582" y="-6"/>
            <a:ext cx="9411247" cy="5153383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645042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599712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381345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336015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176480" y="2989131"/>
            <a:ext cx="15171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723180" y="3373105"/>
            <a:ext cx="24237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59" r:id="rId5"/>
    <p:sldLayoutId id="2147483660" r:id="rId6"/>
    <p:sldLayoutId id="2147483661" r:id="rId7"/>
    <p:sldLayoutId id="2147483662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lorelei.aether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571750"/>
            <a:ext cx="4635900" cy="108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/>
                <a:ea typeface="Century Gothic"/>
                <a:cs typeface="Century Gothic"/>
                <a:sym typeface="Century Gothic"/>
              </a:rPr>
              <a:t>Разработка приложений. Лекция 2</a:t>
            </a:r>
            <a:endParaRPr lang="en-US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Верещагина Анна Дмитриевна (Аня)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lorelei.aether@gmail.com</a:t>
            </a:r>
            <a:endParaRPr sz="1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PyQt5</a:t>
            </a:r>
            <a:endParaRPr sz="72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898504" y="3050535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D1DE0-265A-97E0-C392-1A06C58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idact Gothic" panose="00000500000000000000" pitchFamily="2" charset="0"/>
              </a:rPr>
              <a:t>Создание </a:t>
            </a:r>
            <a:r>
              <a:rPr lang="en-US" dirty="0" err="1">
                <a:latin typeface="Didact Gothic" panose="00000500000000000000" pitchFamily="2" charset="0"/>
              </a:rPr>
              <a:t>QDockWidget</a:t>
            </a:r>
            <a:endParaRPr lang="ru-RU" dirty="0">
              <a:latin typeface="Didact Gothic" panose="00000500000000000000" pitchFamily="2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89F2F66-B5B8-74EA-4BB7-0C66264A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49154"/>
              </p:ext>
            </p:extLst>
          </p:nvPr>
        </p:nvGraphicFramePr>
        <p:xfrm>
          <a:off x="486697" y="1103449"/>
          <a:ext cx="8171836" cy="35093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78262">
                  <a:extLst>
                    <a:ext uri="{9D8B030D-6E8A-4147-A177-3AD203B41FA5}">
                      <a16:colId xmlns:a16="http://schemas.microsoft.com/office/drawing/2014/main" val="3332777511"/>
                    </a:ext>
                  </a:extLst>
                </a:gridCol>
                <a:gridCol w="3893574">
                  <a:extLst>
                    <a:ext uri="{9D8B030D-6E8A-4147-A177-3AD203B41FA5}">
                      <a16:colId xmlns:a16="http://schemas.microsoft.com/office/drawing/2014/main" val="1405930870"/>
                    </a:ext>
                  </a:extLst>
                </a:gridCol>
              </a:tblGrid>
              <a:tr h="732839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labelwidget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= </a:t>
                      </a:r>
                      <a:r>
                        <a:rPr lang="en-US" b="0" dirty="0" err="1">
                          <a:latin typeface="Bahnschrift" panose="020B0502040204020203" pitchFamily="34" charset="0"/>
                        </a:rPr>
                        <a:t>QDockWidget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(self)</a:t>
                      </a:r>
                      <a:endParaRPr lang="ru-RU" b="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Bahnschrift" panose="020B0502040204020203" pitchFamily="34" charset="0"/>
                        </a:rPr>
                        <a:t>Создаем «плавающий» виджет. Сюда поместим надпись.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014660"/>
                  </a:ext>
                </a:extLst>
              </a:tr>
              <a:tr h="655392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labelwidget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.setWindowTitle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(«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Подсказка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Называем «плавающий» виджет.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05324"/>
                  </a:ext>
                </a:extLst>
              </a:tr>
              <a:tr h="655392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ru-RU" dirty="0" err="1">
                          <a:latin typeface="Bahnschrift" panose="020B0502040204020203" pitchFamily="34" charset="0"/>
                        </a:rPr>
                        <a:t>QLabel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(«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Введите сюда текст!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Создаем нашу надпись.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57605"/>
                  </a:ext>
                </a:extLst>
              </a:tr>
              <a:tr h="732839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labelwidget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.setWidget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Устанавливаем надпись в «плавающий» виджет.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405193"/>
                  </a:ext>
                </a:extLst>
              </a:tr>
              <a:tr h="73283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" panose="020B0502040204020203" pitchFamily="34" charset="0"/>
                        </a:rPr>
                        <a:t>self.addDockWidget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Qt.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Bottom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DockWidgetArea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                           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labelwidget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Добавляем «плавающий» виджет в нижнюю область.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52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6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6"/>
          <p:cNvSpPr txBox="1">
            <a:spLocks noGrp="1"/>
          </p:cNvSpPr>
          <p:nvPr>
            <p:ph type="body" idx="1"/>
          </p:nvPr>
        </p:nvSpPr>
        <p:spPr>
          <a:xfrm>
            <a:off x="4693320" y="1201054"/>
            <a:ext cx="3894233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[1] </a:t>
            </a:r>
            <a:r>
              <a:rPr lang="ru-RU" dirty="0">
                <a:solidFill>
                  <a:schemeClr val="accent5"/>
                </a:solidFill>
              </a:rPr>
              <a:t>Верхняя - </a:t>
            </a:r>
            <a:r>
              <a:rPr lang="en-US" dirty="0" err="1">
                <a:solidFill>
                  <a:schemeClr val="accent5"/>
                </a:solidFill>
              </a:rPr>
              <a:t>Qt.TopDockWidgetArea</a:t>
            </a:r>
            <a:endParaRPr lang="en-US" dirty="0">
              <a:solidFill>
                <a:schemeClr val="accent5"/>
              </a:solidFill>
            </a:endParaRPr>
          </a:p>
          <a:p>
            <a:pPr marL="127000" indent="0">
              <a:lnSpc>
                <a:spcPct val="200000"/>
              </a:lnSpc>
              <a:buClr>
                <a:schemeClr val="accent5"/>
              </a:buClr>
              <a:buSzPts val="1600"/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ru-RU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ru-RU" dirty="0">
                <a:solidFill>
                  <a:schemeClr val="accent5"/>
                </a:solidFill>
              </a:rPr>
              <a:t>Нижняя - </a:t>
            </a:r>
            <a:r>
              <a:rPr lang="en-US" dirty="0" err="1">
                <a:solidFill>
                  <a:schemeClr val="accent5"/>
                </a:solidFill>
              </a:rPr>
              <a:t>Qt.BottomDockWidgetArea</a:t>
            </a:r>
            <a:endParaRPr lang="en-US" dirty="0">
              <a:solidFill>
                <a:schemeClr val="accent5"/>
              </a:solidFill>
            </a:endParaRPr>
          </a:p>
          <a:p>
            <a:pPr marL="1270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ru-RU" b="1" dirty="0">
                <a:solidFill>
                  <a:schemeClr val="accent4">
                    <a:lumMod val="50000"/>
                  </a:schemeClr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] </a:t>
            </a:r>
            <a:r>
              <a:rPr lang="ru-RU" dirty="0">
                <a:solidFill>
                  <a:schemeClr val="accent5"/>
                </a:solidFill>
              </a:rPr>
              <a:t>Правая - </a:t>
            </a:r>
            <a:r>
              <a:rPr lang="en-US" dirty="0" err="1">
                <a:solidFill>
                  <a:schemeClr val="accent5"/>
                </a:solidFill>
              </a:rPr>
              <a:t>Qt.RightDockWidgetArea</a:t>
            </a:r>
            <a:endParaRPr lang="en-US" dirty="0">
              <a:solidFill>
                <a:schemeClr val="accent5"/>
              </a:solidFill>
            </a:endParaRPr>
          </a:p>
          <a:p>
            <a:pPr marL="127000" indent="0">
              <a:lnSpc>
                <a:spcPct val="200000"/>
              </a:lnSpc>
              <a:buClr>
                <a:schemeClr val="accent5"/>
              </a:buClr>
              <a:buSzPts val="1600"/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[4] </a:t>
            </a:r>
            <a:r>
              <a:rPr lang="ru-RU" dirty="0">
                <a:solidFill>
                  <a:schemeClr val="accent5"/>
                </a:solidFill>
              </a:rPr>
              <a:t>Левая - </a:t>
            </a:r>
            <a:r>
              <a:rPr lang="en-US" dirty="0" err="1">
                <a:solidFill>
                  <a:schemeClr val="accent5"/>
                </a:solidFill>
              </a:rPr>
              <a:t>Qt.LeftDockWidgetArea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9420" y="418016"/>
            <a:ext cx="7927800" cy="713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Области</a:t>
            </a:r>
            <a:r>
              <a:rPr lang="ru-RU" dirty="0"/>
              <a:t> </a:t>
            </a:r>
            <a:r>
              <a:rPr lang="en-US" dirty="0" err="1"/>
              <a:t>QDockWidget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07F45B-4D18-2BA3-4E38-5EC94A3F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12" y="1420943"/>
            <a:ext cx="3320487" cy="300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554;p29">
            <a:extLst>
              <a:ext uri="{FF2B5EF4-FFF2-40B4-BE49-F238E27FC236}">
                <a16:creationId xmlns:a16="http://schemas.microsoft.com/office/drawing/2014/main" id="{52E65B2E-3DDD-359E-B8F5-F9C889E79F63}"/>
              </a:ext>
            </a:extLst>
          </p:cNvPr>
          <p:cNvSpPr txBox="1">
            <a:spLocks/>
          </p:cNvSpPr>
          <p:nvPr/>
        </p:nvSpPr>
        <p:spPr>
          <a:xfrm>
            <a:off x="1594717" y="1998406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1]</a:t>
            </a:r>
          </a:p>
        </p:txBody>
      </p:sp>
      <p:sp>
        <p:nvSpPr>
          <p:cNvPr id="26" name="Google Shape;554;p29">
            <a:extLst>
              <a:ext uri="{FF2B5EF4-FFF2-40B4-BE49-F238E27FC236}">
                <a16:creationId xmlns:a16="http://schemas.microsoft.com/office/drawing/2014/main" id="{D99BCC81-6D6C-5881-B8F7-848D40FE72FB}"/>
              </a:ext>
            </a:extLst>
          </p:cNvPr>
          <p:cNvSpPr txBox="1">
            <a:spLocks/>
          </p:cNvSpPr>
          <p:nvPr/>
        </p:nvSpPr>
        <p:spPr>
          <a:xfrm>
            <a:off x="2382905" y="343684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ru-RU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27" name="Google Shape;554;p29">
            <a:extLst>
              <a:ext uri="{FF2B5EF4-FFF2-40B4-BE49-F238E27FC236}">
                <a16:creationId xmlns:a16="http://schemas.microsoft.com/office/drawing/2014/main" id="{067EEC39-A4ED-1C2F-0BD1-DAAEB6F36BD0}"/>
              </a:ext>
            </a:extLst>
          </p:cNvPr>
          <p:cNvSpPr txBox="1">
            <a:spLocks/>
          </p:cNvSpPr>
          <p:nvPr/>
        </p:nvSpPr>
        <p:spPr>
          <a:xfrm>
            <a:off x="1209775" y="2761204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4]</a:t>
            </a:r>
          </a:p>
        </p:txBody>
      </p:sp>
      <p:sp>
        <p:nvSpPr>
          <p:cNvPr id="28" name="Google Shape;554;p29">
            <a:extLst>
              <a:ext uri="{FF2B5EF4-FFF2-40B4-BE49-F238E27FC236}">
                <a16:creationId xmlns:a16="http://schemas.microsoft.com/office/drawing/2014/main" id="{7D643A4B-9062-8040-6A8A-54AE670EC332}"/>
              </a:ext>
            </a:extLst>
          </p:cNvPr>
          <p:cNvSpPr txBox="1">
            <a:spLocks/>
          </p:cNvSpPr>
          <p:nvPr/>
        </p:nvSpPr>
        <p:spPr>
          <a:xfrm>
            <a:off x="3520190" y="2748271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ru-RU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3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817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206182" y="778005"/>
            <a:ext cx="7699200" cy="2905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def </a:t>
            </a:r>
            <a:r>
              <a:rPr lang="en-US" sz="900" dirty="0" err="1">
                <a:solidFill>
                  <a:schemeClr val="accent5"/>
                </a:solidFill>
              </a:rPr>
              <a:t>initUI</a:t>
            </a:r>
            <a:r>
              <a:rPr lang="en-US" sz="900" dirty="0">
                <a:solidFill>
                  <a:schemeClr val="accent5"/>
                </a:solidFill>
              </a:rPr>
              <a:t>(self): # </a:t>
            </a:r>
            <a:r>
              <a:rPr lang="ru-RU" sz="9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QPlainTextEdit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Создаем простейший редактор 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self.setCentralWidget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Назначаем редактор текста главным виджетом нашего окна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QDockWidget</a:t>
            </a:r>
            <a:r>
              <a:rPr lang="en-US" sz="900" dirty="0">
                <a:solidFill>
                  <a:schemeClr val="accent5"/>
                </a:solidFill>
              </a:rPr>
              <a:t>(self)  # </a:t>
            </a:r>
            <a:r>
              <a:rPr lang="ru-RU" sz="900" dirty="0">
                <a:solidFill>
                  <a:schemeClr val="accent5"/>
                </a:solidFill>
              </a:rPr>
              <a:t>Создаем </a:t>
            </a:r>
            <a:r>
              <a:rPr lang="ru-RU" sz="900" dirty="0" err="1">
                <a:solidFill>
                  <a:schemeClr val="accent5"/>
                </a:solidFill>
              </a:rPr>
              <a:t>экземляр</a:t>
            </a:r>
            <a:r>
              <a:rPr lang="ru-RU" sz="900" dirty="0">
                <a:solidFill>
                  <a:schemeClr val="accent5"/>
                </a:solidFill>
              </a:rPr>
              <a:t> док-виджета. Это перемещаемый объект, уникальный для </a:t>
            </a:r>
            <a:r>
              <a:rPr lang="en-US" sz="900" dirty="0" err="1">
                <a:solidFill>
                  <a:schemeClr val="accent5"/>
                </a:solidFill>
              </a:rPr>
              <a:t>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labelwidget.setWindowTitle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ru-RU" sz="900" dirty="0">
                <a:solidFill>
                  <a:schemeClr val="accent5"/>
                </a:solidFill>
              </a:rPr>
              <a:t>Подсказка")  # Даем название нашему док-виджету.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label = </a:t>
            </a:r>
            <a:r>
              <a:rPr lang="en-US" sz="900" dirty="0" err="1">
                <a:solidFill>
                  <a:schemeClr val="accent5"/>
                </a:solidFill>
              </a:rPr>
              <a:t>QLabel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ru-RU" sz="900" dirty="0">
                <a:solidFill>
                  <a:schemeClr val="accent5"/>
                </a:solidFill>
              </a:rPr>
              <a:t>Введите сюда текст и выделите отрывок!")  # Создаем нашу надпись.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labelwidget.setWidget</a:t>
            </a:r>
            <a:r>
              <a:rPr lang="en-US" sz="900" dirty="0">
                <a:solidFill>
                  <a:schemeClr val="accent5"/>
                </a:solidFill>
              </a:rPr>
              <a:t>(label)  # </a:t>
            </a:r>
            <a:r>
              <a:rPr lang="ru-RU" sz="900" dirty="0">
                <a:solidFill>
                  <a:schemeClr val="accent5"/>
                </a:solidFill>
              </a:rPr>
              <a:t>Устанавливаем наш готовый виджет в экземпляр док-виджета.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self.addDockWidget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Qt.BottomDockWidgetArea</a:t>
            </a:r>
            <a:r>
              <a:rPr lang="en-US" sz="900" dirty="0">
                <a:solidFill>
                  <a:schemeClr val="accent5"/>
                </a:solidFill>
              </a:rPr>
              <a:t>, </a:t>
            </a:r>
            <a:r>
              <a:rPr lang="en-US" sz="900" dirty="0" err="1">
                <a:solidFill>
                  <a:schemeClr val="accent5"/>
                </a:solidFill>
              </a:rPr>
              <a:t>labelwidget</a:t>
            </a:r>
            <a:r>
              <a:rPr lang="en-US" sz="900" dirty="0">
                <a:solidFill>
                  <a:schemeClr val="accent5"/>
                </a:solidFill>
              </a:rPr>
              <a:t>) 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наш док-виджет и выбираем нижнюю область для него.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('exit.png'), '</a:t>
            </a:r>
            <a:r>
              <a:rPr lang="ru-RU" sz="900" dirty="0">
                <a:solidFill>
                  <a:schemeClr val="accent5"/>
                </a:solidFill>
              </a:rPr>
              <a:t>Выход', </a:t>
            </a:r>
            <a:r>
              <a:rPr lang="en-US" sz="900" dirty="0">
                <a:solidFill>
                  <a:schemeClr val="accent5"/>
                </a:solidFill>
              </a:rPr>
              <a:t>self) # </a:t>
            </a:r>
            <a:r>
              <a:rPr lang="ru-RU" sz="900" dirty="0">
                <a:solidFill>
                  <a:schemeClr val="accent5"/>
                </a:solidFill>
              </a:rPr>
              <a:t>Создаем действие "выход". Выбираем для него иконку и название.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exitAction.setShortcut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en-US" sz="900" dirty="0" err="1">
                <a:solidFill>
                  <a:schemeClr val="accent5"/>
                </a:solidFill>
              </a:rPr>
              <a:t>Ctrl+Q</a:t>
            </a:r>
            <a:r>
              <a:rPr lang="en-US" sz="900" dirty="0">
                <a:solidFill>
                  <a:schemeClr val="accent5"/>
                </a:solidFill>
              </a:rPr>
              <a:t>') # </a:t>
            </a:r>
            <a:r>
              <a:rPr lang="ru-RU" sz="900" dirty="0">
                <a:solidFill>
                  <a:schemeClr val="accent5"/>
                </a:solidFill>
              </a:rPr>
              <a:t>Выбираем горячие клавиши для выхода.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exitAction.setStatusTip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 из приложения') # Создаем подсказку к нашему действию.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exitAction.triggered.connect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self.close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Привязываем функцию к действию. В данном случае это уже </a:t>
            </a:r>
            <a:r>
              <a:rPr lang="ru-RU" sz="900" dirty="0" err="1">
                <a:solidFill>
                  <a:schemeClr val="accent5"/>
                </a:solidFill>
              </a:rPr>
              <a:t>существуюший</a:t>
            </a:r>
            <a:r>
              <a:rPr lang="ru-RU" sz="900" dirty="0">
                <a:solidFill>
                  <a:schemeClr val="accent5"/>
                </a:solidFill>
              </a:rPr>
              <a:t> метод .</a:t>
            </a:r>
            <a:r>
              <a:rPr lang="en-US" sz="900" dirty="0">
                <a:solidFill>
                  <a:schemeClr val="accent5"/>
                </a:solidFill>
              </a:rPr>
              <a:t>close.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self.statusBar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строку состояния.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menubar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self.menuBar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верхнее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menubar.addMenu</a:t>
            </a:r>
            <a:r>
              <a:rPr lang="en-US" sz="900" dirty="0">
                <a:solidFill>
                  <a:schemeClr val="accent5"/>
                </a:solidFill>
              </a:rPr>
              <a:t>('&amp;</a:t>
            </a:r>
            <a:r>
              <a:rPr lang="ru-RU" sz="900" dirty="0">
                <a:solidFill>
                  <a:schemeClr val="accent5"/>
                </a:solidFill>
              </a:rPr>
              <a:t>Опции') # </a:t>
            </a:r>
            <a:r>
              <a:rPr lang="ru-RU" sz="900" dirty="0" err="1">
                <a:solidFill>
                  <a:schemeClr val="accent5"/>
                </a:solidFill>
              </a:rPr>
              <a:t>Содаем</a:t>
            </a:r>
            <a:r>
              <a:rPr lang="ru-RU" sz="900" dirty="0">
                <a:solidFill>
                  <a:schemeClr val="accent5"/>
                </a:solidFill>
              </a:rPr>
              <a:t> категорию "опции" в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Добавляем в категорию "опции" наше действие.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toolbar = </a:t>
            </a:r>
            <a:r>
              <a:rPr lang="en-US" sz="900" dirty="0" err="1">
                <a:solidFill>
                  <a:schemeClr val="accent5"/>
                </a:solidFill>
              </a:rPr>
              <a:t>self.addToolBar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Выход') # Добавляем в поле с инструментами кнопку "Выход"...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toolbar.addAction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...</a:t>
            </a:r>
            <a:r>
              <a:rPr lang="ru-RU" sz="900" dirty="0">
                <a:solidFill>
                  <a:schemeClr val="accent5"/>
                </a:solidFill>
              </a:rPr>
              <a:t>И действие к нему.</a:t>
            </a:r>
            <a:endParaRPr sz="9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Построение</a:t>
            </a:r>
            <a:r>
              <a:rPr lang="ru-RU" dirty="0"/>
              <a:t> </a:t>
            </a:r>
            <a:r>
              <a:rPr lang="en-US" dirty="0" err="1"/>
              <a:t>QMainWindow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D69907-ADE7-C061-A910-AC50B5CCA7D6}"/>
              </a:ext>
            </a:extLst>
          </p:cNvPr>
          <p:cNvSpPr/>
          <p:nvPr/>
        </p:nvSpPr>
        <p:spPr>
          <a:xfrm>
            <a:off x="206182" y="1409839"/>
            <a:ext cx="7182760" cy="736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68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E25389-36A8-EB4C-2C76-64974547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05" y="1083531"/>
            <a:ext cx="5991437" cy="329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25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QMessageBox</a:t>
            </a:r>
            <a:endParaRPr dirty="0"/>
          </a:p>
        </p:txBody>
      </p:sp>
      <p:sp>
        <p:nvSpPr>
          <p:cNvPr id="16" name="Google Shape;1113;p55">
            <a:extLst>
              <a:ext uri="{FF2B5EF4-FFF2-40B4-BE49-F238E27FC236}">
                <a16:creationId xmlns:a16="http://schemas.microsoft.com/office/drawing/2014/main" id="{1E694AE9-D481-B15E-D6C3-E6115E6D00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375" y="1162183"/>
            <a:ext cx="7816941" cy="12735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Bahnschrift" panose="020B0502040204020203" pitchFamily="34" charset="0"/>
              </a:rPr>
              <a:t>from PyQt5.QtWidgets import </a:t>
            </a:r>
            <a:r>
              <a:rPr lang="en-US" b="0" dirty="0" err="1">
                <a:latin typeface="Bahnschrift" panose="020B0502040204020203" pitchFamily="34" charset="0"/>
              </a:rPr>
              <a:t>QMessageBox</a:t>
            </a:r>
            <a:endParaRPr lang="en-US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B050"/>
                </a:solidFill>
                <a:latin typeface="Bahnschrift" panose="020B0502040204020203" pitchFamily="34" charset="0"/>
              </a:rPr>
              <a:t>reply</a:t>
            </a:r>
            <a:r>
              <a:rPr lang="en-US" b="0" dirty="0">
                <a:latin typeface="Bahnschrift" panose="020B0502040204020203" pitchFamily="34" charset="0"/>
              </a:rPr>
              <a:t> = </a:t>
            </a:r>
            <a:r>
              <a:rPr lang="en-US" b="0" dirty="0" err="1">
                <a:latin typeface="Bahnschrift" panose="020B0502040204020203" pitchFamily="34" charset="0"/>
              </a:rPr>
              <a:t>QMessageBox.question</a:t>
            </a:r>
            <a:r>
              <a:rPr lang="en-US" b="0" dirty="0">
                <a:latin typeface="Bahnschrift" panose="020B0502040204020203" pitchFamily="34" charset="0"/>
              </a:rPr>
              <a:t>(self, '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Выход’</a:t>
            </a:r>
            <a:r>
              <a:rPr lang="ru-RU" b="0" dirty="0">
                <a:latin typeface="Bahnschrift" panose="020B0502040204020203" pitchFamily="34" charset="0"/>
              </a:rPr>
              <a:t>, "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Вы уверены, что хотите выйти?</a:t>
            </a:r>
            <a:r>
              <a:rPr lang="ru-RU" b="0" dirty="0">
                <a:latin typeface="Bahnschrift" panose="020B0502040204020203" pitchFamily="34" charset="0"/>
              </a:rPr>
              <a:t>",</a:t>
            </a:r>
            <a:r>
              <a:rPr lang="en-US" b="0" dirty="0">
                <a:latin typeface="Bahnschrift" panose="020B0502040204020203" pitchFamily="34" charset="0"/>
              </a:rPr>
              <a:t> 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QMessageBox.Yes</a:t>
            </a:r>
            <a:r>
              <a:rPr lang="en-US" b="0" dirty="0">
                <a:latin typeface="Bahnschrift" panose="020B0502040204020203" pitchFamily="34" charset="0"/>
              </a:rPr>
              <a:t> | 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QMessageBox.No</a:t>
            </a:r>
            <a:r>
              <a:rPr lang="en-US" b="0" dirty="0">
                <a:latin typeface="Bahnschrift" panose="020B0502040204020203" pitchFamily="34" charset="0"/>
              </a:rPr>
              <a:t>, 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QMessageBox.No</a:t>
            </a:r>
            <a:r>
              <a:rPr lang="en-US" b="0" dirty="0">
                <a:latin typeface="Bahnschrift" panose="020B0502040204020203" pitchFamily="34" charset="0"/>
              </a:rPr>
              <a:t>)</a:t>
            </a:r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37B64C9D-0CB0-FA0B-8F74-D35092A5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50039"/>
              </p:ext>
            </p:extLst>
          </p:nvPr>
        </p:nvGraphicFramePr>
        <p:xfrm>
          <a:off x="656303" y="2435763"/>
          <a:ext cx="7765270" cy="201481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05981">
                  <a:extLst>
                    <a:ext uri="{9D8B030D-6E8A-4147-A177-3AD203B41FA5}">
                      <a16:colId xmlns:a16="http://schemas.microsoft.com/office/drawing/2014/main" val="1489865117"/>
                    </a:ext>
                  </a:extLst>
                </a:gridCol>
                <a:gridCol w="4159289">
                  <a:extLst>
                    <a:ext uri="{9D8B030D-6E8A-4147-A177-3AD203B41FA5}">
                      <a16:colId xmlns:a16="http://schemas.microsoft.com/office/drawing/2014/main" val="3075238254"/>
                    </a:ext>
                  </a:extLst>
                </a:gridCol>
              </a:tblGrid>
              <a:tr h="55566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reply 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QMessageBox.question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Вызываем сообщение и кладем ответ юзера в переменную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reply.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798853"/>
                  </a:ext>
                </a:extLst>
              </a:tr>
              <a:tr h="364788">
                <a:tc>
                  <a:txBody>
                    <a:bodyPr/>
                    <a:lstStyle/>
                    <a:p>
                      <a:r>
                        <a:rPr lang="ru-RU" dirty="0"/>
                        <a:t>«Выход»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Заголовок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6585662"/>
                  </a:ext>
                </a:extLst>
              </a:tr>
              <a:tr h="364788">
                <a:tc>
                  <a:txBody>
                    <a:bodyPr/>
                    <a:lstStyle/>
                    <a:p>
                      <a:r>
                        <a:rPr lang="ru-RU" dirty="0"/>
                        <a:t>«Вы уверены, что хотите выйти?»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вопроса в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988204"/>
                  </a:ext>
                </a:extLst>
              </a:tr>
              <a:tr h="364788">
                <a:tc>
                  <a:txBody>
                    <a:bodyPr/>
                    <a:lstStyle/>
                    <a:p>
                      <a:r>
                        <a:rPr lang="en-US" dirty="0" err="1"/>
                        <a:t>QMessageBox.Yes</a:t>
                      </a:r>
                      <a:r>
                        <a:rPr lang="en-US" dirty="0"/>
                        <a:t> | </a:t>
                      </a:r>
                      <a:r>
                        <a:rPr lang="en-US" dirty="0" err="1"/>
                        <a:t>QMessageBox.No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Варианты ответа юзера.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1911491"/>
                  </a:ext>
                </a:extLst>
              </a:tr>
              <a:tr h="364788">
                <a:tc>
                  <a:txBody>
                    <a:bodyPr/>
                    <a:lstStyle/>
                    <a:p>
                      <a:r>
                        <a:rPr lang="en-US" dirty="0" err="1"/>
                        <a:t>QMessageBox.No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Ответ по умолчанию.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0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7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arning</a:t>
            </a:r>
            <a:r>
              <a:rPr lang="ru-RU" dirty="0"/>
              <a:t> </a:t>
            </a:r>
            <a:r>
              <a:rPr lang="en-US" dirty="0"/>
              <a:t>&amp; information</a:t>
            </a:r>
            <a:endParaRPr dirty="0"/>
          </a:p>
        </p:txBody>
      </p:sp>
      <p:sp>
        <p:nvSpPr>
          <p:cNvPr id="16" name="Google Shape;1113;p55">
            <a:extLst>
              <a:ext uri="{FF2B5EF4-FFF2-40B4-BE49-F238E27FC236}">
                <a16:creationId xmlns:a16="http://schemas.microsoft.com/office/drawing/2014/main" id="{1E694AE9-D481-B15E-D6C3-E6115E6D00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2375" y="1103450"/>
            <a:ext cx="7816941" cy="12735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Bahnschrift" panose="020B0502040204020203" pitchFamily="34" charset="0"/>
              </a:rPr>
              <a:t>from PyQt5.QtWidgets import </a:t>
            </a:r>
            <a:r>
              <a:rPr lang="en-US" b="0" dirty="0" err="1">
                <a:latin typeface="Bahnschrift" panose="020B0502040204020203" pitchFamily="34" charset="0"/>
              </a:rPr>
              <a:t>QMessageBox</a:t>
            </a:r>
            <a:endParaRPr lang="en-US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latin typeface="Bahnschrift" panose="020B0502040204020203" pitchFamily="34" charset="0"/>
              </a:rPr>
              <a:t>QMessageBox.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warning</a:t>
            </a:r>
            <a:r>
              <a:rPr lang="en-US" b="0" dirty="0">
                <a:latin typeface="Bahnschrift" panose="020B0502040204020203" pitchFamily="34" charset="0"/>
              </a:rPr>
              <a:t>(self, ‘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Ошибка’</a:t>
            </a:r>
            <a:r>
              <a:rPr lang="ru-RU" b="0" dirty="0">
                <a:latin typeface="Bahnschrift" panose="020B0502040204020203" pitchFamily="34" charset="0"/>
              </a:rPr>
              <a:t>, </a:t>
            </a:r>
            <a:r>
              <a:rPr lang="en-US" b="0" dirty="0">
                <a:latin typeface="Bahnschrift" panose="020B0502040204020203" pitchFamily="34" charset="0"/>
              </a:rPr>
              <a:t>‘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Что-то пошло не так.</a:t>
            </a:r>
            <a:r>
              <a:rPr lang="en-US" b="0" dirty="0">
                <a:latin typeface="Bahnschrift" panose="020B0502040204020203" pitchFamily="34" charset="0"/>
              </a:rPr>
              <a:t>’)</a:t>
            </a:r>
            <a:endParaRPr lang="ru-RU" b="0" dirty="0">
              <a:latin typeface="Bahnschrift" panose="020B0502040204020203" pitchFamily="34" charset="0"/>
            </a:endParaRPr>
          </a:p>
          <a:p>
            <a:pPr marL="0" indent="0" algn="l"/>
            <a:r>
              <a:rPr lang="en-US" b="0" dirty="0" err="1">
                <a:latin typeface="Bahnschrift" panose="020B0502040204020203" pitchFamily="34" charset="0"/>
              </a:rPr>
              <a:t>QMessageBox.</a:t>
            </a:r>
            <a:r>
              <a:rPr lang="en-US" b="0" dirty="0" err="1">
                <a:solidFill>
                  <a:srgbClr val="00B050"/>
                </a:solidFill>
                <a:latin typeface="Bahnschrift" panose="020B0502040204020203" pitchFamily="34" charset="0"/>
              </a:rPr>
              <a:t>information</a:t>
            </a:r>
            <a:r>
              <a:rPr lang="en-US" b="0" dirty="0">
                <a:latin typeface="Bahnschrift" panose="020B0502040204020203" pitchFamily="34" charset="0"/>
              </a:rPr>
              <a:t>(self, ‘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Получилось’</a:t>
            </a:r>
            <a:r>
              <a:rPr lang="ru-RU" b="0" dirty="0">
                <a:latin typeface="Bahnschrift" panose="020B0502040204020203" pitchFamily="34" charset="0"/>
              </a:rPr>
              <a:t>, </a:t>
            </a:r>
            <a:r>
              <a:rPr lang="en-US" b="0" dirty="0">
                <a:latin typeface="Bahnschrift" panose="020B0502040204020203" pitchFamily="34" charset="0"/>
              </a:rPr>
              <a:t>‘</a:t>
            </a:r>
            <a:r>
              <a:rPr lang="ru-RU" b="0" dirty="0">
                <a:solidFill>
                  <a:srgbClr val="00B050"/>
                </a:solidFill>
                <a:latin typeface="Bahnschrift" panose="020B0502040204020203" pitchFamily="34" charset="0"/>
              </a:rPr>
              <a:t>Успешно обработано</a:t>
            </a:r>
            <a:r>
              <a:rPr lang="ru-RU" b="0" dirty="0">
                <a:latin typeface="Bahnschrift" panose="020B0502040204020203" pitchFamily="34" charset="0"/>
              </a:rPr>
              <a:t>!</a:t>
            </a:r>
            <a:r>
              <a:rPr lang="en-US" b="0" dirty="0">
                <a:latin typeface="Bahnschrift" panose="020B0502040204020203" pitchFamily="34" charset="0"/>
              </a:rPr>
              <a:t>’)</a:t>
            </a:r>
            <a:endParaRPr lang="ru-RU" b="0" dirty="0">
              <a:latin typeface="Bahnschrif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latin typeface="Bahnschrift" panose="020B0502040204020203" pitchFamily="34" charset="0"/>
            </a:endParaRPr>
          </a:p>
        </p:txBody>
      </p:sp>
      <p:graphicFrame>
        <p:nvGraphicFramePr>
          <p:cNvPr id="18" name="Таблица 18">
            <a:extLst>
              <a:ext uri="{FF2B5EF4-FFF2-40B4-BE49-F238E27FC236}">
                <a16:creationId xmlns:a16="http://schemas.microsoft.com/office/drawing/2014/main" id="{37B64C9D-0CB0-FA0B-8F74-D35092A5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53144"/>
              </p:ext>
            </p:extLst>
          </p:nvPr>
        </p:nvGraphicFramePr>
        <p:xfrm>
          <a:off x="689340" y="2377030"/>
          <a:ext cx="7765270" cy="96887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05981">
                  <a:extLst>
                    <a:ext uri="{9D8B030D-6E8A-4147-A177-3AD203B41FA5}">
                      <a16:colId xmlns:a16="http://schemas.microsoft.com/office/drawing/2014/main" val="1489865117"/>
                    </a:ext>
                  </a:extLst>
                </a:gridCol>
                <a:gridCol w="4159289">
                  <a:extLst>
                    <a:ext uri="{9D8B030D-6E8A-4147-A177-3AD203B41FA5}">
                      <a16:colId xmlns:a16="http://schemas.microsoft.com/office/drawing/2014/main" val="3075238254"/>
                    </a:ext>
                  </a:extLst>
                </a:gridCol>
              </a:tblGrid>
              <a:tr h="359279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QMessageBox.warning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Вызывается сообщение с предупреждением.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798853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r>
                        <a:rPr lang="ru-RU" dirty="0"/>
                        <a:t>«Ошибка»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Заголовок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6585662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r>
                        <a:rPr lang="ru-RU" dirty="0"/>
                        <a:t>«Что-то пошло не так»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сообщения в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988204"/>
                  </a:ext>
                </a:extLst>
              </a:tr>
            </a:tbl>
          </a:graphicData>
        </a:graphic>
      </p:graphicFrame>
      <p:graphicFrame>
        <p:nvGraphicFramePr>
          <p:cNvPr id="2" name="Таблица 18">
            <a:extLst>
              <a:ext uri="{FF2B5EF4-FFF2-40B4-BE49-F238E27FC236}">
                <a16:creationId xmlns:a16="http://schemas.microsoft.com/office/drawing/2014/main" id="{3D0D54FD-26F7-5364-1240-D1D708D8D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78085"/>
              </p:ext>
            </p:extLst>
          </p:nvPr>
        </p:nvGraphicFramePr>
        <p:xfrm>
          <a:off x="656303" y="3496877"/>
          <a:ext cx="7765270" cy="96887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05981">
                  <a:extLst>
                    <a:ext uri="{9D8B030D-6E8A-4147-A177-3AD203B41FA5}">
                      <a16:colId xmlns:a16="http://schemas.microsoft.com/office/drawing/2014/main" val="1489865117"/>
                    </a:ext>
                  </a:extLst>
                </a:gridCol>
                <a:gridCol w="4159289">
                  <a:extLst>
                    <a:ext uri="{9D8B030D-6E8A-4147-A177-3AD203B41FA5}">
                      <a16:colId xmlns:a16="http://schemas.microsoft.com/office/drawing/2014/main" val="3075238254"/>
                    </a:ext>
                  </a:extLst>
                </a:gridCol>
              </a:tblGrid>
              <a:tr h="359279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QMessageBox.information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Вызывается сообщение с информацией.</a:t>
                      </a:r>
                      <a:endParaRPr lang="ru-RU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798853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r>
                        <a:rPr lang="ru-RU" dirty="0"/>
                        <a:t>«Получилось»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Заголовок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6585662"/>
                  </a:ext>
                </a:extLst>
              </a:tr>
              <a:tr h="235863">
                <a:tc>
                  <a:txBody>
                    <a:bodyPr/>
                    <a:lstStyle/>
                    <a:p>
                      <a:r>
                        <a:rPr lang="ru-RU" dirty="0"/>
                        <a:t>«Успешно обработано!»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сообщения в </a:t>
                      </a:r>
                      <a:r>
                        <a:rPr lang="en-US" dirty="0" err="1"/>
                        <a:t>QMessageBox</a:t>
                      </a:r>
                      <a:r>
                        <a:rPr lang="en-US" dirty="0"/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98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64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722375" y="1640354"/>
            <a:ext cx="8487991" cy="208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def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closeEvent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event):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Создаем </a:t>
            </a:r>
            <a:r>
              <a:rPr lang="ru-RU" sz="1400" dirty="0" err="1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кастомное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событие выхода. Пользователю будет задан вопрос.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reply =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QMessageBox.question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'</a:t>
            </a: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Выход',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                         "Вы уверены, что хотите выйти?",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QMessageBox.Yes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|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                 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QMessageBox.No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QMessageBox.No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if reply ==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QMessageBox.Yes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Если юзер отвечает "да"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event.accept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то мы выходим.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else: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Если юзер отвечает "нет"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event.ignore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ничего не происходит.</a:t>
            </a:r>
            <a:endParaRPr sz="1400" dirty="0">
              <a:solidFill>
                <a:schemeClr val="accent4">
                  <a:lumMod val="50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Bahnschrift" panose="020B0502040204020203" pitchFamily="34" charset="0"/>
              </a:rPr>
              <a:t>Кастомный</a:t>
            </a:r>
            <a:r>
              <a:rPr lang="ru-RU" dirty="0">
                <a:latin typeface="Bahnschrift" panose="020B0502040204020203" pitchFamily="34" charset="0"/>
              </a:rPr>
              <a:t> выход из приложения</a:t>
            </a:r>
            <a:endParaRPr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516C8DAD-7107-6C03-E44E-E0E1F4503587}"/>
              </a:ext>
            </a:extLst>
          </p:cNvPr>
          <p:cNvSpPr/>
          <p:nvPr/>
        </p:nvSpPr>
        <p:spPr>
          <a:xfrm>
            <a:off x="390537" y="1039762"/>
            <a:ext cx="2581263" cy="442452"/>
          </a:xfrm>
          <a:prstGeom prst="wedgeRectCallout">
            <a:avLst>
              <a:gd name="adj1" fmla="val 898"/>
              <a:gd name="adj2" fmla="val 10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Переписываем существующий </a:t>
            </a:r>
            <a:r>
              <a:rPr lang="en-US" dirty="0" err="1"/>
              <a:t>closeEvent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B1F04A7-EC11-DEE1-2F83-9129D1413A27}"/>
              </a:ext>
            </a:extLst>
          </p:cNvPr>
          <p:cNvSpPr/>
          <p:nvPr/>
        </p:nvSpPr>
        <p:spPr>
          <a:xfrm>
            <a:off x="4011561" y="4090219"/>
            <a:ext cx="3812458" cy="533399"/>
          </a:xfrm>
          <a:prstGeom prst="wedgeRectCallout">
            <a:avLst>
              <a:gd name="adj1" fmla="val -34998"/>
              <a:gd name="adj2" fmla="val -115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Вставляем все это дело как отдельный метод в классе (после </a:t>
            </a:r>
            <a:r>
              <a:rPr lang="en-US" dirty="0" err="1"/>
              <a:t>initUI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362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59E11D-6801-14F1-9846-4B6143CA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36" y="1398486"/>
            <a:ext cx="5354383" cy="2570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43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390537" y="595640"/>
            <a:ext cx="7699200" cy="463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def </a:t>
            </a:r>
            <a:r>
              <a:rPr lang="en-US" sz="900" dirty="0" err="1">
                <a:solidFill>
                  <a:schemeClr val="accent5"/>
                </a:solidFill>
              </a:rPr>
              <a:t>initUI</a:t>
            </a:r>
            <a:r>
              <a:rPr lang="en-US" sz="900" dirty="0">
                <a:solidFill>
                  <a:schemeClr val="accent5"/>
                </a:solidFill>
              </a:rPr>
              <a:t>(self): # </a:t>
            </a:r>
            <a:r>
              <a:rPr lang="ru-RU" sz="9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QPlainTextEdit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Создаем простейший редактор 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self.setCentralWidget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Назначаем редактор текста главным виджетом нашего окна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QDockWidget</a:t>
            </a:r>
            <a:r>
              <a:rPr lang="en-US" sz="900" dirty="0">
                <a:solidFill>
                  <a:schemeClr val="accent5"/>
                </a:solidFill>
              </a:rPr>
              <a:t>(self)  # </a:t>
            </a:r>
            <a:r>
              <a:rPr lang="ru-RU" sz="900" dirty="0">
                <a:solidFill>
                  <a:schemeClr val="accent5"/>
                </a:solidFill>
              </a:rPr>
              <a:t>Создаем </a:t>
            </a:r>
            <a:r>
              <a:rPr lang="ru-RU" sz="900" dirty="0" err="1">
                <a:solidFill>
                  <a:schemeClr val="accent5"/>
                </a:solidFill>
              </a:rPr>
              <a:t>экземляр</a:t>
            </a:r>
            <a:r>
              <a:rPr lang="ru-RU" sz="900" dirty="0">
                <a:solidFill>
                  <a:schemeClr val="accent5"/>
                </a:solidFill>
              </a:rPr>
              <a:t> док-виджета. Это перемещаемый объект, уникальный для </a:t>
            </a:r>
            <a:r>
              <a:rPr lang="en-US" sz="900" dirty="0" err="1">
                <a:solidFill>
                  <a:schemeClr val="accent5"/>
                </a:solidFill>
              </a:rPr>
              <a:t>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labelwidget.setWindowTitle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ru-RU" sz="900" dirty="0">
                <a:solidFill>
                  <a:schemeClr val="accent5"/>
                </a:solidFill>
              </a:rPr>
              <a:t>Подсказка")  # Даем название нашему док-виджету.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label = </a:t>
            </a:r>
            <a:r>
              <a:rPr lang="en-US" sz="900" dirty="0" err="1">
                <a:solidFill>
                  <a:schemeClr val="accent5"/>
                </a:solidFill>
              </a:rPr>
              <a:t>QLabel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ru-RU" sz="900" dirty="0">
                <a:solidFill>
                  <a:schemeClr val="accent5"/>
                </a:solidFill>
              </a:rPr>
              <a:t>Введите сюда текст!")  # Создаем нашу надпись.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labelwidget.setWidget</a:t>
            </a:r>
            <a:r>
              <a:rPr lang="en-US" sz="900" dirty="0">
                <a:solidFill>
                  <a:schemeClr val="accent5"/>
                </a:solidFill>
              </a:rPr>
              <a:t>(label)  # </a:t>
            </a:r>
            <a:r>
              <a:rPr lang="ru-RU" sz="900" dirty="0">
                <a:solidFill>
                  <a:schemeClr val="accent5"/>
                </a:solidFill>
              </a:rPr>
              <a:t>Устанавливаем наш готовый виджет в экземпляр док-виджета.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self.addDockWidget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Qt.BottomDockWidgetArea</a:t>
            </a:r>
            <a:r>
              <a:rPr lang="en-US" sz="900" dirty="0">
                <a:solidFill>
                  <a:schemeClr val="accent5"/>
                </a:solidFill>
              </a:rPr>
              <a:t>, </a:t>
            </a:r>
            <a:r>
              <a:rPr lang="en-US" sz="900" dirty="0" err="1">
                <a:solidFill>
                  <a:schemeClr val="accent5"/>
                </a:solidFill>
              </a:rPr>
              <a:t>labelwidget</a:t>
            </a:r>
            <a:r>
              <a:rPr lang="en-US" sz="900" dirty="0">
                <a:solidFill>
                  <a:schemeClr val="accent5"/>
                </a:solidFill>
              </a:rPr>
              <a:t>) 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наш док-виджет и выбираем нижнюю область для него.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('exit.png'), '</a:t>
            </a:r>
            <a:r>
              <a:rPr lang="ru-RU" sz="900" dirty="0">
                <a:solidFill>
                  <a:schemeClr val="accent5"/>
                </a:solidFill>
              </a:rPr>
              <a:t>Выход', </a:t>
            </a:r>
            <a:r>
              <a:rPr lang="en-US" sz="900" dirty="0">
                <a:solidFill>
                  <a:schemeClr val="accent5"/>
                </a:solidFill>
              </a:rPr>
              <a:t>self) # </a:t>
            </a:r>
            <a:r>
              <a:rPr lang="ru-RU" sz="900" dirty="0">
                <a:solidFill>
                  <a:schemeClr val="accent5"/>
                </a:solidFill>
              </a:rPr>
              <a:t>Создаем действие "выход". Выбираем для него иконку и название.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exitAction.setShortcut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en-US" sz="900" dirty="0" err="1">
                <a:solidFill>
                  <a:schemeClr val="accent5"/>
                </a:solidFill>
              </a:rPr>
              <a:t>Ctrl+Q</a:t>
            </a:r>
            <a:r>
              <a:rPr lang="en-US" sz="900" dirty="0">
                <a:solidFill>
                  <a:schemeClr val="accent5"/>
                </a:solidFill>
              </a:rPr>
              <a:t>') # </a:t>
            </a:r>
            <a:r>
              <a:rPr lang="ru-RU" sz="900" dirty="0">
                <a:solidFill>
                  <a:schemeClr val="accent5"/>
                </a:solidFill>
              </a:rPr>
              <a:t>Выбираем горячие клавиши для выхода.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exitAction.setStatusTip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 из приложения') # Создаем подсказку к нашему действию.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exitAction.triggered.connect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self.close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Привязываем функцию к действию. В данном случае это уже </a:t>
            </a:r>
            <a:r>
              <a:rPr lang="ru-RU" sz="900" dirty="0" err="1">
                <a:solidFill>
                  <a:schemeClr val="accent5"/>
                </a:solidFill>
              </a:rPr>
              <a:t>существуюший</a:t>
            </a:r>
            <a:r>
              <a:rPr lang="ru-RU" sz="900" dirty="0">
                <a:solidFill>
                  <a:schemeClr val="accent5"/>
                </a:solidFill>
              </a:rPr>
              <a:t> метод .</a:t>
            </a:r>
            <a:r>
              <a:rPr lang="en-US" sz="900" dirty="0">
                <a:solidFill>
                  <a:schemeClr val="accent5"/>
                </a:solidFill>
              </a:rPr>
              <a:t>close.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continueAction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('continue.png'), '</a:t>
            </a:r>
            <a:r>
              <a:rPr lang="ru-RU" sz="900" dirty="0">
                <a:solidFill>
                  <a:schemeClr val="accent5"/>
                </a:solidFill>
              </a:rPr>
              <a:t>Продолжить', </a:t>
            </a:r>
            <a:r>
              <a:rPr lang="en-US" sz="900" dirty="0">
                <a:solidFill>
                  <a:schemeClr val="accent5"/>
                </a:solidFill>
              </a:rPr>
              <a:t>self) # </a:t>
            </a:r>
            <a:r>
              <a:rPr lang="ru-RU" sz="900" dirty="0">
                <a:solidFill>
                  <a:schemeClr val="accent5"/>
                </a:solidFill>
              </a:rPr>
              <a:t>Делаем аналогичную работу с действием "продолжить".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continueAction.setShortcut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en-US" sz="900" dirty="0" err="1">
                <a:solidFill>
                  <a:schemeClr val="accent5"/>
                </a:solidFill>
              </a:rPr>
              <a:t>Ctrl+W</a:t>
            </a:r>
            <a:r>
              <a:rPr lang="en-US" sz="900" dirty="0">
                <a:solidFill>
                  <a:schemeClr val="accent5"/>
                </a:solidFill>
              </a:rPr>
              <a:t>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continueAction.setStatusTip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Открыть следующее окно')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continueAction.triggered.connect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self.next_window</a:t>
            </a:r>
            <a:r>
              <a:rPr lang="en-US" sz="900" dirty="0">
                <a:solidFill>
                  <a:schemeClr val="accent5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self.statusBar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строку состояния.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menubar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self.menuBar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верхнее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menubar.addMenu</a:t>
            </a:r>
            <a:r>
              <a:rPr lang="en-US" sz="900" dirty="0">
                <a:solidFill>
                  <a:schemeClr val="accent5"/>
                </a:solidFill>
              </a:rPr>
              <a:t>('&amp;</a:t>
            </a:r>
            <a:r>
              <a:rPr lang="ru-RU" sz="900" dirty="0">
                <a:solidFill>
                  <a:schemeClr val="accent5"/>
                </a:solidFill>
              </a:rPr>
              <a:t>Опции') # </a:t>
            </a:r>
            <a:r>
              <a:rPr lang="ru-RU" sz="900" dirty="0" err="1">
                <a:solidFill>
                  <a:schemeClr val="accent5"/>
                </a:solidFill>
              </a:rPr>
              <a:t>Содаем</a:t>
            </a:r>
            <a:r>
              <a:rPr lang="ru-RU" sz="900" dirty="0">
                <a:solidFill>
                  <a:schemeClr val="accent5"/>
                </a:solidFill>
              </a:rPr>
              <a:t> категорию "опции" в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Добавляем в категорию "опции" наше действие.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continueAction</a:t>
            </a:r>
            <a:r>
              <a:rPr lang="en-US" sz="900" dirty="0">
                <a:solidFill>
                  <a:schemeClr val="accent5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toolbar = </a:t>
            </a:r>
            <a:r>
              <a:rPr lang="en-US" sz="900" dirty="0" err="1">
                <a:solidFill>
                  <a:schemeClr val="accent5"/>
                </a:solidFill>
              </a:rPr>
              <a:t>self.addToolBar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Выход') # Добавляем в поле с инструментами кнопку "Выход"...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toolbar.addAction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...</a:t>
            </a:r>
            <a:r>
              <a:rPr lang="ru-RU" sz="900" dirty="0">
                <a:solidFill>
                  <a:schemeClr val="accent5"/>
                </a:solidFill>
              </a:rPr>
              <a:t>И действие к нему.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toolbar2 = </a:t>
            </a:r>
            <a:r>
              <a:rPr lang="en-US" sz="900" dirty="0" err="1">
                <a:solidFill>
                  <a:schemeClr val="accent5"/>
                </a:solidFill>
              </a:rPr>
              <a:t>self.addToolBar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Продолжить') # То же самое делаем с "Продолжить".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toolbar2.addAction(</a:t>
            </a:r>
            <a:r>
              <a:rPr lang="en-US" sz="900" dirty="0" err="1">
                <a:solidFill>
                  <a:schemeClr val="accent5"/>
                </a:solidFill>
              </a:rPr>
              <a:t>continueAction</a:t>
            </a:r>
            <a:r>
              <a:rPr lang="en-US" sz="900" dirty="0">
                <a:solidFill>
                  <a:schemeClr val="accent5"/>
                </a:solidFill>
              </a:rPr>
              <a:t>)</a:t>
            </a:r>
            <a:endParaRPr sz="9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81116" y="169415"/>
            <a:ext cx="90628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Добавляем действие</a:t>
            </a:r>
            <a:r>
              <a:rPr lang="ru-RU" dirty="0"/>
              <a:t> </a:t>
            </a:r>
            <a:r>
              <a:rPr lang="ru-RU" dirty="0">
                <a:latin typeface="Bahnschrift" panose="020B0502040204020203" pitchFamily="34" charset="0"/>
              </a:rPr>
              <a:t>«Продолжить» в </a:t>
            </a:r>
            <a:r>
              <a:rPr lang="en-US" dirty="0" err="1">
                <a:latin typeface="Bahnschrift" panose="020B0502040204020203" pitchFamily="34" charset="0"/>
              </a:rPr>
              <a:t>QMainWindow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35A902-261B-210D-98A4-1E13A273D3FF}"/>
              </a:ext>
            </a:extLst>
          </p:cNvPr>
          <p:cNvSpPr/>
          <p:nvPr/>
        </p:nvSpPr>
        <p:spPr>
          <a:xfrm>
            <a:off x="390537" y="2722446"/>
            <a:ext cx="7182760" cy="662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865CEE-22B2-A0C0-EA70-AD355A73CED5}"/>
              </a:ext>
            </a:extLst>
          </p:cNvPr>
          <p:cNvSpPr/>
          <p:nvPr/>
        </p:nvSpPr>
        <p:spPr>
          <a:xfrm>
            <a:off x="243347" y="4114800"/>
            <a:ext cx="6998111" cy="154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6B691F-44E9-68E7-6B2C-9FA320004392}"/>
              </a:ext>
            </a:extLst>
          </p:cNvPr>
          <p:cNvSpPr/>
          <p:nvPr/>
        </p:nvSpPr>
        <p:spPr>
          <a:xfrm>
            <a:off x="321711" y="4655493"/>
            <a:ext cx="6742766" cy="31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216E8C-6977-1C56-6648-F257F047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3" y="1136877"/>
            <a:ext cx="247619" cy="266667"/>
          </a:xfrm>
          <a:prstGeom prst="rect">
            <a:avLst/>
          </a:prstGeom>
        </p:spPr>
      </p:pic>
      <p:sp>
        <p:nvSpPr>
          <p:cNvPr id="9" name="Google Shape;544;p28">
            <a:extLst>
              <a:ext uri="{FF2B5EF4-FFF2-40B4-BE49-F238E27FC236}">
                <a16:creationId xmlns:a16="http://schemas.microsoft.com/office/drawing/2014/main" id="{D23E6347-304E-8D99-9A27-468901912304}"/>
              </a:ext>
            </a:extLst>
          </p:cNvPr>
          <p:cNvSpPr txBox="1">
            <a:spLocks/>
          </p:cNvSpPr>
          <p:nvPr/>
        </p:nvSpPr>
        <p:spPr>
          <a:xfrm>
            <a:off x="7327196" y="976732"/>
            <a:ext cx="1226870" cy="58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u-RU" sz="2400" dirty="0">
                <a:latin typeface="Bahnschrift" panose="020B0502040204020203" pitchFamily="34" charset="0"/>
                <a:sym typeface="Century Gothic"/>
              </a:rPr>
              <a:t>Иконка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2F25432-B776-8063-8E82-1DA28DF6C916}"/>
              </a:ext>
            </a:extLst>
          </p:cNvPr>
          <p:cNvSpPr/>
          <p:nvPr/>
        </p:nvSpPr>
        <p:spPr>
          <a:xfrm>
            <a:off x="7146922" y="960613"/>
            <a:ext cx="1886466" cy="586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29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4C7A1D-DF57-347D-8975-AC31575D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237" y="1054804"/>
            <a:ext cx="6103526" cy="3351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32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6"/>
          <p:cNvSpPr txBox="1">
            <a:spLocks noGrp="1"/>
          </p:cNvSpPr>
          <p:nvPr>
            <p:ph type="body" idx="1"/>
          </p:nvPr>
        </p:nvSpPr>
        <p:spPr>
          <a:xfrm>
            <a:off x="4756102" y="1238963"/>
            <a:ext cx="3894233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</a:pPr>
            <a:r>
              <a:rPr lang="en-US" dirty="0" err="1">
                <a:solidFill>
                  <a:schemeClr val="accent5"/>
                </a:solidFill>
              </a:rPr>
              <a:t>QMainWindow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5"/>
                </a:solidFill>
              </a:rPr>
              <a:t>отличается от </a:t>
            </a:r>
            <a:r>
              <a:rPr lang="en-US" dirty="0" err="1">
                <a:solidFill>
                  <a:schemeClr val="accent5"/>
                </a:solidFill>
              </a:rPr>
              <a:t>QWidget</a:t>
            </a:r>
            <a:r>
              <a:rPr lang="ru-RU" dirty="0">
                <a:solidFill>
                  <a:schemeClr val="accent5"/>
                </a:solidFill>
              </a:rPr>
              <a:t> практически всем. Оно содержит: 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endParaRPr dirty="0">
              <a:solidFill>
                <a:schemeClr val="accent5"/>
              </a:solidFill>
            </a:endParaRP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Центральный виджет</a:t>
            </a:r>
            <a:r>
              <a:rPr lang="en-US" dirty="0">
                <a:solidFill>
                  <a:schemeClr val="accent5"/>
                </a:solidFill>
              </a:rPr>
              <a:t> [1]</a:t>
            </a:r>
            <a:r>
              <a:rPr lang="ru-RU" dirty="0">
                <a:solidFill>
                  <a:schemeClr val="accent5"/>
                </a:solidFill>
              </a:rPr>
              <a:t>; </a:t>
            </a: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«Плавающие» боковые виджеты</a:t>
            </a:r>
            <a:r>
              <a:rPr lang="en-US" dirty="0">
                <a:solidFill>
                  <a:schemeClr val="accent5"/>
                </a:solidFill>
              </a:rPr>
              <a:t> [2]</a:t>
            </a:r>
            <a:r>
              <a:rPr lang="ru-RU" dirty="0">
                <a:solidFill>
                  <a:schemeClr val="accent5"/>
                </a:solidFill>
              </a:rPr>
              <a:t>; </a:t>
            </a: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Поле с инструментами</a:t>
            </a:r>
            <a:r>
              <a:rPr lang="en-US" dirty="0">
                <a:solidFill>
                  <a:schemeClr val="accent5"/>
                </a:solidFill>
              </a:rPr>
              <a:t> [3]</a:t>
            </a:r>
            <a:r>
              <a:rPr lang="ru-RU" dirty="0">
                <a:solidFill>
                  <a:schemeClr val="accent5"/>
                </a:solidFill>
              </a:rPr>
              <a:t>; </a:t>
            </a: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Строку состояния</a:t>
            </a:r>
            <a:r>
              <a:rPr lang="en-US" dirty="0">
                <a:solidFill>
                  <a:schemeClr val="accent5"/>
                </a:solidFill>
              </a:rPr>
              <a:t> [4]</a:t>
            </a:r>
            <a:r>
              <a:rPr lang="ru-RU" dirty="0">
                <a:solidFill>
                  <a:schemeClr val="accent5"/>
                </a:solidFill>
              </a:rPr>
              <a:t>;</a:t>
            </a:r>
          </a:p>
          <a:p>
            <a:pPr marL="412750" indent="-28575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ru-RU" dirty="0">
                <a:solidFill>
                  <a:schemeClr val="accent5"/>
                </a:solidFill>
              </a:rPr>
              <a:t>Меню</a:t>
            </a:r>
            <a:r>
              <a:rPr lang="en-US" dirty="0">
                <a:solidFill>
                  <a:schemeClr val="accent5"/>
                </a:solidFill>
              </a:rPr>
              <a:t> [5]</a:t>
            </a:r>
            <a:r>
              <a:rPr lang="ru-RU" dirty="0">
                <a:solidFill>
                  <a:schemeClr val="accent5"/>
                </a:solidFill>
              </a:rPr>
              <a:t>.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240358"/>
            <a:ext cx="7927800" cy="7137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QMainWindow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77;p46">
            <a:extLst>
              <a:ext uri="{FF2B5EF4-FFF2-40B4-BE49-F238E27FC236}">
                <a16:creationId xmlns:a16="http://schemas.microsoft.com/office/drawing/2014/main" id="{8110AD5C-BF7D-FECF-410C-02CDAFAB1AC7}"/>
              </a:ext>
            </a:extLst>
          </p:cNvPr>
          <p:cNvSpPr txBox="1">
            <a:spLocks/>
          </p:cNvSpPr>
          <p:nvPr/>
        </p:nvSpPr>
        <p:spPr>
          <a:xfrm>
            <a:off x="1993235" y="503471"/>
            <a:ext cx="5525736" cy="68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6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27000" indent="0">
              <a:buClr>
                <a:schemeClr val="accent5"/>
              </a:buClr>
              <a:buSzPts val="1600"/>
              <a:buNone/>
            </a:pPr>
            <a:r>
              <a:rPr lang="ru-RU" dirty="0">
                <a:solidFill>
                  <a:schemeClr val="accent5"/>
                </a:solidFill>
              </a:rPr>
              <a:t>Виджет,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ru-RU" dirty="0">
                <a:solidFill>
                  <a:schemeClr val="accent5"/>
                </a:solidFill>
              </a:rPr>
              <a:t>который обычно используется как </a:t>
            </a:r>
            <a:r>
              <a:rPr lang="ru-RU" b="1" dirty="0">
                <a:solidFill>
                  <a:schemeClr val="accent5"/>
                </a:solidFill>
              </a:rPr>
              <a:t>главное окно.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07F45B-4D18-2BA3-4E38-5EC94A3F9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12" y="1420943"/>
            <a:ext cx="3320487" cy="300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554;p29">
            <a:extLst>
              <a:ext uri="{FF2B5EF4-FFF2-40B4-BE49-F238E27FC236}">
                <a16:creationId xmlns:a16="http://schemas.microsoft.com/office/drawing/2014/main" id="{7BA51D3E-2F7F-9459-963E-07DC677270DB}"/>
              </a:ext>
            </a:extLst>
          </p:cNvPr>
          <p:cNvSpPr txBox="1">
            <a:spLocks/>
          </p:cNvSpPr>
          <p:nvPr/>
        </p:nvSpPr>
        <p:spPr>
          <a:xfrm>
            <a:off x="1717283" y="244804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1]</a:t>
            </a:r>
          </a:p>
        </p:txBody>
      </p:sp>
      <p:sp>
        <p:nvSpPr>
          <p:cNvPr id="25" name="Google Shape;554;p29">
            <a:extLst>
              <a:ext uri="{FF2B5EF4-FFF2-40B4-BE49-F238E27FC236}">
                <a16:creationId xmlns:a16="http://schemas.microsoft.com/office/drawing/2014/main" id="{52E65B2E-3DDD-359E-B8F5-F9C889E79F63}"/>
              </a:ext>
            </a:extLst>
          </p:cNvPr>
          <p:cNvSpPr txBox="1">
            <a:spLocks/>
          </p:cNvSpPr>
          <p:nvPr/>
        </p:nvSpPr>
        <p:spPr>
          <a:xfrm>
            <a:off x="3110488" y="2005783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2]</a:t>
            </a:r>
          </a:p>
        </p:txBody>
      </p:sp>
      <p:sp>
        <p:nvSpPr>
          <p:cNvPr id="26" name="Google Shape;554;p29">
            <a:extLst>
              <a:ext uri="{FF2B5EF4-FFF2-40B4-BE49-F238E27FC236}">
                <a16:creationId xmlns:a16="http://schemas.microsoft.com/office/drawing/2014/main" id="{D99BCC81-6D6C-5881-B8F7-848D40FE72FB}"/>
              </a:ext>
            </a:extLst>
          </p:cNvPr>
          <p:cNvSpPr txBox="1">
            <a:spLocks/>
          </p:cNvSpPr>
          <p:nvPr/>
        </p:nvSpPr>
        <p:spPr>
          <a:xfrm>
            <a:off x="2382905" y="3436848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2]</a:t>
            </a:r>
          </a:p>
        </p:txBody>
      </p:sp>
      <p:sp>
        <p:nvSpPr>
          <p:cNvPr id="27" name="Google Shape;554;p29">
            <a:extLst>
              <a:ext uri="{FF2B5EF4-FFF2-40B4-BE49-F238E27FC236}">
                <a16:creationId xmlns:a16="http://schemas.microsoft.com/office/drawing/2014/main" id="{067EEC39-A4ED-1C2F-0BD1-DAAEB6F36BD0}"/>
              </a:ext>
            </a:extLst>
          </p:cNvPr>
          <p:cNvSpPr txBox="1">
            <a:spLocks/>
          </p:cNvSpPr>
          <p:nvPr/>
        </p:nvSpPr>
        <p:spPr>
          <a:xfrm>
            <a:off x="1209775" y="2761204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2]</a:t>
            </a:r>
          </a:p>
        </p:txBody>
      </p:sp>
      <p:sp>
        <p:nvSpPr>
          <p:cNvPr id="28" name="Google Shape;554;p29">
            <a:extLst>
              <a:ext uri="{FF2B5EF4-FFF2-40B4-BE49-F238E27FC236}">
                <a16:creationId xmlns:a16="http://schemas.microsoft.com/office/drawing/2014/main" id="{7D643A4B-9062-8040-6A8A-54AE670EC332}"/>
              </a:ext>
            </a:extLst>
          </p:cNvPr>
          <p:cNvSpPr txBox="1">
            <a:spLocks/>
          </p:cNvSpPr>
          <p:nvPr/>
        </p:nvSpPr>
        <p:spPr>
          <a:xfrm>
            <a:off x="3520190" y="2748271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2]</a:t>
            </a:r>
          </a:p>
        </p:txBody>
      </p:sp>
      <p:sp>
        <p:nvSpPr>
          <p:cNvPr id="29" name="Google Shape;554;p29">
            <a:extLst>
              <a:ext uri="{FF2B5EF4-FFF2-40B4-BE49-F238E27FC236}">
                <a16:creationId xmlns:a16="http://schemas.microsoft.com/office/drawing/2014/main" id="{62B61EA9-47BC-2D09-A32D-71D659E5168B}"/>
              </a:ext>
            </a:extLst>
          </p:cNvPr>
          <p:cNvSpPr txBox="1">
            <a:spLocks/>
          </p:cNvSpPr>
          <p:nvPr/>
        </p:nvSpPr>
        <p:spPr>
          <a:xfrm>
            <a:off x="1670464" y="1661509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3]</a:t>
            </a:r>
          </a:p>
        </p:txBody>
      </p:sp>
      <p:sp>
        <p:nvSpPr>
          <p:cNvPr id="30" name="Google Shape;554;p29">
            <a:extLst>
              <a:ext uri="{FF2B5EF4-FFF2-40B4-BE49-F238E27FC236}">
                <a16:creationId xmlns:a16="http://schemas.microsoft.com/office/drawing/2014/main" id="{1EA724FC-250E-3FBC-D422-2ED61580FB67}"/>
              </a:ext>
            </a:extLst>
          </p:cNvPr>
          <p:cNvSpPr txBox="1">
            <a:spLocks/>
          </p:cNvSpPr>
          <p:nvPr/>
        </p:nvSpPr>
        <p:spPr>
          <a:xfrm>
            <a:off x="2055670" y="4090455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4]</a:t>
            </a:r>
          </a:p>
        </p:txBody>
      </p:sp>
      <p:sp>
        <p:nvSpPr>
          <p:cNvPr id="31" name="Google Shape;554;p29">
            <a:extLst>
              <a:ext uri="{FF2B5EF4-FFF2-40B4-BE49-F238E27FC236}">
                <a16:creationId xmlns:a16="http://schemas.microsoft.com/office/drawing/2014/main" id="{32DFE2D1-E7D2-7AE7-CF32-4E00557FFFB4}"/>
              </a:ext>
            </a:extLst>
          </p:cNvPr>
          <p:cNvSpPr txBox="1">
            <a:spLocks/>
          </p:cNvSpPr>
          <p:nvPr/>
        </p:nvSpPr>
        <p:spPr>
          <a:xfrm>
            <a:off x="2292296" y="1368249"/>
            <a:ext cx="73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[</a:t>
            </a:r>
            <a:r>
              <a:rPr lang="en" sz="20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355421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258097" y="1183558"/>
            <a:ext cx="8288594" cy="277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def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next_window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(self):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Метод для открытия следующего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cursor =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self.textedit.textCursor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Создаем курсор, который вернет нам выделенный текст.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text =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cursor.selectedText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Получаем выделенный текст из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QTextEdit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self.w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= Window2(text)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Создаем следующее окно и передаем аргумент,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self.w.show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показываем его,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400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self.hide</a:t>
            </a:r>
            <a:r>
              <a:rPr lang="en-US" sz="1400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и скрываем это окно.</a:t>
            </a:r>
            <a:endParaRPr sz="1400"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81117" y="260393"/>
            <a:ext cx="90628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Добавляем метод</a:t>
            </a:r>
            <a:r>
              <a:rPr lang="ru-RU" dirty="0"/>
              <a:t> </a:t>
            </a:r>
            <a:r>
              <a:rPr lang="ru-RU" dirty="0">
                <a:latin typeface="Bahnschrift" panose="020B0502040204020203" pitchFamily="34" charset="0"/>
              </a:rPr>
              <a:t>«Продолжить» в </a:t>
            </a:r>
            <a:r>
              <a:rPr lang="en-US" dirty="0">
                <a:latin typeface="Bahnschrift" panose="020B0502040204020203" pitchFamily="34" charset="0"/>
              </a:rPr>
              <a:t>Window1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4" name="Облачко с текстом: прямоугольное со скругленными углами 13">
            <a:extLst>
              <a:ext uri="{FF2B5EF4-FFF2-40B4-BE49-F238E27FC236}">
                <a16:creationId xmlns:a16="http://schemas.microsoft.com/office/drawing/2014/main" id="{05C50D68-2C08-7A77-42AD-890FBD1B0610}"/>
              </a:ext>
            </a:extLst>
          </p:cNvPr>
          <p:cNvSpPr/>
          <p:nvPr/>
        </p:nvSpPr>
        <p:spPr>
          <a:xfrm>
            <a:off x="1681168" y="2323075"/>
            <a:ext cx="5036574" cy="1987332"/>
          </a:xfrm>
          <a:custGeom>
            <a:avLst/>
            <a:gdLst>
              <a:gd name="connsiteX0" fmla="*/ 0 w 5036574"/>
              <a:gd name="connsiteY0" fmla="*/ 114302 h 685800"/>
              <a:gd name="connsiteX1" fmla="*/ 114302 w 5036574"/>
              <a:gd name="connsiteY1" fmla="*/ 0 h 685800"/>
              <a:gd name="connsiteX2" fmla="*/ 839429 w 5036574"/>
              <a:gd name="connsiteY2" fmla="*/ 0 h 685800"/>
              <a:gd name="connsiteX3" fmla="*/ 2495723 w 5036574"/>
              <a:gd name="connsiteY3" fmla="*/ -1301532 h 685800"/>
              <a:gd name="connsiteX4" fmla="*/ 2098573 w 5036574"/>
              <a:gd name="connsiteY4" fmla="*/ 0 h 685800"/>
              <a:gd name="connsiteX5" fmla="*/ 4922272 w 5036574"/>
              <a:gd name="connsiteY5" fmla="*/ 0 h 685800"/>
              <a:gd name="connsiteX6" fmla="*/ 5036574 w 5036574"/>
              <a:gd name="connsiteY6" fmla="*/ 114302 h 685800"/>
              <a:gd name="connsiteX7" fmla="*/ 5036574 w 5036574"/>
              <a:gd name="connsiteY7" fmla="*/ 114300 h 685800"/>
              <a:gd name="connsiteX8" fmla="*/ 5036574 w 5036574"/>
              <a:gd name="connsiteY8" fmla="*/ 114300 h 685800"/>
              <a:gd name="connsiteX9" fmla="*/ 5036574 w 5036574"/>
              <a:gd name="connsiteY9" fmla="*/ 285750 h 685800"/>
              <a:gd name="connsiteX10" fmla="*/ 5036574 w 5036574"/>
              <a:gd name="connsiteY10" fmla="*/ 571498 h 685800"/>
              <a:gd name="connsiteX11" fmla="*/ 4922272 w 5036574"/>
              <a:gd name="connsiteY11" fmla="*/ 685800 h 685800"/>
              <a:gd name="connsiteX12" fmla="*/ 2098573 w 5036574"/>
              <a:gd name="connsiteY12" fmla="*/ 685800 h 685800"/>
              <a:gd name="connsiteX13" fmla="*/ 839429 w 5036574"/>
              <a:gd name="connsiteY13" fmla="*/ 685800 h 685800"/>
              <a:gd name="connsiteX14" fmla="*/ 839429 w 5036574"/>
              <a:gd name="connsiteY14" fmla="*/ 685800 h 685800"/>
              <a:gd name="connsiteX15" fmla="*/ 114302 w 5036574"/>
              <a:gd name="connsiteY15" fmla="*/ 685800 h 685800"/>
              <a:gd name="connsiteX16" fmla="*/ 0 w 5036574"/>
              <a:gd name="connsiteY16" fmla="*/ 571498 h 685800"/>
              <a:gd name="connsiteX17" fmla="*/ 0 w 5036574"/>
              <a:gd name="connsiteY17" fmla="*/ 285750 h 685800"/>
              <a:gd name="connsiteX18" fmla="*/ 0 w 5036574"/>
              <a:gd name="connsiteY18" fmla="*/ 114300 h 685800"/>
              <a:gd name="connsiteX19" fmla="*/ 0 w 5036574"/>
              <a:gd name="connsiteY19" fmla="*/ 114300 h 685800"/>
              <a:gd name="connsiteX20" fmla="*/ 0 w 5036574"/>
              <a:gd name="connsiteY20" fmla="*/ 114302 h 685800"/>
              <a:gd name="connsiteX0" fmla="*/ 0 w 5036574"/>
              <a:gd name="connsiteY0" fmla="*/ 1415834 h 1987332"/>
              <a:gd name="connsiteX1" fmla="*/ 114302 w 5036574"/>
              <a:gd name="connsiteY1" fmla="*/ 1301532 h 1987332"/>
              <a:gd name="connsiteX2" fmla="*/ 1672713 w 5036574"/>
              <a:gd name="connsiteY2" fmla="*/ 1279410 h 1987332"/>
              <a:gd name="connsiteX3" fmla="*/ 2495723 w 5036574"/>
              <a:gd name="connsiteY3" fmla="*/ 0 h 1987332"/>
              <a:gd name="connsiteX4" fmla="*/ 2098573 w 5036574"/>
              <a:gd name="connsiteY4" fmla="*/ 1301532 h 1987332"/>
              <a:gd name="connsiteX5" fmla="*/ 4922272 w 5036574"/>
              <a:gd name="connsiteY5" fmla="*/ 1301532 h 1987332"/>
              <a:gd name="connsiteX6" fmla="*/ 5036574 w 5036574"/>
              <a:gd name="connsiteY6" fmla="*/ 1415834 h 1987332"/>
              <a:gd name="connsiteX7" fmla="*/ 5036574 w 5036574"/>
              <a:gd name="connsiteY7" fmla="*/ 1415832 h 1987332"/>
              <a:gd name="connsiteX8" fmla="*/ 5036574 w 5036574"/>
              <a:gd name="connsiteY8" fmla="*/ 1415832 h 1987332"/>
              <a:gd name="connsiteX9" fmla="*/ 5036574 w 5036574"/>
              <a:gd name="connsiteY9" fmla="*/ 1587282 h 1987332"/>
              <a:gd name="connsiteX10" fmla="*/ 5036574 w 5036574"/>
              <a:gd name="connsiteY10" fmla="*/ 1873030 h 1987332"/>
              <a:gd name="connsiteX11" fmla="*/ 4922272 w 5036574"/>
              <a:gd name="connsiteY11" fmla="*/ 1987332 h 1987332"/>
              <a:gd name="connsiteX12" fmla="*/ 2098573 w 5036574"/>
              <a:gd name="connsiteY12" fmla="*/ 1987332 h 1987332"/>
              <a:gd name="connsiteX13" fmla="*/ 839429 w 5036574"/>
              <a:gd name="connsiteY13" fmla="*/ 1987332 h 1987332"/>
              <a:gd name="connsiteX14" fmla="*/ 839429 w 5036574"/>
              <a:gd name="connsiteY14" fmla="*/ 1987332 h 1987332"/>
              <a:gd name="connsiteX15" fmla="*/ 114302 w 5036574"/>
              <a:gd name="connsiteY15" fmla="*/ 1987332 h 1987332"/>
              <a:gd name="connsiteX16" fmla="*/ 0 w 5036574"/>
              <a:gd name="connsiteY16" fmla="*/ 1873030 h 1987332"/>
              <a:gd name="connsiteX17" fmla="*/ 0 w 5036574"/>
              <a:gd name="connsiteY17" fmla="*/ 1587282 h 1987332"/>
              <a:gd name="connsiteX18" fmla="*/ 0 w 5036574"/>
              <a:gd name="connsiteY18" fmla="*/ 1415832 h 1987332"/>
              <a:gd name="connsiteX19" fmla="*/ 0 w 5036574"/>
              <a:gd name="connsiteY19" fmla="*/ 1415832 h 1987332"/>
              <a:gd name="connsiteX20" fmla="*/ 0 w 5036574"/>
              <a:gd name="connsiteY20" fmla="*/ 1415834 h 198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6574" h="1987332">
                <a:moveTo>
                  <a:pt x="0" y="1415834"/>
                </a:moveTo>
                <a:cubicBezTo>
                  <a:pt x="0" y="1352707"/>
                  <a:pt x="51175" y="1301532"/>
                  <a:pt x="114302" y="1301532"/>
                </a:cubicBezTo>
                <a:lnTo>
                  <a:pt x="1672713" y="1279410"/>
                </a:lnTo>
                <a:lnTo>
                  <a:pt x="2495723" y="0"/>
                </a:lnTo>
                <a:lnTo>
                  <a:pt x="2098573" y="1301532"/>
                </a:lnTo>
                <a:lnTo>
                  <a:pt x="4922272" y="1301532"/>
                </a:lnTo>
                <a:cubicBezTo>
                  <a:pt x="4985399" y="1301532"/>
                  <a:pt x="5036574" y="1352707"/>
                  <a:pt x="5036574" y="1415834"/>
                </a:cubicBezTo>
                <a:lnTo>
                  <a:pt x="5036574" y="1415832"/>
                </a:lnTo>
                <a:lnTo>
                  <a:pt x="5036574" y="1415832"/>
                </a:lnTo>
                <a:lnTo>
                  <a:pt x="5036574" y="1587282"/>
                </a:lnTo>
                <a:lnTo>
                  <a:pt x="5036574" y="1873030"/>
                </a:lnTo>
                <a:cubicBezTo>
                  <a:pt x="5036574" y="1936157"/>
                  <a:pt x="4985399" y="1987332"/>
                  <a:pt x="4922272" y="1987332"/>
                </a:cubicBezTo>
                <a:lnTo>
                  <a:pt x="2098573" y="1987332"/>
                </a:lnTo>
                <a:lnTo>
                  <a:pt x="839429" y="1987332"/>
                </a:lnTo>
                <a:lnTo>
                  <a:pt x="839429" y="1987332"/>
                </a:lnTo>
                <a:lnTo>
                  <a:pt x="114302" y="1987332"/>
                </a:lnTo>
                <a:cubicBezTo>
                  <a:pt x="51175" y="1987332"/>
                  <a:pt x="0" y="1936157"/>
                  <a:pt x="0" y="1873030"/>
                </a:cubicBezTo>
                <a:lnTo>
                  <a:pt x="0" y="1587282"/>
                </a:lnTo>
                <a:lnTo>
                  <a:pt x="0" y="1415832"/>
                </a:lnTo>
                <a:lnTo>
                  <a:pt x="0" y="1415832"/>
                </a:lnTo>
                <a:lnTo>
                  <a:pt x="0" y="14158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dirty="0"/>
              <a:t>Все это вставляется как отдельный метод класса нашего окошка (после </a:t>
            </a:r>
            <a:r>
              <a:rPr lang="en-US" dirty="0" err="1"/>
              <a:t>initUI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50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198808" y="742115"/>
            <a:ext cx="7699200" cy="463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class Window2(</a:t>
            </a:r>
            <a:r>
              <a:rPr lang="en-US" sz="1000" dirty="0" err="1">
                <a:solidFill>
                  <a:schemeClr val="accent5"/>
                </a:solidFill>
              </a:rPr>
              <a:t>QWidget</a:t>
            </a:r>
            <a:r>
              <a:rPr lang="en-US" sz="1000" dirty="0">
                <a:solidFill>
                  <a:schemeClr val="accent5"/>
                </a:solidFill>
              </a:rPr>
              <a:t>):  # </a:t>
            </a:r>
            <a:r>
              <a:rPr lang="ru-RU" sz="1000" dirty="0">
                <a:solidFill>
                  <a:schemeClr val="accent5"/>
                </a:solidFill>
              </a:rPr>
              <a:t>Создаем класс от родителя </a:t>
            </a:r>
            <a:r>
              <a:rPr lang="en-US" sz="1000" dirty="0" err="1">
                <a:solidFill>
                  <a:schemeClr val="accent5"/>
                </a:solidFill>
              </a:rPr>
              <a:t>QWidget</a:t>
            </a:r>
            <a:r>
              <a:rPr lang="en-US" sz="1000" dirty="0">
                <a:solidFill>
                  <a:schemeClr val="accent5"/>
                </a:solidFill>
              </a:rPr>
              <a:t> - </a:t>
            </a:r>
            <a:r>
              <a:rPr lang="ru-RU" sz="1000" dirty="0">
                <a:solidFill>
                  <a:schemeClr val="accent5"/>
                </a:solidFill>
              </a:rPr>
              <a:t>это будет наше второе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</a:t>
            </a:r>
            <a:r>
              <a:rPr lang="en-US" sz="1000" dirty="0">
                <a:solidFill>
                  <a:schemeClr val="accent5"/>
                </a:solidFill>
              </a:rPr>
              <a:t>def __</a:t>
            </a:r>
            <a:r>
              <a:rPr lang="en-US" sz="1000" dirty="0" err="1">
                <a:solidFill>
                  <a:schemeClr val="accent5"/>
                </a:solidFill>
              </a:rPr>
              <a:t>init</a:t>
            </a:r>
            <a:r>
              <a:rPr lang="en-US" sz="1000" dirty="0">
                <a:solidFill>
                  <a:schemeClr val="accent5"/>
                </a:solidFill>
              </a:rPr>
              <a:t>__(self, txt):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    super().__</a:t>
            </a:r>
            <a:r>
              <a:rPr lang="en-US" sz="1000" dirty="0" err="1">
                <a:solidFill>
                  <a:schemeClr val="accent5"/>
                </a:solidFill>
              </a:rPr>
              <a:t>init</a:t>
            </a:r>
            <a:r>
              <a:rPr lang="en-US" sz="1000" dirty="0">
                <a:solidFill>
                  <a:schemeClr val="accent5"/>
                </a:solidFill>
              </a:rPr>
              <a:t>__()  # </a:t>
            </a:r>
            <a:r>
              <a:rPr lang="ru-RU" sz="1000" dirty="0">
                <a:solidFill>
                  <a:schemeClr val="accent5"/>
                </a:solidFill>
              </a:rPr>
              <a:t>Наследуем методы и атрибуты класса </a:t>
            </a:r>
            <a:r>
              <a:rPr lang="en-US" sz="1000" dirty="0" err="1">
                <a:solidFill>
                  <a:schemeClr val="accent5"/>
                </a:solidFill>
              </a:rPr>
              <a:t>QWidget</a:t>
            </a:r>
            <a:r>
              <a:rPr lang="en-US" sz="10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self.setWindowTitle</a:t>
            </a:r>
            <a:r>
              <a:rPr lang="en-US" sz="1000" dirty="0">
                <a:solidFill>
                  <a:schemeClr val="accent5"/>
                </a:solidFill>
              </a:rPr>
              <a:t>("</a:t>
            </a:r>
            <a:r>
              <a:rPr lang="en-US" sz="1000" dirty="0" err="1">
                <a:solidFill>
                  <a:schemeClr val="accent5"/>
                </a:solidFill>
              </a:rPr>
              <a:t>QMainWindow</a:t>
            </a:r>
            <a:r>
              <a:rPr lang="en-US" sz="1000" dirty="0">
                <a:solidFill>
                  <a:schemeClr val="accent5"/>
                </a:solidFill>
              </a:rPr>
              <a:t> </a:t>
            </a:r>
            <a:r>
              <a:rPr lang="ru-RU" sz="1000" dirty="0">
                <a:solidFill>
                  <a:schemeClr val="accent5"/>
                </a:solidFill>
              </a:rPr>
              <a:t>и переход между окнами")  # Называем наше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self.resize</a:t>
            </a:r>
            <a:r>
              <a:rPr lang="en-US" sz="1000" dirty="0">
                <a:solidFill>
                  <a:schemeClr val="accent5"/>
                </a:solidFill>
              </a:rPr>
              <a:t>(500, 200)  # </a:t>
            </a:r>
            <a:r>
              <a:rPr lang="ru-RU" sz="1000" dirty="0">
                <a:solidFill>
                  <a:schemeClr val="accent5"/>
                </a:solidFill>
              </a:rPr>
              <a:t>Назначаем размер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self.setWindowIcon</a:t>
            </a:r>
            <a:r>
              <a:rPr lang="en-US" sz="1000" dirty="0">
                <a:solidFill>
                  <a:schemeClr val="accent5"/>
                </a:solidFill>
              </a:rPr>
              <a:t>(</a:t>
            </a:r>
            <a:r>
              <a:rPr lang="en-US" sz="1000" dirty="0" err="1">
                <a:solidFill>
                  <a:schemeClr val="accent5"/>
                </a:solidFill>
              </a:rPr>
              <a:t>QIcon</a:t>
            </a:r>
            <a:r>
              <a:rPr lang="en-US" sz="1000" dirty="0">
                <a:solidFill>
                  <a:schemeClr val="accent5"/>
                </a:solidFill>
              </a:rPr>
              <a:t>('icon.png'))  # </a:t>
            </a:r>
            <a:r>
              <a:rPr lang="ru-RU" sz="1000" dirty="0">
                <a:solidFill>
                  <a:schemeClr val="accent5"/>
                </a:solidFill>
              </a:rPr>
              <a:t>Выбираем иконку для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self.setFont</a:t>
            </a:r>
            <a:r>
              <a:rPr lang="en-US" sz="1000" dirty="0">
                <a:solidFill>
                  <a:schemeClr val="accent5"/>
                </a:solidFill>
              </a:rPr>
              <a:t>(</a:t>
            </a:r>
            <a:r>
              <a:rPr lang="en-US" sz="1000" dirty="0" err="1">
                <a:solidFill>
                  <a:schemeClr val="accent5"/>
                </a:solidFill>
              </a:rPr>
              <a:t>QFont</a:t>
            </a:r>
            <a:r>
              <a:rPr lang="en-US" sz="1000" dirty="0">
                <a:solidFill>
                  <a:schemeClr val="accent5"/>
                </a:solidFill>
              </a:rPr>
              <a:t>('Arial', 20))  # </a:t>
            </a:r>
            <a:r>
              <a:rPr lang="ru-RU" sz="1000" dirty="0">
                <a:solidFill>
                  <a:schemeClr val="accent5"/>
                </a:solidFill>
              </a:rPr>
              <a:t>Назначаем шрифт и размер шрифта.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self.w</a:t>
            </a:r>
            <a:r>
              <a:rPr lang="en-US" sz="1000" dirty="0">
                <a:solidFill>
                  <a:schemeClr val="accent5"/>
                </a:solidFill>
              </a:rPr>
              <a:t> = None  # </a:t>
            </a:r>
            <a:r>
              <a:rPr lang="ru-RU" sz="1000" dirty="0">
                <a:solidFill>
                  <a:schemeClr val="accent5"/>
                </a:solidFill>
              </a:rPr>
              <a:t>В эту переменную мы поместим наше предыдущее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self.text</a:t>
            </a:r>
            <a:r>
              <a:rPr lang="en-US" sz="1000" dirty="0">
                <a:solidFill>
                  <a:schemeClr val="accent5"/>
                </a:solidFill>
              </a:rPr>
              <a:t> = txt # </a:t>
            </a:r>
            <a:r>
              <a:rPr lang="ru-RU" sz="1000" dirty="0">
                <a:solidFill>
                  <a:schemeClr val="accent5"/>
                </a:solidFill>
              </a:rPr>
              <a:t>Кладем полученный текст в атрибут класса.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self.initUI</a:t>
            </a:r>
            <a:r>
              <a:rPr lang="en-US" sz="1000" dirty="0">
                <a:solidFill>
                  <a:schemeClr val="accent5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def </a:t>
            </a:r>
            <a:r>
              <a:rPr lang="en-US" sz="1000" dirty="0" err="1">
                <a:solidFill>
                  <a:schemeClr val="accent5"/>
                </a:solidFill>
              </a:rPr>
              <a:t>initUI</a:t>
            </a:r>
            <a:r>
              <a:rPr lang="en-US" sz="1000" dirty="0">
                <a:solidFill>
                  <a:schemeClr val="accent5"/>
                </a:solidFill>
              </a:rPr>
              <a:t>(self):  # </a:t>
            </a:r>
            <a:r>
              <a:rPr lang="ru-RU" sz="10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label1 = </a:t>
            </a:r>
            <a:r>
              <a:rPr lang="en-US" sz="1000" dirty="0" err="1">
                <a:solidFill>
                  <a:schemeClr val="accent5"/>
                </a:solidFill>
              </a:rPr>
              <a:t>QLabel</a:t>
            </a:r>
            <a:r>
              <a:rPr lang="en-US" sz="1000" dirty="0">
                <a:solidFill>
                  <a:schemeClr val="accent5"/>
                </a:solidFill>
              </a:rPr>
              <a:t>("</a:t>
            </a:r>
            <a:r>
              <a:rPr lang="ru-RU" sz="1000" dirty="0">
                <a:solidFill>
                  <a:schemeClr val="accent5"/>
                </a:solidFill>
              </a:rPr>
              <a:t>Вы выделили такой текст:")  # Создаем нашу надпись.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label1.setAlignment(</a:t>
            </a:r>
            <a:r>
              <a:rPr lang="en-US" sz="1000" dirty="0" err="1">
                <a:solidFill>
                  <a:schemeClr val="accent5"/>
                </a:solidFill>
              </a:rPr>
              <a:t>Qt.AlignCenter</a:t>
            </a:r>
            <a:r>
              <a:rPr lang="en-US" sz="1000" dirty="0">
                <a:solidFill>
                  <a:schemeClr val="accent5"/>
                </a:solidFill>
              </a:rPr>
              <a:t>)  # </a:t>
            </a:r>
            <a:r>
              <a:rPr lang="ru-RU" sz="1000" dirty="0">
                <a:solidFill>
                  <a:schemeClr val="accent5"/>
                </a:solidFill>
              </a:rPr>
              <a:t>Выравниваем по центру.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label2 = </a:t>
            </a:r>
            <a:r>
              <a:rPr lang="en-US" sz="1000" dirty="0" err="1">
                <a:solidFill>
                  <a:schemeClr val="accent5"/>
                </a:solidFill>
              </a:rPr>
              <a:t>QLabel</a:t>
            </a:r>
            <a:r>
              <a:rPr lang="en-US" sz="1000" dirty="0">
                <a:solidFill>
                  <a:schemeClr val="accent5"/>
                </a:solidFill>
              </a:rPr>
              <a:t>("") # </a:t>
            </a:r>
            <a:r>
              <a:rPr lang="ru-RU" sz="1000" dirty="0">
                <a:solidFill>
                  <a:schemeClr val="accent5"/>
                </a:solidFill>
              </a:rPr>
              <a:t>Создаем надпись, которую потом заполним текстом.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label2.setText(</a:t>
            </a:r>
            <a:r>
              <a:rPr lang="en-US" sz="1000" dirty="0" err="1">
                <a:solidFill>
                  <a:schemeClr val="accent5"/>
                </a:solidFill>
              </a:rPr>
              <a:t>self.text</a:t>
            </a:r>
            <a:r>
              <a:rPr lang="en-US" sz="1000" dirty="0">
                <a:solidFill>
                  <a:schemeClr val="accent5"/>
                </a:solidFill>
              </a:rPr>
              <a:t>) # </a:t>
            </a:r>
            <a:r>
              <a:rPr lang="ru-RU" sz="1000" dirty="0">
                <a:solidFill>
                  <a:schemeClr val="accent5"/>
                </a:solidFill>
              </a:rPr>
              <a:t>Устанавливаем полученный текст.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button = </a:t>
            </a:r>
            <a:r>
              <a:rPr lang="en-US" sz="1000" dirty="0" err="1">
                <a:solidFill>
                  <a:schemeClr val="accent5"/>
                </a:solidFill>
              </a:rPr>
              <a:t>QPushButton</a:t>
            </a:r>
            <a:r>
              <a:rPr lang="en-US" sz="1000" dirty="0">
                <a:solidFill>
                  <a:schemeClr val="accent5"/>
                </a:solidFill>
              </a:rPr>
              <a:t>("</a:t>
            </a:r>
            <a:r>
              <a:rPr lang="ru-RU" sz="1000" dirty="0">
                <a:solidFill>
                  <a:schemeClr val="accent5"/>
                </a:solidFill>
              </a:rPr>
              <a:t>Назад") # Создаем кнопку "Назад".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>
                <a:solidFill>
                  <a:schemeClr val="accent5"/>
                </a:solidFill>
              </a:rPr>
              <a:t>layout = </a:t>
            </a:r>
            <a:r>
              <a:rPr lang="en-US" sz="1000" dirty="0" err="1">
                <a:solidFill>
                  <a:schemeClr val="accent5"/>
                </a:solidFill>
              </a:rPr>
              <a:t>QVBoxLayout</a:t>
            </a:r>
            <a:r>
              <a:rPr lang="en-US" sz="1000" dirty="0">
                <a:solidFill>
                  <a:schemeClr val="accent5"/>
                </a:solidFill>
              </a:rPr>
              <a:t>()  # </a:t>
            </a:r>
            <a:r>
              <a:rPr lang="ru-RU" sz="1000" dirty="0">
                <a:solidFill>
                  <a:schemeClr val="accent5"/>
                </a:solidFill>
              </a:rPr>
              <a:t>Вертикальная раскладка, в которую мы будем класть наши виджеты.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layout.addWidget</a:t>
            </a:r>
            <a:r>
              <a:rPr lang="en-US" sz="1000" dirty="0">
                <a:solidFill>
                  <a:schemeClr val="accent5"/>
                </a:solidFill>
              </a:rPr>
              <a:t>(label1)  # </a:t>
            </a:r>
            <a:r>
              <a:rPr lang="ru-RU" sz="1000" dirty="0">
                <a:solidFill>
                  <a:schemeClr val="accent5"/>
                </a:solidFill>
              </a:rPr>
              <a:t>Добавляем надпись.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layout.addWidget</a:t>
            </a:r>
            <a:r>
              <a:rPr lang="en-US" sz="1000" dirty="0">
                <a:solidFill>
                  <a:schemeClr val="accent5"/>
                </a:solidFill>
              </a:rPr>
              <a:t>(label2)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layout.addWidget</a:t>
            </a:r>
            <a:r>
              <a:rPr lang="en-US" sz="1000" dirty="0">
                <a:solidFill>
                  <a:schemeClr val="accent5"/>
                </a:solidFill>
              </a:rPr>
              <a:t>(button)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self.setLayout</a:t>
            </a:r>
            <a:r>
              <a:rPr lang="en-US" sz="1000" dirty="0">
                <a:solidFill>
                  <a:schemeClr val="accent5"/>
                </a:solidFill>
              </a:rPr>
              <a:t>(layout)  # </a:t>
            </a:r>
            <a:r>
              <a:rPr lang="ru-RU" sz="1000" dirty="0">
                <a:solidFill>
                  <a:schemeClr val="accent5"/>
                </a:solidFill>
              </a:rPr>
              <a:t>Устанавливаем нашу раскладку в окно.</a:t>
            </a:r>
            <a:endParaRPr lang="en-US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accent5"/>
                </a:solidFill>
              </a:rPr>
              <a:t>        </a:t>
            </a:r>
            <a:r>
              <a:rPr lang="en-US" sz="1000" dirty="0" err="1">
                <a:solidFill>
                  <a:schemeClr val="accent5"/>
                </a:solidFill>
              </a:rPr>
              <a:t>button.clicked.connect</a:t>
            </a:r>
            <a:r>
              <a:rPr lang="en-US" sz="1000" dirty="0">
                <a:solidFill>
                  <a:schemeClr val="accent5"/>
                </a:solidFill>
              </a:rPr>
              <a:t>(</a:t>
            </a:r>
            <a:r>
              <a:rPr lang="en-US" sz="1000" dirty="0" err="1">
                <a:solidFill>
                  <a:schemeClr val="accent5"/>
                </a:solidFill>
              </a:rPr>
              <a:t>self.previousWindow</a:t>
            </a:r>
            <a:r>
              <a:rPr lang="en-US" sz="1000" dirty="0">
                <a:solidFill>
                  <a:schemeClr val="accent5"/>
                </a:solidFill>
              </a:rPr>
              <a:t>) # </a:t>
            </a:r>
            <a:r>
              <a:rPr lang="ru-RU" sz="1000" dirty="0">
                <a:solidFill>
                  <a:schemeClr val="accent5"/>
                </a:solidFill>
              </a:rPr>
              <a:t>Привязываем кнопку к функции «Назад».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Построение</a:t>
            </a:r>
            <a:r>
              <a:rPr lang="ru-RU" dirty="0"/>
              <a:t> </a:t>
            </a:r>
            <a:r>
              <a:rPr lang="ru-RU" dirty="0">
                <a:latin typeface="Bahnschrift" panose="020B0502040204020203" pitchFamily="34" charset="0"/>
              </a:rPr>
              <a:t>второго окна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" name="Облачко с текстом: прямоугольное со скругленными углами 2">
            <a:extLst>
              <a:ext uri="{FF2B5EF4-FFF2-40B4-BE49-F238E27FC236}">
                <a16:creationId xmlns:a16="http://schemas.microsoft.com/office/drawing/2014/main" id="{F577D157-0A5C-F9BB-2890-7BB81C1988DC}"/>
              </a:ext>
            </a:extLst>
          </p:cNvPr>
          <p:cNvSpPr/>
          <p:nvPr/>
        </p:nvSpPr>
        <p:spPr>
          <a:xfrm>
            <a:off x="5855357" y="973394"/>
            <a:ext cx="2978927" cy="774290"/>
          </a:xfrm>
          <a:prstGeom prst="wedgeRoundRectCallout">
            <a:avLst>
              <a:gd name="adj1" fmla="val -196368"/>
              <a:gd name="adj2" fmla="val -397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Помимо </a:t>
            </a:r>
            <a:r>
              <a:rPr lang="en-US" dirty="0"/>
              <a:t>self., </a:t>
            </a:r>
            <a:r>
              <a:rPr lang="ru-RU" dirty="0"/>
              <a:t>наше окно принимает еще один аргумент – выделенный текст.</a:t>
            </a:r>
          </a:p>
        </p:txBody>
      </p:sp>
      <p:sp>
        <p:nvSpPr>
          <p:cNvPr id="4" name="Облачко с текстом: прямоугольное со скругленными углами 3">
            <a:extLst>
              <a:ext uri="{FF2B5EF4-FFF2-40B4-BE49-F238E27FC236}">
                <a16:creationId xmlns:a16="http://schemas.microsoft.com/office/drawing/2014/main" id="{6D246D1E-F543-6695-DAD0-2EF0EFD4BA3F}"/>
              </a:ext>
            </a:extLst>
          </p:cNvPr>
          <p:cNvSpPr/>
          <p:nvPr/>
        </p:nvSpPr>
        <p:spPr>
          <a:xfrm>
            <a:off x="5169310" y="2440858"/>
            <a:ext cx="2477729" cy="848032"/>
          </a:xfrm>
          <a:prstGeom prst="wedgeRoundRectCallout">
            <a:avLst>
              <a:gd name="adj1" fmla="val -209523"/>
              <a:gd name="adj2" fmla="val -5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Этот текст затем кладется в атрибут класса…</a:t>
            </a:r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279448C2-E589-01A0-4851-57C7078C81F2}"/>
              </a:ext>
            </a:extLst>
          </p:cNvPr>
          <p:cNvSpPr/>
          <p:nvPr/>
        </p:nvSpPr>
        <p:spPr>
          <a:xfrm>
            <a:off x="6415548" y="3569110"/>
            <a:ext cx="1578078" cy="600996"/>
          </a:xfrm>
          <a:prstGeom prst="wedgeRoundRectCallout">
            <a:avLst>
              <a:gd name="adj1" fmla="val -212422"/>
              <a:gd name="adj2" fmla="val -356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 помещается в </a:t>
            </a:r>
            <a:r>
              <a:rPr lang="en-US" dirty="0" err="1"/>
              <a:t>QLabel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96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258097" y="1183558"/>
            <a:ext cx="8288594" cy="277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def </a:t>
            </a:r>
            <a:r>
              <a:rPr lang="en-US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previousWindow</a:t>
            </a: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self.w</a:t>
            </a: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= Window1()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Создаем экземпляр первого окна,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self.w.show</a:t>
            </a: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Показываем его,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dirty="0" err="1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self.hide</a:t>
            </a:r>
            <a:r>
              <a:rPr lang="en-US" dirty="0">
                <a:solidFill>
                  <a:schemeClr val="accent5"/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И скрываем это.</a:t>
            </a:r>
            <a:endParaRPr dirty="0">
              <a:solidFill>
                <a:schemeClr val="tx2">
                  <a:lumMod val="50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81117" y="260393"/>
            <a:ext cx="90628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Добавляем метод</a:t>
            </a:r>
            <a:r>
              <a:rPr lang="ru-RU" dirty="0"/>
              <a:t> </a:t>
            </a:r>
            <a:r>
              <a:rPr lang="ru-RU" dirty="0">
                <a:latin typeface="Bahnschrift" panose="020B0502040204020203" pitchFamily="34" charset="0"/>
              </a:rPr>
              <a:t>«Назад» в </a:t>
            </a:r>
            <a:r>
              <a:rPr lang="en-US" dirty="0">
                <a:latin typeface="Bahnschrift" panose="020B0502040204020203" pitchFamily="34" charset="0"/>
              </a:rPr>
              <a:t>Window2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14" name="Облачко с текстом: прямоугольное со скругленными углами 13">
            <a:extLst>
              <a:ext uri="{FF2B5EF4-FFF2-40B4-BE49-F238E27FC236}">
                <a16:creationId xmlns:a16="http://schemas.microsoft.com/office/drawing/2014/main" id="{05C50D68-2C08-7A77-42AD-890FBD1B0610}"/>
              </a:ext>
            </a:extLst>
          </p:cNvPr>
          <p:cNvSpPr/>
          <p:nvPr/>
        </p:nvSpPr>
        <p:spPr>
          <a:xfrm>
            <a:off x="1681168" y="2323075"/>
            <a:ext cx="5036574" cy="1987332"/>
          </a:xfrm>
          <a:custGeom>
            <a:avLst/>
            <a:gdLst>
              <a:gd name="connsiteX0" fmla="*/ 0 w 5036574"/>
              <a:gd name="connsiteY0" fmla="*/ 114302 h 685800"/>
              <a:gd name="connsiteX1" fmla="*/ 114302 w 5036574"/>
              <a:gd name="connsiteY1" fmla="*/ 0 h 685800"/>
              <a:gd name="connsiteX2" fmla="*/ 839429 w 5036574"/>
              <a:gd name="connsiteY2" fmla="*/ 0 h 685800"/>
              <a:gd name="connsiteX3" fmla="*/ 2495723 w 5036574"/>
              <a:gd name="connsiteY3" fmla="*/ -1301532 h 685800"/>
              <a:gd name="connsiteX4" fmla="*/ 2098573 w 5036574"/>
              <a:gd name="connsiteY4" fmla="*/ 0 h 685800"/>
              <a:gd name="connsiteX5" fmla="*/ 4922272 w 5036574"/>
              <a:gd name="connsiteY5" fmla="*/ 0 h 685800"/>
              <a:gd name="connsiteX6" fmla="*/ 5036574 w 5036574"/>
              <a:gd name="connsiteY6" fmla="*/ 114302 h 685800"/>
              <a:gd name="connsiteX7" fmla="*/ 5036574 w 5036574"/>
              <a:gd name="connsiteY7" fmla="*/ 114300 h 685800"/>
              <a:gd name="connsiteX8" fmla="*/ 5036574 w 5036574"/>
              <a:gd name="connsiteY8" fmla="*/ 114300 h 685800"/>
              <a:gd name="connsiteX9" fmla="*/ 5036574 w 5036574"/>
              <a:gd name="connsiteY9" fmla="*/ 285750 h 685800"/>
              <a:gd name="connsiteX10" fmla="*/ 5036574 w 5036574"/>
              <a:gd name="connsiteY10" fmla="*/ 571498 h 685800"/>
              <a:gd name="connsiteX11" fmla="*/ 4922272 w 5036574"/>
              <a:gd name="connsiteY11" fmla="*/ 685800 h 685800"/>
              <a:gd name="connsiteX12" fmla="*/ 2098573 w 5036574"/>
              <a:gd name="connsiteY12" fmla="*/ 685800 h 685800"/>
              <a:gd name="connsiteX13" fmla="*/ 839429 w 5036574"/>
              <a:gd name="connsiteY13" fmla="*/ 685800 h 685800"/>
              <a:gd name="connsiteX14" fmla="*/ 839429 w 5036574"/>
              <a:gd name="connsiteY14" fmla="*/ 685800 h 685800"/>
              <a:gd name="connsiteX15" fmla="*/ 114302 w 5036574"/>
              <a:gd name="connsiteY15" fmla="*/ 685800 h 685800"/>
              <a:gd name="connsiteX16" fmla="*/ 0 w 5036574"/>
              <a:gd name="connsiteY16" fmla="*/ 571498 h 685800"/>
              <a:gd name="connsiteX17" fmla="*/ 0 w 5036574"/>
              <a:gd name="connsiteY17" fmla="*/ 285750 h 685800"/>
              <a:gd name="connsiteX18" fmla="*/ 0 w 5036574"/>
              <a:gd name="connsiteY18" fmla="*/ 114300 h 685800"/>
              <a:gd name="connsiteX19" fmla="*/ 0 w 5036574"/>
              <a:gd name="connsiteY19" fmla="*/ 114300 h 685800"/>
              <a:gd name="connsiteX20" fmla="*/ 0 w 5036574"/>
              <a:gd name="connsiteY20" fmla="*/ 114302 h 685800"/>
              <a:gd name="connsiteX0" fmla="*/ 0 w 5036574"/>
              <a:gd name="connsiteY0" fmla="*/ 1415834 h 1987332"/>
              <a:gd name="connsiteX1" fmla="*/ 114302 w 5036574"/>
              <a:gd name="connsiteY1" fmla="*/ 1301532 h 1987332"/>
              <a:gd name="connsiteX2" fmla="*/ 1672713 w 5036574"/>
              <a:gd name="connsiteY2" fmla="*/ 1279410 h 1987332"/>
              <a:gd name="connsiteX3" fmla="*/ 2495723 w 5036574"/>
              <a:gd name="connsiteY3" fmla="*/ 0 h 1987332"/>
              <a:gd name="connsiteX4" fmla="*/ 2098573 w 5036574"/>
              <a:gd name="connsiteY4" fmla="*/ 1301532 h 1987332"/>
              <a:gd name="connsiteX5" fmla="*/ 4922272 w 5036574"/>
              <a:gd name="connsiteY5" fmla="*/ 1301532 h 1987332"/>
              <a:gd name="connsiteX6" fmla="*/ 5036574 w 5036574"/>
              <a:gd name="connsiteY6" fmla="*/ 1415834 h 1987332"/>
              <a:gd name="connsiteX7" fmla="*/ 5036574 w 5036574"/>
              <a:gd name="connsiteY7" fmla="*/ 1415832 h 1987332"/>
              <a:gd name="connsiteX8" fmla="*/ 5036574 w 5036574"/>
              <a:gd name="connsiteY8" fmla="*/ 1415832 h 1987332"/>
              <a:gd name="connsiteX9" fmla="*/ 5036574 w 5036574"/>
              <a:gd name="connsiteY9" fmla="*/ 1587282 h 1987332"/>
              <a:gd name="connsiteX10" fmla="*/ 5036574 w 5036574"/>
              <a:gd name="connsiteY10" fmla="*/ 1873030 h 1987332"/>
              <a:gd name="connsiteX11" fmla="*/ 4922272 w 5036574"/>
              <a:gd name="connsiteY11" fmla="*/ 1987332 h 1987332"/>
              <a:gd name="connsiteX12" fmla="*/ 2098573 w 5036574"/>
              <a:gd name="connsiteY12" fmla="*/ 1987332 h 1987332"/>
              <a:gd name="connsiteX13" fmla="*/ 839429 w 5036574"/>
              <a:gd name="connsiteY13" fmla="*/ 1987332 h 1987332"/>
              <a:gd name="connsiteX14" fmla="*/ 839429 w 5036574"/>
              <a:gd name="connsiteY14" fmla="*/ 1987332 h 1987332"/>
              <a:gd name="connsiteX15" fmla="*/ 114302 w 5036574"/>
              <a:gd name="connsiteY15" fmla="*/ 1987332 h 1987332"/>
              <a:gd name="connsiteX16" fmla="*/ 0 w 5036574"/>
              <a:gd name="connsiteY16" fmla="*/ 1873030 h 1987332"/>
              <a:gd name="connsiteX17" fmla="*/ 0 w 5036574"/>
              <a:gd name="connsiteY17" fmla="*/ 1587282 h 1987332"/>
              <a:gd name="connsiteX18" fmla="*/ 0 w 5036574"/>
              <a:gd name="connsiteY18" fmla="*/ 1415832 h 1987332"/>
              <a:gd name="connsiteX19" fmla="*/ 0 w 5036574"/>
              <a:gd name="connsiteY19" fmla="*/ 1415832 h 1987332"/>
              <a:gd name="connsiteX20" fmla="*/ 0 w 5036574"/>
              <a:gd name="connsiteY20" fmla="*/ 1415834 h 198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36574" h="1987332">
                <a:moveTo>
                  <a:pt x="0" y="1415834"/>
                </a:moveTo>
                <a:cubicBezTo>
                  <a:pt x="0" y="1352707"/>
                  <a:pt x="51175" y="1301532"/>
                  <a:pt x="114302" y="1301532"/>
                </a:cubicBezTo>
                <a:lnTo>
                  <a:pt x="1672713" y="1279410"/>
                </a:lnTo>
                <a:lnTo>
                  <a:pt x="2495723" y="0"/>
                </a:lnTo>
                <a:lnTo>
                  <a:pt x="2098573" y="1301532"/>
                </a:lnTo>
                <a:lnTo>
                  <a:pt x="4922272" y="1301532"/>
                </a:lnTo>
                <a:cubicBezTo>
                  <a:pt x="4985399" y="1301532"/>
                  <a:pt x="5036574" y="1352707"/>
                  <a:pt x="5036574" y="1415834"/>
                </a:cubicBezTo>
                <a:lnTo>
                  <a:pt x="5036574" y="1415832"/>
                </a:lnTo>
                <a:lnTo>
                  <a:pt x="5036574" y="1415832"/>
                </a:lnTo>
                <a:lnTo>
                  <a:pt x="5036574" y="1587282"/>
                </a:lnTo>
                <a:lnTo>
                  <a:pt x="5036574" y="1873030"/>
                </a:lnTo>
                <a:cubicBezTo>
                  <a:pt x="5036574" y="1936157"/>
                  <a:pt x="4985399" y="1987332"/>
                  <a:pt x="4922272" y="1987332"/>
                </a:cubicBezTo>
                <a:lnTo>
                  <a:pt x="2098573" y="1987332"/>
                </a:lnTo>
                <a:lnTo>
                  <a:pt x="839429" y="1987332"/>
                </a:lnTo>
                <a:lnTo>
                  <a:pt x="839429" y="1987332"/>
                </a:lnTo>
                <a:lnTo>
                  <a:pt x="114302" y="1987332"/>
                </a:lnTo>
                <a:cubicBezTo>
                  <a:pt x="51175" y="1987332"/>
                  <a:pt x="0" y="1936157"/>
                  <a:pt x="0" y="1873030"/>
                </a:cubicBezTo>
                <a:lnTo>
                  <a:pt x="0" y="1587282"/>
                </a:lnTo>
                <a:lnTo>
                  <a:pt x="0" y="1415832"/>
                </a:lnTo>
                <a:lnTo>
                  <a:pt x="0" y="1415832"/>
                </a:lnTo>
                <a:lnTo>
                  <a:pt x="0" y="141583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dirty="0"/>
              <a:t>Все это вставляется как отдельный метод класса нашего окошка (после </a:t>
            </a:r>
            <a:r>
              <a:rPr lang="en-US" dirty="0" err="1"/>
              <a:t>initUI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04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A6322A-DC1F-0853-B090-AD285F6C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87" y="1354489"/>
            <a:ext cx="5475825" cy="2556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172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Немного священных знаний о </a:t>
            </a:r>
            <a:r>
              <a:rPr lang="en-US" dirty="0"/>
              <a:t>PyQt5</a:t>
            </a:r>
            <a:endParaRPr dirty="0"/>
          </a:p>
        </p:txBody>
      </p:sp>
      <p:sp>
        <p:nvSpPr>
          <p:cNvPr id="26" name="Google Shape;544;p28">
            <a:extLst>
              <a:ext uri="{FF2B5EF4-FFF2-40B4-BE49-F238E27FC236}">
                <a16:creationId xmlns:a16="http://schemas.microsoft.com/office/drawing/2014/main" id="{0FDCF26B-2A95-18F3-7B39-C68C15B0D2F3}"/>
              </a:ext>
            </a:extLst>
          </p:cNvPr>
          <p:cNvSpPr txBox="1">
            <a:spLocks/>
          </p:cNvSpPr>
          <p:nvPr/>
        </p:nvSpPr>
        <p:spPr>
          <a:xfrm>
            <a:off x="505119" y="985464"/>
            <a:ext cx="8133761" cy="98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ru-RU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Можно перехватить мистическую ошибку интерпретатора. Так как мы не знаем, какая именно ошибка возникла, придется все делать через исключение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BaseExeption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</a:t>
            </a:r>
            <a:endParaRPr lang="ru-RU" sz="18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" name="Google Shape;544;p28">
            <a:extLst>
              <a:ext uri="{FF2B5EF4-FFF2-40B4-BE49-F238E27FC236}">
                <a16:creationId xmlns:a16="http://schemas.microsoft.com/office/drawing/2014/main" id="{728215B6-3DD6-F602-BE64-FAF905F1714A}"/>
              </a:ext>
            </a:extLst>
          </p:cNvPr>
          <p:cNvSpPr txBox="1">
            <a:spLocks/>
          </p:cNvSpPr>
          <p:nvPr/>
        </p:nvSpPr>
        <p:spPr>
          <a:xfrm>
            <a:off x="950611" y="2036769"/>
            <a:ext cx="7242728" cy="11262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try:</a:t>
            </a: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#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Что-нибудь сделать</a:t>
            </a: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except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BaseException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return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QMessageBox.warning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"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Ошибка", "Не удалось обработать запрос")</a:t>
            </a:r>
          </a:p>
        </p:txBody>
      </p:sp>
      <p:sp>
        <p:nvSpPr>
          <p:cNvPr id="5" name="Google Shape;544;p28">
            <a:extLst>
              <a:ext uri="{FF2B5EF4-FFF2-40B4-BE49-F238E27FC236}">
                <a16:creationId xmlns:a16="http://schemas.microsoft.com/office/drawing/2014/main" id="{65DA5818-B7D9-324D-DDB1-46AD905A32C1}"/>
              </a:ext>
            </a:extLst>
          </p:cNvPr>
          <p:cNvSpPr txBox="1">
            <a:spLocks/>
          </p:cNvSpPr>
          <p:nvPr/>
        </p:nvSpPr>
        <p:spPr>
          <a:xfrm>
            <a:off x="950611" y="3230843"/>
            <a:ext cx="7242728" cy="14594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ru-RU" sz="18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Таким образом, при возникновении ошибки интерпретатора программа не «вылетает», а лишь выдает ошибку и перестает выполнять вызванную функцию, возвращая нас к окну. </a:t>
            </a:r>
          </a:p>
        </p:txBody>
      </p:sp>
    </p:spTree>
    <p:extLst>
      <p:ext uri="{BB962C8B-B14F-4D97-AF65-F5344CB8AC3E}">
        <p14:creationId xmlns:p14="http://schemas.microsoft.com/office/powerpoint/2010/main" val="1862019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Немного священных знаний о </a:t>
            </a:r>
            <a:r>
              <a:rPr lang="en-US" dirty="0"/>
              <a:t>PyQt5</a:t>
            </a:r>
            <a:endParaRPr dirty="0"/>
          </a:p>
        </p:txBody>
      </p:sp>
      <p:sp>
        <p:nvSpPr>
          <p:cNvPr id="26" name="Google Shape;544;p28">
            <a:extLst>
              <a:ext uri="{FF2B5EF4-FFF2-40B4-BE49-F238E27FC236}">
                <a16:creationId xmlns:a16="http://schemas.microsoft.com/office/drawing/2014/main" id="{0FDCF26B-2A95-18F3-7B39-C68C15B0D2F3}"/>
              </a:ext>
            </a:extLst>
          </p:cNvPr>
          <p:cNvSpPr txBox="1">
            <a:spLocks/>
          </p:cNvSpPr>
          <p:nvPr/>
        </p:nvSpPr>
        <p:spPr>
          <a:xfrm>
            <a:off x="505094" y="970715"/>
            <a:ext cx="8133761" cy="98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Можно заставить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PyQt5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читать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эксельки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и выводить таблицы из них. Для этого надо переписать класс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QAbstractTableModel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который сможет обрабатывать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DataFrame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Как читать </a:t>
            </a:r>
            <a:r>
              <a:rPr lang="ru-RU" dirty="0" err="1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эксельки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вы, наверное, знаете.</a:t>
            </a:r>
          </a:p>
        </p:txBody>
      </p:sp>
      <p:sp>
        <p:nvSpPr>
          <p:cNvPr id="27" name="Google Shape;544;p28">
            <a:extLst>
              <a:ext uri="{FF2B5EF4-FFF2-40B4-BE49-F238E27FC236}">
                <a16:creationId xmlns:a16="http://schemas.microsoft.com/office/drawing/2014/main" id="{B51DE07B-42ED-3A37-2CB0-9A1108812CD4}"/>
              </a:ext>
            </a:extLst>
          </p:cNvPr>
          <p:cNvSpPr txBox="1">
            <a:spLocks/>
          </p:cNvSpPr>
          <p:nvPr/>
        </p:nvSpPr>
        <p:spPr>
          <a:xfrm>
            <a:off x="505094" y="1847235"/>
            <a:ext cx="2547823" cy="276551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class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TableModel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QAbstractTableModel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):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__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init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__(self, data):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super(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TableModel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self).__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init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__()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self._data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= data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data(self, index, role):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if role ==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Qt.DisplayRole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value = 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data.iloc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index.row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(),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index.column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()]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return str(value)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rowCount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index):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return 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data.shape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[0]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columnCount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index):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return 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data.shape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[1]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def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headerData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(self, section, orientation, role):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if role ==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Qt.DisplayRole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if orientation ==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Qt.Horizontal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    return str(self._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data.columns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[section])</a:t>
            </a:r>
          </a:p>
          <a:p>
            <a:pPr marL="0" indent="0" algn="l"/>
            <a:endParaRPr lang="en-US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if orientation == 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Qt.Vertical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indent="0" algn="l"/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               return str(self._</a:t>
            </a:r>
            <a:r>
              <a:rPr lang="en-US" sz="7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data.index</a:t>
            </a:r>
            <a:r>
              <a:rPr lang="en-US" sz="7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[section])</a:t>
            </a:r>
            <a:endParaRPr lang="ru-RU" sz="7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CDB12A4B-ABBF-91E1-A57C-4F1D45CD56C2}"/>
              </a:ext>
            </a:extLst>
          </p:cNvPr>
          <p:cNvSpPr/>
          <p:nvPr/>
        </p:nvSpPr>
        <p:spPr>
          <a:xfrm>
            <a:off x="2595716" y="2138516"/>
            <a:ext cx="3303639" cy="309716"/>
          </a:xfrm>
          <a:prstGeom prst="wedgeRectCallout">
            <a:avLst>
              <a:gd name="adj1" fmla="val -63914"/>
              <a:gd name="adj2" fmla="val 110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Переписать класс</a:t>
            </a:r>
          </a:p>
        </p:txBody>
      </p:sp>
      <p:sp>
        <p:nvSpPr>
          <p:cNvPr id="30" name="Google Shape;544;p28">
            <a:extLst>
              <a:ext uri="{FF2B5EF4-FFF2-40B4-BE49-F238E27FC236}">
                <a16:creationId xmlns:a16="http://schemas.microsoft.com/office/drawing/2014/main" id="{728215B6-3DD6-F602-BE64-FAF905F1714A}"/>
              </a:ext>
            </a:extLst>
          </p:cNvPr>
          <p:cNvSpPr txBox="1">
            <a:spLocks/>
          </p:cNvSpPr>
          <p:nvPr/>
        </p:nvSpPr>
        <p:spPr>
          <a:xfrm>
            <a:off x="5156992" y="2704678"/>
            <a:ext cx="3481863" cy="15354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from PyQt5.QtWidgets import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QTableView</a:t>
            </a:r>
            <a:endParaRPr lang="en-US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endParaRPr lang="en-US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tableview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QTableView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</a:t>
            </a:r>
          </a:p>
          <a:p>
            <a:pPr marL="0" indent="0" algn="l"/>
            <a:endParaRPr lang="en-US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model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TableModel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df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0" indent="0" algn="l"/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tableview.setModel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(model)</a:t>
            </a:r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Облачко с текстом: прямоугольное 544">
            <a:extLst>
              <a:ext uri="{FF2B5EF4-FFF2-40B4-BE49-F238E27FC236}">
                <a16:creationId xmlns:a16="http://schemas.microsoft.com/office/drawing/2014/main" id="{0717105A-36EE-5125-E97B-3ACD90D66FA6}"/>
              </a:ext>
            </a:extLst>
          </p:cNvPr>
          <p:cNvSpPr/>
          <p:nvPr/>
        </p:nvSpPr>
        <p:spPr>
          <a:xfrm>
            <a:off x="2964426" y="3446427"/>
            <a:ext cx="2118852" cy="726358"/>
          </a:xfrm>
          <a:prstGeom prst="wedgeRectCallout">
            <a:avLst>
              <a:gd name="adj1" fmla="val 51114"/>
              <a:gd name="adj2" fmla="val -90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Сделать табличку из </a:t>
            </a:r>
            <a:r>
              <a:rPr lang="ru-RU" dirty="0" err="1"/>
              <a:t>датафрейма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Немного священных знаний о </a:t>
            </a:r>
            <a:r>
              <a:rPr lang="en-US" dirty="0"/>
              <a:t>PyQt5</a:t>
            </a:r>
            <a:endParaRPr dirty="0"/>
          </a:p>
        </p:txBody>
      </p:sp>
      <p:sp>
        <p:nvSpPr>
          <p:cNvPr id="26" name="Google Shape;544;p28">
            <a:extLst>
              <a:ext uri="{FF2B5EF4-FFF2-40B4-BE49-F238E27FC236}">
                <a16:creationId xmlns:a16="http://schemas.microsoft.com/office/drawing/2014/main" id="{0FDCF26B-2A95-18F3-7B39-C68C15B0D2F3}"/>
              </a:ext>
            </a:extLst>
          </p:cNvPr>
          <p:cNvSpPr txBox="1">
            <a:spLocks/>
          </p:cNvSpPr>
          <p:nvPr/>
        </p:nvSpPr>
        <p:spPr>
          <a:xfrm>
            <a:off x="505094" y="970715"/>
            <a:ext cx="8133761" cy="98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В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PyQt5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можно показывать графики из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Matplotlib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Seaborn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или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Pandas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0" indent="0"/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Для этого нужно:</a:t>
            </a:r>
          </a:p>
        </p:txBody>
      </p:sp>
      <p:sp>
        <p:nvSpPr>
          <p:cNvPr id="27" name="Google Shape;544;p28">
            <a:extLst>
              <a:ext uri="{FF2B5EF4-FFF2-40B4-BE49-F238E27FC236}">
                <a16:creationId xmlns:a16="http://schemas.microsoft.com/office/drawing/2014/main" id="{B51DE07B-42ED-3A37-2CB0-9A1108812CD4}"/>
              </a:ext>
            </a:extLst>
          </p:cNvPr>
          <p:cNvSpPr txBox="1">
            <a:spLocks/>
          </p:cNvSpPr>
          <p:nvPr/>
        </p:nvSpPr>
        <p:spPr>
          <a:xfrm>
            <a:off x="624284" y="2514460"/>
            <a:ext cx="3785484" cy="175505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fig,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ax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plt.subplots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()</a:t>
            </a:r>
          </a:p>
          <a:p>
            <a:pPr marL="0" indent="0" algn="l"/>
            <a:endParaRPr lang="en-US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## </a:t>
            </a:r>
            <a:r>
              <a:rPr lang="ru-RU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Ваш код по настройке графика </a:t>
            </a:r>
          </a:p>
          <a:p>
            <a:pPr marL="0" indent="0" algn="l"/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canvas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FigureCanvas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(fig)</a:t>
            </a:r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toolbar =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NavigationToolbar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(canvas, self</a:t>
            </a:r>
            <a:r>
              <a:rPr lang="en-US" sz="9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)</a:t>
            </a:r>
            <a:endParaRPr lang="ru-RU" sz="9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CDB12A4B-ABBF-91E1-A57C-4F1D45CD56C2}"/>
              </a:ext>
            </a:extLst>
          </p:cNvPr>
          <p:cNvSpPr/>
          <p:nvPr/>
        </p:nvSpPr>
        <p:spPr>
          <a:xfrm>
            <a:off x="5117936" y="3574393"/>
            <a:ext cx="3303639" cy="695125"/>
          </a:xfrm>
          <a:prstGeom prst="wedgeRectCallout">
            <a:avLst>
              <a:gd name="adj1" fmla="val -65476"/>
              <a:gd name="adj2" fmla="val -111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Настроить график и установить его в </a:t>
            </a:r>
            <a:r>
              <a:rPr lang="en-US" dirty="0" err="1"/>
              <a:t>FigureCanvas</a:t>
            </a:r>
            <a:r>
              <a:rPr lang="en-US" dirty="0"/>
              <a:t>. </a:t>
            </a:r>
            <a:r>
              <a:rPr lang="ru-RU" dirty="0"/>
              <a:t>После этого он станет виджетом</a:t>
            </a:r>
          </a:p>
        </p:txBody>
      </p:sp>
      <p:sp>
        <p:nvSpPr>
          <p:cNvPr id="30" name="Google Shape;544;p28">
            <a:extLst>
              <a:ext uri="{FF2B5EF4-FFF2-40B4-BE49-F238E27FC236}">
                <a16:creationId xmlns:a16="http://schemas.microsoft.com/office/drawing/2014/main" id="{728215B6-3DD6-F602-BE64-FAF905F1714A}"/>
              </a:ext>
            </a:extLst>
          </p:cNvPr>
          <p:cNvSpPr txBox="1">
            <a:spLocks/>
          </p:cNvSpPr>
          <p:nvPr/>
        </p:nvSpPr>
        <p:spPr>
          <a:xfrm>
            <a:off x="387130" y="1531014"/>
            <a:ext cx="8314418" cy="66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6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from matplotlib.backends.backend_qt5agg import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FigureCanvasQTAgg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 as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FigureCanvas</a:t>
            </a:r>
            <a:r>
              <a:rPr lang="en-US" sz="1400" dirty="0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, NavigationToolbar2QT as </a:t>
            </a:r>
            <a:r>
              <a:rPr lang="en-US" sz="1400" dirty="0" err="1">
                <a:latin typeface="Bahnschrift" panose="020B0502040204020203" pitchFamily="34" charset="0"/>
                <a:ea typeface="Century Gothic"/>
                <a:cs typeface="Century Gothic"/>
                <a:sym typeface="Century Gothic"/>
              </a:rPr>
              <a:t>NavigationToolbar</a:t>
            </a:r>
            <a:endParaRPr lang="ru-RU" sz="1400" dirty="0">
              <a:latin typeface="Bahnschrift" panose="020B0502040204020203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Облачко с текстом: прямоугольное 544">
            <a:extLst>
              <a:ext uri="{FF2B5EF4-FFF2-40B4-BE49-F238E27FC236}">
                <a16:creationId xmlns:a16="http://schemas.microsoft.com/office/drawing/2014/main" id="{0717105A-36EE-5125-E97B-3ACD90D66FA6}"/>
              </a:ext>
            </a:extLst>
          </p:cNvPr>
          <p:cNvSpPr/>
          <p:nvPr/>
        </p:nvSpPr>
        <p:spPr>
          <a:xfrm>
            <a:off x="5267103" y="2180011"/>
            <a:ext cx="3444343" cy="584302"/>
          </a:xfrm>
          <a:prstGeom prst="wedgeRectCallout">
            <a:avLst>
              <a:gd name="adj1" fmla="val -38115"/>
              <a:gd name="adj2" fmla="val -102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Импортировать необходимые вещи из модуля бэкенда </a:t>
            </a:r>
            <a:r>
              <a:rPr lang="en-US" dirty="0"/>
              <a:t>matplotlib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438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475CC9-78EF-CD96-1E88-04E1E0C9ABD7}"/>
              </a:ext>
            </a:extLst>
          </p:cNvPr>
          <p:cNvSpPr/>
          <p:nvPr/>
        </p:nvSpPr>
        <p:spPr>
          <a:xfrm>
            <a:off x="722348" y="3093945"/>
            <a:ext cx="3156477" cy="74063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BCC73-CA91-66F3-C025-BFCCB4FF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89" y="58993"/>
            <a:ext cx="6378998" cy="1006500"/>
          </a:xfrm>
        </p:spPr>
        <p:txBody>
          <a:bodyPr/>
          <a:lstStyle/>
          <a:p>
            <a:r>
              <a:rPr lang="ru-RU" sz="4800" dirty="0">
                <a:latin typeface="Bahnschrift" panose="020B0502040204020203" pitchFamily="34" charset="0"/>
              </a:rPr>
              <a:t>Сложное задание!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85346-3A94-D477-A63F-4A149C77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29" y="925384"/>
            <a:ext cx="8524567" cy="3794101"/>
          </a:xfrm>
        </p:spPr>
        <p:txBody>
          <a:bodyPr/>
          <a:lstStyle/>
          <a:p>
            <a:r>
              <a:rPr lang="ru-RU" sz="1400" dirty="0">
                <a:latin typeface="Bahnschrift" panose="020B0502040204020203" pitchFamily="34" charset="0"/>
              </a:rPr>
              <a:t>Принимаются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ваши собственные задумки </a:t>
            </a:r>
            <a:r>
              <a:rPr lang="ru-RU" sz="1400" dirty="0">
                <a:latin typeface="Bahnschrift" panose="020B0502040204020203" pitchFamily="34" charset="0"/>
              </a:rPr>
              <a:t>с использованием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Bahnschrift" panose="020B0502040204020203" pitchFamily="34" charset="0"/>
              </a:rPr>
              <a:t>двух окон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r>
              <a:rPr lang="ru-RU" sz="1400" b="1" dirty="0">
                <a:solidFill>
                  <a:schemeClr val="tx1"/>
                </a:solidFill>
                <a:latin typeface="Bahnschrift" panose="020B0502040204020203" pitchFamily="34" charset="0"/>
              </a:rPr>
              <a:t>Если идей нет, то попробуйте выполнить следующее: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1. Создайте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QMainWindow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с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QTextEdit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как главным виджетом. 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2. Создайте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текстовый файл</a:t>
            </a:r>
            <a:r>
              <a:rPr lang="ru-RU" sz="1400" dirty="0">
                <a:latin typeface="Bahnschrift" panose="020B0502040204020203" pitchFamily="34" charset="0"/>
              </a:rPr>
              <a:t>, поместив в него какой-нибудь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текст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3. Добавьте в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QMainWindow</a:t>
            </a:r>
            <a:r>
              <a:rPr lang="en-US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QDockWidget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и положите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в него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QLineEdit</a:t>
            </a:r>
            <a:r>
              <a:rPr lang="ru-RU" sz="1400" dirty="0">
                <a:latin typeface="Bahnschrift" panose="020B0502040204020203" pitchFamily="34" charset="0"/>
              </a:rPr>
              <a:t>, который будет служить для того, чтобы юзер ввел туда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путь к текстовому файлу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  <a:endParaRPr lang="en-US" sz="1400" dirty="0">
              <a:latin typeface="Bahnschrift" panose="020B0502040204020203" pitchFamily="34" charset="0"/>
            </a:endParaRP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4. Создайте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действие</a:t>
            </a:r>
            <a:r>
              <a:rPr lang="ru-RU" sz="1400" dirty="0">
                <a:latin typeface="Bahnschrift" panose="020B0502040204020203" pitchFamily="34" charset="0"/>
              </a:rPr>
              <a:t>, привязав к нему созданный Вами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метод</a:t>
            </a:r>
            <a:r>
              <a:rPr lang="ru-RU" sz="1400" dirty="0">
                <a:latin typeface="Bahnschrift" panose="020B0502040204020203" pitchFamily="34" charset="0"/>
              </a:rPr>
              <a:t>: пусть при выборе этого действия в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QTextEdit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открывается файл по пути, введенному в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QLineEdit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5. Создайте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действие</a:t>
            </a:r>
            <a:r>
              <a:rPr lang="ru-RU" sz="1400" dirty="0">
                <a:latin typeface="Bahnschrift" panose="020B0502040204020203" pitchFamily="34" charset="0"/>
              </a:rPr>
              <a:t>, которое бы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удалило</a:t>
            </a:r>
            <a:r>
              <a:rPr lang="ru-RU" sz="1400" dirty="0">
                <a:latin typeface="Bahnschrift" panose="020B0502040204020203" pitchFamily="34" charset="0"/>
              </a:rPr>
              <a:t> из полученного текста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все знаки препинания</a:t>
            </a:r>
            <a:r>
              <a:rPr lang="ru-RU" sz="1400" dirty="0">
                <a:latin typeface="Bahnschrift" panose="020B0502040204020203" pitchFamily="34" charset="0"/>
              </a:rPr>
              <a:t>. Запомните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количество удаленных знаков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6. Создайте действие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«Продолжить» </a:t>
            </a:r>
            <a:r>
              <a:rPr lang="ru-RU" sz="1400" dirty="0">
                <a:latin typeface="Bahnschrift" panose="020B0502040204020203" pitchFamily="34" charset="0"/>
              </a:rPr>
              <a:t>и передайте </a:t>
            </a:r>
            <a:r>
              <a:rPr lang="ru-RU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следующему окну </a:t>
            </a:r>
            <a:r>
              <a:rPr lang="ru-RU" sz="1400" dirty="0">
                <a:latin typeface="Bahnschrift" panose="020B0502040204020203" pitchFamily="34" charset="0"/>
              </a:rPr>
              <a:t>(</a:t>
            </a:r>
            <a:r>
              <a:rPr lang="en-US" sz="1400" dirty="0" err="1">
                <a:latin typeface="Bahnschrift" panose="020B0502040204020203" pitchFamily="34" charset="0"/>
              </a:rPr>
              <a:t>QWidget</a:t>
            </a:r>
            <a:r>
              <a:rPr lang="ru-RU" sz="1400" dirty="0">
                <a:latin typeface="Bahnschrift" panose="020B0502040204020203" pitchFamily="34" charset="0"/>
              </a:rPr>
              <a:t>)</a:t>
            </a:r>
            <a:r>
              <a:rPr lang="en-US" sz="1400" dirty="0"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готовый текст и количество удаленных знаков препинания. 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7. В новом окне: пусть надпись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QLabel</a:t>
            </a:r>
            <a:r>
              <a:rPr lang="en-US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скажет, сколько знаков препинания было удалено, а кнопка </a:t>
            </a:r>
            <a:r>
              <a:rPr lang="en-US" sz="1400" dirty="0" err="1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QPushButton</a:t>
            </a:r>
            <a:r>
              <a:rPr lang="en-US" sz="1400" dirty="0">
                <a:solidFill>
                  <a:schemeClr val="accent5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1400" dirty="0">
                <a:latin typeface="Bahnschrift" panose="020B0502040204020203" pitchFamily="34" charset="0"/>
              </a:rPr>
              <a:t>позволит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выгрузить</a:t>
            </a:r>
            <a:r>
              <a:rPr lang="ru-RU" sz="1400" dirty="0">
                <a:latin typeface="Bahnschrift" panose="020B0502040204020203" pitchFamily="34" charset="0"/>
              </a:rPr>
              <a:t> полученный текст в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файл</a:t>
            </a:r>
            <a:r>
              <a:rPr lang="ru-RU" sz="1400" dirty="0">
                <a:latin typeface="Bahnschrift" panose="020B0502040204020203" pitchFamily="34" charset="0"/>
              </a:rPr>
              <a:t>. </a:t>
            </a:r>
          </a:p>
          <a:p>
            <a:pPr marL="114300" indent="0"/>
            <a:r>
              <a:rPr lang="ru-RU" sz="1400" dirty="0">
                <a:latin typeface="Bahnschrift" panose="020B0502040204020203" pitchFamily="34" charset="0"/>
              </a:rPr>
              <a:t>8. В функции выгрузки файла вызовите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QMessageBox.information</a:t>
            </a:r>
            <a:r>
              <a:rPr lang="en-US" sz="1400" dirty="0">
                <a:latin typeface="Bahnschrift" panose="020B0502040204020203" pitchFamily="34" charset="0"/>
              </a:rPr>
              <a:t>, </a:t>
            </a:r>
            <a:r>
              <a:rPr lang="ru-RU" sz="1400" dirty="0">
                <a:latin typeface="Bahnschrift" panose="020B0502040204020203" pitchFamily="34" charset="0"/>
              </a:rPr>
              <a:t>который объявит об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окончании выгрузки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  <a:endParaRPr lang="en-US" sz="1400" dirty="0">
              <a:latin typeface="Bahnschrift" panose="020B0502040204020203" pitchFamily="34" charset="0"/>
            </a:endParaRPr>
          </a:p>
          <a:p>
            <a:pPr marL="114300" indent="0"/>
            <a:r>
              <a:rPr lang="en-US" sz="1400" dirty="0">
                <a:latin typeface="Bahnschrift" panose="020B0502040204020203" pitchFamily="34" charset="0"/>
              </a:rPr>
              <a:t>8. </a:t>
            </a:r>
            <a:r>
              <a:rPr lang="ru-RU" sz="1400" dirty="0">
                <a:latin typeface="Bahnschrift" panose="020B0502040204020203" pitchFamily="34" charset="0"/>
              </a:rPr>
              <a:t>Создайте кнопку «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Назад</a:t>
            </a:r>
            <a:r>
              <a:rPr lang="ru-RU" sz="1400" dirty="0">
                <a:latin typeface="Bahnschrift" panose="020B0502040204020203" pitchFamily="34" charset="0"/>
              </a:rPr>
              <a:t>» и подключите ее к функции </a:t>
            </a:r>
            <a:r>
              <a:rPr lang="ru-RU" sz="14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возврата к первому окну</a:t>
            </a:r>
            <a:r>
              <a:rPr lang="ru-RU" sz="1400" dirty="0">
                <a:latin typeface="Bahnschrift" panose="020B0502040204020203" pitchFamily="34" charset="0"/>
              </a:rPr>
              <a:t>.</a:t>
            </a:r>
          </a:p>
          <a:p>
            <a:pPr marL="114300" indent="0"/>
            <a:endParaRPr lang="ru-RU" sz="1400" dirty="0"/>
          </a:p>
          <a:p>
            <a:pPr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206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Как примерно это будет выглядеть</a:t>
            </a:r>
            <a:r>
              <a:rPr lang="en" dirty="0"/>
              <a:t>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6FA418-3F57-1FE2-B056-D7667D34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388" y="972131"/>
            <a:ext cx="5250680" cy="3524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487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Как примерно это будет выглядеть</a:t>
            </a:r>
            <a:r>
              <a:rPr lang="en" dirty="0"/>
              <a:t>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C047B2-2F19-5DD6-7525-DAEC39BD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438275"/>
            <a:ext cx="6429375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6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55"/>
          <p:cNvSpPr txBox="1">
            <a:spLocks noGrp="1"/>
          </p:cNvSpPr>
          <p:nvPr>
            <p:ph type="subTitle" idx="1"/>
          </p:nvPr>
        </p:nvSpPr>
        <p:spPr>
          <a:xfrm>
            <a:off x="907883" y="1726187"/>
            <a:ext cx="3318286" cy="12882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PyQt5.QtWidgets import </a:t>
            </a:r>
            <a:r>
              <a:rPr lang="en-US" dirty="0" err="1"/>
              <a:t>QTextEdit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textedit</a:t>
            </a:r>
            <a:r>
              <a:rPr lang="en-US" dirty="0"/>
              <a:t> = </a:t>
            </a:r>
            <a:r>
              <a:rPr lang="en-US" dirty="0" err="1"/>
              <a:t>QTextEdit</a:t>
            </a:r>
            <a:r>
              <a:rPr lang="en-US" dirty="0"/>
              <a:t>()</a:t>
            </a:r>
          </a:p>
        </p:txBody>
      </p:sp>
      <p:sp>
        <p:nvSpPr>
          <p:cNvPr id="1155" name="Google Shape;1155;p55"/>
          <p:cNvSpPr txBox="1">
            <a:spLocks noGrp="1"/>
          </p:cNvSpPr>
          <p:nvPr>
            <p:ph type="title"/>
          </p:nvPr>
        </p:nvSpPr>
        <p:spPr>
          <a:xfrm>
            <a:off x="1276426" y="943896"/>
            <a:ext cx="2581200" cy="603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QTextEdit</a:t>
            </a:r>
            <a:endParaRPr sz="2400" dirty="0"/>
          </a:p>
        </p:txBody>
      </p:sp>
      <p:sp>
        <p:nvSpPr>
          <p:cNvPr id="6" name="Google Shape;1155;p55">
            <a:extLst>
              <a:ext uri="{FF2B5EF4-FFF2-40B4-BE49-F238E27FC236}">
                <a16:creationId xmlns:a16="http://schemas.microsoft.com/office/drawing/2014/main" id="{E03A66C2-CB00-7F01-046D-60E9ADAB687A}"/>
              </a:ext>
            </a:extLst>
          </p:cNvPr>
          <p:cNvSpPr txBox="1">
            <a:spLocks/>
          </p:cNvSpPr>
          <p:nvPr/>
        </p:nvSpPr>
        <p:spPr>
          <a:xfrm>
            <a:off x="5286375" y="943896"/>
            <a:ext cx="2581200" cy="60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drich"/>
              <a:buNone/>
              <a:defRPr sz="1800" b="1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 sz="2400" dirty="0"/>
              <a:t>Output: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35E9D5-34D9-B7B0-8F62-BE04453F6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475" y="1628130"/>
            <a:ext cx="2667000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557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9B45450-3C71-7A44-98C1-4EC111A335C1}"/>
              </a:ext>
            </a:extLst>
          </p:cNvPr>
          <p:cNvSpPr/>
          <p:nvPr/>
        </p:nvSpPr>
        <p:spPr>
          <a:xfrm>
            <a:off x="598492" y="3112475"/>
            <a:ext cx="3129901" cy="724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1" name="Google Shape;1481;p86"/>
          <p:cNvSpPr txBox="1">
            <a:spLocks noGrp="1"/>
          </p:cNvSpPr>
          <p:nvPr>
            <p:ph type="subTitle" idx="1"/>
          </p:nvPr>
        </p:nvSpPr>
        <p:spPr>
          <a:xfrm>
            <a:off x="658881" y="224256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Присылайте домашку: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l</a:t>
            </a:r>
            <a:r>
              <a:rPr lang="en-US" dirty="0">
                <a:solidFill>
                  <a:schemeClr val="accent5"/>
                </a:solidFill>
                <a:hlinkClick r:id="rId3"/>
              </a:rPr>
              <a:t>orelei.aether@gmail.com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</a:rPr>
              <a:t>Telegra</a:t>
            </a:r>
            <a:r>
              <a:rPr lang="en-US" dirty="0"/>
              <a:t>m: </a:t>
            </a:r>
            <a:r>
              <a:rPr lang="en-US" dirty="0">
                <a:solidFill>
                  <a:schemeClr val="accent5"/>
                </a:solidFill>
              </a:rPr>
              <a:t>@lorelei_ether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482" name="Google Shape;1482;p86"/>
          <p:cNvSpPr txBox="1">
            <a:spLocks noGrp="1"/>
          </p:cNvSpPr>
          <p:nvPr>
            <p:ph type="ctrTitle"/>
          </p:nvPr>
        </p:nvSpPr>
        <p:spPr>
          <a:xfrm>
            <a:off x="456064" y="388132"/>
            <a:ext cx="5956950" cy="1895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Didact Gothic" panose="00000500000000000000" pitchFamily="2" charset="0"/>
              </a:rPr>
              <a:t>Спасибо за внимание!</a:t>
            </a:r>
            <a:endParaRPr dirty="0">
              <a:latin typeface="Didact Gothic" panose="00000500000000000000" pitchFamily="2" charset="0"/>
            </a:endParaRPr>
          </a:p>
        </p:txBody>
      </p:sp>
      <p:sp>
        <p:nvSpPr>
          <p:cNvPr id="1483" name="Google Shape;1483;p86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6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86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86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86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86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86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86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86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86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86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86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86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86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86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86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0" name="Google Shape;1510;p86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511" name="Google Shape;1511;p86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6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6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6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6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6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6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6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6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6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6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6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6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6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6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6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6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6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6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6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6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86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3" name="Google Shape;1533;p86"/>
          <p:cNvGrpSpPr/>
          <p:nvPr/>
        </p:nvGrpSpPr>
        <p:grpSpPr>
          <a:xfrm>
            <a:off x="8710866" y="1686515"/>
            <a:ext cx="1176128" cy="2845470"/>
            <a:chOff x="7907551" y="-114309"/>
            <a:chExt cx="1908059" cy="4616272"/>
          </a:xfrm>
        </p:grpSpPr>
        <p:sp>
          <p:nvSpPr>
            <p:cNvPr id="1534" name="Google Shape;1534;p86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6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6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6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6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6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6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6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6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6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6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6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6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6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6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6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86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86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86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86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86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86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86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557" name="Google Shape;1557;p86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6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6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6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6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6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6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6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6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6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6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6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6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0" name="Google Shape;1570;p86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86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86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3" name="Google Shape;1573;p86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574" name="Google Shape;1574;p86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6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6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6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6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6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6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6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6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6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6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6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6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86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588" name="Google Shape;1588;p86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6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6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6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6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6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6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6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6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6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6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6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6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6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6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6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6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6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6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6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6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6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6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1" name="Google Shape;1611;p86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2" name="Google Shape;1612;p86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3" name="Google Shape;1613;p86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9384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0"/>
          <p:cNvSpPr/>
          <p:nvPr/>
        </p:nvSpPr>
        <p:spPr>
          <a:xfrm>
            <a:off x="6472742" y="4275775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A02842B-33F0-BF84-A300-B5801150A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2521"/>
              </p:ext>
            </p:extLst>
          </p:nvPr>
        </p:nvGraphicFramePr>
        <p:xfrm>
          <a:off x="892277" y="1297332"/>
          <a:ext cx="7412870" cy="290906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347884">
                  <a:extLst>
                    <a:ext uri="{9D8B030D-6E8A-4147-A177-3AD203B41FA5}">
                      <a16:colId xmlns:a16="http://schemas.microsoft.com/office/drawing/2014/main" val="833181361"/>
                    </a:ext>
                  </a:extLst>
                </a:gridCol>
                <a:gridCol w="4064986">
                  <a:extLst>
                    <a:ext uri="{9D8B030D-6E8A-4147-A177-3AD203B41FA5}">
                      <a16:colId xmlns:a16="http://schemas.microsoft.com/office/drawing/2014/main" val="2025464751"/>
                    </a:ext>
                  </a:extLst>
                </a:gridCol>
              </a:tblGrid>
              <a:tr h="4781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textedit.setPlainText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(str)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Установить текст (строку) в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QTextEdit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664733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textedit.toPlainText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T w="25400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Получить текст (строку) из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QTextEdit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T w="25400" cap="flat" cmpd="sng" algn="ctr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117285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textedit.clear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Очистить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QTextEdit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5993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textedit.append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(str)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Присоединить текст (строку) в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QTextEdit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.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922370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textedit.setAlignment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Qt.Align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…)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Установить выравнивание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QTextEdit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876423"/>
                  </a:ext>
                </a:extLst>
              </a:tr>
              <a:tr h="4781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Bahnschrift" panose="020B0502040204020203" pitchFamily="34" charset="0"/>
                        </a:rPr>
                        <a:t>textedit.textCursor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ahnschrift" panose="020B0502040204020203" pitchFamily="34" charset="0"/>
                        </a:rPr>
                        <a:t>Создание данных о курсоре. Открывает множество полезных опций.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57515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E254102-D8A1-AF6E-65A2-725B3A03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00" y="745322"/>
            <a:ext cx="7699200" cy="572700"/>
          </a:xfrm>
        </p:spPr>
        <p:txBody>
          <a:bodyPr/>
          <a:lstStyle/>
          <a:p>
            <a:r>
              <a:rPr lang="ru-RU" sz="3200" dirty="0">
                <a:latin typeface="Didact Gothic" panose="00000500000000000000" pitchFamily="2" charset="0"/>
              </a:rPr>
              <a:t>Полезные методы </a:t>
            </a:r>
            <a:r>
              <a:rPr lang="en-US" sz="3200" dirty="0" err="1">
                <a:latin typeface="Didact Gothic" panose="00000500000000000000" pitchFamily="2" charset="0"/>
              </a:rPr>
              <a:t>QTextEdit</a:t>
            </a:r>
            <a:endParaRPr lang="ru-RU" sz="3200" dirty="0">
              <a:latin typeface="Didact Gothic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3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390537" y="595640"/>
            <a:ext cx="7699200" cy="4633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import sys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from PyQt5.QtWidgets import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from PyQt5.QtGui import </a:t>
            </a:r>
            <a:r>
              <a:rPr lang="en-US" sz="900" dirty="0" err="1">
                <a:solidFill>
                  <a:schemeClr val="accent5"/>
                </a:solidFill>
              </a:rPr>
              <a:t>QPixmap</a:t>
            </a:r>
            <a:r>
              <a:rPr lang="en-US" sz="900" dirty="0">
                <a:solidFill>
                  <a:schemeClr val="accent5"/>
                </a:solidFill>
              </a:rPr>
              <a:t>, </a:t>
            </a:r>
            <a:r>
              <a:rPr lang="en-US" sz="900" dirty="0" err="1">
                <a:solidFill>
                  <a:schemeClr val="accent5"/>
                </a:solidFill>
              </a:rPr>
              <a:t>QFont</a:t>
            </a:r>
            <a:r>
              <a:rPr lang="en-US" sz="900" dirty="0">
                <a:solidFill>
                  <a:schemeClr val="accent5"/>
                </a:solidFill>
              </a:rPr>
              <a:t>, 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from PyQt5.QtCore import Qt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class Window1(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): # </a:t>
            </a:r>
            <a:r>
              <a:rPr lang="ru-RU" sz="900" dirty="0">
                <a:solidFill>
                  <a:schemeClr val="accent5"/>
                </a:solidFill>
              </a:rPr>
              <a:t>Создаем класс от родителя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 - </a:t>
            </a:r>
            <a:r>
              <a:rPr lang="ru-RU" sz="900" dirty="0">
                <a:solidFill>
                  <a:schemeClr val="accent5"/>
                </a:solidFill>
              </a:rPr>
              <a:t>это будет наше первое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>
                <a:solidFill>
                  <a:schemeClr val="accent5"/>
                </a:solidFill>
              </a:rPr>
              <a:t>def __</a:t>
            </a:r>
            <a:r>
              <a:rPr lang="en-US" sz="900" dirty="0" err="1">
                <a:solidFill>
                  <a:schemeClr val="accent5"/>
                </a:solidFill>
              </a:rPr>
              <a:t>init</a:t>
            </a:r>
            <a:r>
              <a:rPr lang="en-US" sz="900" dirty="0">
                <a:solidFill>
                  <a:schemeClr val="accent5"/>
                </a:solidFill>
              </a:rPr>
              <a:t>__(self):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super().__</a:t>
            </a:r>
            <a:r>
              <a:rPr lang="en-US" sz="900" dirty="0" err="1">
                <a:solidFill>
                  <a:schemeClr val="accent5"/>
                </a:solidFill>
              </a:rPr>
              <a:t>init</a:t>
            </a:r>
            <a:r>
              <a:rPr lang="en-US" sz="900" dirty="0">
                <a:solidFill>
                  <a:schemeClr val="accent5"/>
                </a:solidFill>
              </a:rPr>
              <a:t>__() # </a:t>
            </a:r>
            <a:r>
              <a:rPr lang="ru-RU" sz="900" dirty="0">
                <a:solidFill>
                  <a:schemeClr val="accent5"/>
                </a:solidFill>
              </a:rPr>
              <a:t>Наследуем методы и атрибуты класса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self.setWindowTitle</a:t>
            </a:r>
            <a:r>
              <a:rPr lang="en-US" sz="900" dirty="0">
                <a:solidFill>
                  <a:schemeClr val="accent5"/>
                </a:solidFill>
              </a:rPr>
              <a:t>("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 </a:t>
            </a:r>
            <a:r>
              <a:rPr lang="ru-RU" sz="900" dirty="0">
                <a:solidFill>
                  <a:schemeClr val="accent5"/>
                </a:solidFill>
              </a:rPr>
              <a:t>и переход между окнами") # Называем наше окошко. Оно будет высвечиваться в верхней полосе.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self.resize</a:t>
            </a:r>
            <a:r>
              <a:rPr lang="en-US" sz="900" dirty="0">
                <a:solidFill>
                  <a:schemeClr val="accent5"/>
                </a:solidFill>
              </a:rPr>
              <a:t>(800, </a:t>
            </a:r>
            <a:r>
              <a:rPr lang="ru-RU" sz="900" dirty="0">
                <a:solidFill>
                  <a:schemeClr val="accent5"/>
                </a:solidFill>
              </a:rPr>
              <a:t>4</a:t>
            </a:r>
            <a:r>
              <a:rPr lang="en-US" sz="900" dirty="0">
                <a:solidFill>
                  <a:schemeClr val="accent5"/>
                </a:solidFill>
              </a:rPr>
              <a:t>00) # </a:t>
            </a:r>
            <a:r>
              <a:rPr lang="ru-RU" sz="900" dirty="0">
                <a:solidFill>
                  <a:schemeClr val="accent5"/>
                </a:solidFill>
              </a:rPr>
              <a:t>Назначаем размер окна. Оно будет растягиваться само, если добавлять туда большие элементы.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self.setWindowIcon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('icon.png')) # </a:t>
            </a:r>
            <a:r>
              <a:rPr lang="ru-RU" sz="900" dirty="0">
                <a:solidFill>
                  <a:schemeClr val="accent5"/>
                </a:solidFill>
              </a:rPr>
              <a:t>Назначаем иконку для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self.setFont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QFont</a:t>
            </a:r>
            <a:r>
              <a:rPr lang="en-US" sz="900" dirty="0">
                <a:solidFill>
                  <a:schemeClr val="accent5"/>
                </a:solidFill>
              </a:rPr>
              <a:t>("Arial", 1</a:t>
            </a:r>
            <a:r>
              <a:rPr lang="ru-RU" sz="900" dirty="0">
                <a:solidFill>
                  <a:schemeClr val="accent5"/>
                </a:solidFill>
              </a:rPr>
              <a:t>2</a:t>
            </a:r>
            <a:r>
              <a:rPr lang="en-US" sz="900" dirty="0">
                <a:solidFill>
                  <a:schemeClr val="accent5"/>
                </a:solidFill>
              </a:rPr>
              <a:t>)) # </a:t>
            </a:r>
            <a:r>
              <a:rPr lang="ru-RU" sz="900" dirty="0">
                <a:solidFill>
                  <a:schemeClr val="accent5"/>
                </a:solidFill>
              </a:rPr>
              <a:t>Назначаем шрифт.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self.w</a:t>
            </a:r>
            <a:r>
              <a:rPr lang="en-US" sz="900" dirty="0">
                <a:solidFill>
                  <a:schemeClr val="accent5"/>
                </a:solidFill>
              </a:rPr>
              <a:t> = None # </a:t>
            </a:r>
            <a:r>
              <a:rPr lang="ru-RU" sz="900" dirty="0">
                <a:solidFill>
                  <a:schemeClr val="accent5"/>
                </a:solidFill>
              </a:rPr>
              <a:t>В эту переменную мы поместим наше следующее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self.initUI</a:t>
            </a:r>
            <a:r>
              <a:rPr lang="en-US" sz="900" dirty="0">
                <a:solidFill>
                  <a:schemeClr val="accent5"/>
                </a:solidFill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def </a:t>
            </a:r>
            <a:r>
              <a:rPr lang="en-US" sz="900" dirty="0" err="1">
                <a:solidFill>
                  <a:schemeClr val="accent5"/>
                </a:solidFill>
              </a:rPr>
              <a:t>initUI</a:t>
            </a:r>
            <a:r>
              <a:rPr lang="en-US" sz="900" dirty="0">
                <a:solidFill>
                  <a:schemeClr val="accent5"/>
                </a:solidFill>
              </a:rPr>
              <a:t>(self): # </a:t>
            </a:r>
            <a:r>
              <a:rPr lang="ru-RU" sz="9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QPlainTextEdit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Создаем простейший редактор 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self.setCentralWidget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Назначаем редактор текста главным виджетом нашего окна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def </a:t>
            </a:r>
            <a:r>
              <a:rPr lang="en-US" sz="900" dirty="0" err="1">
                <a:solidFill>
                  <a:schemeClr val="accent5"/>
                </a:solidFill>
              </a:rPr>
              <a:t>open_window</a:t>
            </a:r>
            <a:r>
              <a:rPr lang="en-US" sz="900" dirty="0">
                <a:solidFill>
                  <a:schemeClr val="accent5"/>
                </a:solidFill>
              </a:rPr>
              <a:t>(): # </a:t>
            </a:r>
            <a:r>
              <a:rPr lang="ru-RU" sz="900" dirty="0">
                <a:solidFill>
                  <a:schemeClr val="accent5"/>
                </a:solidFill>
              </a:rPr>
              <a:t>Наша функция для открытия приложения.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>
                <a:solidFill>
                  <a:schemeClr val="accent5"/>
                </a:solidFill>
              </a:rPr>
              <a:t>app = </a:t>
            </a:r>
            <a:r>
              <a:rPr lang="en-US" sz="900" dirty="0" err="1">
                <a:solidFill>
                  <a:schemeClr val="accent5"/>
                </a:solidFill>
              </a:rPr>
              <a:t>QApplication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sys.argv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Создаем наше приложение с аргументами из командной строки.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>
                <a:solidFill>
                  <a:schemeClr val="accent5"/>
                </a:solidFill>
              </a:rPr>
              <a:t>wind = Window1() # </a:t>
            </a:r>
            <a:r>
              <a:rPr lang="ru-RU" sz="900" dirty="0">
                <a:solidFill>
                  <a:schemeClr val="accent5"/>
                </a:solidFill>
              </a:rPr>
              <a:t>Создаем экземпляр первого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 err="1">
                <a:solidFill>
                  <a:schemeClr val="accent5"/>
                </a:solidFill>
              </a:rPr>
              <a:t>wind.show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Показываем наше окно.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</a:t>
            </a:r>
            <a:r>
              <a:rPr lang="en-US" sz="900" dirty="0" err="1">
                <a:solidFill>
                  <a:schemeClr val="accent5"/>
                </a:solidFill>
              </a:rPr>
              <a:t>sys.exit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app.exec</a:t>
            </a:r>
            <a:r>
              <a:rPr lang="en-US" sz="900" dirty="0">
                <a:solidFill>
                  <a:schemeClr val="accent5"/>
                </a:solidFill>
              </a:rPr>
              <a:t>_()) # </a:t>
            </a:r>
            <a:r>
              <a:rPr lang="ru-RU" sz="900" dirty="0">
                <a:solidFill>
                  <a:schemeClr val="accent5"/>
                </a:solidFill>
              </a:rPr>
              <a:t>Заканчиваем работу приложения в случае выхода.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accent5"/>
                </a:solidFill>
              </a:rPr>
              <a:t>open_window</a:t>
            </a:r>
            <a:r>
              <a:rPr lang="en-US" sz="900" dirty="0">
                <a:solidFill>
                  <a:schemeClr val="accent5"/>
                </a:solidFill>
              </a:rPr>
              <a:t>()</a:t>
            </a:r>
            <a:endParaRPr sz="9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Построение</a:t>
            </a:r>
            <a:r>
              <a:rPr lang="ru-RU" dirty="0"/>
              <a:t> </a:t>
            </a:r>
            <a:r>
              <a:rPr lang="en-US" dirty="0" err="1"/>
              <a:t>QMainWindow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D1DE0-265A-97E0-C392-1A06C58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idact Gothic" panose="00000500000000000000" pitchFamily="2" charset="0"/>
              </a:rPr>
              <a:t>Создание простого действия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89F2F66-B5B8-74EA-4BB7-0C66264A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70251"/>
              </p:ext>
            </p:extLst>
          </p:nvPr>
        </p:nvGraphicFramePr>
        <p:xfrm>
          <a:off x="486697" y="1103449"/>
          <a:ext cx="8171836" cy="32768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78262">
                  <a:extLst>
                    <a:ext uri="{9D8B030D-6E8A-4147-A177-3AD203B41FA5}">
                      <a16:colId xmlns:a16="http://schemas.microsoft.com/office/drawing/2014/main" val="3332777511"/>
                    </a:ext>
                  </a:extLst>
                </a:gridCol>
                <a:gridCol w="3893574">
                  <a:extLst>
                    <a:ext uri="{9D8B030D-6E8A-4147-A177-3AD203B41FA5}">
                      <a16:colId xmlns:a16="http://schemas.microsoft.com/office/drawing/2014/main" val="1405930870"/>
                    </a:ext>
                  </a:extLst>
                </a:gridCol>
              </a:tblGrid>
              <a:tr h="819205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en-US" b="0" dirty="0" err="1">
                          <a:latin typeface="Bahnschrift" panose="020B0502040204020203" pitchFamily="34" charset="0"/>
                        </a:rPr>
                        <a:t>QAction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b="0" dirty="0" err="1">
                          <a:latin typeface="Bahnschrift" panose="020B0502040204020203" pitchFamily="34" charset="0"/>
                        </a:rPr>
                        <a:t>QIcon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'exit.png'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), '</a:t>
                      </a:r>
                      <a:r>
                        <a:rPr lang="ru-RU" b="0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Выход</a:t>
                      </a:r>
                      <a:r>
                        <a:rPr lang="ru-RU" b="0" dirty="0">
                          <a:latin typeface="Bahnschrift" panose="020B0502040204020203" pitchFamily="34" charset="0"/>
                        </a:rPr>
                        <a:t>', 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self)</a:t>
                      </a:r>
                      <a:endParaRPr lang="ru-RU" b="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Bahnschrift" panose="020B0502040204020203" pitchFamily="34" charset="0"/>
                        </a:rPr>
                        <a:t>Оформляем действие, кладем его в пере-</a:t>
                      </a:r>
                      <a:r>
                        <a:rPr lang="ru-RU" b="0" dirty="0" err="1">
                          <a:latin typeface="Bahnschrift" panose="020B0502040204020203" pitchFamily="34" charset="0"/>
                        </a:rPr>
                        <a:t>менную</a:t>
                      </a:r>
                      <a:r>
                        <a:rPr lang="ru-RU" b="0" dirty="0">
                          <a:latin typeface="Bahnschrift" panose="020B0502040204020203" pitchFamily="34" charset="0"/>
                        </a:rPr>
                        <a:t>. Ставим иконку и называем его.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014660"/>
                  </a:ext>
                </a:extLst>
              </a:tr>
              <a:tr h="81920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.setShortcut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('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Ctrl+Q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')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Задаем горячие клавиши для этого действия.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05324"/>
                  </a:ext>
                </a:extLst>
              </a:tr>
              <a:tr h="819205"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ru-RU" dirty="0" err="1">
                          <a:latin typeface="Bahnschrift" panose="020B0502040204020203" pitchFamily="34" charset="0"/>
                        </a:rPr>
                        <a:t>.setStatusTip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('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Выход из приложения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Назначаем подсказку, которая будет высвечиваться в строке состояния.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57605"/>
                  </a:ext>
                </a:extLst>
              </a:tr>
              <a:tr h="81920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.triggered.connect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self.close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Привязываем действие к функции.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40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4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D1DE0-265A-97E0-C392-1A06C58C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Didact Gothic" panose="00000500000000000000" pitchFamily="2" charset="0"/>
              </a:rPr>
              <a:t>Создание основных элементов </a:t>
            </a:r>
            <a:r>
              <a:rPr lang="en-US" dirty="0" err="1">
                <a:latin typeface="Didact Gothic" panose="00000500000000000000" pitchFamily="2" charset="0"/>
              </a:rPr>
              <a:t>QMainWindow</a:t>
            </a:r>
            <a:endParaRPr lang="ru-RU" dirty="0">
              <a:latin typeface="Didact Gothic" panose="00000500000000000000" pitchFamily="2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89F2F66-B5B8-74EA-4BB7-0C66264A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11193"/>
              </p:ext>
            </p:extLst>
          </p:nvPr>
        </p:nvGraphicFramePr>
        <p:xfrm>
          <a:off x="486697" y="1103448"/>
          <a:ext cx="8171836" cy="35092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98606">
                  <a:extLst>
                    <a:ext uri="{9D8B030D-6E8A-4147-A177-3AD203B41FA5}">
                      <a16:colId xmlns:a16="http://schemas.microsoft.com/office/drawing/2014/main" val="3332777511"/>
                    </a:ext>
                  </a:extLst>
                </a:gridCol>
                <a:gridCol w="4573230">
                  <a:extLst>
                    <a:ext uri="{9D8B030D-6E8A-4147-A177-3AD203B41FA5}">
                      <a16:colId xmlns:a16="http://schemas.microsoft.com/office/drawing/2014/main" val="1405930870"/>
                    </a:ext>
                  </a:extLst>
                </a:gridCol>
              </a:tblGrid>
              <a:tr h="570161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Bahnschrift" panose="020B0502040204020203" pitchFamily="34" charset="0"/>
                        </a:rPr>
                        <a:t>self.statusBar</a:t>
                      </a:r>
                      <a:r>
                        <a:rPr lang="en-US" b="0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b="0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Bahnschrift" panose="020B0502040204020203" pitchFamily="34" charset="0"/>
                        </a:rPr>
                        <a:t>Создание строки состояния.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014660"/>
                  </a:ext>
                </a:extLst>
              </a:tr>
              <a:tr h="57016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menubar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self.menuBar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Создание меню.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805324"/>
                  </a:ext>
                </a:extLst>
              </a:tr>
              <a:tr h="57016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optionMenu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menubar.addMenu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('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&amp;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Опции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Создание в меню категорию «Опции».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857605"/>
                  </a:ext>
                </a:extLst>
              </a:tr>
              <a:tr h="57016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optionMenu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.addAction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Добавление нашего действия в меню «Опции».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405193"/>
                  </a:ext>
                </a:extLst>
              </a:tr>
              <a:tr h="5701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toolbar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self.addToolBar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('</a:t>
                      </a:r>
                      <a:r>
                        <a:rPr lang="ru-RU" dirty="0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Выход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Создание инструмента в </a:t>
                      </a:r>
                      <a:r>
                        <a:rPr lang="ru-RU" dirty="0" err="1">
                          <a:latin typeface="Bahnschrift" panose="020B0502040204020203" pitchFamily="34" charset="0"/>
                        </a:rPr>
                        <a:t>тул</a:t>
                      </a:r>
                      <a:r>
                        <a:rPr lang="ru-RU" dirty="0">
                          <a:latin typeface="Bahnschrift" panose="020B0502040204020203" pitchFamily="34" charset="0"/>
                        </a:rPr>
                        <a:t>-баре «Выход».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094212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toolbar</a:t>
                      </a:r>
                      <a:r>
                        <a:rPr lang="en-US" dirty="0" err="1">
                          <a:latin typeface="Bahnschrift" panose="020B0502040204020203" pitchFamily="34" charset="0"/>
                        </a:rPr>
                        <a:t>.addAction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Bahnschrift" panose="020B0502040204020203" pitchFamily="34" charset="0"/>
                        </a:rPr>
                        <a:t>exitAction</a:t>
                      </a:r>
                      <a:r>
                        <a:rPr lang="en-US" dirty="0">
                          <a:latin typeface="Bahnschrift" panose="020B0502040204020203" pitchFamily="34" charset="0"/>
                        </a:rPr>
                        <a:t>)</a:t>
                      </a:r>
                      <a:endParaRPr lang="ru-RU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ahnschrift" panose="020B0502040204020203" pitchFamily="34" charset="0"/>
                        </a:rPr>
                        <a:t>Добавление нашего действия к инструменту «Выход».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60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2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DA07F8-FDF4-3639-EC7D-84D04F2210A1}"/>
              </a:ext>
            </a:extLst>
          </p:cNvPr>
          <p:cNvSpPr/>
          <p:nvPr/>
        </p:nvSpPr>
        <p:spPr>
          <a:xfrm>
            <a:off x="390537" y="4623619"/>
            <a:ext cx="2581263" cy="35046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206182" y="778005"/>
            <a:ext cx="7699200" cy="2905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def </a:t>
            </a:r>
            <a:r>
              <a:rPr lang="en-US" sz="900" dirty="0" err="1">
                <a:solidFill>
                  <a:schemeClr val="accent5"/>
                </a:solidFill>
              </a:rPr>
              <a:t>initUI</a:t>
            </a:r>
            <a:r>
              <a:rPr lang="en-US" sz="900" dirty="0">
                <a:solidFill>
                  <a:schemeClr val="accent5"/>
                </a:solidFill>
              </a:rPr>
              <a:t>(self): # </a:t>
            </a:r>
            <a:r>
              <a:rPr lang="ru-RU" sz="900" dirty="0">
                <a:solidFill>
                  <a:schemeClr val="accent5"/>
                </a:solidFill>
              </a:rPr>
              <a:t>Основная функция для построения нашего окна.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QPlainTextEdit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Создаем простейший редактор текста.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self.setCentralWidget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self.textedit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Назначаем редактор текста главным виджетом нашего окна </a:t>
            </a:r>
            <a:r>
              <a:rPr lang="en-US" sz="900" dirty="0" err="1">
                <a:solidFill>
                  <a:schemeClr val="accent5"/>
                </a:solidFill>
              </a:rPr>
              <a:t>QMainWindow</a:t>
            </a:r>
            <a:r>
              <a:rPr lang="en-US" sz="900" dirty="0">
                <a:solidFill>
                  <a:schemeClr val="accent5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QAction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QIcon</a:t>
            </a:r>
            <a:r>
              <a:rPr lang="en-US" sz="900" dirty="0">
                <a:solidFill>
                  <a:schemeClr val="accent5"/>
                </a:solidFill>
              </a:rPr>
              <a:t>('exit.png'), '</a:t>
            </a:r>
            <a:r>
              <a:rPr lang="ru-RU" sz="900" dirty="0">
                <a:solidFill>
                  <a:schemeClr val="accent5"/>
                </a:solidFill>
              </a:rPr>
              <a:t>Выход', </a:t>
            </a:r>
            <a:r>
              <a:rPr lang="en-US" sz="900" dirty="0">
                <a:solidFill>
                  <a:schemeClr val="accent5"/>
                </a:solidFill>
              </a:rPr>
              <a:t>self) # </a:t>
            </a:r>
            <a:r>
              <a:rPr lang="ru-RU" sz="900" dirty="0">
                <a:solidFill>
                  <a:schemeClr val="accent5"/>
                </a:solidFill>
              </a:rPr>
              <a:t>Создаем действие "выход". Выбираем для него иконку и название.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exitAction.setShortcut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en-US" sz="900" dirty="0" err="1">
                <a:solidFill>
                  <a:schemeClr val="accent5"/>
                </a:solidFill>
              </a:rPr>
              <a:t>Ctrl+Q</a:t>
            </a:r>
            <a:r>
              <a:rPr lang="en-US" sz="900" dirty="0">
                <a:solidFill>
                  <a:schemeClr val="accent5"/>
                </a:solidFill>
              </a:rPr>
              <a:t>') # </a:t>
            </a:r>
            <a:r>
              <a:rPr lang="ru-RU" sz="900" dirty="0">
                <a:solidFill>
                  <a:schemeClr val="accent5"/>
                </a:solidFill>
              </a:rPr>
              <a:t>Выбираем горячие клавиши для выхода.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exitAction.setStatusTip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 из приложения') # Создаем подсказку к нашему действию.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exitAction.triggered.connect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self.close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Привязываем функцию к действию. В данном случае это уже </a:t>
            </a:r>
            <a:r>
              <a:rPr lang="ru-RU" sz="900" dirty="0" err="1">
                <a:solidFill>
                  <a:schemeClr val="accent5"/>
                </a:solidFill>
              </a:rPr>
              <a:t>существуюший</a:t>
            </a:r>
            <a:r>
              <a:rPr lang="ru-RU" sz="900" dirty="0">
                <a:solidFill>
                  <a:schemeClr val="accent5"/>
                </a:solidFill>
              </a:rPr>
              <a:t> метод .</a:t>
            </a:r>
            <a:r>
              <a:rPr lang="en-US" sz="900" dirty="0">
                <a:solidFill>
                  <a:schemeClr val="accent5"/>
                </a:solidFill>
              </a:rPr>
              <a:t>close.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self.statusBar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строку состояния.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menubar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self.menuBar</a:t>
            </a:r>
            <a:r>
              <a:rPr lang="en-US" sz="900" dirty="0">
                <a:solidFill>
                  <a:schemeClr val="accent5"/>
                </a:solidFill>
              </a:rPr>
              <a:t>() # </a:t>
            </a:r>
            <a:r>
              <a:rPr lang="ru-RU" sz="900" dirty="0">
                <a:solidFill>
                  <a:schemeClr val="accent5"/>
                </a:solidFill>
              </a:rPr>
              <a:t>Добавляем в окно верхнее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</a:t>
            </a:r>
            <a:r>
              <a:rPr lang="en-US" sz="900" dirty="0">
                <a:solidFill>
                  <a:schemeClr val="accent5"/>
                </a:solidFill>
              </a:rPr>
              <a:t> = </a:t>
            </a:r>
            <a:r>
              <a:rPr lang="en-US" sz="900" dirty="0" err="1">
                <a:solidFill>
                  <a:schemeClr val="accent5"/>
                </a:solidFill>
              </a:rPr>
              <a:t>menubar.addMenu</a:t>
            </a:r>
            <a:r>
              <a:rPr lang="en-US" sz="900" dirty="0">
                <a:solidFill>
                  <a:schemeClr val="accent5"/>
                </a:solidFill>
              </a:rPr>
              <a:t>('&amp;</a:t>
            </a:r>
            <a:r>
              <a:rPr lang="ru-RU" sz="900" dirty="0">
                <a:solidFill>
                  <a:schemeClr val="accent5"/>
                </a:solidFill>
              </a:rPr>
              <a:t>Опции') # </a:t>
            </a:r>
            <a:r>
              <a:rPr lang="ru-RU" sz="900" dirty="0" err="1">
                <a:solidFill>
                  <a:schemeClr val="accent5"/>
                </a:solidFill>
              </a:rPr>
              <a:t>Содаем</a:t>
            </a:r>
            <a:r>
              <a:rPr lang="ru-RU" sz="900" dirty="0">
                <a:solidFill>
                  <a:schemeClr val="accent5"/>
                </a:solidFill>
              </a:rPr>
              <a:t> категорию "опции" в меню.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optionMenu.addAction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</a:t>
            </a:r>
            <a:r>
              <a:rPr lang="ru-RU" sz="900" dirty="0">
                <a:solidFill>
                  <a:schemeClr val="accent5"/>
                </a:solidFill>
              </a:rPr>
              <a:t>Добавляем в категорию "опции" наше действие.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900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>
                <a:solidFill>
                  <a:schemeClr val="accent5"/>
                </a:solidFill>
              </a:rPr>
              <a:t>toolbar = </a:t>
            </a:r>
            <a:r>
              <a:rPr lang="en-US" sz="900" dirty="0" err="1">
                <a:solidFill>
                  <a:schemeClr val="accent5"/>
                </a:solidFill>
              </a:rPr>
              <a:t>self.addToolBar</a:t>
            </a:r>
            <a:r>
              <a:rPr lang="en-US" sz="900" dirty="0">
                <a:solidFill>
                  <a:schemeClr val="accent5"/>
                </a:solidFill>
              </a:rPr>
              <a:t>('</a:t>
            </a:r>
            <a:r>
              <a:rPr lang="ru-RU" sz="900" dirty="0">
                <a:solidFill>
                  <a:schemeClr val="accent5"/>
                </a:solidFill>
              </a:rPr>
              <a:t>Выход') # Добавляем в поле с инструментами кнопку "Выход"...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accent5"/>
                </a:solidFill>
              </a:rPr>
              <a:t>        </a:t>
            </a:r>
            <a:r>
              <a:rPr lang="en-US" sz="900" dirty="0" err="1">
                <a:solidFill>
                  <a:schemeClr val="accent5"/>
                </a:solidFill>
              </a:rPr>
              <a:t>toolbar.addAction</a:t>
            </a:r>
            <a:r>
              <a:rPr lang="en-US" sz="900" dirty="0">
                <a:solidFill>
                  <a:schemeClr val="accent5"/>
                </a:solidFill>
              </a:rPr>
              <a:t>(</a:t>
            </a:r>
            <a:r>
              <a:rPr lang="en-US" sz="900" dirty="0" err="1">
                <a:solidFill>
                  <a:schemeClr val="accent5"/>
                </a:solidFill>
              </a:rPr>
              <a:t>exitAction</a:t>
            </a:r>
            <a:r>
              <a:rPr lang="en-US" sz="900" dirty="0">
                <a:solidFill>
                  <a:schemeClr val="accent5"/>
                </a:solidFill>
              </a:rPr>
              <a:t>) # ...</a:t>
            </a:r>
            <a:r>
              <a:rPr lang="ru-RU" sz="900" dirty="0">
                <a:solidFill>
                  <a:schemeClr val="accent5"/>
                </a:solidFill>
              </a:rPr>
              <a:t>И действие к нему.</a:t>
            </a:r>
            <a:endParaRPr sz="9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375" y="16941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Построение</a:t>
            </a:r>
            <a:r>
              <a:rPr lang="ru-RU" dirty="0"/>
              <a:t> </a:t>
            </a:r>
            <a:r>
              <a:rPr lang="en-US" dirty="0" err="1"/>
              <a:t>QMainWindow</a:t>
            </a:r>
            <a:endParaRPr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D69907-ADE7-C061-A910-AC50B5CCA7D6}"/>
              </a:ext>
            </a:extLst>
          </p:cNvPr>
          <p:cNvSpPr/>
          <p:nvPr/>
        </p:nvSpPr>
        <p:spPr>
          <a:xfrm>
            <a:off x="208492" y="1542574"/>
            <a:ext cx="6946490" cy="185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Google Shape;544;p28">
            <a:extLst>
              <a:ext uri="{FF2B5EF4-FFF2-40B4-BE49-F238E27FC236}">
                <a16:creationId xmlns:a16="http://schemas.microsoft.com/office/drawing/2014/main" id="{0FC978CD-FDF9-9B79-7DAC-0D97E50B2216}"/>
              </a:ext>
            </a:extLst>
          </p:cNvPr>
          <p:cNvSpPr txBox="1">
            <a:spLocks/>
          </p:cNvSpPr>
          <p:nvPr/>
        </p:nvSpPr>
        <p:spPr>
          <a:xfrm>
            <a:off x="321711" y="3490288"/>
            <a:ext cx="6337185" cy="116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Didact Gothic"/>
              <a:buChar char="●"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u-RU" sz="2400" dirty="0">
                <a:latin typeface="Bahnschrift" panose="020B0502040204020203" pitchFamily="34" charset="0"/>
                <a:sym typeface="Century Gothic"/>
              </a:rPr>
              <a:t>Сохраните эту иконку в папку с кодом под названием «</a:t>
            </a:r>
            <a:r>
              <a:rPr lang="en-US" sz="2400" dirty="0">
                <a:latin typeface="Bahnschrift" panose="020B0502040204020203" pitchFamily="34" charset="0"/>
                <a:sym typeface="Century Gothic"/>
              </a:rPr>
              <a:t>exit.png</a:t>
            </a:r>
            <a:r>
              <a:rPr lang="ru-RU" sz="2400" dirty="0">
                <a:latin typeface="Bahnschrift" panose="020B0502040204020203" pitchFamily="34" charset="0"/>
                <a:sym typeface="Century Gothic"/>
              </a:rPr>
              <a:t>», и она появится!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B28496-BD1A-1E70-F2B5-B78A19D7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91" y="4200996"/>
            <a:ext cx="636405" cy="614462"/>
          </a:xfrm>
          <a:prstGeom prst="rect">
            <a:avLst/>
          </a:prstGeom>
        </p:spPr>
      </p:pic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AEFB464C-8464-D49C-6FEC-AA8907BBAC60}"/>
              </a:ext>
            </a:extLst>
          </p:cNvPr>
          <p:cNvCxnSpPr>
            <a:cxnSpLocks/>
          </p:cNvCxnSpPr>
          <p:nvPr/>
        </p:nvCxnSpPr>
        <p:spPr>
          <a:xfrm>
            <a:off x="3490303" y="4448007"/>
            <a:ext cx="2524814" cy="158379"/>
          </a:xfrm>
          <a:prstGeom prst="bentConnector3">
            <a:avLst>
              <a:gd name="adj1" fmla="val 64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8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/>
          <p:nvPr/>
        </p:nvSpPr>
        <p:spPr>
          <a:xfrm flipH="1">
            <a:off x="954071" y="656174"/>
            <a:ext cx="7098547" cy="4085432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6"/>
          <p:cNvSpPr txBox="1">
            <a:spLocks noGrp="1"/>
          </p:cNvSpPr>
          <p:nvPr>
            <p:ph type="title"/>
          </p:nvPr>
        </p:nvSpPr>
        <p:spPr>
          <a:xfrm>
            <a:off x="722536" y="83474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882" name="Google Shape;882;p46"/>
          <p:cNvSpPr/>
          <p:nvPr/>
        </p:nvSpPr>
        <p:spPr>
          <a:xfrm flipH="1">
            <a:off x="966280" y="2356532"/>
            <a:ext cx="934551" cy="747799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6"/>
          <p:cNvSpPr/>
          <p:nvPr/>
        </p:nvSpPr>
        <p:spPr>
          <a:xfrm flipH="1">
            <a:off x="1502236" y="1382975"/>
            <a:ext cx="1490739" cy="94940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6"/>
          <p:cNvSpPr/>
          <p:nvPr/>
        </p:nvSpPr>
        <p:spPr>
          <a:xfrm flipH="1">
            <a:off x="2355049" y="1382984"/>
            <a:ext cx="1165141" cy="73658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 flipH="1">
            <a:off x="2934657" y="3514607"/>
            <a:ext cx="1443743" cy="911041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 rot="10800000" flipH="1">
            <a:off x="4010753" y="3409012"/>
            <a:ext cx="975390" cy="780335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6"/>
          <p:cNvGrpSpPr/>
          <p:nvPr/>
        </p:nvGrpSpPr>
        <p:grpSpPr>
          <a:xfrm>
            <a:off x="4378400" y="761001"/>
            <a:ext cx="492658" cy="106303"/>
            <a:chOff x="-3037735" y="-542969"/>
            <a:chExt cx="581170" cy="125387"/>
          </a:xfrm>
        </p:grpSpPr>
        <p:sp>
          <p:nvSpPr>
            <p:cNvPr id="888" name="Google Shape;888;p46"/>
            <p:cNvSpPr/>
            <p:nvPr/>
          </p:nvSpPr>
          <p:spPr>
            <a:xfrm>
              <a:off x="-3034701" y="-537273"/>
              <a:ext cx="575100" cy="11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46"/>
            <p:cNvGrpSpPr/>
            <p:nvPr/>
          </p:nvGrpSpPr>
          <p:grpSpPr>
            <a:xfrm>
              <a:off x="-3037735" y="-542969"/>
              <a:ext cx="581170" cy="125387"/>
              <a:chOff x="4390000" y="182175"/>
              <a:chExt cx="419375" cy="90473"/>
            </a:xfrm>
          </p:grpSpPr>
          <p:sp>
            <p:nvSpPr>
              <p:cNvPr id="890" name="Google Shape;890;p4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DAB032-1D24-FAAE-A8F9-FFC3C0DEF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28" y="1089541"/>
            <a:ext cx="6063431" cy="3288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76366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3177</Words>
  <Application>Microsoft Office PowerPoint</Application>
  <PresentationFormat>Экран (16:9)</PresentationFormat>
  <Paragraphs>367</Paragraphs>
  <Slides>30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Bahnschrift</vt:lpstr>
      <vt:lpstr>Didact Gothic</vt:lpstr>
      <vt:lpstr>Aldrich</vt:lpstr>
      <vt:lpstr>Virtual Slides for Education Day by Slidesgo</vt:lpstr>
      <vt:lpstr>PyQt5</vt:lpstr>
      <vt:lpstr>QMainWindow</vt:lpstr>
      <vt:lpstr>QTextEdit</vt:lpstr>
      <vt:lpstr>Полезные методы QTextEdit</vt:lpstr>
      <vt:lpstr>Построение QMainWindow</vt:lpstr>
      <vt:lpstr>Создание простого действия</vt:lpstr>
      <vt:lpstr>Создание основных элементов QMainWindow</vt:lpstr>
      <vt:lpstr>Построение QMainWindow</vt:lpstr>
      <vt:lpstr>Output:</vt:lpstr>
      <vt:lpstr>Создание QDockWidget</vt:lpstr>
      <vt:lpstr>Области QDockWidget</vt:lpstr>
      <vt:lpstr>Построение QMainWindow</vt:lpstr>
      <vt:lpstr>Output:</vt:lpstr>
      <vt:lpstr>QMessageBox</vt:lpstr>
      <vt:lpstr>Warning &amp; information</vt:lpstr>
      <vt:lpstr>Кастомный выход из приложения</vt:lpstr>
      <vt:lpstr>Output:</vt:lpstr>
      <vt:lpstr>Добавляем действие «Продолжить» в QMainWindow</vt:lpstr>
      <vt:lpstr>Output:</vt:lpstr>
      <vt:lpstr>Добавляем метод «Продолжить» в Window1</vt:lpstr>
      <vt:lpstr>Построение второго окна</vt:lpstr>
      <vt:lpstr>Добавляем метод «Назад» в Window2</vt:lpstr>
      <vt:lpstr>Output:</vt:lpstr>
      <vt:lpstr>Немного священных знаний о PyQt5</vt:lpstr>
      <vt:lpstr>Немного священных знаний о PyQt5</vt:lpstr>
      <vt:lpstr>Немного священных знаний о PyQt5</vt:lpstr>
      <vt:lpstr>Сложное задание!</vt:lpstr>
      <vt:lpstr>Как примерно это будет выглядеть:</vt:lpstr>
      <vt:lpstr>Как примерно это будет выглядеть: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</dc:title>
  <cp:lastModifiedBy>Elin Overskott</cp:lastModifiedBy>
  <cp:revision>8</cp:revision>
  <dcterms:modified xsi:type="dcterms:W3CDTF">2022-10-14T08:02:40Z</dcterms:modified>
</cp:coreProperties>
</file>