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2"/>
  </p:notesMasterIdLst>
  <p:sldIdLst>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C2D"/>
    <a:srgbClr val="B52532"/>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2A560-0E40-4D9D-9391-023FF15D6B86}"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03CEC-00B8-4DBE-A171-5DA80EB633B1}" type="slidenum">
              <a:rPr lang="en-US" smtClean="0"/>
              <a:t>‹#›</a:t>
            </a:fld>
            <a:endParaRPr lang="en-US"/>
          </a:p>
        </p:txBody>
      </p:sp>
    </p:spTree>
    <p:extLst>
      <p:ext uri="{BB962C8B-B14F-4D97-AF65-F5344CB8AC3E}">
        <p14:creationId xmlns:p14="http://schemas.microsoft.com/office/powerpoint/2010/main" val="235463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itle Placeholder 13">
            <a:extLst>
              <a:ext uri="{FF2B5EF4-FFF2-40B4-BE49-F238E27FC236}">
                <a16:creationId xmlns:a16="http://schemas.microsoft.com/office/drawing/2014/main" id="{15204080-54D2-4A14-9DAA-6AF65B59A89F}"/>
              </a:ext>
            </a:extLst>
          </p:cNvPr>
          <p:cNvSpPr txBox="1">
            <a:spLocks/>
          </p:cNvSpPr>
          <p:nvPr userDrawn="1"/>
        </p:nvSpPr>
        <p:spPr>
          <a:xfrm>
            <a:off x="76155" y="563800"/>
            <a:ext cx="10201102" cy="8469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rgbClr val="051C2D"/>
                </a:solidFill>
                <a:latin typeface="Helvetica" panose="020B0604020202020204" pitchFamily="34" charset="0"/>
                <a:ea typeface="+mj-ea"/>
                <a:cs typeface="Helvetica" panose="020B0604020202020204" pitchFamily="34" charset="0"/>
              </a:defRPr>
            </a:lvl1pPr>
          </a:lstStyle>
          <a:p>
            <a:endParaRPr lang="en-US" dirty="0"/>
          </a:p>
        </p:txBody>
      </p:sp>
    </p:spTree>
    <p:extLst>
      <p:ext uri="{BB962C8B-B14F-4D97-AF65-F5344CB8AC3E}">
        <p14:creationId xmlns:p14="http://schemas.microsoft.com/office/powerpoint/2010/main" val="360840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C1FD-F483-42EB-8CEF-B0866E1F1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AE96E3-C59A-40BA-9FD6-CB75F1568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E9CC30-9EB4-4D5D-9F86-C0DDE9AF4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0D84B-09B4-4E9E-BACF-1376832F0CF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594807B-207B-4BF9-BEE2-BFDAF08F9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6DF4C-9856-41AC-BA7A-0334D022EE8D}"/>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339909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BAC6-2162-4559-BCF9-563655457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9FA03C-5E3D-4D0F-A90B-10545844D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A8ED7C-58F7-43FD-8F1A-28A58E74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C60BF-285C-4E24-B8FD-2527CFAE0F1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884A7F9-EC2F-4894-B9EA-5ECBCCD9F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48186-64D5-4393-A75C-FC1E85CF1395}"/>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1285158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524A-B3C7-465E-830E-76EB74AC6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409E8C-D45E-42A1-9DC7-8B608FCD2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62D40-F539-4A62-97E8-05D2FAD07D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12A847D-FBA8-410A-A329-C3087478C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A1C97-D40C-4F03-83FB-4915551F6B2B}"/>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1577532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DF63D-DAF0-4162-862C-BDD6873A59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48C39-406E-47C5-B379-4A893C862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94B40-9755-4C32-9739-2650FB1337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D21EF3C-500E-4D79-B150-2585DBED5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CD730-7456-4E89-B239-A8B0BB18882B}"/>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385644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3">
            <a:extLst>
              <a:ext uri="{FF2B5EF4-FFF2-40B4-BE49-F238E27FC236}">
                <a16:creationId xmlns:a16="http://schemas.microsoft.com/office/drawing/2014/main" id="{DB027E7C-C0C5-42ED-ABBB-0E777A633D5E}"/>
              </a:ext>
            </a:extLst>
          </p:cNvPr>
          <p:cNvSpPr txBox="1">
            <a:spLocks/>
          </p:cNvSpPr>
          <p:nvPr userDrawn="1"/>
        </p:nvSpPr>
        <p:spPr>
          <a:xfrm>
            <a:off x="76155" y="563800"/>
            <a:ext cx="10201102" cy="8469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rgbClr val="051C2D"/>
                </a:solidFill>
                <a:latin typeface="Helvetica" panose="020B0604020202020204" pitchFamily="34" charset="0"/>
                <a:ea typeface="+mj-ea"/>
                <a:cs typeface="Helvetica" panose="020B0604020202020204" pitchFamily="34" charset="0"/>
              </a:defRPr>
            </a:lvl1pPr>
          </a:lstStyle>
          <a:p>
            <a:endParaRPr lang="en-US" dirty="0"/>
          </a:p>
        </p:txBody>
      </p:sp>
    </p:spTree>
    <p:extLst>
      <p:ext uri="{BB962C8B-B14F-4D97-AF65-F5344CB8AC3E}">
        <p14:creationId xmlns:p14="http://schemas.microsoft.com/office/powerpoint/2010/main" val="301657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8C58-18A9-4A2D-8273-BB0402107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EB18D-3189-4DC6-BD4C-61B9E7A01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008072-AA6B-4981-A33A-211F060DAB2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4B4B18-E451-4CF0-894B-BDD921C74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FA60B-5712-4F6C-814B-F9B4B935F8EF}"/>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25324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B6CD-54FE-4A0D-BFFD-725E532462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D154E-8B50-4945-BFF4-CC0B6137B5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487AA-A5BD-4C93-8A64-36887BB5836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4315C31-C940-4E9B-8265-0846A5B90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2857-9C4D-4642-8827-CBA9246E0673}"/>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121318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F35-4F2B-4D67-9EC4-F839F8A4C9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7DAE8B-FE05-4558-8015-B86EA086E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69DD7-787E-4E66-9BBF-06A053FA30B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0007133-4761-409F-B440-F0D1C7DBD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95358-2A7A-472E-A57A-D95B5BFCB49F}"/>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287381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4877-3CBC-400B-93FE-CF2DB1038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B2798-7C85-4CAE-96E8-EE3D90E39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95A5E-2A6B-43CC-8583-45ECB6474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4DB529-801E-42FB-AEF7-CB306297E11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BA7A5E0-8D4A-40A1-9529-2B40D1153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59F97-0D57-4084-9017-0C7C4230E969}"/>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348814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C94D-1664-47BF-B205-3FE7D2928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9A0E0-F151-4E86-9698-087BA72A1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8DAE2-861F-4654-8359-0F5E1D3C1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A1A44-E199-4A70-8AC7-FA034A6C1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9091-1DB0-4E3A-A032-23DD4B9CFF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5DD3-4587-4FAE-A44D-072A6823188E}"/>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20E6D5D-46EE-4130-8D44-3C8CE38BE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E9439-A5BF-47CE-81CC-5C19567D1B41}"/>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429450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D81C-B5ED-42EB-983E-BA8956F055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91944F-C8CC-4F1E-8115-6D07DB5D5FF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8F6245-9254-4810-83F4-3788D36F8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C4B1D7-FA3A-4BE8-ADBA-3752AA540EA4}"/>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220679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89571-49EB-4BE1-87A4-728331D4A70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E6BC31F-E970-49E1-AD82-B749043B84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22BEEE-E88F-4084-81A3-73E84A51F277}"/>
              </a:ext>
            </a:extLst>
          </p:cNvPr>
          <p:cNvSpPr>
            <a:spLocks noGrp="1"/>
          </p:cNvSpPr>
          <p:nvPr>
            <p:ph type="sldNum" sz="quarter" idx="12"/>
          </p:nvPr>
        </p:nvSpPr>
        <p:spPr/>
        <p:txBody>
          <a:bodyPr/>
          <a:lstStyle/>
          <a:p>
            <a:fld id="{47010F10-7C90-4CBC-BC15-CF425EB80C6A}" type="slidenum">
              <a:rPr lang="en-US" smtClean="0"/>
              <a:t>‹#›</a:t>
            </a:fld>
            <a:endParaRPr lang="en-US"/>
          </a:p>
        </p:txBody>
      </p:sp>
    </p:spTree>
    <p:extLst>
      <p:ext uri="{BB962C8B-B14F-4D97-AF65-F5344CB8AC3E}">
        <p14:creationId xmlns:p14="http://schemas.microsoft.com/office/powerpoint/2010/main" val="609595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FDA931-A72A-454F-A97D-72DE9DADF364}"/>
              </a:ext>
            </a:extLst>
          </p:cNvPr>
          <p:cNvSpPr/>
          <p:nvPr userDrawn="1"/>
        </p:nvSpPr>
        <p:spPr>
          <a:xfrm>
            <a:off x="0" y="-199741"/>
            <a:ext cx="12192000" cy="640080"/>
          </a:xfrm>
          <a:prstGeom prst="rect">
            <a:avLst/>
          </a:prstGeom>
          <a:solidFill>
            <a:srgbClr val="05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8" name="Picture 7">
            <a:extLst>
              <a:ext uri="{FF2B5EF4-FFF2-40B4-BE49-F238E27FC236}">
                <a16:creationId xmlns:a16="http://schemas.microsoft.com/office/drawing/2014/main" id="{7436ADB8-5592-4A4F-B315-C7142712D6A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155" y="-29181"/>
            <a:ext cx="506574" cy="297985"/>
          </a:xfrm>
          <a:prstGeom prst="rect">
            <a:avLst/>
          </a:prstGeom>
        </p:spPr>
      </p:pic>
      <p:sp>
        <p:nvSpPr>
          <p:cNvPr id="9" name="Rectangle 8">
            <a:extLst>
              <a:ext uri="{FF2B5EF4-FFF2-40B4-BE49-F238E27FC236}">
                <a16:creationId xmlns:a16="http://schemas.microsoft.com/office/drawing/2014/main" id="{055A241A-DCA4-48D9-BEC3-7FA709050720}"/>
              </a:ext>
            </a:extLst>
          </p:cNvPr>
          <p:cNvSpPr/>
          <p:nvPr userDrawn="1"/>
        </p:nvSpPr>
        <p:spPr>
          <a:xfrm>
            <a:off x="0" y="6378109"/>
            <a:ext cx="12192000" cy="45720"/>
          </a:xfrm>
          <a:prstGeom prst="rect">
            <a:avLst/>
          </a:prstGeom>
          <a:solidFill>
            <a:srgbClr val="B5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AAD41DD2-5328-4C34-81D3-A243597D6793}"/>
              </a:ext>
            </a:extLst>
          </p:cNvPr>
          <p:cNvSpPr/>
          <p:nvPr userDrawn="1"/>
        </p:nvSpPr>
        <p:spPr>
          <a:xfrm>
            <a:off x="0" y="6423829"/>
            <a:ext cx="12192000" cy="457200"/>
          </a:xfrm>
          <a:prstGeom prst="rect">
            <a:avLst/>
          </a:prstGeom>
          <a:solidFill>
            <a:srgbClr val="05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14">
            <a:extLst>
              <a:ext uri="{FF2B5EF4-FFF2-40B4-BE49-F238E27FC236}">
                <a16:creationId xmlns:a16="http://schemas.microsoft.com/office/drawing/2014/main" id="{CDDE4373-C5FD-4D5E-837D-7B4FC079BA9D}"/>
              </a:ext>
            </a:extLst>
          </p:cNvPr>
          <p:cNvSpPr/>
          <p:nvPr userDrawn="1"/>
        </p:nvSpPr>
        <p:spPr>
          <a:xfrm>
            <a:off x="0" y="434171"/>
            <a:ext cx="12192000" cy="45720"/>
          </a:xfrm>
          <a:prstGeom prst="rect">
            <a:avLst/>
          </a:prstGeom>
          <a:solidFill>
            <a:srgbClr val="B5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56470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000" b="1" kern="1200">
          <a:solidFill>
            <a:srgbClr val="051C2D"/>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051C2D"/>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051C2D"/>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51C2D"/>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b="1" kern="1200">
          <a:solidFill>
            <a:srgbClr val="051C2D"/>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1" kern="1200">
          <a:solidFill>
            <a:srgbClr val="051C2D"/>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854DA-9B13-4145-90FF-849EAD57D7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8F65A9-F9DA-4600-9131-EDCB21305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8A052-0A8D-40AE-96AE-7CF9BC3A1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D002557-5E82-4E2A-BFC9-3A95E59D5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8F7E2-E7B9-4AE0-8E98-24521D424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10F10-7C90-4CBC-BC15-CF425EB80C6A}" type="slidenum">
              <a:rPr lang="en-US" smtClean="0"/>
              <a:t>‹#›</a:t>
            </a:fld>
            <a:endParaRPr lang="en-US"/>
          </a:p>
        </p:txBody>
      </p:sp>
    </p:spTree>
    <p:extLst>
      <p:ext uri="{BB962C8B-B14F-4D97-AF65-F5344CB8AC3E}">
        <p14:creationId xmlns:p14="http://schemas.microsoft.com/office/powerpoint/2010/main" val="361563862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C2D"/>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331658-C53C-436E-9544-0CF18129E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012" y="5712079"/>
            <a:ext cx="3624072" cy="658368"/>
          </a:xfrm>
          <a:prstGeom prst="rect">
            <a:avLst/>
          </a:prstGeom>
        </p:spPr>
      </p:pic>
      <p:sp>
        <p:nvSpPr>
          <p:cNvPr id="9" name="TextBox 8">
            <a:extLst>
              <a:ext uri="{FF2B5EF4-FFF2-40B4-BE49-F238E27FC236}">
                <a16:creationId xmlns:a16="http://schemas.microsoft.com/office/drawing/2014/main" id="{FE5177F1-3669-4AD1-8EB2-DF24C68C4717}"/>
              </a:ext>
            </a:extLst>
          </p:cNvPr>
          <p:cNvSpPr txBox="1"/>
          <p:nvPr/>
        </p:nvSpPr>
        <p:spPr>
          <a:xfrm>
            <a:off x="4872170" y="4555324"/>
            <a:ext cx="6991345" cy="892552"/>
          </a:xfrm>
          <a:prstGeom prst="rect">
            <a:avLst/>
          </a:prstGeom>
          <a:noFill/>
        </p:spPr>
        <p:txBody>
          <a:bodyPr wrap="square" rtlCol="0">
            <a:spAutoFit/>
          </a:bodyPr>
          <a:lstStyle/>
          <a:p>
            <a:pPr algn="ctr"/>
            <a:r>
              <a:rPr lang="en-US" sz="2600" b="1" dirty="0">
                <a:solidFill>
                  <a:schemeClr val="bg1"/>
                </a:solidFill>
                <a:latin typeface="Helvetica"/>
                <a:cs typeface="Helvetica"/>
              </a:rPr>
              <a:t>Class Instructor: Dr. Matthew J. Martinez</a:t>
            </a:r>
          </a:p>
          <a:p>
            <a:pPr algn="ctr"/>
            <a:r>
              <a:rPr lang="en-US" sz="2400" b="1" dirty="0">
                <a:solidFill>
                  <a:schemeClr val="bg1"/>
                </a:solidFill>
                <a:latin typeface="Helvetica"/>
                <a:cs typeface="Helvetica"/>
              </a:rPr>
              <a:t>Student: Renhao Sun</a:t>
            </a:r>
            <a:r>
              <a:rPr lang="en-US" sz="2600" b="1" dirty="0">
                <a:solidFill>
                  <a:schemeClr val="bg1"/>
                </a:solidFill>
                <a:latin typeface="Helvetica"/>
                <a:cs typeface="Helvetica"/>
              </a:rPr>
              <a:t>                </a:t>
            </a:r>
          </a:p>
        </p:txBody>
      </p:sp>
      <p:sp>
        <p:nvSpPr>
          <p:cNvPr id="10" name="TextBox 9">
            <a:extLst>
              <a:ext uri="{FF2B5EF4-FFF2-40B4-BE49-F238E27FC236}">
                <a16:creationId xmlns:a16="http://schemas.microsoft.com/office/drawing/2014/main" id="{F4222E93-BB51-4EA3-A62C-8D451BFF3762}"/>
              </a:ext>
            </a:extLst>
          </p:cNvPr>
          <p:cNvSpPr txBox="1"/>
          <p:nvPr/>
        </p:nvSpPr>
        <p:spPr>
          <a:xfrm>
            <a:off x="146304" y="1030515"/>
            <a:ext cx="1189939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Helvetica"/>
                <a:ea typeface="+mn-ea"/>
                <a:cs typeface="Helvetica"/>
              </a:rPr>
              <a:t>Advanced R Programming – Spring 2021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Helvetica"/>
                <a:ea typeface="+mn-ea"/>
                <a:cs typeface="Helvetica"/>
              </a:rPr>
              <a:t>STA 6233 R Programming for Data Science</a:t>
            </a:r>
          </a:p>
        </p:txBody>
      </p:sp>
      <p:sp>
        <p:nvSpPr>
          <p:cNvPr id="11" name="TextBox 10">
            <a:extLst>
              <a:ext uri="{FF2B5EF4-FFF2-40B4-BE49-F238E27FC236}">
                <a16:creationId xmlns:a16="http://schemas.microsoft.com/office/drawing/2014/main" id="{C319CFA8-F455-4D59-A431-CD035B4072BC}"/>
              </a:ext>
            </a:extLst>
          </p:cNvPr>
          <p:cNvSpPr txBox="1"/>
          <p:nvPr/>
        </p:nvSpPr>
        <p:spPr>
          <a:xfrm>
            <a:off x="0" y="2585170"/>
            <a:ext cx="12045696" cy="830997"/>
          </a:xfrm>
          <a:prstGeom prst="rect">
            <a:avLst/>
          </a:prstGeom>
          <a:noFill/>
        </p:spPr>
        <p:txBody>
          <a:bodyPr wrap="square" rtlCol="0">
            <a:spAutoFit/>
          </a:bodyPr>
          <a:lstStyle/>
          <a:p>
            <a:pPr algn="ctr"/>
            <a:r>
              <a:rPr lang="en-US" sz="2400" b="1" dirty="0">
                <a:solidFill>
                  <a:srgbClr val="F15A22"/>
                </a:solidFill>
                <a:latin typeface="Helvetica"/>
                <a:cs typeface="Helvetica"/>
              </a:rPr>
              <a:t>Position-Based Descriptive Statistical Analysis for NBA Maximum Salary Contract</a:t>
            </a:r>
          </a:p>
          <a:p>
            <a:pPr algn="ctr"/>
            <a:r>
              <a:rPr lang="en-US" sz="2400" b="1" dirty="0">
                <a:solidFill>
                  <a:srgbClr val="F15A22"/>
                </a:solidFill>
                <a:latin typeface="Helvetica"/>
                <a:cs typeface="Helvetica"/>
              </a:rPr>
              <a:t>Source: basketball-reference.com</a:t>
            </a:r>
          </a:p>
        </p:txBody>
      </p:sp>
      <p:cxnSp>
        <p:nvCxnSpPr>
          <p:cNvPr id="12" name="Straight Connector 11">
            <a:extLst>
              <a:ext uri="{FF2B5EF4-FFF2-40B4-BE49-F238E27FC236}">
                <a16:creationId xmlns:a16="http://schemas.microsoft.com/office/drawing/2014/main" id="{891C4C46-F28A-43E1-A785-AA20E6BCB695}"/>
              </a:ext>
            </a:extLst>
          </p:cNvPr>
          <p:cNvCxnSpPr/>
          <p:nvPr/>
        </p:nvCxnSpPr>
        <p:spPr>
          <a:xfrm>
            <a:off x="603731" y="5001600"/>
            <a:ext cx="0" cy="1420959"/>
          </a:xfrm>
          <a:prstGeom prst="line">
            <a:avLst/>
          </a:prstGeom>
          <a:ln w="25400">
            <a:solidFill>
              <a:srgbClr val="F15A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7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30F3F-6240-4473-B676-646479C99037}"/>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Helvetica" panose="020B0604020202020204" pitchFamily="34" charset="0"/>
                <a:cs typeface="Helvetica" panose="020B0604020202020204" pitchFamily="34" charset="0"/>
              </a:rPr>
              <a:t>Presentation Agenda</a:t>
            </a:r>
          </a:p>
        </p:txBody>
      </p:sp>
      <p:sp>
        <p:nvSpPr>
          <p:cNvPr id="4" name="TextBox 3">
            <a:extLst>
              <a:ext uri="{FF2B5EF4-FFF2-40B4-BE49-F238E27FC236}">
                <a16:creationId xmlns:a16="http://schemas.microsoft.com/office/drawing/2014/main" id="{5B87096C-94E0-49FE-8994-69E1AC651B77}"/>
              </a:ext>
            </a:extLst>
          </p:cNvPr>
          <p:cNvSpPr txBox="1"/>
          <p:nvPr/>
        </p:nvSpPr>
        <p:spPr>
          <a:xfrm>
            <a:off x="0" y="1236775"/>
            <a:ext cx="10335237" cy="4893647"/>
          </a:xfrm>
          <a:prstGeom prst="rect">
            <a:avLst/>
          </a:prstGeom>
          <a:noFill/>
        </p:spPr>
        <p:txBody>
          <a:bodyPr wrap="square" rtlCol="0">
            <a:spAutoFit/>
          </a:bodyPr>
          <a:lstStyle/>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Salary Cap and Maximum Salary Contract in NBA</a:t>
            </a:r>
          </a:p>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Basketball Positions</a:t>
            </a:r>
          </a:p>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Position-Based Valuation Model </a:t>
            </a:r>
          </a:p>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Case Study: Small Forward</a:t>
            </a:r>
          </a:p>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1DA8C-2F16-4AD9-A739-6471C2261198}"/>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Helvetica" panose="020B0604020202020204" pitchFamily="34" charset="0"/>
                <a:cs typeface="Helvetica" panose="020B0604020202020204" pitchFamily="34" charset="0"/>
              </a:rPr>
              <a:t>Salary Cap</a:t>
            </a:r>
          </a:p>
        </p:txBody>
      </p:sp>
      <p:sp>
        <p:nvSpPr>
          <p:cNvPr id="3" name="TextBox 2">
            <a:extLst>
              <a:ext uri="{FF2B5EF4-FFF2-40B4-BE49-F238E27FC236}">
                <a16:creationId xmlns:a16="http://schemas.microsoft.com/office/drawing/2014/main" id="{CF200A07-2FED-4A40-9B84-0E10E52AA8F0}"/>
              </a:ext>
            </a:extLst>
          </p:cNvPr>
          <p:cNvSpPr txBox="1"/>
          <p:nvPr/>
        </p:nvSpPr>
        <p:spPr>
          <a:xfrm>
            <a:off x="0" y="1236775"/>
            <a:ext cx="6384022" cy="6001643"/>
          </a:xfrm>
          <a:prstGeom prst="rect">
            <a:avLst/>
          </a:prstGeom>
          <a:noFill/>
        </p:spPr>
        <p:txBody>
          <a:bodyPr wrap="square" rtlCol="0">
            <a:spAutoFit/>
          </a:bodyPr>
          <a:lstStyle/>
          <a:p>
            <a:pPr marL="285750" indent="-285750">
              <a:buFont typeface="Arial" panose="020B0604020202020204" pitchFamily="34" charset="0"/>
              <a:buChar char="•"/>
            </a:pPr>
            <a:endParaRPr lang="en-US" sz="2400" b="1" dirty="0">
              <a:solidFill>
                <a:srgbClr val="B525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Salary Cap: the NBA salary cap is the limit to the total amount of money that each NBA team is allowed to pay their players every season. Teams whose payroll exceeds the salary cap by a certain amount are required to pay  luxury tax for each dollar by which their payroll exceeds the tax level</a:t>
            </a:r>
          </a:p>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Under normal circumstances, teams will not break the salary cap to sign players because of luxury tax</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pic>
        <p:nvPicPr>
          <p:cNvPr id="7" name="Picture 6" descr="Chart&#10;&#10;Description automatically generated">
            <a:extLst>
              <a:ext uri="{FF2B5EF4-FFF2-40B4-BE49-F238E27FC236}">
                <a16:creationId xmlns:a16="http://schemas.microsoft.com/office/drawing/2014/main" id="{A1979BC5-0210-4DF3-A91B-A2FE6D718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1236775"/>
            <a:ext cx="4572000" cy="4417695"/>
          </a:xfrm>
          <a:prstGeom prst="rect">
            <a:avLst/>
          </a:prstGeom>
        </p:spPr>
      </p:pic>
    </p:spTree>
    <p:extLst>
      <p:ext uri="{BB962C8B-B14F-4D97-AF65-F5344CB8AC3E}">
        <p14:creationId xmlns:p14="http://schemas.microsoft.com/office/powerpoint/2010/main" val="132597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1DA8C-2F16-4AD9-A739-6471C2261198}"/>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Helvetica" panose="020B0604020202020204" pitchFamily="34" charset="0"/>
                <a:cs typeface="Helvetica" panose="020B0604020202020204" pitchFamily="34" charset="0"/>
              </a:rPr>
              <a:t>Maximum Salary Contract</a:t>
            </a:r>
          </a:p>
        </p:txBody>
      </p:sp>
      <p:sp>
        <p:nvSpPr>
          <p:cNvPr id="3" name="TextBox 2">
            <a:extLst>
              <a:ext uri="{FF2B5EF4-FFF2-40B4-BE49-F238E27FC236}">
                <a16:creationId xmlns:a16="http://schemas.microsoft.com/office/drawing/2014/main" id="{CF200A07-2FED-4A40-9B84-0E10E52AA8F0}"/>
              </a:ext>
            </a:extLst>
          </p:cNvPr>
          <p:cNvSpPr txBox="1"/>
          <p:nvPr/>
        </p:nvSpPr>
        <p:spPr>
          <a:xfrm>
            <a:off x="0" y="1236775"/>
            <a:ext cx="6384022" cy="830997"/>
          </a:xfrm>
          <a:prstGeom prst="rect">
            <a:avLst/>
          </a:prstGeom>
          <a:noFill/>
        </p:spPr>
        <p:txBody>
          <a:bodyPr wrap="square" rtlCol="0">
            <a:spAutoFit/>
          </a:bodyPr>
          <a:lstStyle/>
          <a:p>
            <a:pPr marL="342900"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2A574DF-B612-43B2-8C26-E151DDBDE017}"/>
              </a:ext>
            </a:extLst>
          </p:cNvPr>
          <p:cNvSpPr txBox="1"/>
          <p:nvPr/>
        </p:nvSpPr>
        <p:spPr>
          <a:xfrm>
            <a:off x="0" y="1236775"/>
            <a:ext cx="12192000" cy="2677656"/>
          </a:xfrm>
          <a:prstGeom prst="rect">
            <a:avLst/>
          </a:prstGeom>
          <a:noFill/>
        </p:spPr>
        <p:txBody>
          <a:bodyPr wrap="square" rtlCol="0">
            <a:spAutoFit/>
          </a:bodyPr>
          <a:lstStyle/>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r>
              <a:rPr lang="en-US" sz="2400" b="1" dirty="0">
                <a:solidFill>
                  <a:srgbClr val="051C2D"/>
                </a:solidFill>
                <a:latin typeface="Arial" panose="020B0604020202020204" pitchFamily="34" charset="0"/>
                <a:cs typeface="Arial" panose="020B0604020202020204" pitchFamily="34" charset="0"/>
              </a:rPr>
              <a:t>Maximum Salary Contract is the maximum amount of money a player can sign is based on two factors: based on the number of years that player has played and the total of the salary cap</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EF18DE83-AE5D-47E7-AAB2-4CB8DD0C6505}"/>
                  </a:ext>
                </a:extLst>
              </p:cNvPr>
              <p:cNvGraphicFramePr>
                <a:graphicFrameLocks noGrp="1"/>
              </p:cNvGraphicFramePr>
              <p:nvPr>
                <p:extLst>
                  <p:ext uri="{D42A27DB-BD31-4B8C-83A1-F6EECF244321}">
                    <p14:modId xmlns:p14="http://schemas.microsoft.com/office/powerpoint/2010/main" val="2972155915"/>
                  </p:ext>
                </p:extLst>
              </p:nvPr>
            </p:nvGraphicFramePr>
            <p:xfrm>
              <a:off x="2032000" y="3429000"/>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91452417"/>
                        </a:ext>
                      </a:extLst>
                    </a:gridCol>
                    <a:gridCol w="4064000">
                      <a:extLst>
                        <a:ext uri="{9D8B030D-6E8A-4147-A177-3AD203B41FA5}">
                          <a16:colId xmlns:a16="http://schemas.microsoft.com/office/drawing/2014/main" val="4177612169"/>
                        </a:ext>
                      </a:extLst>
                    </a:gridCol>
                  </a:tblGrid>
                  <a:tr h="370840">
                    <a:tc>
                      <a:txBody>
                        <a:bodyPr/>
                        <a:lstStyle/>
                        <a:p>
                          <a:pPr algn="ctr"/>
                          <a:r>
                            <a:rPr lang="en-US" sz="2400" b="1" dirty="0">
                              <a:latin typeface="Arial" panose="020B0604020202020204" pitchFamily="34" charset="0"/>
                              <a:cs typeface="Arial" panose="020B0604020202020204" pitchFamily="34"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tc>
                      <a:txBody>
                        <a:bodyPr/>
                        <a:lstStyle/>
                        <a:p>
                          <a:pPr algn="ctr"/>
                          <a:r>
                            <a:rPr lang="en-US" sz="2400" b="1" dirty="0">
                              <a:latin typeface="Arial" panose="020B0604020202020204" pitchFamily="34" charset="0"/>
                              <a:cs typeface="Arial" panose="020B0604020202020204" pitchFamily="34" charset="0"/>
                            </a:rPr>
                            <a:t>% of the Salary Cap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extLst>
                      <a:ext uri="{0D108BD9-81ED-4DB2-BD59-A6C34878D82A}">
                        <a16:rowId xmlns:a16="http://schemas.microsoft.com/office/drawing/2014/main" val="2164270103"/>
                      </a:ext>
                    </a:extLst>
                  </a:tr>
                  <a:tr h="370840">
                    <a:tc>
                      <a:txBody>
                        <a:bodyPr/>
                        <a:lstStyle/>
                        <a:p>
                          <a:pPr algn="ctr"/>
                          <a14:m>
                            <m:oMath xmlns:m="http://schemas.openxmlformats.org/officeDocument/2006/math">
                              <m:r>
                                <a:rPr lang="en-US" sz="2400" b="0" i="1" smtClean="0">
                                  <a:latin typeface="Cambria Math" panose="02040503050406030204" pitchFamily="18" charset="0"/>
                                  <a:cs typeface="Arial" panose="020B0604020202020204" pitchFamily="34" charset="0"/>
                                </a:rPr>
                                <m:t>≤6</m:t>
                              </m:r>
                            </m:oMath>
                          </a14:m>
                          <a:r>
                            <a:rPr lang="en-US" sz="2400" b="0" dirty="0">
                              <a:latin typeface="Arial" panose="020B0604020202020204" pitchFamily="34" charset="0"/>
                              <a:cs typeface="Arial" panose="020B0604020202020204" pitchFamily="34" charset="0"/>
                            </a:rPr>
                            <a:t> Years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latin typeface="Arial" panose="020B0604020202020204" pitchFamily="34" charset="0"/>
                              <a:cs typeface="Arial" panose="020B060402020202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7047536"/>
                      </a:ext>
                    </a:extLst>
                  </a:tr>
                  <a:tr h="370840">
                    <a:tc>
                      <a:txBody>
                        <a:bodyPr/>
                        <a:lstStyle/>
                        <a:p>
                          <a:pPr algn="ctr"/>
                          <a:r>
                            <a:rPr lang="en-US" sz="2400" b="0" dirty="0">
                              <a:latin typeface="Arial" panose="020B0604020202020204" pitchFamily="34" charset="0"/>
                              <a:cs typeface="Arial" panose="020B0604020202020204" pitchFamily="34" charset="0"/>
                            </a:rPr>
                            <a:t>6 </a:t>
                          </a:r>
                          <a14:m>
                            <m:oMath xmlns:m="http://schemas.openxmlformats.org/officeDocument/2006/math">
                              <m:r>
                                <a:rPr lang="en-US" sz="2400" b="0" i="1" smtClean="0">
                                  <a:latin typeface="Cambria Math" panose="02040503050406030204" pitchFamily="18" charset="0"/>
                                  <a:cs typeface="Arial" panose="020B0604020202020204" pitchFamily="34" charset="0"/>
                                </a:rPr>
                                <m:t>&lt; </m:t>
                              </m:r>
                            </m:oMath>
                          </a14:m>
                          <a:r>
                            <a:rPr lang="en-US" sz="2400" b="0" dirty="0">
                              <a:latin typeface="Arial" panose="020B0604020202020204" pitchFamily="34" charset="0"/>
                              <a:cs typeface="Arial" panose="020B0604020202020204" pitchFamily="34" charset="0"/>
                            </a:rPr>
                            <a:t># of year </a:t>
                          </a:r>
                          <a14:m>
                            <m:oMath xmlns:m="http://schemas.openxmlformats.org/officeDocument/2006/math">
                              <m:r>
                                <a:rPr lang="en-US" sz="2400" b="0" i="1" smtClean="0">
                                  <a:latin typeface="Cambria Math" panose="02040503050406030204" pitchFamily="18" charset="0"/>
                                  <a:cs typeface="Arial" panose="020B0604020202020204" pitchFamily="34" charset="0"/>
                                </a:rPr>
                                <m:t>≤10</m:t>
                              </m:r>
                            </m:oMath>
                          </a14:m>
                          <a:endParaRPr lang="en-US" sz="24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b="0" dirty="0">
                              <a:latin typeface="Arial" panose="020B0604020202020204" pitchFamily="34" charset="0"/>
                              <a:cs typeface="Arial" panose="020B0604020202020204" pitchFamily="34"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09898579"/>
                      </a:ext>
                    </a:extLst>
                  </a:tr>
                  <a:tr h="370840">
                    <a:tc>
                      <a:txBody>
                        <a:bodyPr/>
                        <a:lstStyle/>
                        <a:p>
                          <a:pPr algn="ctr"/>
                          <a:r>
                            <a:rPr lang="en-US" sz="2400" b="0" dirty="0">
                              <a:latin typeface="Arial" panose="020B0604020202020204" pitchFamily="34" charset="0"/>
                              <a:cs typeface="Arial" panose="020B0604020202020204" pitchFamily="34" charset="0"/>
                            </a:rPr>
                            <a:t>10 Years </a:t>
                          </a:r>
                          <a14:m>
                            <m:oMath xmlns:m="http://schemas.openxmlformats.org/officeDocument/2006/math">
                              <m:r>
                                <a:rPr lang="en-US" sz="2400" b="0" i="1" smtClean="0">
                                  <a:latin typeface="Cambria Math" panose="02040503050406030204" pitchFamily="18" charset="0"/>
                                  <a:cs typeface="Arial" panose="020B0604020202020204" pitchFamily="34" charset="0"/>
                                </a:rPr>
                                <m:t>&lt;</m:t>
                              </m:r>
                            </m:oMath>
                          </a14:m>
                          <a:endParaRPr lang="en-US" sz="24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latin typeface="Arial" panose="020B0604020202020204" pitchFamily="34" charset="0"/>
                              <a:cs typeface="Arial" panose="020B0604020202020204" pitchFamily="34"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827083"/>
                      </a:ext>
                    </a:extLst>
                  </a:tr>
                </a:tbl>
              </a:graphicData>
            </a:graphic>
          </p:graphicFrame>
        </mc:Choice>
        <mc:Fallback xmlns="">
          <p:graphicFrame>
            <p:nvGraphicFramePr>
              <p:cNvPr id="5" name="Table 5">
                <a:extLst>
                  <a:ext uri="{FF2B5EF4-FFF2-40B4-BE49-F238E27FC236}">
                    <a16:creationId xmlns:a16="http://schemas.microsoft.com/office/drawing/2014/main" id="{EF18DE83-AE5D-47E7-AAB2-4CB8DD0C6505}"/>
                  </a:ext>
                </a:extLst>
              </p:cNvPr>
              <p:cNvGraphicFramePr>
                <a:graphicFrameLocks noGrp="1"/>
              </p:cNvGraphicFramePr>
              <p:nvPr>
                <p:extLst>
                  <p:ext uri="{D42A27DB-BD31-4B8C-83A1-F6EECF244321}">
                    <p14:modId xmlns:p14="http://schemas.microsoft.com/office/powerpoint/2010/main" val="2972155915"/>
                  </p:ext>
                </p:extLst>
              </p:nvPr>
            </p:nvGraphicFramePr>
            <p:xfrm>
              <a:off x="2032000" y="3429000"/>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91452417"/>
                        </a:ext>
                      </a:extLst>
                    </a:gridCol>
                    <a:gridCol w="4064000">
                      <a:extLst>
                        <a:ext uri="{9D8B030D-6E8A-4147-A177-3AD203B41FA5}">
                          <a16:colId xmlns:a16="http://schemas.microsoft.com/office/drawing/2014/main" val="4177612169"/>
                        </a:ext>
                      </a:extLst>
                    </a:gridCol>
                  </a:tblGrid>
                  <a:tr h="457200">
                    <a:tc>
                      <a:txBody>
                        <a:bodyPr/>
                        <a:lstStyle/>
                        <a:p>
                          <a:pPr algn="ctr"/>
                          <a:r>
                            <a:rPr lang="en-US" sz="2400" b="1" dirty="0">
                              <a:latin typeface="Arial" panose="020B0604020202020204" pitchFamily="34" charset="0"/>
                              <a:cs typeface="Arial" panose="020B0604020202020204" pitchFamily="34"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tc>
                      <a:txBody>
                        <a:bodyPr/>
                        <a:lstStyle/>
                        <a:p>
                          <a:pPr algn="ctr"/>
                          <a:r>
                            <a:rPr lang="en-US" sz="2400" b="1" dirty="0">
                              <a:latin typeface="Arial" panose="020B0604020202020204" pitchFamily="34" charset="0"/>
                              <a:cs typeface="Arial" panose="020B0604020202020204" pitchFamily="34" charset="0"/>
                            </a:rPr>
                            <a:t>% of the Salary Cap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extLst>
                      <a:ext uri="{0D108BD9-81ED-4DB2-BD59-A6C34878D82A}">
                        <a16:rowId xmlns:a16="http://schemas.microsoft.com/office/drawing/2014/main" val="2164270103"/>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0" t="-106579" r="-100300" b="-227632"/>
                          </a:stretch>
                        </a:blipFill>
                      </a:tcPr>
                    </a:tc>
                    <a:tc>
                      <a:txBody>
                        <a:bodyPr/>
                        <a:lstStyle/>
                        <a:p>
                          <a:pPr algn="ctr"/>
                          <a:r>
                            <a:rPr lang="en-US" sz="2400" b="0" dirty="0">
                              <a:latin typeface="Arial" panose="020B0604020202020204" pitchFamily="34" charset="0"/>
                              <a:cs typeface="Arial" panose="020B060402020202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7047536"/>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0" t="-209333" r="-100300" b="-130667"/>
                          </a:stretch>
                        </a:blipFill>
                      </a:tcPr>
                    </a:tc>
                    <a:tc>
                      <a:txBody>
                        <a:bodyPr/>
                        <a:lstStyle/>
                        <a:p>
                          <a:pPr algn="ctr"/>
                          <a:r>
                            <a:rPr lang="en-US" sz="2400" b="0" dirty="0">
                              <a:latin typeface="Arial" panose="020B0604020202020204" pitchFamily="34" charset="0"/>
                              <a:cs typeface="Arial" panose="020B0604020202020204" pitchFamily="34"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09898579"/>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0" t="-309333" r="-100300" b="-30667"/>
                          </a:stretch>
                        </a:blipFill>
                      </a:tcPr>
                    </a:tc>
                    <a:tc>
                      <a:txBody>
                        <a:bodyPr/>
                        <a:lstStyle/>
                        <a:p>
                          <a:pPr algn="ctr"/>
                          <a:r>
                            <a:rPr lang="en-US" sz="2400" b="0" dirty="0">
                              <a:latin typeface="Arial" panose="020B0604020202020204" pitchFamily="34" charset="0"/>
                              <a:cs typeface="Arial" panose="020B0604020202020204" pitchFamily="34"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827083"/>
                      </a:ext>
                    </a:extLst>
                  </a:tr>
                </a:tbl>
              </a:graphicData>
            </a:graphic>
          </p:graphicFrame>
        </mc:Fallback>
      </mc:AlternateContent>
    </p:spTree>
    <p:extLst>
      <p:ext uri="{BB962C8B-B14F-4D97-AF65-F5344CB8AC3E}">
        <p14:creationId xmlns:p14="http://schemas.microsoft.com/office/powerpoint/2010/main" val="101772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61B1B-F3C3-425B-A56D-59FF2E34A12A}"/>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Helvetica" panose="020B0604020202020204" pitchFamily="34" charset="0"/>
                <a:cs typeface="Helvetica" panose="020B0604020202020204" pitchFamily="34" charset="0"/>
              </a:rPr>
              <a:t>Basketball Positions</a:t>
            </a:r>
          </a:p>
        </p:txBody>
      </p:sp>
      <p:sp>
        <p:nvSpPr>
          <p:cNvPr id="3" name="TextBox 2">
            <a:extLst>
              <a:ext uri="{FF2B5EF4-FFF2-40B4-BE49-F238E27FC236}">
                <a16:creationId xmlns:a16="http://schemas.microsoft.com/office/drawing/2014/main" id="{0E333903-253B-48C9-86B6-3D64A341A65E}"/>
              </a:ext>
            </a:extLst>
          </p:cNvPr>
          <p:cNvSpPr txBox="1"/>
          <p:nvPr/>
        </p:nvSpPr>
        <p:spPr>
          <a:xfrm>
            <a:off x="0" y="1236775"/>
            <a:ext cx="12192000" cy="3046988"/>
          </a:xfrm>
          <a:prstGeom prst="rect">
            <a:avLst/>
          </a:prstGeom>
          <a:noFill/>
        </p:spPr>
        <p:txBody>
          <a:bodyPr wrap="square" rtlCol="0">
            <a:spAutoFit/>
          </a:bodyPr>
          <a:lstStyle/>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r>
              <a:rPr lang="en-US" sz="2400" b="1" dirty="0">
                <a:solidFill>
                  <a:srgbClr val="051C2D"/>
                </a:solidFill>
                <a:latin typeface="Arial" panose="020B0604020202020204" pitchFamily="34" charset="0"/>
                <a:cs typeface="Arial" panose="020B0604020202020204" pitchFamily="34" charset="0"/>
              </a:rPr>
              <a:t>Traditionally, there are five different positions on the basketball court: Small Forward (SF),  Power Forward (PF), Center(C), Point Guard(PG), and Shooting Guard(SG). They are all equally important in a professional basketball team. The graphs below demonstrate their own unique roles on the court: </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pic>
        <p:nvPicPr>
          <p:cNvPr id="5" name="Picture 4" descr="Chart, pie chart&#10;&#10;Description automatically generated">
            <a:extLst>
              <a:ext uri="{FF2B5EF4-FFF2-40B4-BE49-F238E27FC236}">
                <a16:creationId xmlns:a16="http://schemas.microsoft.com/office/drawing/2014/main" id="{38546AAE-8210-48D3-A825-3923D1389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266" y="3251729"/>
            <a:ext cx="3203156" cy="3098350"/>
          </a:xfrm>
          <a:prstGeom prst="rect">
            <a:avLst/>
          </a:prstGeom>
        </p:spPr>
      </p:pic>
      <p:pic>
        <p:nvPicPr>
          <p:cNvPr id="7" name="Picture 6" descr="Chart, radar chart&#10;&#10;Description automatically generated">
            <a:extLst>
              <a:ext uri="{FF2B5EF4-FFF2-40B4-BE49-F238E27FC236}">
                <a16:creationId xmlns:a16="http://schemas.microsoft.com/office/drawing/2014/main" id="{70A2812C-EBFC-4D16-8366-8F641D878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254395"/>
            <a:ext cx="3200400" cy="3095684"/>
          </a:xfrm>
          <a:prstGeom prst="rect">
            <a:avLst/>
          </a:prstGeom>
        </p:spPr>
      </p:pic>
      <p:pic>
        <p:nvPicPr>
          <p:cNvPr id="9" name="Picture 8" descr="Chart, radar chart&#10;&#10;Description automatically generated">
            <a:extLst>
              <a:ext uri="{FF2B5EF4-FFF2-40B4-BE49-F238E27FC236}">
                <a16:creationId xmlns:a16="http://schemas.microsoft.com/office/drawing/2014/main" id="{CFCB9DA4-254B-427D-8A80-24792245C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3254395"/>
            <a:ext cx="3200400" cy="3095684"/>
          </a:xfrm>
          <a:prstGeom prst="rect">
            <a:avLst/>
          </a:prstGeom>
        </p:spPr>
      </p:pic>
    </p:spTree>
    <p:extLst>
      <p:ext uri="{BB962C8B-B14F-4D97-AF65-F5344CB8AC3E}">
        <p14:creationId xmlns:p14="http://schemas.microsoft.com/office/powerpoint/2010/main" val="148774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A66AC1-6280-4B21-B264-4AC9AB07B125}"/>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Arial" panose="020B0604020202020204" pitchFamily="34" charset="0"/>
                <a:cs typeface="Arial" panose="020B0604020202020204" pitchFamily="34" charset="0"/>
              </a:rPr>
              <a:t>Position-Based Valuation Model</a:t>
            </a:r>
            <a:endParaRPr lang="en-US" sz="4000" b="1" dirty="0">
              <a:solidFill>
                <a:srgbClr val="051C2D"/>
              </a:solidFill>
              <a:latin typeface="Helvetica" panose="020B0604020202020204" pitchFamily="34" charset="0"/>
              <a:cs typeface="Helvetica" panose="020B0604020202020204" pitchFamily="34" charset="0"/>
            </a:endParaRPr>
          </a:p>
        </p:txBody>
      </p:sp>
      <p:grpSp>
        <p:nvGrpSpPr>
          <p:cNvPr id="6" name="Group 5">
            <a:extLst>
              <a:ext uri="{FF2B5EF4-FFF2-40B4-BE49-F238E27FC236}">
                <a16:creationId xmlns:a16="http://schemas.microsoft.com/office/drawing/2014/main" id="{5A10E0E5-1E52-4486-AEFE-3A5150D95CE1}"/>
              </a:ext>
            </a:extLst>
          </p:cNvPr>
          <p:cNvGrpSpPr/>
          <p:nvPr/>
        </p:nvGrpSpPr>
        <p:grpSpPr>
          <a:xfrm>
            <a:off x="2695481" y="2870843"/>
            <a:ext cx="1250318" cy="1786167"/>
            <a:chOff x="0" y="1629219"/>
            <a:chExt cx="1250318" cy="1786167"/>
          </a:xfrm>
        </p:grpSpPr>
        <p:sp>
          <p:nvSpPr>
            <p:cNvPr id="7" name="Arrow: Chevron 6">
              <a:extLst>
                <a:ext uri="{FF2B5EF4-FFF2-40B4-BE49-F238E27FC236}">
                  <a16:creationId xmlns:a16="http://schemas.microsoft.com/office/drawing/2014/main" id="{22AF424D-21B4-4098-B4D6-CBF9626B78BC}"/>
                </a:ext>
              </a:extLst>
            </p:cNvPr>
            <p:cNvSpPr/>
            <p:nvPr/>
          </p:nvSpPr>
          <p:spPr>
            <a:xfrm rot="5400000">
              <a:off x="-267925" y="1897144"/>
              <a:ext cx="1786167" cy="1250317"/>
            </a:xfrm>
            <a:prstGeom prst="chevron">
              <a:avLst/>
            </a:prstGeom>
            <a:solidFill>
              <a:srgbClr val="051C2D"/>
            </a:solidFill>
          </p:spPr>
          <p:style>
            <a:lnRef idx="2">
              <a:schemeClr val="dk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8" name="Arrow: Chevron 4">
              <a:extLst>
                <a:ext uri="{FF2B5EF4-FFF2-40B4-BE49-F238E27FC236}">
                  <a16:creationId xmlns:a16="http://schemas.microsoft.com/office/drawing/2014/main" id="{41F25158-063B-4293-AC0F-1965DFEF167C}"/>
                </a:ext>
              </a:extLst>
            </p:cNvPr>
            <p:cNvSpPr txBox="1"/>
            <p:nvPr/>
          </p:nvSpPr>
          <p:spPr>
            <a:xfrm>
              <a:off x="1" y="2254378"/>
              <a:ext cx="1250317" cy="535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Calculate Historical Average</a:t>
              </a:r>
            </a:p>
          </p:txBody>
        </p:sp>
      </p:grpSp>
      <p:grpSp>
        <p:nvGrpSpPr>
          <p:cNvPr id="9" name="Group 8">
            <a:extLst>
              <a:ext uri="{FF2B5EF4-FFF2-40B4-BE49-F238E27FC236}">
                <a16:creationId xmlns:a16="http://schemas.microsoft.com/office/drawing/2014/main" id="{BF9BE89D-2B82-4DB5-822D-794DC9EA2AD2}"/>
              </a:ext>
            </a:extLst>
          </p:cNvPr>
          <p:cNvGrpSpPr/>
          <p:nvPr/>
        </p:nvGrpSpPr>
        <p:grpSpPr>
          <a:xfrm>
            <a:off x="2695238" y="1296065"/>
            <a:ext cx="1250318" cy="1786167"/>
            <a:chOff x="0" y="145554"/>
            <a:chExt cx="1250318" cy="1786167"/>
          </a:xfrm>
        </p:grpSpPr>
        <p:sp>
          <p:nvSpPr>
            <p:cNvPr id="10" name="Arrow: Chevron 9">
              <a:extLst>
                <a:ext uri="{FF2B5EF4-FFF2-40B4-BE49-F238E27FC236}">
                  <a16:creationId xmlns:a16="http://schemas.microsoft.com/office/drawing/2014/main" id="{D9667C1B-16D3-4FFD-9D6D-75090CE5BD6B}"/>
                </a:ext>
              </a:extLst>
            </p:cNvPr>
            <p:cNvSpPr/>
            <p:nvPr/>
          </p:nvSpPr>
          <p:spPr>
            <a:xfrm rot="5400000">
              <a:off x="-267925" y="413479"/>
              <a:ext cx="1786167" cy="1250317"/>
            </a:xfrm>
            <a:prstGeom prst="chevron">
              <a:avLst/>
            </a:prstGeom>
            <a:solidFill>
              <a:srgbClr val="051C2D"/>
            </a:solidFill>
          </p:spPr>
          <p:style>
            <a:lnRef idx="2">
              <a:schemeClr val="dk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1" name="Arrow: Chevron 4">
              <a:extLst>
                <a:ext uri="{FF2B5EF4-FFF2-40B4-BE49-F238E27FC236}">
                  <a16:creationId xmlns:a16="http://schemas.microsoft.com/office/drawing/2014/main" id="{AD3C7E70-E5BA-4E38-9D29-67374ACE0C71}"/>
                </a:ext>
              </a:extLst>
            </p:cNvPr>
            <p:cNvSpPr txBox="1"/>
            <p:nvPr/>
          </p:nvSpPr>
          <p:spPr>
            <a:xfrm>
              <a:off x="1" y="770713"/>
              <a:ext cx="1250317" cy="535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Performance Metrics Selection</a:t>
              </a:r>
            </a:p>
          </p:txBody>
        </p:sp>
      </p:grpSp>
      <p:grpSp>
        <p:nvGrpSpPr>
          <p:cNvPr id="12" name="Group 11">
            <a:extLst>
              <a:ext uri="{FF2B5EF4-FFF2-40B4-BE49-F238E27FC236}">
                <a16:creationId xmlns:a16="http://schemas.microsoft.com/office/drawing/2014/main" id="{9DBB9E06-1245-405D-8312-4ACDD0BF2EC7}"/>
              </a:ext>
            </a:extLst>
          </p:cNvPr>
          <p:cNvGrpSpPr/>
          <p:nvPr/>
        </p:nvGrpSpPr>
        <p:grpSpPr>
          <a:xfrm>
            <a:off x="2695239" y="4440743"/>
            <a:ext cx="1250318" cy="1786167"/>
            <a:chOff x="0" y="3195580"/>
            <a:chExt cx="1250318" cy="1786167"/>
          </a:xfrm>
        </p:grpSpPr>
        <p:sp>
          <p:nvSpPr>
            <p:cNvPr id="13" name="Arrow: Chevron 12">
              <a:extLst>
                <a:ext uri="{FF2B5EF4-FFF2-40B4-BE49-F238E27FC236}">
                  <a16:creationId xmlns:a16="http://schemas.microsoft.com/office/drawing/2014/main" id="{4239D258-691B-4A3F-87AD-9EECB3EDB24F}"/>
                </a:ext>
              </a:extLst>
            </p:cNvPr>
            <p:cNvSpPr/>
            <p:nvPr/>
          </p:nvSpPr>
          <p:spPr>
            <a:xfrm rot="5400000">
              <a:off x="-267925" y="3463505"/>
              <a:ext cx="1786167" cy="1250317"/>
            </a:xfrm>
            <a:prstGeom prst="chevron">
              <a:avLst/>
            </a:prstGeom>
            <a:solidFill>
              <a:srgbClr val="051C2D"/>
            </a:solidFill>
          </p:spPr>
          <p:style>
            <a:lnRef idx="2">
              <a:schemeClr val="dk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4" name="Arrow: Chevron 4">
              <a:extLst>
                <a:ext uri="{FF2B5EF4-FFF2-40B4-BE49-F238E27FC236}">
                  <a16:creationId xmlns:a16="http://schemas.microsoft.com/office/drawing/2014/main" id="{9D81EC7B-CB40-49DD-8D92-7913DA57671B}"/>
                </a:ext>
              </a:extLst>
            </p:cNvPr>
            <p:cNvSpPr txBox="1"/>
            <p:nvPr/>
          </p:nvSpPr>
          <p:spPr>
            <a:xfrm>
              <a:off x="1" y="3820739"/>
              <a:ext cx="1250317" cy="535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Current Season Valuation</a:t>
              </a:r>
            </a:p>
          </p:txBody>
        </p:sp>
      </p:grpSp>
      <p:grpSp>
        <p:nvGrpSpPr>
          <p:cNvPr id="15" name="Group 14">
            <a:extLst>
              <a:ext uri="{FF2B5EF4-FFF2-40B4-BE49-F238E27FC236}">
                <a16:creationId xmlns:a16="http://schemas.microsoft.com/office/drawing/2014/main" id="{FABCECE0-8E28-47BD-BA62-CAB744A9DF7A}"/>
              </a:ext>
            </a:extLst>
          </p:cNvPr>
          <p:cNvGrpSpPr/>
          <p:nvPr/>
        </p:nvGrpSpPr>
        <p:grpSpPr>
          <a:xfrm>
            <a:off x="3965495" y="2802553"/>
            <a:ext cx="7593543" cy="1161008"/>
            <a:chOff x="1250316" y="1759952"/>
            <a:chExt cx="7593543" cy="1161008"/>
          </a:xfrm>
        </p:grpSpPr>
        <p:sp>
          <p:nvSpPr>
            <p:cNvPr id="16" name="Rectangle: Top Corners Rounded 15">
              <a:extLst>
                <a:ext uri="{FF2B5EF4-FFF2-40B4-BE49-F238E27FC236}">
                  <a16:creationId xmlns:a16="http://schemas.microsoft.com/office/drawing/2014/main" id="{44903CD4-8E5D-49AD-A0E4-4E1DBB663A04}"/>
                </a:ext>
              </a:extLst>
            </p:cNvPr>
            <p:cNvSpPr/>
            <p:nvPr/>
          </p:nvSpPr>
          <p:spPr>
            <a:xfrm rot="5400000">
              <a:off x="4466584" y="-1456316"/>
              <a:ext cx="1161008" cy="7593543"/>
            </a:xfrm>
            <a:prstGeom prst="round2SameRect">
              <a:avLst/>
            </a:prstGeom>
            <a:noFill/>
            <a:ln>
              <a:noFill/>
            </a:ln>
          </p:spPr>
          <p:style>
            <a:lnRef idx="2">
              <a:scrgbClr r="0" g="0" b="0"/>
            </a:lnRef>
            <a:fillRef idx="1">
              <a:scrgbClr r="0" g="0" b="0"/>
            </a:fillRef>
            <a:effectRef idx="0">
              <a:schemeClr val="lt2">
                <a:alpha val="90000"/>
                <a:hueOff val="0"/>
                <a:satOff val="0"/>
                <a:lumOff val="0"/>
                <a:alphaOff val="0"/>
              </a:schemeClr>
            </a:effectRef>
            <a:fontRef idx="minor">
              <a:schemeClr val="dk1">
                <a:hueOff val="0"/>
                <a:satOff val="0"/>
                <a:lumOff val="0"/>
                <a:alphaOff val="0"/>
              </a:schemeClr>
            </a:fontRef>
          </p:style>
        </p:sp>
        <p:sp>
          <p:nvSpPr>
            <p:cNvPr id="17" name="Rectangle: Top Corners Rounded 4">
              <a:extLst>
                <a:ext uri="{FF2B5EF4-FFF2-40B4-BE49-F238E27FC236}">
                  <a16:creationId xmlns:a16="http://schemas.microsoft.com/office/drawing/2014/main" id="{527FA27D-DEC0-4C0C-90FE-18A0E515D6E6}"/>
                </a:ext>
              </a:extLst>
            </p:cNvPr>
            <p:cNvSpPr txBox="1"/>
            <p:nvPr/>
          </p:nvSpPr>
          <p:spPr>
            <a:xfrm>
              <a:off x="1250317" y="1816627"/>
              <a:ext cx="7536867" cy="10476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a:latin typeface="Arial" panose="020B0604020202020204" pitchFamily="34" charset="0"/>
                  <a:cs typeface="Arial" panose="020B0604020202020204" pitchFamily="34" charset="0"/>
                </a:rPr>
                <a:t>Calculate the historical average (1984 – 2021 ) seasonal stats that are used as the performance metrics of all maximum contract players as benchmark player</a:t>
              </a:r>
            </a:p>
          </p:txBody>
        </p:sp>
      </p:grpSp>
      <p:grpSp>
        <p:nvGrpSpPr>
          <p:cNvPr id="18" name="Group 17">
            <a:extLst>
              <a:ext uri="{FF2B5EF4-FFF2-40B4-BE49-F238E27FC236}">
                <a16:creationId xmlns:a16="http://schemas.microsoft.com/office/drawing/2014/main" id="{EDFE8F25-60B8-4DD9-B08C-F718BF7D44CE}"/>
              </a:ext>
            </a:extLst>
          </p:cNvPr>
          <p:cNvGrpSpPr/>
          <p:nvPr/>
        </p:nvGrpSpPr>
        <p:grpSpPr>
          <a:xfrm>
            <a:off x="3945555" y="4251261"/>
            <a:ext cx="6965785" cy="1795163"/>
            <a:chOff x="1206540" y="3109221"/>
            <a:chExt cx="6965785" cy="1795163"/>
          </a:xfrm>
        </p:grpSpPr>
        <p:sp>
          <p:nvSpPr>
            <p:cNvPr id="19" name="Rectangle: Top Corners Rounded 18">
              <a:extLst>
                <a:ext uri="{FF2B5EF4-FFF2-40B4-BE49-F238E27FC236}">
                  <a16:creationId xmlns:a16="http://schemas.microsoft.com/office/drawing/2014/main" id="{B71AC53A-D741-453C-9E0F-F8F4C35FE7CD}"/>
                </a:ext>
              </a:extLst>
            </p:cNvPr>
            <p:cNvSpPr/>
            <p:nvPr/>
          </p:nvSpPr>
          <p:spPr>
            <a:xfrm rot="5400000">
              <a:off x="3791851" y="523910"/>
              <a:ext cx="1795163" cy="6965785"/>
            </a:xfrm>
            <a:prstGeom prst="round2SameRect">
              <a:avLst/>
            </a:prstGeom>
            <a:noFill/>
            <a:ln>
              <a:noFill/>
            </a:ln>
          </p:spPr>
          <p:style>
            <a:lnRef idx="2">
              <a:scrgbClr r="0" g="0" b="0"/>
            </a:lnRef>
            <a:fillRef idx="1">
              <a:scrgbClr r="0" g="0" b="0"/>
            </a:fillRef>
            <a:effectRef idx="0">
              <a:schemeClr val="lt2">
                <a:alpha val="90000"/>
                <a:hueOff val="0"/>
                <a:satOff val="0"/>
                <a:lumOff val="0"/>
                <a:alphaOff val="0"/>
              </a:schemeClr>
            </a:effectRef>
            <a:fontRef idx="minor">
              <a:schemeClr val="dk1">
                <a:hueOff val="0"/>
                <a:satOff val="0"/>
                <a:lumOff val="0"/>
                <a:alphaOff val="0"/>
              </a:schemeClr>
            </a:fontRef>
          </p:style>
        </p:sp>
        <p:sp>
          <p:nvSpPr>
            <p:cNvPr id="20" name="Rectangle: Top Corners Rounded 4">
              <a:extLst>
                <a:ext uri="{FF2B5EF4-FFF2-40B4-BE49-F238E27FC236}">
                  <a16:creationId xmlns:a16="http://schemas.microsoft.com/office/drawing/2014/main" id="{31C9329F-4729-48A5-A287-E564C3574130}"/>
                </a:ext>
              </a:extLst>
            </p:cNvPr>
            <p:cNvSpPr txBox="1"/>
            <p:nvPr/>
          </p:nvSpPr>
          <p:spPr>
            <a:xfrm>
              <a:off x="1206541" y="3196854"/>
              <a:ext cx="6878152" cy="161989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a:latin typeface="Arial" panose="020B0604020202020204" pitchFamily="34" charset="0"/>
                  <a:cs typeface="Arial" panose="020B0604020202020204" pitchFamily="34" charset="0"/>
                </a:rPr>
                <a:t>Comparing the current seasonal stats to the benchmark player</a:t>
              </a:r>
            </a:p>
            <a:p>
              <a:pPr marL="114300" lvl="1" indent="-114300" algn="l" defTabSz="577850">
                <a:lnSpc>
                  <a:spcPct val="90000"/>
                </a:lnSpc>
                <a:spcBef>
                  <a:spcPct val="0"/>
                </a:spcBef>
                <a:spcAft>
                  <a:spcPct val="15000"/>
                </a:spcAft>
                <a:buChar char="•"/>
              </a:pPr>
              <a:endParaRPr lang="en-US" sz="1300" b="1" kern="1200"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8DBCBD3-84BA-44FA-B29D-21C5390CC662}"/>
              </a:ext>
            </a:extLst>
          </p:cNvPr>
          <p:cNvGrpSpPr/>
          <p:nvPr/>
        </p:nvGrpSpPr>
        <p:grpSpPr>
          <a:xfrm>
            <a:off x="3945555" y="1301383"/>
            <a:ext cx="7593543" cy="1161619"/>
            <a:chOff x="1241432" y="218131"/>
            <a:chExt cx="7593543" cy="1161619"/>
          </a:xfrm>
        </p:grpSpPr>
        <p:sp>
          <p:nvSpPr>
            <p:cNvPr id="22" name="Rectangle: Top Corners Rounded 21">
              <a:extLst>
                <a:ext uri="{FF2B5EF4-FFF2-40B4-BE49-F238E27FC236}">
                  <a16:creationId xmlns:a16="http://schemas.microsoft.com/office/drawing/2014/main" id="{61943F65-1A56-4D21-B08B-E31962D60583}"/>
                </a:ext>
              </a:extLst>
            </p:cNvPr>
            <p:cNvSpPr/>
            <p:nvPr/>
          </p:nvSpPr>
          <p:spPr>
            <a:xfrm rot="5400000">
              <a:off x="4457394" y="-2997831"/>
              <a:ext cx="1161619" cy="7593543"/>
            </a:xfrm>
            <a:prstGeom prst="round2SameRect">
              <a:avLst/>
            </a:prstGeom>
            <a:noFill/>
            <a:ln>
              <a:noFill/>
            </a:ln>
          </p:spPr>
          <p:style>
            <a:lnRef idx="2">
              <a:scrgbClr r="0" g="0" b="0"/>
            </a:lnRef>
            <a:fillRef idx="1">
              <a:scrgbClr r="0" g="0" b="0"/>
            </a:fillRef>
            <a:effectRef idx="0">
              <a:schemeClr val="lt2">
                <a:alpha val="90000"/>
                <a:hueOff val="0"/>
                <a:satOff val="0"/>
                <a:lumOff val="0"/>
                <a:alphaOff val="0"/>
              </a:schemeClr>
            </a:effectRef>
            <a:fontRef idx="minor">
              <a:schemeClr val="dk1">
                <a:hueOff val="0"/>
                <a:satOff val="0"/>
                <a:lumOff val="0"/>
                <a:alphaOff val="0"/>
              </a:schemeClr>
            </a:fontRef>
          </p:style>
        </p:sp>
        <p:sp>
          <p:nvSpPr>
            <p:cNvPr id="23" name="Rectangle: Top Corners Rounded 4">
              <a:extLst>
                <a:ext uri="{FF2B5EF4-FFF2-40B4-BE49-F238E27FC236}">
                  <a16:creationId xmlns:a16="http://schemas.microsoft.com/office/drawing/2014/main" id="{76CBA93D-BE20-4E7A-B36B-E3F395504555}"/>
                </a:ext>
              </a:extLst>
            </p:cNvPr>
            <p:cNvSpPr txBox="1"/>
            <p:nvPr/>
          </p:nvSpPr>
          <p:spPr>
            <a:xfrm>
              <a:off x="1241432" y="274837"/>
              <a:ext cx="7536837" cy="10482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a:latin typeface="Arial" panose="020B0604020202020204" pitchFamily="34" charset="0"/>
                  <a:cs typeface="Arial" panose="020B0604020202020204" pitchFamily="34" charset="0"/>
                </a:rPr>
                <a:t>Choose six target stats as performance metrics based on each position</a:t>
              </a:r>
            </a:p>
            <a:p>
              <a:pPr marL="114300" lvl="1" indent="-114300" algn="l" defTabSz="577850">
                <a:lnSpc>
                  <a:spcPct val="90000"/>
                </a:lnSpc>
                <a:spcBef>
                  <a:spcPct val="0"/>
                </a:spcBef>
                <a:spcAft>
                  <a:spcPct val="15000"/>
                </a:spcAft>
                <a:buChar char="•"/>
              </a:pPr>
              <a:r>
                <a:rPr lang="en-US" sz="1300" b="1" kern="1200" dirty="0">
                  <a:latin typeface="Arial" panose="020B0604020202020204" pitchFamily="34" charset="0"/>
                  <a:cs typeface="Arial" panose="020B0604020202020204" pitchFamily="34" charset="0"/>
                </a:rPr>
                <a:t>Three from seasonal basic per-game stats (Production Level)</a:t>
              </a:r>
            </a:p>
            <a:p>
              <a:pPr marL="114300" lvl="1" indent="-114300" algn="l" defTabSz="577850">
                <a:lnSpc>
                  <a:spcPct val="90000"/>
                </a:lnSpc>
                <a:spcBef>
                  <a:spcPct val="0"/>
                </a:spcBef>
                <a:spcAft>
                  <a:spcPct val="15000"/>
                </a:spcAft>
                <a:buChar char="•"/>
              </a:pPr>
              <a:r>
                <a:rPr lang="en-US" sz="1300" b="1" kern="1200" dirty="0">
                  <a:latin typeface="Arial" panose="020B0604020202020204" pitchFamily="34" charset="0"/>
                  <a:cs typeface="Arial" panose="020B0604020202020204" pitchFamily="34" charset="0"/>
                </a:rPr>
                <a:t>Three from seasonal advanced stats (Efficiency)</a:t>
              </a:r>
            </a:p>
            <a:p>
              <a:pPr marL="114300" lvl="1" indent="-114300" algn="l" defTabSz="577850">
                <a:lnSpc>
                  <a:spcPct val="90000"/>
                </a:lnSpc>
                <a:spcBef>
                  <a:spcPct val="0"/>
                </a:spcBef>
                <a:spcAft>
                  <a:spcPct val="15000"/>
                </a:spcAft>
                <a:buChar char="•"/>
              </a:pPr>
              <a:r>
                <a:rPr lang="en-US" sz="1300" b="1" kern="1200" dirty="0">
                  <a:latin typeface="Arial" panose="020B0604020202020204" pitchFamily="34" charset="0"/>
                  <a:cs typeface="Arial" panose="020B0604020202020204" pitchFamily="34" charset="0"/>
                </a:rPr>
                <a:t>All six metrics are chosen empirically</a:t>
              </a:r>
            </a:p>
          </p:txBody>
        </p:sp>
      </p:grpSp>
    </p:spTree>
    <p:extLst>
      <p:ext uri="{BB962C8B-B14F-4D97-AF65-F5344CB8AC3E}">
        <p14:creationId xmlns:p14="http://schemas.microsoft.com/office/powerpoint/2010/main" val="74631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D51FE-E3A8-4B33-B224-624DB038FD91}"/>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Arial" panose="020B0604020202020204" pitchFamily="34" charset="0"/>
                <a:cs typeface="Arial" panose="020B0604020202020204" pitchFamily="34" charset="0"/>
              </a:rPr>
              <a:t>Case Study: Small Forward </a:t>
            </a:r>
            <a:endParaRPr lang="en-US" sz="4000" b="1" dirty="0">
              <a:solidFill>
                <a:srgbClr val="051C2D"/>
              </a:solidFill>
              <a:latin typeface="Helvetica" panose="020B0604020202020204" pitchFamily="34" charset="0"/>
              <a:cs typeface="Helvetica" panose="020B0604020202020204" pitchFamily="34" charset="0"/>
            </a:endParaRPr>
          </a:p>
        </p:txBody>
      </p:sp>
      <p:pic>
        <p:nvPicPr>
          <p:cNvPr id="6" name="Picture 5" descr="Chart, scatter chart&#10;&#10;Description automatically generated">
            <a:extLst>
              <a:ext uri="{FF2B5EF4-FFF2-40B4-BE49-F238E27FC236}">
                <a16:creationId xmlns:a16="http://schemas.microsoft.com/office/drawing/2014/main" id="{E296721C-B383-4182-BC0B-B50550208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6776"/>
            <a:ext cx="2286000" cy="2211203"/>
          </a:xfrm>
          <a:prstGeom prst="rect">
            <a:avLst/>
          </a:prstGeom>
        </p:spPr>
      </p:pic>
      <p:pic>
        <p:nvPicPr>
          <p:cNvPr id="10" name="Picture 9" descr="Chart, scatter chart&#10;&#10;Description automatically generated">
            <a:extLst>
              <a:ext uri="{FF2B5EF4-FFF2-40B4-BE49-F238E27FC236}">
                <a16:creationId xmlns:a16="http://schemas.microsoft.com/office/drawing/2014/main" id="{06D251FF-4011-4C38-B185-3470F10B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236775"/>
            <a:ext cx="2286000" cy="2211203"/>
          </a:xfrm>
          <a:prstGeom prst="rect">
            <a:avLst/>
          </a:prstGeom>
        </p:spPr>
      </p:pic>
      <p:pic>
        <p:nvPicPr>
          <p:cNvPr id="12" name="Picture 11" descr="Chart, scatter chart&#10;&#10;Description automatically generated">
            <a:extLst>
              <a:ext uri="{FF2B5EF4-FFF2-40B4-BE49-F238E27FC236}">
                <a16:creationId xmlns:a16="http://schemas.microsoft.com/office/drawing/2014/main" id="{4AE0A2E7-DE7C-4425-A92F-DBECE82ED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36775"/>
            <a:ext cx="2286000" cy="2211203"/>
          </a:xfrm>
          <a:prstGeom prst="rect">
            <a:avLst/>
          </a:prstGeom>
        </p:spPr>
      </p:pic>
      <p:pic>
        <p:nvPicPr>
          <p:cNvPr id="14" name="Picture 13" descr="Chart, scatter chart&#10;&#10;Description automatically generated">
            <a:extLst>
              <a:ext uri="{FF2B5EF4-FFF2-40B4-BE49-F238E27FC236}">
                <a16:creationId xmlns:a16="http://schemas.microsoft.com/office/drawing/2014/main" id="{9CCA9B4B-C16D-4542-96D6-03DF9E9EB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1236775"/>
            <a:ext cx="2286000" cy="2211203"/>
          </a:xfrm>
          <a:prstGeom prst="rect">
            <a:avLst/>
          </a:prstGeom>
        </p:spPr>
      </p:pic>
      <p:pic>
        <p:nvPicPr>
          <p:cNvPr id="16" name="Picture 15" descr="Chart, scatter chart&#10;&#10;Description automatically generated">
            <a:extLst>
              <a:ext uri="{FF2B5EF4-FFF2-40B4-BE49-F238E27FC236}">
                <a16:creationId xmlns:a16="http://schemas.microsoft.com/office/drawing/2014/main" id="{2511CC26-A1A4-42E7-B904-B854C3A0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0" y="1236775"/>
            <a:ext cx="2286000" cy="2211203"/>
          </a:xfrm>
          <a:prstGeom prst="rect">
            <a:avLst/>
          </a:prstGeom>
        </p:spPr>
      </p:pic>
      <p:pic>
        <p:nvPicPr>
          <p:cNvPr id="18" name="Picture 17" descr="Chart, scatter chart&#10;&#10;Description automatically generated">
            <a:extLst>
              <a:ext uri="{FF2B5EF4-FFF2-40B4-BE49-F238E27FC236}">
                <a16:creationId xmlns:a16="http://schemas.microsoft.com/office/drawing/2014/main" id="{123004FD-7221-4123-ADBC-A351D8523D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116478"/>
            <a:ext cx="2286000" cy="2211203"/>
          </a:xfrm>
          <a:prstGeom prst="rect">
            <a:avLst/>
          </a:prstGeom>
        </p:spPr>
      </p:pic>
      <p:pic>
        <p:nvPicPr>
          <p:cNvPr id="20" name="Picture 19" descr="Chart, scatter chart&#10;&#10;Description automatically generated">
            <a:extLst>
              <a:ext uri="{FF2B5EF4-FFF2-40B4-BE49-F238E27FC236}">
                <a16:creationId xmlns:a16="http://schemas.microsoft.com/office/drawing/2014/main" id="{9FC8399F-67AA-450C-B4C4-A02617CD39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000" y="4116478"/>
            <a:ext cx="2286000" cy="2211203"/>
          </a:xfrm>
          <a:prstGeom prst="rect">
            <a:avLst/>
          </a:prstGeom>
        </p:spPr>
      </p:pic>
      <p:pic>
        <p:nvPicPr>
          <p:cNvPr id="22" name="Picture 21" descr="Chart, scatter chart&#10;&#10;Description automatically generated">
            <a:extLst>
              <a:ext uri="{FF2B5EF4-FFF2-40B4-BE49-F238E27FC236}">
                <a16:creationId xmlns:a16="http://schemas.microsoft.com/office/drawing/2014/main" id="{C9323244-ED6D-4FAB-B088-6279E2381A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000" y="4116478"/>
            <a:ext cx="2286000" cy="2211203"/>
          </a:xfrm>
          <a:prstGeom prst="rect">
            <a:avLst/>
          </a:prstGeom>
        </p:spPr>
      </p:pic>
      <p:pic>
        <p:nvPicPr>
          <p:cNvPr id="24" name="Picture 23" descr="Chart, scatter chart&#10;&#10;Description automatically generated">
            <a:extLst>
              <a:ext uri="{FF2B5EF4-FFF2-40B4-BE49-F238E27FC236}">
                <a16:creationId xmlns:a16="http://schemas.microsoft.com/office/drawing/2014/main" id="{CEF949CB-DC76-4BC1-B7E1-8395E85AF9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8000" y="4116478"/>
            <a:ext cx="2286000" cy="2211203"/>
          </a:xfrm>
          <a:prstGeom prst="rect">
            <a:avLst/>
          </a:prstGeom>
        </p:spPr>
      </p:pic>
      <p:pic>
        <p:nvPicPr>
          <p:cNvPr id="26" name="Picture 25" descr="Chart, scatter chart&#10;&#10;Description automatically generated">
            <a:extLst>
              <a:ext uri="{FF2B5EF4-FFF2-40B4-BE49-F238E27FC236}">
                <a16:creationId xmlns:a16="http://schemas.microsoft.com/office/drawing/2014/main" id="{9E6A9A61-7051-4A7F-9E33-176C1E4480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44000" y="4116477"/>
            <a:ext cx="2286000" cy="2211203"/>
          </a:xfrm>
          <a:prstGeom prst="rect">
            <a:avLst/>
          </a:prstGeom>
        </p:spPr>
      </p:pic>
    </p:spTree>
    <p:extLst>
      <p:ext uri="{BB962C8B-B14F-4D97-AF65-F5344CB8AC3E}">
        <p14:creationId xmlns:p14="http://schemas.microsoft.com/office/powerpoint/2010/main" val="165487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10B2E-BE67-42F1-A6F5-B164CA5B3EFF}"/>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Arial" panose="020B0604020202020204" pitchFamily="34" charset="0"/>
                <a:cs typeface="Arial" panose="020B0604020202020204" pitchFamily="34" charset="0"/>
              </a:rPr>
              <a:t>Case Study: LeBron James (SF) </a:t>
            </a:r>
            <a:endParaRPr lang="en-US" sz="4000" b="1" dirty="0">
              <a:solidFill>
                <a:srgbClr val="051C2D"/>
              </a:solidFill>
              <a:latin typeface="Helvetica" panose="020B0604020202020204" pitchFamily="34" charset="0"/>
              <a:cs typeface="Helvetica" panose="020B0604020202020204" pitchFamily="34" charset="0"/>
            </a:endParaRPr>
          </a:p>
        </p:txBody>
      </p:sp>
      <p:graphicFrame>
        <p:nvGraphicFramePr>
          <p:cNvPr id="3" name="Table 3">
            <a:extLst>
              <a:ext uri="{FF2B5EF4-FFF2-40B4-BE49-F238E27FC236}">
                <a16:creationId xmlns:a16="http://schemas.microsoft.com/office/drawing/2014/main" id="{B6CF13F0-6D2D-4F24-AE4D-BFE55F1B8798}"/>
              </a:ext>
            </a:extLst>
          </p:cNvPr>
          <p:cNvGraphicFramePr>
            <a:graphicFrameLocks noGrp="1"/>
          </p:cNvGraphicFramePr>
          <p:nvPr>
            <p:extLst>
              <p:ext uri="{D42A27DB-BD31-4B8C-83A1-F6EECF244321}">
                <p14:modId xmlns:p14="http://schemas.microsoft.com/office/powerpoint/2010/main" val="2550084343"/>
              </p:ext>
            </p:extLst>
          </p:nvPr>
        </p:nvGraphicFramePr>
        <p:xfrm>
          <a:off x="2032000" y="213106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77311850"/>
                    </a:ext>
                  </a:extLst>
                </a:gridCol>
                <a:gridCol w="2709333">
                  <a:extLst>
                    <a:ext uri="{9D8B030D-6E8A-4147-A177-3AD203B41FA5}">
                      <a16:colId xmlns:a16="http://schemas.microsoft.com/office/drawing/2014/main" val="1531396858"/>
                    </a:ext>
                  </a:extLst>
                </a:gridCol>
                <a:gridCol w="2709333">
                  <a:extLst>
                    <a:ext uri="{9D8B030D-6E8A-4147-A177-3AD203B41FA5}">
                      <a16:colId xmlns:a16="http://schemas.microsoft.com/office/drawing/2014/main" val="3239383941"/>
                    </a:ext>
                  </a:extLst>
                </a:gridCol>
              </a:tblGrid>
              <a:tr h="370840">
                <a:tc>
                  <a:txBody>
                    <a:bodyPr/>
                    <a:lstStyle/>
                    <a:p>
                      <a:pPr algn="ctr"/>
                      <a:r>
                        <a:rPr lang="en-US" b="1" dirty="0">
                          <a:solidFill>
                            <a:schemeClr val="bg1"/>
                          </a:solidFill>
                          <a:latin typeface="Arial" panose="020B0604020202020204" pitchFamily="34" charset="0"/>
                          <a:cs typeface="Arial" panose="020B0604020202020204" pitchFamily="34" charset="0"/>
                        </a:rPr>
                        <a:t>Stats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tc>
                  <a:txBody>
                    <a:bodyPr/>
                    <a:lstStyle/>
                    <a:p>
                      <a:pPr algn="ctr"/>
                      <a:r>
                        <a:rPr lang="en-US" b="1" dirty="0">
                          <a:solidFill>
                            <a:schemeClr val="bg1"/>
                          </a:solidFill>
                          <a:latin typeface="Arial" panose="020B0604020202020204" pitchFamily="34" charset="0"/>
                          <a:cs typeface="Arial" panose="020B0604020202020204" pitchFamily="34" charset="0"/>
                        </a:rPr>
                        <a:t>Player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tc>
                  <a:txBody>
                    <a:bodyPr/>
                    <a:lstStyle/>
                    <a:p>
                      <a:pPr algn="ctr"/>
                      <a:r>
                        <a:rPr lang="en-US" b="1" dirty="0">
                          <a:solidFill>
                            <a:schemeClr val="bg1"/>
                          </a:solidFill>
                          <a:latin typeface="Arial" panose="020B0604020202020204" pitchFamily="34" charset="0"/>
                          <a:cs typeface="Arial" panose="020B0604020202020204" pitchFamily="34" charset="0"/>
                        </a:rPr>
                        <a:t>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1C2D"/>
                    </a:solidFill>
                  </a:tcPr>
                </a:tc>
                <a:extLst>
                  <a:ext uri="{0D108BD9-81ED-4DB2-BD59-A6C34878D82A}">
                    <a16:rowId xmlns:a16="http://schemas.microsoft.com/office/drawing/2014/main" val="2477116618"/>
                  </a:ext>
                </a:extLst>
              </a:tr>
              <a:tr h="370840">
                <a:tc>
                  <a:txBody>
                    <a:bodyPr/>
                    <a:lstStyle/>
                    <a:p>
                      <a:pPr algn="ctr"/>
                      <a:r>
                        <a:rPr lang="en-US" b="1" dirty="0"/>
                        <a:t>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t>18.3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B52532"/>
                          </a:solidFill>
                        </a:rPr>
                        <a:t>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798781"/>
                  </a:ext>
                </a:extLst>
              </a:tr>
              <a:tr h="370840">
                <a:tc>
                  <a:txBody>
                    <a:bodyPr/>
                    <a:lstStyle/>
                    <a:p>
                      <a:pPr algn="ctr"/>
                      <a:r>
                        <a:rPr lang="en-US" b="1" dirty="0"/>
                        <a:t>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solidFill>
                            <a:srgbClr val="B52532"/>
                          </a:solidFill>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64906309"/>
                  </a:ext>
                </a:extLst>
              </a:tr>
              <a:tr h="370840">
                <a:tc>
                  <a:txBody>
                    <a:bodyPr/>
                    <a:lstStyle/>
                    <a:p>
                      <a:pPr algn="ctr"/>
                      <a:r>
                        <a:rPr lang="en-US" b="1" dirty="0"/>
                        <a:t>TRB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B52532"/>
                          </a:solidFill>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851176"/>
                  </a:ext>
                </a:extLst>
              </a:tr>
              <a:tr h="370840">
                <a:tc>
                  <a:txBody>
                    <a:bodyPr/>
                    <a:lstStyle/>
                    <a:p>
                      <a:pPr algn="ctr"/>
                      <a:r>
                        <a:rPr lang="en-US" b="1" dirty="0"/>
                        <a:t>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solidFill>
                            <a:srgbClr val="B52532"/>
                          </a:solidFill>
                        </a:rPr>
                        <a:t>24.7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3936894"/>
                  </a:ext>
                </a:extLst>
              </a:tr>
              <a:tr h="370840">
                <a:tc>
                  <a:txBody>
                    <a:bodyPr/>
                    <a:lstStyle/>
                    <a:p>
                      <a:pPr algn="ctr"/>
                      <a:r>
                        <a:rPr lang="en-US" b="1" dirty="0"/>
                        <a:t>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B52532"/>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5821321"/>
                  </a:ext>
                </a:extLst>
              </a:tr>
              <a:tr h="370840">
                <a:tc>
                  <a:txBody>
                    <a:bodyPr/>
                    <a:lstStyle/>
                    <a:p>
                      <a:pPr algn="ctr"/>
                      <a:r>
                        <a:rPr lang="en-US" b="1" dirty="0"/>
                        <a:t>OBPM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solidFill>
                            <a:srgbClr val="B52532"/>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51953552"/>
                  </a:ext>
                </a:extLst>
              </a:tr>
            </a:tbl>
          </a:graphicData>
        </a:graphic>
      </p:graphicFrame>
      <p:sp>
        <p:nvSpPr>
          <p:cNvPr id="4" name="TextBox 3">
            <a:extLst>
              <a:ext uri="{FF2B5EF4-FFF2-40B4-BE49-F238E27FC236}">
                <a16:creationId xmlns:a16="http://schemas.microsoft.com/office/drawing/2014/main" id="{5CB2EAB1-352A-4C51-B8A0-F0AF82A4FE28}"/>
              </a:ext>
            </a:extLst>
          </p:cNvPr>
          <p:cNvSpPr txBox="1"/>
          <p:nvPr/>
        </p:nvSpPr>
        <p:spPr>
          <a:xfrm>
            <a:off x="8397381" y="2474752"/>
            <a:ext cx="251670" cy="369332"/>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B7D28BDE-7272-4447-B0AA-0214CB051D49}"/>
              </a:ext>
            </a:extLst>
          </p:cNvPr>
          <p:cNvSpPr txBox="1"/>
          <p:nvPr/>
        </p:nvSpPr>
        <p:spPr>
          <a:xfrm>
            <a:off x="6200395" y="4726940"/>
            <a:ext cx="3959604" cy="246221"/>
          </a:xfrm>
          <a:prstGeom prst="rect">
            <a:avLst/>
          </a:prstGeom>
          <a:noFill/>
        </p:spPr>
        <p:txBody>
          <a:bodyPr wrap="square" rtlCol="0">
            <a:spAutoFit/>
          </a:bodyPr>
          <a:lstStyle/>
          <a:p>
            <a:r>
              <a:rPr lang="en-US" sz="1000" b="1" dirty="0">
                <a:solidFill>
                  <a:srgbClr val="051C2D"/>
                </a:solidFill>
                <a:latin typeface="Arial" panose="020B0604020202020204" pitchFamily="34" charset="0"/>
                <a:cs typeface="Arial" panose="020B0604020202020204" pitchFamily="34" charset="0"/>
              </a:rPr>
              <a:t>* Red color implies target player outperform player benchmark </a:t>
            </a:r>
          </a:p>
        </p:txBody>
      </p:sp>
    </p:spTree>
    <p:extLst>
      <p:ext uri="{BB962C8B-B14F-4D97-AF65-F5344CB8AC3E}">
        <p14:creationId xmlns:p14="http://schemas.microsoft.com/office/powerpoint/2010/main" val="420558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3D1EC-4775-4D78-980C-4396567217ED}"/>
              </a:ext>
            </a:extLst>
          </p:cNvPr>
          <p:cNvSpPr txBox="1"/>
          <p:nvPr/>
        </p:nvSpPr>
        <p:spPr>
          <a:xfrm>
            <a:off x="0" y="505255"/>
            <a:ext cx="10972800" cy="731520"/>
          </a:xfrm>
          <a:prstGeom prst="rect">
            <a:avLst/>
          </a:prstGeom>
          <a:noFill/>
        </p:spPr>
        <p:txBody>
          <a:bodyPr wrap="square" rtlCol="0">
            <a:spAutoFit/>
          </a:bodyPr>
          <a:lstStyle/>
          <a:p>
            <a:r>
              <a:rPr lang="en-US" sz="4000" b="1" dirty="0">
                <a:solidFill>
                  <a:srgbClr val="051C2D"/>
                </a:solidFill>
                <a:latin typeface="Arial" panose="020B0604020202020204" pitchFamily="34" charset="0"/>
                <a:cs typeface="Arial" panose="020B0604020202020204" pitchFamily="34" charset="0"/>
              </a:rPr>
              <a:t>Summary</a:t>
            </a:r>
            <a:endParaRPr lang="en-US" sz="4000" b="1" dirty="0">
              <a:solidFill>
                <a:srgbClr val="051C2D"/>
              </a:solidFill>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20D3A2AF-C2DE-45AD-9477-718BA595E24C}"/>
              </a:ext>
            </a:extLst>
          </p:cNvPr>
          <p:cNvSpPr txBox="1"/>
          <p:nvPr/>
        </p:nvSpPr>
        <p:spPr>
          <a:xfrm>
            <a:off x="0" y="1236775"/>
            <a:ext cx="12192000" cy="6001643"/>
          </a:xfrm>
          <a:prstGeom prst="rect">
            <a:avLst/>
          </a:prstGeom>
          <a:noFill/>
        </p:spPr>
        <p:txBody>
          <a:bodyPr wrap="square" rtlCol="0">
            <a:spAutoFit/>
          </a:bodyPr>
          <a:lstStyle/>
          <a:p>
            <a:pPr marL="285750" indent="-28575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This general descriptive statistical analysis is easy to use and very intuitive for people who are not coming from the field of statistics. It can provide a manager a general and quick idea if his or her franchise player’s performance beat the expectation or not based the player’s maximum contract</a:t>
            </a:r>
          </a:p>
          <a:p>
            <a:pPr marL="342900" indent="-34290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However, this method can only analyze a maximum salary player’s performance. It failed to categorize out other NBA players as the league only defined a hard line in terms of percentage for maximum contract </a:t>
            </a:r>
          </a:p>
          <a:p>
            <a:pPr marL="342900" indent="-342900">
              <a:buFont typeface="Arial" panose="020B0604020202020204" pitchFamily="34" charset="0"/>
              <a:buChar char="•"/>
            </a:pPr>
            <a:endParaRPr lang="en-US" sz="2400" b="1" dirty="0">
              <a:solidFill>
                <a:srgbClr val="051C2D"/>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51C2D"/>
                </a:solidFill>
                <a:latin typeface="Arial" panose="020B0604020202020204" pitchFamily="34" charset="0"/>
                <a:cs typeface="Arial" panose="020B0604020202020204" pitchFamily="34" charset="0"/>
              </a:rPr>
              <a:t>Moving forward, I am planning to implement machine learning models to train a model to predict the money value of all NBA players’ performance in current season and then </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778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4075</TotalTime>
  <Words>507</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Cambria Math</vt:lpstr>
      <vt:lpstr>Helvetica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Renhao Sun</dc:creator>
  <cp:lastModifiedBy>Renhao Sun</cp:lastModifiedBy>
  <cp:revision>63</cp:revision>
  <dcterms:created xsi:type="dcterms:W3CDTF">2021-03-07T00:28:37Z</dcterms:created>
  <dcterms:modified xsi:type="dcterms:W3CDTF">2021-03-20T01:42:32Z</dcterms:modified>
</cp:coreProperties>
</file>