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handoutMasterIdLst>
    <p:handoutMasterId r:id="rId17"/>
  </p:handoutMasterIdLst>
  <p:sldIdLst>
    <p:sldId id="256" r:id="rId2"/>
    <p:sldId id="260" r:id="rId3"/>
    <p:sldId id="258" r:id="rId4"/>
    <p:sldId id="259" r:id="rId5"/>
    <p:sldId id="270" r:id="rId6"/>
    <p:sldId id="262" r:id="rId7"/>
    <p:sldId id="263" r:id="rId8"/>
    <p:sldId id="271"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DE4704-3B05-440A-8437-CA49D41214AE}" type="datetimeFigureOut">
              <a:rPr lang="en-US" smtClean="0"/>
              <a:t>2/28/2017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DC52A-9F4B-41D0-BB6F-D13ED583488E}" type="slidenum">
              <a:rPr lang="en-US" smtClean="0"/>
              <a:t>‹#›</a:t>
            </a:fld>
            <a:endParaRPr lang="en-US"/>
          </a:p>
        </p:txBody>
      </p:sp>
    </p:spTree>
    <p:extLst>
      <p:ext uri="{BB962C8B-B14F-4D97-AF65-F5344CB8AC3E}">
        <p14:creationId xmlns:p14="http://schemas.microsoft.com/office/powerpoint/2010/main" val="10681207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854D0-7413-40A8-BE31-E6174E01EBDA}" type="datetimeFigureOut">
              <a:rPr lang="en-US" smtClean="0"/>
              <a:t>2/28/2017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C3D56-4EFA-47C9-933A-351B3CD73931}" type="slidenum">
              <a:rPr lang="en-US" smtClean="0"/>
              <a:t>‹#›</a:t>
            </a:fld>
            <a:endParaRPr lang="en-US"/>
          </a:p>
        </p:txBody>
      </p:sp>
    </p:spTree>
    <p:extLst>
      <p:ext uri="{BB962C8B-B14F-4D97-AF65-F5344CB8AC3E}">
        <p14:creationId xmlns:p14="http://schemas.microsoft.com/office/powerpoint/2010/main" val="36964981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33B17F-745C-4CEE-8234-43815C690018}" type="datetime1">
              <a:rPr lang="en-US" smtClean="0"/>
              <a:t>2/28/2017</a:t>
            </a:fld>
            <a:endParaRPr lang="it-IT"/>
          </a:p>
        </p:txBody>
      </p:sp>
      <p:sp>
        <p:nvSpPr>
          <p:cNvPr id="5" name="Footer Placeholder 4"/>
          <p:cNvSpPr>
            <a:spLocks noGrp="1"/>
          </p:cNvSpPr>
          <p:nvPr>
            <p:ph type="ftr" sz="quarter" idx="11"/>
          </p:nvPr>
        </p:nvSpPr>
        <p:spPr/>
        <p:txBody>
          <a:bodyPr/>
          <a:lstStyle/>
          <a:p>
            <a:r>
              <a:rPr lang="it-IT"/>
              <a:t>PowerEnjoy</a:t>
            </a:r>
          </a:p>
        </p:txBody>
      </p:sp>
      <p:sp>
        <p:nvSpPr>
          <p:cNvPr id="6" name="Slide Number Placeholder 5"/>
          <p:cNvSpPr>
            <a:spLocks noGrp="1"/>
          </p:cNvSpPr>
          <p:nvPr>
            <p:ph type="sldNum" sz="quarter" idx="12"/>
          </p:nvPr>
        </p:nvSpPr>
        <p:spPr/>
        <p:txBody>
          <a:bodyPr/>
          <a:lstStyle/>
          <a:p>
            <a:fld id="{E536A1D5-7BFE-4220-B88F-335E3B2F22D3}"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28824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3B17F-745C-4CEE-8234-43815C690018}" type="datetime1">
              <a:rPr lang="en-US" smtClean="0"/>
              <a:t>2/28/2017</a:t>
            </a:fld>
            <a:endParaRPr lang="it-IT"/>
          </a:p>
        </p:txBody>
      </p:sp>
      <p:sp>
        <p:nvSpPr>
          <p:cNvPr id="5" name="Footer Placeholder 4"/>
          <p:cNvSpPr>
            <a:spLocks noGrp="1"/>
          </p:cNvSpPr>
          <p:nvPr>
            <p:ph type="ftr" sz="quarter" idx="11"/>
          </p:nvPr>
        </p:nvSpPr>
        <p:spPr/>
        <p:txBody>
          <a:bodyPr/>
          <a:lstStyle/>
          <a:p>
            <a:r>
              <a:rPr lang="it-IT"/>
              <a:t>PowerEnjoy</a:t>
            </a:r>
          </a:p>
        </p:txBody>
      </p:sp>
      <p:sp>
        <p:nvSpPr>
          <p:cNvPr id="6" name="Slide Number Placeholder 5"/>
          <p:cNvSpPr>
            <a:spLocks noGrp="1"/>
          </p:cNvSpPr>
          <p:nvPr>
            <p:ph type="sldNum" sz="quarter" idx="12"/>
          </p:nvPr>
        </p:nvSpPr>
        <p:spPr/>
        <p:txBody>
          <a:bodyPr/>
          <a:lstStyle/>
          <a:p>
            <a:fld id="{E536A1D5-7BFE-4220-B88F-335E3B2F22D3}" type="slidenum">
              <a:rPr lang="it-IT" smtClean="0"/>
              <a:t>‹#›</a:t>
            </a:fld>
            <a:endParaRPr lang="it-IT"/>
          </a:p>
        </p:txBody>
      </p:sp>
    </p:spTree>
    <p:extLst>
      <p:ext uri="{BB962C8B-B14F-4D97-AF65-F5344CB8AC3E}">
        <p14:creationId xmlns:p14="http://schemas.microsoft.com/office/powerpoint/2010/main" val="24357248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3B17F-745C-4CEE-8234-43815C690018}" type="datetime1">
              <a:rPr lang="en-US" smtClean="0"/>
              <a:t>2/28/2017</a:t>
            </a:fld>
            <a:endParaRPr lang="it-IT"/>
          </a:p>
        </p:txBody>
      </p:sp>
      <p:sp>
        <p:nvSpPr>
          <p:cNvPr id="5" name="Footer Placeholder 4"/>
          <p:cNvSpPr>
            <a:spLocks noGrp="1"/>
          </p:cNvSpPr>
          <p:nvPr>
            <p:ph type="ftr" sz="quarter" idx="11"/>
          </p:nvPr>
        </p:nvSpPr>
        <p:spPr/>
        <p:txBody>
          <a:bodyPr/>
          <a:lstStyle/>
          <a:p>
            <a:r>
              <a:rPr lang="it-IT"/>
              <a:t>PowerEnjoy</a:t>
            </a:r>
          </a:p>
        </p:txBody>
      </p:sp>
      <p:sp>
        <p:nvSpPr>
          <p:cNvPr id="6" name="Slide Number Placeholder 5"/>
          <p:cNvSpPr>
            <a:spLocks noGrp="1"/>
          </p:cNvSpPr>
          <p:nvPr>
            <p:ph type="sldNum" sz="quarter" idx="12"/>
          </p:nvPr>
        </p:nvSpPr>
        <p:spPr/>
        <p:txBody>
          <a:bodyPr/>
          <a:lstStyle/>
          <a:p>
            <a:fld id="{E536A1D5-7BFE-4220-B88F-335E3B2F22D3}" type="slidenum">
              <a:rPr lang="it-IT" smtClean="0"/>
              <a:t>‹#›</a:t>
            </a:fld>
            <a:endParaRPr lang="it-IT"/>
          </a:p>
        </p:txBody>
      </p:sp>
    </p:spTree>
    <p:extLst>
      <p:ext uri="{BB962C8B-B14F-4D97-AF65-F5344CB8AC3E}">
        <p14:creationId xmlns:p14="http://schemas.microsoft.com/office/powerpoint/2010/main" val="309840251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3B17F-745C-4CEE-8234-43815C690018}" type="datetime1">
              <a:rPr lang="en-US" smtClean="0"/>
              <a:t>2/28/2017</a:t>
            </a:fld>
            <a:endParaRPr lang="it-IT"/>
          </a:p>
        </p:txBody>
      </p:sp>
      <p:sp>
        <p:nvSpPr>
          <p:cNvPr id="5" name="Footer Placeholder 4"/>
          <p:cNvSpPr>
            <a:spLocks noGrp="1"/>
          </p:cNvSpPr>
          <p:nvPr>
            <p:ph type="ftr" sz="quarter" idx="11"/>
          </p:nvPr>
        </p:nvSpPr>
        <p:spPr/>
        <p:txBody>
          <a:bodyPr/>
          <a:lstStyle/>
          <a:p>
            <a:r>
              <a:rPr lang="it-IT"/>
              <a:t>PowerEnjoy</a:t>
            </a:r>
          </a:p>
        </p:txBody>
      </p:sp>
      <p:sp>
        <p:nvSpPr>
          <p:cNvPr id="6" name="Slide Number Placeholder 5"/>
          <p:cNvSpPr>
            <a:spLocks noGrp="1"/>
          </p:cNvSpPr>
          <p:nvPr>
            <p:ph type="sldNum" sz="quarter" idx="12"/>
          </p:nvPr>
        </p:nvSpPr>
        <p:spPr/>
        <p:txBody>
          <a:bodyPr/>
          <a:lstStyle/>
          <a:p>
            <a:fld id="{E536A1D5-7BFE-4220-B88F-335E3B2F22D3}" type="slidenum">
              <a:rPr lang="it-IT" smtClean="0"/>
              <a:t>‹#›</a:t>
            </a:fld>
            <a:endParaRPr lang="it-IT"/>
          </a:p>
        </p:txBody>
      </p:sp>
    </p:spTree>
    <p:extLst>
      <p:ext uri="{BB962C8B-B14F-4D97-AF65-F5344CB8AC3E}">
        <p14:creationId xmlns:p14="http://schemas.microsoft.com/office/powerpoint/2010/main" val="285560235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33B17F-745C-4CEE-8234-43815C690018}" type="datetime1">
              <a:rPr lang="en-US" smtClean="0"/>
              <a:t>2/28/2017</a:t>
            </a:fld>
            <a:endParaRPr lang="it-IT"/>
          </a:p>
        </p:txBody>
      </p:sp>
      <p:sp>
        <p:nvSpPr>
          <p:cNvPr id="5" name="Footer Placeholder 4"/>
          <p:cNvSpPr>
            <a:spLocks noGrp="1"/>
          </p:cNvSpPr>
          <p:nvPr>
            <p:ph type="ftr" sz="quarter" idx="11"/>
          </p:nvPr>
        </p:nvSpPr>
        <p:spPr/>
        <p:txBody>
          <a:bodyPr/>
          <a:lstStyle/>
          <a:p>
            <a:r>
              <a:rPr lang="it-IT"/>
              <a:t>PowerEnjoy</a:t>
            </a:r>
          </a:p>
        </p:txBody>
      </p:sp>
      <p:sp>
        <p:nvSpPr>
          <p:cNvPr id="6" name="Slide Number Placeholder 5"/>
          <p:cNvSpPr>
            <a:spLocks noGrp="1"/>
          </p:cNvSpPr>
          <p:nvPr>
            <p:ph type="sldNum" sz="quarter" idx="12"/>
          </p:nvPr>
        </p:nvSpPr>
        <p:spPr/>
        <p:txBody>
          <a:bodyPr/>
          <a:lstStyle/>
          <a:p>
            <a:fld id="{E536A1D5-7BFE-4220-B88F-335E3B2F22D3}"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33377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33B17F-745C-4CEE-8234-43815C690018}" type="datetime1">
              <a:rPr lang="en-US" smtClean="0"/>
              <a:t>2/28/2017</a:t>
            </a:fld>
            <a:endParaRPr lang="it-IT"/>
          </a:p>
        </p:txBody>
      </p:sp>
      <p:sp>
        <p:nvSpPr>
          <p:cNvPr id="6" name="Footer Placeholder 5"/>
          <p:cNvSpPr>
            <a:spLocks noGrp="1"/>
          </p:cNvSpPr>
          <p:nvPr>
            <p:ph type="ftr" sz="quarter" idx="11"/>
          </p:nvPr>
        </p:nvSpPr>
        <p:spPr/>
        <p:txBody>
          <a:bodyPr/>
          <a:lstStyle/>
          <a:p>
            <a:r>
              <a:rPr lang="it-IT"/>
              <a:t>PowerEnjoy</a:t>
            </a:r>
          </a:p>
        </p:txBody>
      </p:sp>
      <p:sp>
        <p:nvSpPr>
          <p:cNvPr id="7" name="Slide Number Placeholder 6"/>
          <p:cNvSpPr>
            <a:spLocks noGrp="1"/>
          </p:cNvSpPr>
          <p:nvPr>
            <p:ph type="sldNum" sz="quarter" idx="12"/>
          </p:nvPr>
        </p:nvSpPr>
        <p:spPr/>
        <p:txBody>
          <a:bodyPr/>
          <a:lstStyle/>
          <a:p>
            <a:fld id="{E536A1D5-7BFE-4220-B88F-335E3B2F22D3}" type="slidenum">
              <a:rPr lang="it-IT" smtClean="0"/>
              <a:t>‹#›</a:t>
            </a:fld>
            <a:endParaRPr lang="it-IT"/>
          </a:p>
        </p:txBody>
      </p:sp>
    </p:spTree>
    <p:extLst>
      <p:ext uri="{BB962C8B-B14F-4D97-AF65-F5344CB8AC3E}">
        <p14:creationId xmlns:p14="http://schemas.microsoft.com/office/powerpoint/2010/main" val="17525490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33B17F-745C-4CEE-8234-43815C690018}" type="datetime1">
              <a:rPr lang="en-US" smtClean="0"/>
              <a:t>2/28/2017</a:t>
            </a:fld>
            <a:endParaRPr lang="it-IT"/>
          </a:p>
        </p:txBody>
      </p:sp>
      <p:sp>
        <p:nvSpPr>
          <p:cNvPr id="8" name="Footer Placeholder 7"/>
          <p:cNvSpPr>
            <a:spLocks noGrp="1"/>
          </p:cNvSpPr>
          <p:nvPr>
            <p:ph type="ftr" sz="quarter" idx="11"/>
          </p:nvPr>
        </p:nvSpPr>
        <p:spPr/>
        <p:txBody>
          <a:bodyPr/>
          <a:lstStyle/>
          <a:p>
            <a:r>
              <a:rPr lang="it-IT"/>
              <a:t>PowerEnjoy</a:t>
            </a:r>
          </a:p>
        </p:txBody>
      </p:sp>
      <p:sp>
        <p:nvSpPr>
          <p:cNvPr id="9" name="Slide Number Placeholder 8"/>
          <p:cNvSpPr>
            <a:spLocks noGrp="1"/>
          </p:cNvSpPr>
          <p:nvPr>
            <p:ph type="sldNum" sz="quarter" idx="12"/>
          </p:nvPr>
        </p:nvSpPr>
        <p:spPr/>
        <p:txBody>
          <a:bodyPr/>
          <a:lstStyle/>
          <a:p>
            <a:fld id="{E536A1D5-7BFE-4220-B88F-335E3B2F22D3}" type="slidenum">
              <a:rPr lang="it-IT" smtClean="0"/>
              <a:t>‹#›</a:t>
            </a:fld>
            <a:endParaRPr lang="it-IT"/>
          </a:p>
        </p:txBody>
      </p:sp>
    </p:spTree>
    <p:extLst>
      <p:ext uri="{BB962C8B-B14F-4D97-AF65-F5344CB8AC3E}">
        <p14:creationId xmlns:p14="http://schemas.microsoft.com/office/powerpoint/2010/main" val="285063523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33B17F-745C-4CEE-8234-43815C690018}" type="datetime1">
              <a:rPr lang="en-US" smtClean="0"/>
              <a:t>2/28/2017</a:t>
            </a:fld>
            <a:endParaRPr lang="it-IT"/>
          </a:p>
        </p:txBody>
      </p:sp>
      <p:sp>
        <p:nvSpPr>
          <p:cNvPr id="4" name="Footer Placeholder 3"/>
          <p:cNvSpPr>
            <a:spLocks noGrp="1"/>
          </p:cNvSpPr>
          <p:nvPr>
            <p:ph type="ftr" sz="quarter" idx="11"/>
          </p:nvPr>
        </p:nvSpPr>
        <p:spPr/>
        <p:txBody>
          <a:bodyPr/>
          <a:lstStyle/>
          <a:p>
            <a:r>
              <a:rPr lang="it-IT"/>
              <a:t>PowerEnjoy</a:t>
            </a:r>
          </a:p>
        </p:txBody>
      </p:sp>
      <p:sp>
        <p:nvSpPr>
          <p:cNvPr id="5" name="Slide Number Placeholder 4"/>
          <p:cNvSpPr>
            <a:spLocks noGrp="1"/>
          </p:cNvSpPr>
          <p:nvPr>
            <p:ph type="sldNum" sz="quarter" idx="12"/>
          </p:nvPr>
        </p:nvSpPr>
        <p:spPr/>
        <p:txBody>
          <a:bodyPr/>
          <a:lstStyle/>
          <a:p>
            <a:fld id="{E536A1D5-7BFE-4220-B88F-335E3B2F22D3}" type="slidenum">
              <a:rPr lang="it-IT" smtClean="0"/>
              <a:t>‹#›</a:t>
            </a:fld>
            <a:endParaRPr lang="it-IT"/>
          </a:p>
        </p:txBody>
      </p:sp>
    </p:spTree>
    <p:extLst>
      <p:ext uri="{BB962C8B-B14F-4D97-AF65-F5344CB8AC3E}">
        <p14:creationId xmlns:p14="http://schemas.microsoft.com/office/powerpoint/2010/main" val="357929393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33B17F-745C-4CEE-8234-43815C690018}" type="datetime1">
              <a:rPr lang="en-US" smtClean="0"/>
              <a:t>2/28/2017</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r>
              <a:rPr lang="it-IT"/>
              <a:t>PowerEnjoy</a:t>
            </a:r>
          </a:p>
        </p:txBody>
      </p:sp>
      <p:sp>
        <p:nvSpPr>
          <p:cNvPr id="9" name="Slide Number Placeholder 8"/>
          <p:cNvSpPr>
            <a:spLocks noGrp="1"/>
          </p:cNvSpPr>
          <p:nvPr>
            <p:ph type="sldNum" sz="quarter" idx="12"/>
          </p:nvPr>
        </p:nvSpPr>
        <p:spPr/>
        <p:txBody>
          <a:bodyPr/>
          <a:lstStyle/>
          <a:p>
            <a:fld id="{E536A1D5-7BFE-4220-B88F-335E3B2F22D3}" type="slidenum">
              <a:rPr lang="it-IT" smtClean="0"/>
              <a:t>‹#›</a:t>
            </a:fld>
            <a:endParaRPr lang="it-IT"/>
          </a:p>
        </p:txBody>
      </p:sp>
    </p:spTree>
    <p:extLst>
      <p:ext uri="{BB962C8B-B14F-4D97-AF65-F5344CB8AC3E}">
        <p14:creationId xmlns:p14="http://schemas.microsoft.com/office/powerpoint/2010/main" val="174799514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33B17F-745C-4CEE-8234-43815C690018}" type="datetime1">
              <a:rPr lang="en-US" smtClean="0"/>
              <a:t>2/28/2017</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it-IT"/>
              <a:t>PowerEnjoy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36A1D5-7BFE-4220-B88F-335E3B2F22D3}" type="slidenum">
              <a:rPr lang="it-IT" smtClean="0"/>
              <a:t>‹#›</a:t>
            </a:fld>
            <a:endParaRPr lang="it-IT"/>
          </a:p>
        </p:txBody>
      </p:sp>
    </p:spTree>
    <p:extLst>
      <p:ext uri="{BB962C8B-B14F-4D97-AF65-F5344CB8AC3E}">
        <p14:creationId xmlns:p14="http://schemas.microsoft.com/office/powerpoint/2010/main" val="384702815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33B17F-745C-4CEE-8234-43815C690018}" type="datetime1">
              <a:rPr lang="en-US" smtClean="0"/>
              <a:t>2/28/2017</a:t>
            </a:fld>
            <a:endParaRPr lang="it-IT"/>
          </a:p>
        </p:txBody>
      </p:sp>
      <p:sp>
        <p:nvSpPr>
          <p:cNvPr id="6" name="Footer Placeholder 5"/>
          <p:cNvSpPr>
            <a:spLocks noGrp="1"/>
          </p:cNvSpPr>
          <p:nvPr>
            <p:ph type="ftr" sz="quarter" idx="11"/>
          </p:nvPr>
        </p:nvSpPr>
        <p:spPr/>
        <p:txBody>
          <a:bodyPr/>
          <a:lstStyle/>
          <a:p>
            <a:r>
              <a:rPr lang="it-IT"/>
              <a:t>PowerEnjoy</a:t>
            </a:r>
          </a:p>
        </p:txBody>
      </p:sp>
      <p:sp>
        <p:nvSpPr>
          <p:cNvPr id="7" name="Slide Number Placeholder 6"/>
          <p:cNvSpPr>
            <a:spLocks noGrp="1"/>
          </p:cNvSpPr>
          <p:nvPr>
            <p:ph type="sldNum" sz="quarter" idx="12"/>
          </p:nvPr>
        </p:nvSpPr>
        <p:spPr/>
        <p:txBody>
          <a:bodyPr/>
          <a:lstStyle/>
          <a:p>
            <a:fld id="{E536A1D5-7BFE-4220-B88F-335E3B2F22D3}" type="slidenum">
              <a:rPr lang="it-IT" smtClean="0"/>
              <a:t>‹#›</a:t>
            </a:fld>
            <a:endParaRPr lang="it-IT"/>
          </a:p>
        </p:txBody>
      </p:sp>
    </p:spTree>
    <p:extLst>
      <p:ext uri="{BB962C8B-B14F-4D97-AF65-F5344CB8AC3E}">
        <p14:creationId xmlns:p14="http://schemas.microsoft.com/office/powerpoint/2010/main" val="99260477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33B17F-745C-4CEE-8234-43815C690018}" type="datetime1">
              <a:rPr lang="en-US" smtClean="0"/>
              <a:t>2/28/2017</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it-IT"/>
              <a:t>PowerEnjoy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36A1D5-7BFE-4220-B88F-335E3B2F22D3}" type="slidenum">
              <a:rPr lang="it-IT" smtClean="0"/>
              <a:t>‹#›</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6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0" y="1725596"/>
            <a:ext cx="12192000" cy="1323439"/>
          </a:xfrm>
          <a:prstGeom prst="rect">
            <a:avLst/>
          </a:prstGeom>
          <a:noFill/>
        </p:spPr>
        <p:txBody>
          <a:bodyPr wrap="square" rtlCol="0">
            <a:spAutoFit/>
          </a:bodyPr>
          <a:lstStyle/>
          <a:p>
            <a:pPr algn="ctr"/>
            <a:r>
              <a:rPr lang="it-IT" sz="8000" dirty="0"/>
              <a:t>PowerEnJoy</a:t>
            </a:r>
          </a:p>
        </p:txBody>
      </p:sp>
      <p:sp>
        <p:nvSpPr>
          <p:cNvPr id="2" name="TextBox 1"/>
          <p:cNvSpPr txBox="1"/>
          <p:nvPr/>
        </p:nvSpPr>
        <p:spPr>
          <a:xfrm>
            <a:off x="8815754" y="4431323"/>
            <a:ext cx="3376246" cy="1569660"/>
          </a:xfrm>
          <a:prstGeom prst="rect">
            <a:avLst/>
          </a:prstGeom>
          <a:noFill/>
        </p:spPr>
        <p:txBody>
          <a:bodyPr wrap="square" rtlCol="0">
            <a:spAutoFit/>
          </a:bodyPr>
          <a:lstStyle/>
          <a:p>
            <a:r>
              <a:rPr lang="en-US" sz="2400" i="1" dirty="0"/>
              <a:t>By</a:t>
            </a:r>
          </a:p>
          <a:p>
            <a:r>
              <a:rPr lang="en-US" sz="2400" i="1" dirty="0"/>
              <a:t>Prasanth R</a:t>
            </a:r>
          </a:p>
          <a:p>
            <a:r>
              <a:rPr lang="en-US" sz="2400" i="1" dirty="0"/>
              <a:t>Fathima B</a:t>
            </a:r>
          </a:p>
          <a:p>
            <a:r>
              <a:rPr lang="en-US" sz="2400" i="1" dirty="0"/>
              <a:t>Lipika L</a:t>
            </a:r>
          </a:p>
        </p:txBody>
      </p:sp>
      <p:pic>
        <p:nvPicPr>
          <p:cNvPr id="4" name="Imagen 5" descr="http://www.poliradio.it/news/wp-content/uploads/2011/04/logo-polimi.jpg"/>
          <p:cNvPicPr/>
          <p:nvPr/>
        </p:nvPicPr>
        <p:blipFill>
          <a:blip r:embed="rId2">
            <a:extLst>
              <a:ext uri="{28A0092B-C50C-407E-A947-70E740481C1C}">
                <a14:useLocalDpi xmlns:a14="http://schemas.microsoft.com/office/drawing/2010/main" val="0"/>
              </a:ext>
            </a:extLst>
          </a:blip>
          <a:stretch>
            <a:fillRect/>
          </a:stretch>
        </p:blipFill>
        <p:spPr bwMode="auto">
          <a:xfrm>
            <a:off x="918430" y="624141"/>
            <a:ext cx="1101455" cy="1101455"/>
          </a:xfrm>
          <a:prstGeom prst="rect">
            <a:avLst/>
          </a:prstGeom>
        </p:spPr>
      </p:pic>
    </p:spTree>
    <p:extLst>
      <p:ext uri="{BB962C8B-B14F-4D97-AF65-F5344CB8AC3E}">
        <p14:creationId xmlns:p14="http://schemas.microsoft.com/office/powerpoint/2010/main" val="1943014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825A215-95AC-4560-B116-BDB47471E634}" type="datetime1">
              <a:rPr lang="en-US" smtClean="0"/>
              <a:t>2/28/2017</a:t>
            </a:fld>
            <a:endParaRPr lang="it-IT"/>
          </a:p>
        </p:txBody>
      </p:sp>
      <p:sp>
        <p:nvSpPr>
          <p:cNvPr id="7" name="Footer Placeholder 6"/>
          <p:cNvSpPr>
            <a:spLocks noGrp="1"/>
          </p:cNvSpPr>
          <p:nvPr>
            <p:ph type="ftr" sz="quarter" idx="11"/>
          </p:nvPr>
        </p:nvSpPr>
        <p:spPr/>
        <p:txBody>
          <a:bodyPr/>
          <a:lstStyle/>
          <a:p>
            <a:r>
              <a:rPr lang="it-IT"/>
              <a:t>PowerEnjoy</a:t>
            </a:r>
          </a:p>
        </p:txBody>
      </p:sp>
      <p:sp>
        <p:nvSpPr>
          <p:cNvPr id="8" name="Slide Number Placeholder 7"/>
          <p:cNvSpPr>
            <a:spLocks noGrp="1"/>
          </p:cNvSpPr>
          <p:nvPr>
            <p:ph type="sldNum" sz="quarter" idx="12"/>
          </p:nvPr>
        </p:nvSpPr>
        <p:spPr/>
        <p:txBody>
          <a:bodyPr/>
          <a:lstStyle/>
          <a:p>
            <a:fld id="{E536A1D5-7BFE-4220-B88F-335E3B2F22D3}" type="slidenum">
              <a:rPr lang="it-IT" smtClean="0"/>
              <a:t>10</a:t>
            </a:fld>
            <a:endParaRPr lang="it-IT"/>
          </a:p>
        </p:txBody>
      </p:sp>
      <p:sp>
        <p:nvSpPr>
          <p:cNvPr id="9" name="CasellaDiTesto 1"/>
          <p:cNvSpPr txBox="1"/>
          <p:nvPr/>
        </p:nvSpPr>
        <p:spPr>
          <a:xfrm>
            <a:off x="0" y="265706"/>
            <a:ext cx="12192000" cy="646331"/>
          </a:xfrm>
          <a:prstGeom prst="rect">
            <a:avLst/>
          </a:prstGeom>
          <a:noFill/>
        </p:spPr>
        <p:txBody>
          <a:bodyPr wrap="square" rtlCol="0">
            <a:spAutoFit/>
          </a:bodyPr>
          <a:lstStyle/>
          <a:p>
            <a:pPr algn="ctr"/>
            <a:r>
              <a:rPr lang="it-IT" sz="3600" dirty="0"/>
              <a:t>INTEGRATION TEST</a:t>
            </a:r>
          </a:p>
        </p:txBody>
      </p:sp>
      <p:sp>
        <p:nvSpPr>
          <p:cNvPr id="10" name="CasellaDiTesto 2"/>
          <p:cNvSpPr txBox="1"/>
          <p:nvPr/>
        </p:nvSpPr>
        <p:spPr>
          <a:xfrm>
            <a:off x="739355" y="1132535"/>
            <a:ext cx="3161588" cy="461665"/>
          </a:xfrm>
          <a:prstGeom prst="rect">
            <a:avLst/>
          </a:prstGeom>
          <a:noFill/>
        </p:spPr>
        <p:txBody>
          <a:bodyPr wrap="square" rtlCol="0">
            <a:spAutoFit/>
          </a:bodyPr>
          <a:lstStyle/>
          <a:p>
            <a:r>
              <a:rPr lang="it-IT" sz="2400" dirty="0"/>
              <a:t>Bottom-up approach</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6258" y="1594200"/>
            <a:ext cx="2456707" cy="347672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135" y="1594200"/>
            <a:ext cx="2456707" cy="347672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9551" y="1572768"/>
            <a:ext cx="2456707" cy="347672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7674" y="1572768"/>
            <a:ext cx="2456707" cy="3476720"/>
          </a:xfrm>
          <a:prstGeom prst="rect">
            <a:avLst/>
          </a:prstGeom>
        </p:spPr>
      </p:pic>
    </p:spTree>
    <p:extLst>
      <p:ext uri="{BB962C8B-B14F-4D97-AF65-F5344CB8AC3E}">
        <p14:creationId xmlns:p14="http://schemas.microsoft.com/office/powerpoint/2010/main" val="250315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DFE804-F3C8-4138-93F8-422B05D9EAC6}" type="datetime1">
              <a:rPr lang="en-US" smtClean="0"/>
              <a:t>2/28/2017</a:t>
            </a:fld>
            <a:endParaRPr lang="it-IT"/>
          </a:p>
        </p:txBody>
      </p:sp>
      <p:sp>
        <p:nvSpPr>
          <p:cNvPr id="5" name="Footer Placeholder 4"/>
          <p:cNvSpPr>
            <a:spLocks noGrp="1"/>
          </p:cNvSpPr>
          <p:nvPr>
            <p:ph type="ftr" sz="quarter" idx="11"/>
          </p:nvPr>
        </p:nvSpPr>
        <p:spPr/>
        <p:txBody>
          <a:bodyPr/>
          <a:lstStyle/>
          <a:p>
            <a:r>
              <a:rPr lang="it-IT"/>
              <a:t>PowerEnjoy</a:t>
            </a:r>
          </a:p>
        </p:txBody>
      </p:sp>
      <p:sp>
        <p:nvSpPr>
          <p:cNvPr id="6" name="Slide Number Placeholder 5"/>
          <p:cNvSpPr>
            <a:spLocks noGrp="1"/>
          </p:cNvSpPr>
          <p:nvPr>
            <p:ph type="sldNum" sz="quarter" idx="12"/>
          </p:nvPr>
        </p:nvSpPr>
        <p:spPr/>
        <p:txBody>
          <a:bodyPr/>
          <a:lstStyle/>
          <a:p>
            <a:fld id="{E536A1D5-7BFE-4220-B88F-335E3B2F22D3}" type="slidenum">
              <a:rPr lang="it-IT" smtClean="0"/>
              <a:t>11</a:t>
            </a:fld>
            <a:endParaRPr lang="it-IT"/>
          </a:p>
        </p:txBody>
      </p:sp>
      <p:sp>
        <p:nvSpPr>
          <p:cNvPr id="7" name="CasellaDiTesto 1"/>
          <p:cNvSpPr txBox="1"/>
          <p:nvPr/>
        </p:nvSpPr>
        <p:spPr>
          <a:xfrm>
            <a:off x="0" y="265706"/>
            <a:ext cx="12192000" cy="646331"/>
          </a:xfrm>
          <a:prstGeom prst="rect">
            <a:avLst/>
          </a:prstGeom>
          <a:noFill/>
        </p:spPr>
        <p:txBody>
          <a:bodyPr wrap="square" rtlCol="0">
            <a:spAutoFit/>
          </a:bodyPr>
          <a:lstStyle/>
          <a:p>
            <a:pPr algn="ctr"/>
            <a:r>
              <a:rPr lang="it-IT" sz="3600" dirty="0"/>
              <a:t>INTEGRATION TEST</a:t>
            </a:r>
          </a:p>
        </p:txBody>
      </p:sp>
      <p:sp>
        <p:nvSpPr>
          <p:cNvPr id="8" name="CasellaDiTesto 2"/>
          <p:cNvSpPr txBox="1"/>
          <p:nvPr/>
        </p:nvSpPr>
        <p:spPr>
          <a:xfrm>
            <a:off x="739355" y="1132535"/>
            <a:ext cx="3161588" cy="461665"/>
          </a:xfrm>
          <a:prstGeom prst="rect">
            <a:avLst/>
          </a:prstGeom>
          <a:noFill/>
        </p:spPr>
        <p:txBody>
          <a:bodyPr wrap="square" rtlCol="0">
            <a:spAutoFit/>
          </a:bodyPr>
          <a:lstStyle/>
          <a:p>
            <a:r>
              <a:rPr lang="it-IT" sz="2400" dirty="0"/>
              <a:t>Bottom-up approach</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449" y="1947551"/>
            <a:ext cx="2456707" cy="34767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149" y="1947551"/>
            <a:ext cx="2456707" cy="347672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1278" y="1947551"/>
            <a:ext cx="2456707" cy="3476720"/>
          </a:xfrm>
          <a:prstGeom prst="rect">
            <a:avLst/>
          </a:prstGeom>
        </p:spPr>
      </p:pic>
    </p:spTree>
    <p:extLst>
      <p:ext uri="{BB962C8B-B14F-4D97-AF65-F5344CB8AC3E}">
        <p14:creationId xmlns:p14="http://schemas.microsoft.com/office/powerpoint/2010/main" val="234164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641144" y="2968283"/>
            <a:ext cx="65" cy="276999"/>
          </a:xfrm>
          <a:prstGeom prst="rect">
            <a:avLst/>
          </a:prstGeom>
          <a:noFill/>
        </p:spPr>
        <p:txBody>
          <a:bodyPr wrap="none" lIns="0" tIns="0" rIns="0" bIns="0" rtlCol="0">
            <a:spAutoFit/>
          </a:bodyPr>
          <a:lstStyle/>
          <a:p>
            <a:endParaRPr lang="it-IT" dirty="0"/>
          </a:p>
        </p:txBody>
      </p:sp>
      <p:sp>
        <p:nvSpPr>
          <p:cNvPr id="4" name="CasellaDiTesto 3"/>
          <p:cNvSpPr txBox="1"/>
          <p:nvPr/>
        </p:nvSpPr>
        <p:spPr>
          <a:xfrm>
            <a:off x="0" y="358409"/>
            <a:ext cx="12192000" cy="646331"/>
          </a:xfrm>
          <a:prstGeom prst="rect">
            <a:avLst/>
          </a:prstGeom>
          <a:noFill/>
        </p:spPr>
        <p:txBody>
          <a:bodyPr wrap="square" rtlCol="0">
            <a:spAutoFit/>
          </a:bodyPr>
          <a:lstStyle/>
          <a:p>
            <a:pPr algn="ctr"/>
            <a:r>
              <a:rPr lang="it-IT" sz="3600" dirty="0"/>
              <a:t>SIZE AND EFFORT ESTIMATION</a:t>
            </a:r>
          </a:p>
        </p:txBody>
      </p:sp>
      <p:sp>
        <p:nvSpPr>
          <p:cNvPr id="2" name="Date Placeholder 1"/>
          <p:cNvSpPr>
            <a:spLocks noGrp="1"/>
          </p:cNvSpPr>
          <p:nvPr>
            <p:ph type="dt" sz="half" idx="10"/>
          </p:nvPr>
        </p:nvSpPr>
        <p:spPr/>
        <p:txBody>
          <a:bodyPr/>
          <a:lstStyle/>
          <a:p>
            <a:fld id="{33F104F3-4F4A-4A7B-B250-DAC078C19082}" type="datetime1">
              <a:rPr lang="en-US" smtClean="0"/>
              <a:t>2/28/2017</a:t>
            </a:fld>
            <a:endParaRPr lang="it-IT"/>
          </a:p>
        </p:txBody>
      </p:sp>
      <p:sp>
        <p:nvSpPr>
          <p:cNvPr id="7" name="Footer Placeholder 6"/>
          <p:cNvSpPr>
            <a:spLocks noGrp="1"/>
          </p:cNvSpPr>
          <p:nvPr>
            <p:ph type="ftr" sz="quarter" idx="11"/>
          </p:nvPr>
        </p:nvSpPr>
        <p:spPr/>
        <p:txBody>
          <a:bodyPr/>
          <a:lstStyle/>
          <a:p>
            <a:r>
              <a:rPr lang="it-IT"/>
              <a:t>PowerEnjoy</a:t>
            </a:r>
          </a:p>
        </p:txBody>
      </p:sp>
      <p:sp>
        <p:nvSpPr>
          <p:cNvPr id="8" name="Slide Number Placeholder 7"/>
          <p:cNvSpPr>
            <a:spLocks noGrp="1"/>
          </p:cNvSpPr>
          <p:nvPr>
            <p:ph type="sldNum" sz="quarter" idx="12"/>
          </p:nvPr>
        </p:nvSpPr>
        <p:spPr/>
        <p:txBody>
          <a:bodyPr/>
          <a:lstStyle/>
          <a:p>
            <a:fld id="{E536A1D5-7BFE-4220-B88F-335E3B2F22D3}" type="slidenum">
              <a:rPr lang="it-IT" smtClean="0"/>
              <a:t>12</a:t>
            </a:fld>
            <a:endParaRPr lang="it-IT"/>
          </a:p>
        </p:txBody>
      </p:sp>
      <p:graphicFrame>
        <p:nvGraphicFramePr>
          <p:cNvPr id="9" name="Table 8"/>
          <p:cNvGraphicFramePr>
            <a:graphicFrameLocks noGrp="1"/>
          </p:cNvGraphicFramePr>
          <p:nvPr>
            <p:extLst>
              <p:ext uri="{D42A27DB-BD31-4B8C-83A1-F6EECF244321}">
                <p14:modId xmlns:p14="http://schemas.microsoft.com/office/powerpoint/2010/main" val="4021807294"/>
              </p:ext>
            </p:extLst>
          </p:nvPr>
        </p:nvGraphicFramePr>
        <p:xfrm>
          <a:off x="915144" y="1332372"/>
          <a:ext cx="4382940" cy="1807687"/>
        </p:xfrm>
        <a:graphic>
          <a:graphicData uri="http://schemas.openxmlformats.org/drawingml/2006/table">
            <a:tbl>
              <a:tblPr firstRow="1" bandRow="1">
                <a:tableStyleId>{5C22544A-7EE6-4342-B048-85BDC9FD1C3A}</a:tableStyleId>
              </a:tblPr>
              <a:tblGrid>
                <a:gridCol w="1309844">
                  <a:extLst>
                    <a:ext uri="{9D8B030D-6E8A-4147-A177-3AD203B41FA5}">
                      <a16:colId xmlns:a16="http://schemas.microsoft.com/office/drawing/2014/main" val="3351843766"/>
                    </a:ext>
                  </a:extLst>
                </a:gridCol>
                <a:gridCol w="768274">
                  <a:extLst>
                    <a:ext uri="{9D8B030D-6E8A-4147-A177-3AD203B41FA5}">
                      <a16:colId xmlns:a16="http://schemas.microsoft.com/office/drawing/2014/main" val="1905371819"/>
                    </a:ext>
                  </a:extLst>
                </a:gridCol>
                <a:gridCol w="768274">
                  <a:extLst>
                    <a:ext uri="{9D8B030D-6E8A-4147-A177-3AD203B41FA5}">
                      <a16:colId xmlns:a16="http://schemas.microsoft.com/office/drawing/2014/main" val="2817389943"/>
                    </a:ext>
                  </a:extLst>
                </a:gridCol>
                <a:gridCol w="768274">
                  <a:extLst>
                    <a:ext uri="{9D8B030D-6E8A-4147-A177-3AD203B41FA5}">
                      <a16:colId xmlns:a16="http://schemas.microsoft.com/office/drawing/2014/main" val="2832180321"/>
                    </a:ext>
                  </a:extLst>
                </a:gridCol>
                <a:gridCol w="768274">
                  <a:extLst>
                    <a:ext uri="{9D8B030D-6E8A-4147-A177-3AD203B41FA5}">
                      <a16:colId xmlns:a16="http://schemas.microsoft.com/office/drawing/2014/main" val="508434992"/>
                    </a:ext>
                  </a:extLst>
                </a:gridCol>
              </a:tblGrid>
              <a:tr h="261734">
                <a:tc>
                  <a:txBody>
                    <a:bodyPr/>
                    <a:lstStyle/>
                    <a:p>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Simple</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Medium</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Complex</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Total</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76757141"/>
                  </a:ext>
                </a:extLst>
              </a:tr>
              <a:tr h="261734">
                <a:tc>
                  <a:txBody>
                    <a:bodyPr/>
                    <a:lstStyle/>
                    <a:p>
                      <a:pPr marL="0" marR="0" algn="just">
                        <a:lnSpc>
                          <a:spcPct val="115000"/>
                        </a:lnSpc>
                        <a:spcBef>
                          <a:spcPts val="0"/>
                        </a:spcBef>
                        <a:spcAft>
                          <a:spcPts val="0"/>
                        </a:spcAft>
                        <a:tabLst>
                          <a:tab pos="723900" algn="l"/>
                        </a:tabLst>
                      </a:pPr>
                      <a:r>
                        <a:rPr lang="en-US" sz="1300">
                          <a:effectLst/>
                        </a:rPr>
                        <a:t>EI	</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4</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dirty="0">
                          <a:effectLst/>
                        </a:rPr>
                        <a:t>4</a:t>
                      </a:r>
                      <a:endParaRPr lang="en-US" sz="1100" dirty="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 </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28</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3630491353"/>
                  </a:ext>
                </a:extLst>
              </a:tr>
              <a:tr h="261734">
                <a:tc>
                  <a:txBody>
                    <a:bodyPr/>
                    <a:lstStyle/>
                    <a:p>
                      <a:pPr marL="0" marR="0" algn="just">
                        <a:lnSpc>
                          <a:spcPct val="115000"/>
                        </a:lnSpc>
                        <a:spcBef>
                          <a:spcPts val="0"/>
                        </a:spcBef>
                        <a:spcAft>
                          <a:spcPts val="0"/>
                        </a:spcAft>
                      </a:pPr>
                      <a:r>
                        <a:rPr lang="en-US" sz="1300">
                          <a:effectLst/>
                        </a:rPr>
                        <a:t>EO</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 </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3</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 </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15</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482288765"/>
                  </a:ext>
                </a:extLst>
              </a:tr>
              <a:tr h="261734">
                <a:tc>
                  <a:txBody>
                    <a:bodyPr/>
                    <a:lstStyle/>
                    <a:p>
                      <a:pPr marL="0" marR="0" algn="just">
                        <a:lnSpc>
                          <a:spcPct val="115000"/>
                        </a:lnSpc>
                        <a:spcBef>
                          <a:spcPts val="0"/>
                        </a:spcBef>
                        <a:spcAft>
                          <a:spcPts val="0"/>
                        </a:spcAft>
                      </a:pPr>
                      <a:r>
                        <a:rPr lang="en-US" sz="1300">
                          <a:effectLst/>
                        </a:rPr>
                        <a:t>EQ</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5</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1</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 </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19</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2924947371"/>
                  </a:ext>
                </a:extLst>
              </a:tr>
              <a:tr h="237283">
                <a:tc>
                  <a:txBody>
                    <a:bodyPr/>
                    <a:lstStyle/>
                    <a:p>
                      <a:pPr marL="0" marR="0" algn="just">
                        <a:lnSpc>
                          <a:spcPct val="115000"/>
                        </a:lnSpc>
                        <a:spcBef>
                          <a:spcPts val="0"/>
                        </a:spcBef>
                        <a:spcAft>
                          <a:spcPts val="0"/>
                        </a:spcAft>
                      </a:pPr>
                      <a:r>
                        <a:rPr lang="en-US" sz="1300">
                          <a:effectLst/>
                        </a:rPr>
                        <a:t>ILF</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8</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 </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 </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32</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583634123"/>
                  </a:ext>
                </a:extLst>
              </a:tr>
              <a:tr h="261734">
                <a:tc>
                  <a:txBody>
                    <a:bodyPr/>
                    <a:lstStyle/>
                    <a:p>
                      <a:pPr marL="0" marR="0" algn="just">
                        <a:lnSpc>
                          <a:spcPct val="115000"/>
                        </a:lnSpc>
                        <a:spcBef>
                          <a:spcPts val="0"/>
                        </a:spcBef>
                        <a:spcAft>
                          <a:spcPts val="0"/>
                        </a:spcAft>
                      </a:pPr>
                      <a:r>
                        <a:rPr lang="en-US" sz="1300">
                          <a:effectLst/>
                        </a:rPr>
                        <a:t>EIF</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4</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 </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 </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12</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394708326"/>
                  </a:ext>
                </a:extLst>
              </a:tr>
              <a:tr h="261734">
                <a:tc>
                  <a:txBody>
                    <a:bodyPr/>
                    <a:lstStyle/>
                    <a:p>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UFP</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dirty="0">
                          <a:effectLst/>
                        </a:rPr>
                        <a:t>108</a:t>
                      </a:r>
                      <a:endParaRPr lang="en-US" sz="1100" dirty="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417360449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40731557"/>
              </p:ext>
            </p:extLst>
          </p:nvPr>
        </p:nvGraphicFramePr>
        <p:xfrm>
          <a:off x="6154614" y="1332372"/>
          <a:ext cx="5605780" cy="4659138"/>
        </p:xfrm>
        <a:graphic>
          <a:graphicData uri="http://schemas.openxmlformats.org/drawingml/2006/table">
            <a:tbl>
              <a:tblPr lastRow="1" bandRow="1">
                <a:tableStyleId>{5C22544A-7EE6-4342-B048-85BDC9FD1C3A}</a:tableStyleId>
              </a:tblPr>
              <a:tblGrid>
                <a:gridCol w="4857750">
                  <a:extLst>
                    <a:ext uri="{9D8B030D-6E8A-4147-A177-3AD203B41FA5}">
                      <a16:colId xmlns:a16="http://schemas.microsoft.com/office/drawing/2014/main" val="4154162708"/>
                    </a:ext>
                  </a:extLst>
                </a:gridCol>
                <a:gridCol w="748030">
                  <a:extLst>
                    <a:ext uri="{9D8B030D-6E8A-4147-A177-3AD203B41FA5}">
                      <a16:colId xmlns:a16="http://schemas.microsoft.com/office/drawing/2014/main" val="196222256"/>
                    </a:ext>
                  </a:extLst>
                </a:gridCol>
              </a:tblGrid>
              <a:tr h="233531">
                <a:tc>
                  <a:txBody>
                    <a:bodyPr/>
                    <a:lstStyle/>
                    <a:p>
                      <a:pPr marL="0" marR="0" algn="just">
                        <a:lnSpc>
                          <a:spcPct val="105000"/>
                        </a:lnSpc>
                        <a:spcBef>
                          <a:spcPts val="0"/>
                        </a:spcBef>
                        <a:spcAft>
                          <a:spcPts val="0"/>
                        </a:spcAft>
                      </a:pPr>
                      <a:r>
                        <a:rPr lang="en-US" sz="1300">
                          <a:effectLst/>
                        </a:rPr>
                        <a:t>Does the system require reliable backup and recovery?</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2</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73401698"/>
                  </a:ext>
                </a:extLst>
              </a:tr>
              <a:tr h="233531">
                <a:tc>
                  <a:txBody>
                    <a:bodyPr/>
                    <a:lstStyle/>
                    <a:p>
                      <a:pPr marL="0" marR="0" algn="just">
                        <a:lnSpc>
                          <a:spcPct val="105000"/>
                        </a:lnSpc>
                        <a:spcBef>
                          <a:spcPts val="0"/>
                        </a:spcBef>
                        <a:spcAft>
                          <a:spcPts val="0"/>
                        </a:spcAft>
                      </a:pPr>
                      <a:r>
                        <a:rPr lang="en-US" sz="1300">
                          <a:effectLst/>
                        </a:rPr>
                        <a:t>Are data communications required?</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5</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2199950199"/>
                  </a:ext>
                </a:extLst>
              </a:tr>
              <a:tr h="233531">
                <a:tc>
                  <a:txBody>
                    <a:bodyPr/>
                    <a:lstStyle/>
                    <a:p>
                      <a:pPr marL="0" marR="0" algn="just">
                        <a:lnSpc>
                          <a:spcPct val="105000"/>
                        </a:lnSpc>
                        <a:spcBef>
                          <a:spcPts val="0"/>
                        </a:spcBef>
                        <a:spcAft>
                          <a:spcPts val="0"/>
                        </a:spcAft>
                      </a:pPr>
                      <a:r>
                        <a:rPr lang="en-US" sz="1300">
                          <a:effectLst/>
                        </a:rPr>
                        <a:t>Are there distributed processing functions?</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0</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538929200"/>
                  </a:ext>
                </a:extLst>
              </a:tr>
              <a:tr h="233531">
                <a:tc>
                  <a:txBody>
                    <a:bodyPr/>
                    <a:lstStyle/>
                    <a:p>
                      <a:pPr marL="0" marR="0" algn="just">
                        <a:lnSpc>
                          <a:spcPct val="105000"/>
                        </a:lnSpc>
                        <a:spcBef>
                          <a:spcPts val="0"/>
                        </a:spcBef>
                        <a:spcAft>
                          <a:spcPts val="0"/>
                        </a:spcAft>
                      </a:pPr>
                      <a:r>
                        <a:rPr lang="en-US" sz="1300">
                          <a:effectLst/>
                        </a:rPr>
                        <a:t>Is performance critical?</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4</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3594333179"/>
                  </a:ext>
                </a:extLst>
              </a:tr>
              <a:tr h="476944">
                <a:tc>
                  <a:txBody>
                    <a:bodyPr/>
                    <a:lstStyle/>
                    <a:p>
                      <a:pPr marL="0" marR="0" algn="just">
                        <a:lnSpc>
                          <a:spcPct val="105000"/>
                        </a:lnSpc>
                        <a:spcBef>
                          <a:spcPts val="0"/>
                        </a:spcBef>
                        <a:spcAft>
                          <a:spcPts val="0"/>
                        </a:spcAft>
                      </a:pPr>
                      <a:r>
                        <a:rPr lang="en-US" sz="1300">
                          <a:effectLst/>
                        </a:rPr>
                        <a:t>Will the system run in an existing, heavily utilized operational environment?</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0</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1800472200"/>
                  </a:ext>
                </a:extLst>
              </a:tr>
              <a:tr h="233531">
                <a:tc>
                  <a:txBody>
                    <a:bodyPr/>
                    <a:lstStyle/>
                    <a:p>
                      <a:pPr marL="0" marR="0" algn="just">
                        <a:lnSpc>
                          <a:spcPct val="105000"/>
                        </a:lnSpc>
                        <a:spcBef>
                          <a:spcPts val="0"/>
                        </a:spcBef>
                        <a:spcAft>
                          <a:spcPts val="0"/>
                        </a:spcAft>
                      </a:pPr>
                      <a:r>
                        <a:rPr lang="en-US" sz="1300">
                          <a:effectLst/>
                        </a:rPr>
                        <a:t>Does the system require on-line data entry?</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4</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714539735"/>
                  </a:ext>
                </a:extLst>
              </a:tr>
              <a:tr h="476944">
                <a:tc>
                  <a:txBody>
                    <a:bodyPr/>
                    <a:lstStyle/>
                    <a:p>
                      <a:pPr marL="0" marR="0" algn="just">
                        <a:lnSpc>
                          <a:spcPct val="105000"/>
                        </a:lnSpc>
                        <a:spcBef>
                          <a:spcPts val="0"/>
                        </a:spcBef>
                        <a:spcAft>
                          <a:spcPts val="0"/>
                        </a:spcAft>
                      </a:pPr>
                      <a:r>
                        <a:rPr lang="en-US" sz="1300">
                          <a:effectLst/>
                        </a:rPr>
                        <a:t>Does the on-line data entry require the input transaction to be built over multiple screens or operations?</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0</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1062768876"/>
                  </a:ext>
                </a:extLst>
              </a:tr>
              <a:tr h="233531">
                <a:tc>
                  <a:txBody>
                    <a:bodyPr/>
                    <a:lstStyle/>
                    <a:p>
                      <a:pPr marL="0" marR="0" algn="just">
                        <a:lnSpc>
                          <a:spcPct val="105000"/>
                        </a:lnSpc>
                        <a:spcBef>
                          <a:spcPts val="0"/>
                        </a:spcBef>
                        <a:spcAft>
                          <a:spcPts val="0"/>
                        </a:spcAft>
                      </a:pPr>
                      <a:r>
                        <a:rPr lang="en-US" sz="1300">
                          <a:effectLst/>
                        </a:rPr>
                        <a:t>Are the master files updated on-line?</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0</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1341717164"/>
                  </a:ext>
                </a:extLst>
              </a:tr>
              <a:tr h="233531">
                <a:tc>
                  <a:txBody>
                    <a:bodyPr/>
                    <a:lstStyle/>
                    <a:p>
                      <a:pPr marL="0" marR="0" algn="just">
                        <a:lnSpc>
                          <a:spcPct val="105000"/>
                        </a:lnSpc>
                        <a:spcBef>
                          <a:spcPts val="0"/>
                        </a:spcBef>
                        <a:spcAft>
                          <a:spcPts val="0"/>
                        </a:spcAft>
                      </a:pPr>
                      <a:r>
                        <a:rPr lang="en-US" sz="1300" dirty="0">
                          <a:effectLst/>
                        </a:rPr>
                        <a:t>Are the inputs, outputs, files, or inquiries complex?</a:t>
                      </a:r>
                      <a:endParaRPr lang="en-US" sz="1100" dirty="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1</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1639318393"/>
                  </a:ext>
                </a:extLst>
              </a:tr>
              <a:tr h="233531">
                <a:tc>
                  <a:txBody>
                    <a:bodyPr/>
                    <a:lstStyle/>
                    <a:p>
                      <a:pPr marL="0" marR="0" algn="just">
                        <a:lnSpc>
                          <a:spcPct val="105000"/>
                        </a:lnSpc>
                        <a:spcBef>
                          <a:spcPts val="0"/>
                        </a:spcBef>
                        <a:spcAft>
                          <a:spcPts val="0"/>
                        </a:spcAft>
                      </a:pPr>
                      <a:r>
                        <a:rPr lang="en-US" sz="1300" dirty="0">
                          <a:effectLst/>
                        </a:rPr>
                        <a:t>Are the start-up, back-up and recovery procedures effective and/or automated ?</a:t>
                      </a:r>
                      <a:endParaRPr lang="en-US" sz="1100" dirty="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4</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4096594220"/>
                  </a:ext>
                </a:extLst>
              </a:tr>
              <a:tr h="233531">
                <a:tc>
                  <a:txBody>
                    <a:bodyPr/>
                    <a:lstStyle/>
                    <a:p>
                      <a:pPr marL="0" marR="0" algn="just">
                        <a:lnSpc>
                          <a:spcPct val="105000"/>
                        </a:lnSpc>
                        <a:spcBef>
                          <a:spcPts val="0"/>
                        </a:spcBef>
                        <a:spcAft>
                          <a:spcPts val="0"/>
                        </a:spcAft>
                      </a:pPr>
                      <a:r>
                        <a:rPr lang="en-US" sz="1300">
                          <a:effectLst/>
                        </a:rPr>
                        <a:t>Is the code designed to be reusable?</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4</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2649729311"/>
                  </a:ext>
                </a:extLst>
              </a:tr>
              <a:tr h="233531">
                <a:tc>
                  <a:txBody>
                    <a:bodyPr/>
                    <a:lstStyle/>
                    <a:p>
                      <a:pPr marL="0" marR="0" algn="just">
                        <a:lnSpc>
                          <a:spcPct val="105000"/>
                        </a:lnSpc>
                        <a:spcBef>
                          <a:spcPts val="0"/>
                        </a:spcBef>
                        <a:spcAft>
                          <a:spcPts val="0"/>
                        </a:spcAft>
                      </a:pPr>
                      <a:r>
                        <a:rPr lang="en-US" sz="1300">
                          <a:effectLst/>
                        </a:rPr>
                        <a:t>Are conversion and installation included in the design?</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3</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3705798590"/>
                  </a:ext>
                </a:extLst>
              </a:tr>
              <a:tr h="476944">
                <a:tc>
                  <a:txBody>
                    <a:bodyPr/>
                    <a:lstStyle/>
                    <a:p>
                      <a:pPr marL="0" marR="0" algn="just">
                        <a:lnSpc>
                          <a:spcPct val="105000"/>
                        </a:lnSpc>
                        <a:spcBef>
                          <a:spcPts val="0"/>
                        </a:spcBef>
                        <a:spcAft>
                          <a:spcPts val="0"/>
                        </a:spcAft>
                      </a:pPr>
                      <a:r>
                        <a:rPr lang="en-US" sz="1300">
                          <a:effectLst/>
                        </a:rPr>
                        <a:t>Is the system designed for multiple installations in different organizations?</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3</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3992751627"/>
                  </a:ext>
                </a:extLst>
              </a:tr>
              <a:tr h="476944">
                <a:tc>
                  <a:txBody>
                    <a:bodyPr/>
                    <a:lstStyle/>
                    <a:p>
                      <a:pPr marL="0" marR="0" algn="just">
                        <a:lnSpc>
                          <a:spcPct val="105000"/>
                        </a:lnSpc>
                        <a:spcBef>
                          <a:spcPts val="0"/>
                        </a:spcBef>
                        <a:spcAft>
                          <a:spcPts val="0"/>
                        </a:spcAft>
                      </a:pPr>
                      <a:r>
                        <a:rPr lang="en-US" sz="1300">
                          <a:effectLst/>
                        </a:rPr>
                        <a:t>Is the application designed to facilitate change and ease of use by the user?</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a:effectLst/>
                        </a:rPr>
                        <a:t>2</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2271490346"/>
                  </a:ext>
                </a:extLst>
              </a:tr>
              <a:tr h="233531">
                <a:tc>
                  <a:txBody>
                    <a:bodyPr/>
                    <a:lstStyle/>
                    <a:p>
                      <a:pPr marL="0" marR="0" algn="just">
                        <a:lnSpc>
                          <a:spcPct val="105000"/>
                        </a:lnSpc>
                        <a:spcBef>
                          <a:spcPts val="0"/>
                        </a:spcBef>
                        <a:spcAft>
                          <a:spcPts val="0"/>
                        </a:spcAft>
                      </a:pPr>
                      <a:r>
                        <a:rPr lang="en-US" sz="1300">
                          <a:effectLst/>
                        </a:rPr>
                        <a:t>Total</a:t>
                      </a:r>
                      <a:endParaRPr lang="en-US" sz="110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300" dirty="0">
                          <a:effectLst/>
                        </a:rPr>
                        <a:t>32</a:t>
                      </a:r>
                      <a:endParaRPr lang="en-US" sz="1100" dirty="0">
                        <a:solidFill>
                          <a:srgbClr val="00000A"/>
                        </a:solidFill>
                        <a:effectLst/>
                        <a:latin typeface="Calibri" panose="020F0502020204030204" pitchFamily="34" charset="0"/>
                        <a:ea typeface="Droid Sans Fallback"/>
                        <a:cs typeface="Arial" panose="020B0604020202020204" pitchFamily="34" charset="0"/>
                      </a:endParaRPr>
                    </a:p>
                  </a:txBody>
                  <a:tcPr marL="68580" marR="68580" marT="0" marB="0"/>
                </a:tc>
                <a:extLst>
                  <a:ext uri="{0D108BD9-81ED-4DB2-BD59-A6C34878D82A}">
                    <a16:rowId xmlns:a16="http://schemas.microsoft.com/office/drawing/2014/main" val="3171209391"/>
                  </a:ext>
                </a:extLst>
              </a:tr>
            </a:tbl>
          </a:graphicData>
        </a:graphic>
      </p:graphicFrame>
      <mc:AlternateContent xmlns:mc="http://schemas.openxmlformats.org/markup-compatibility/2006" xmlns:a14="http://schemas.microsoft.com/office/drawing/2010/main">
        <mc:Choice Requires="a14">
          <p:sp>
            <p:nvSpPr>
              <p:cNvPr id="11" name="Rectangle 10"/>
              <p:cNvSpPr/>
              <p:nvPr/>
            </p:nvSpPr>
            <p:spPr>
              <a:xfrm>
                <a:off x="58614" y="3344082"/>
                <a:ext cx="6096000" cy="2464906"/>
              </a:xfrm>
              <a:prstGeom prst="rect">
                <a:avLst/>
              </a:prstGeom>
            </p:spPr>
            <p:txBody>
              <a:bodyPr>
                <a:spAutoFit/>
              </a:bodyPr>
              <a:lstStyle/>
              <a:p>
                <a:pPr marL="720090" marR="0" algn="just">
                  <a:lnSpc>
                    <a:spcPct val="115000"/>
                  </a:lnSpc>
                  <a:spcBef>
                    <a:spcPts val="0"/>
                  </a:spcBef>
                  <a:spcAft>
                    <a:spcPts val="800"/>
                  </a:spcAft>
                </a:pPr>
                <a:r>
                  <a:rPr lang="en-US" dirty="0">
                    <a:solidFill>
                      <a:srgbClr val="00000A"/>
                    </a:solidFill>
                    <a:latin typeface="Calibri" panose="020F0502020204030204" pitchFamily="34" charset="0"/>
                    <a:ea typeface="Droid Sans Fallback"/>
                  </a:rPr>
                  <a:t>So, the final value of the function points is:</a:t>
                </a:r>
                <a:endParaRPr lang="en-US" sz="1400" dirty="0">
                  <a:solidFill>
                    <a:srgbClr val="00000A"/>
                  </a:solidFill>
                  <a:effectLst/>
                  <a:latin typeface="Calibri" panose="020F0502020204030204" pitchFamily="34" charset="0"/>
                  <a:ea typeface="Droid Sans Fallback"/>
                </a:endParaRPr>
              </a:p>
              <a:p>
                <a:pPr marL="72009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r>
                        <a:rPr lang="en-US" i="1">
                          <a:solidFill>
                            <a:srgbClr val="00000A"/>
                          </a:solidFill>
                          <a:latin typeface="Cambria Math" panose="02040503050406030204" pitchFamily="18" charset="0"/>
                          <a:ea typeface="Droid Sans Fallback"/>
                        </a:rPr>
                        <m:t>𝐹𝑃</m:t>
                      </m:r>
                      <m:r>
                        <a:rPr lang="en-US" i="1">
                          <a:solidFill>
                            <a:srgbClr val="00000A"/>
                          </a:solidFill>
                          <a:latin typeface="Cambria Math" panose="02040503050406030204" pitchFamily="18" charset="0"/>
                          <a:ea typeface="Droid Sans Fallback"/>
                        </a:rPr>
                        <m:t>=</m:t>
                      </m:r>
                      <m:r>
                        <a:rPr lang="en-US" i="1">
                          <a:solidFill>
                            <a:srgbClr val="00000A"/>
                          </a:solidFill>
                          <a:latin typeface="Cambria Math" panose="02040503050406030204" pitchFamily="18" charset="0"/>
                          <a:ea typeface="Droid Sans Fallback"/>
                        </a:rPr>
                        <m:t>𝑈𝐹𝑃</m:t>
                      </m:r>
                      <m:r>
                        <a:rPr lang="en-US" i="1">
                          <a:solidFill>
                            <a:srgbClr val="00000A"/>
                          </a:solidFill>
                          <a:latin typeface="Cambria Math" panose="02040503050406030204" pitchFamily="18" charset="0"/>
                          <a:ea typeface="Droid Sans Fallback"/>
                        </a:rPr>
                        <m:t>×</m:t>
                      </m:r>
                      <m:d>
                        <m:dPr>
                          <m:ctrlPr>
                            <a:rPr lang="en-US" i="1">
                              <a:solidFill>
                                <a:srgbClr val="00000A"/>
                              </a:solidFill>
                              <a:latin typeface="Cambria Math" panose="02040503050406030204" pitchFamily="18" charset="0"/>
                              <a:ea typeface="Droid Sans Fallback"/>
                            </a:rPr>
                          </m:ctrlPr>
                        </m:dPr>
                        <m:e>
                          <m:r>
                            <a:rPr lang="en-US" i="1">
                              <a:solidFill>
                                <a:srgbClr val="00000A"/>
                              </a:solidFill>
                              <a:latin typeface="Cambria Math" panose="02040503050406030204" pitchFamily="18" charset="0"/>
                              <a:ea typeface="Droid Sans Fallback"/>
                            </a:rPr>
                            <m:t>0.65+0.01×</m:t>
                          </m:r>
                          <m:nary>
                            <m:naryPr>
                              <m:chr m:val="∑"/>
                              <m:limLoc m:val="subSup"/>
                              <m:ctrlPr>
                                <a:rPr lang="en-US" i="1">
                                  <a:solidFill>
                                    <a:srgbClr val="00000A"/>
                                  </a:solidFill>
                                  <a:latin typeface="Cambria Math" panose="02040503050406030204" pitchFamily="18" charset="0"/>
                                  <a:ea typeface="Droid Sans Fallback"/>
                                </a:rPr>
                              </m:ctrlPr>
                            </m:naryPr>
                            <m:sub>
                              <m:r>
                                <a:rPr lang="en-US" i="1">
                                  <a:solidFill>
                                    <a:srgbClr val="00000A"/>
                                  </a:solidFill>
                                  <a:latin typeface="Cambria Math" panose="02040503050406030204" pitchFamily="18" charset="0"/>
                                  <a:ea typeface="Droid Sans Fallback"/>
                                </a:rPr>
                                <m:t>𝑖</m:t>
                              </m:r>
                              <m:r>
                                <a:rPr lang="en-US" i="1">
                                  <a:solidFill>
                                    <a:srgbClr val="00000A"/>
                                  </a:solidFill>
                                  <a:latin typeface="Cambria Math" panose="02040503050406030204" pitchFamily="18" charset="0"/>
                                  <a:ea typeface="Droid Sans Fallback"/>
                                </a:rPr>
                                <m:t>=1</m:t>
                              </m:r>
                            </m:sub>
                            <m:sup>
                              <m:r>
                                <a:rPr lang="en-US" i="1">
                                  <a:solidFill>
                                    <a:srgbClr val="00000A"/>
                                  </a:solidFill>
                                  <a:latin typeface="Cambria Math" panose="02040503050406030204" pitchFamily="18" charset="0"/>
                                  <a:ea typeface="Droid Sans Fallback"/>
                                </a:rPr>
                                <m:t>14</m:t>
                              </m:r>
                            </m:sup>
                            <m:e>
                              <m:r>
                                <a:rPr lang="en-US" i="1">
                                  <a:solidFill>
                                    <a:srgbClr val="00000A"/>
                                  </a:solidFill>
                                  <a:latin typeface="Cambria Math" panose="02040503050406030204" pitchFamily="18" charset="0"/>
                                  <a:ea typeface="Droid Sans Fallback"/>
                                </a:rPr>
                                <m:t>𝐹𝑖</m:t>
                              </m:r>
                            </m:e>
                          </m:nary>
                        </m:e>
                      </m:d>
                      <m:r>
                        <a:rPr lang="en-US" i="1">
                          <a:solidFill>
                            <a:srgbClr val="00000A"/>
                          </a:solidFill>
                          <a:latin typeface="Cambria Math" panose="02040503050406030204" pitchFamily="18" charset="0"/>
                          <a:ea typeface="Droid Sans Fallback"/>
                        </a:rPr>
                        <m:t>=105</m:t>
                      </m:r>
                    </m:oMath>
                  </m:oMathPara>
                </a14:m>
                <a:endParaRPr lang="en-US" sz="1400" dirty="0">
                  <a:solidFill>
                    <a:srgbClr val="00000A"/>
                  </a:solidFill>
                  <a:effectLst/>
                  <a:latin typeface="Calibri" panose="020F0502020204030204" pitchFamily="34" charset="0"/>
                  <a:ea typeface="Droid Sans Fallback"/>
                </a:endParaRPr>
              </a:p>
              <a:p>
                <a:pPr marL="720090" marR="0" algn="just">
                  <a:lnSpc>
                    <a:spcPct val="115000"/>
                  </a:lnSpc>
                  <a:spcBef>
                    <a:spcPts val="0"/>
                  </a:spcBef>
                  <a:spcAft>
                    <a:spcPts val="800"/>
                  </a:spcAft>
                </a:pPr>
                <a:r>
                  <a:rPr lang="en-US" dirty="0">
                    <a:solidFill>
                      <a:srgbClr val="00000A"/>
                    </a:solidFill>
                    <a:latin typeface="Calibri" panose="020F0502020204030204" pitchFamily="34" charset="0"/>
                    <a:ea typeface="Droid Sans Fallback"/>
                  </a:rPr>
                  <a:t>Based on this, the size of the product in terms of lines of code is: </a:t>
                </a:r>
                <a:endParaRPr lang="en-US" sz="1400" dirty="0">
                  <a:solidFill>
                    <a:srgbClr val="00000A"/>
                  </a:solidFill>
                  <a:effectLst/>
                  <a:latin typeface="Calibri" panose="020F0502020204030204" pitchFamily="34" charset="0"/>
                  <a:ea typeface="Droid Sans Fallback"/>
                </a:endParaRPr>
              </a:p>
              <a:p>
                <a:pPr marL="720090" marR="0" algn="just">
                  <a:lnSpc>
                    <a:spcPct val="105000"/>
                  </a:lnSpc>
                  <a:spcBef>
                    <a:spcPts val="0"/>
                  </a:spcBef>
                  <a:spcAft>
                    <a:spcPts val="800"/>
                  </a:spcAft>
                </a:pPr>
                <a14:m>
                  <m:oMathPara xmlns:m="http://schemas.openxmlformats.org/officeDocument/2006/math">
                    <m:oMathParaPr>
                      <m:jc m:val="centerGroup"/>
                    </m:oMathParaPr>
                    <m:oMath xmlns:m="http://schemas.openxmlformats.org/officeDocument/2006/math">
                      <m:r>
                        <a:rPr lang="en-US" i="1">
                          <a:solidFill>
                            <a:srgbClr val="00000A"/>
                          </a:solidFill>
                          <a:latin typeface="Cambria Math" panose="02040503050406030204" pitchFamily="18" charset="0"/>
                          <a:ea typeface="Droid Sans Fallback"/>
                        </a:rPr>
                        <m:t>𝑆𝐿𝑂𝐶</m:t>
                      </m:r>
                      <m:r>
                        <a:rPr lang="en-US" i="1">
                          <a:solidFill>
                            <a:srgbClr val="00000A"/>
                          </a:solidFill>
                          <a:latin typeface="Cambria Math" panose="02040503050406030204" pitchFamily="18" charset="0"/>
                          <a:ea typeface="Droid Sans Fallback"/>
                        </a:rPr>
                        <m:t>=53×</m:t>
                      </m:r>
                      <m:r>
                        <a:rPr lang="en-US" i="1">
                          <a:solidFill>
                            <a:srgbClr val="00000A"/>
                          </a:solidFill>
                          <a:latin typeface="Cambria Math" panose="02040503050406030204" pitchFamily="18" charset="0"/>
                          <a:ea typeface="Droid Sans Fallback"/>
                        </a:rPr>
                        <m:t>𝐹𝑃</m:t>
                      </m:r>
                      <m:r>
                        <a:rPr lang="en-US" i="1">
                          <a:solidFill>
                            <a:srgbClr val="00000A"/>
                          </a:solidFill>
                          <a:latin typeface="Cambria Math" panose="02040503050406030204" pitchFamily="18" charset="0"/>
                          <a:ea typeface="Droid Sans Fallback"/>
                        </a:rPr>
                        <m:t>=53×108=5724</m:t>
                      </m:r>
                    </m:oMath>
                  </m:oMathPara>
                </a14:m>
                <a:endParaRPr lang="en-US" sz="1400" dirty="0">
                  <a:solidFill>
                    <a:srgbClr val="00000A"/>
                  </a:solidFill>
                  <a:effectLst/>
                  <a:latin typeface="Calibri" panose="020F0502020204030204" pitchFamily="34" charset="0"/>
                  <a:ea typeface="Droid Sans Fallback"/>
                </a:endParaRPr>
              </a:p>
            </p:txBody>
          </p:sp>
        </mc:Choice>
        <mc:Fallback xmlns="">
          <p:sp>
            <p:nvSpPr>
              <p:cNvPr id="11" name="Rectangle 10"/>
              <p:cNvSpPr>
                <a:spLocks noRot="1" noChangeAspect="1" noMove="1" noResize="1" noEditPoints="1" noAdjustHandles="1" noChangeArrowheads="1" noChangeShapeType="1" noTextEdit="1"/>
              </p:cNvSpPr>
              <p:nvPr/>
            </p:nvSpPr>
            <p:spPr>
              <a:xfrm>
                <a:off x="58614" y="3344082"/>
                <a:ext cx="6096000" cy="2464906"/>
              </a:xfrm>
              <a:prstGeom prst="rect">
                <a:avLst/>
              </a:prstGeom>
              <a:blipFill>
                <a:blip r:embed="rId2"/>
                <a:stretch>
                  <a:fillRect t="-495" r="-800"/>
                </a:stretch>
              </a:blipFill>
            </p:spPr>
            <p:txBody>
              <a:bodyPr/>
              <a:lstStyle/>
              <a:p>
                <a:r>
                  <a:rPr lang="en-US">
                    <a:noFill/>
                  </a:rPr>
                  <a:t> </a:t>
                </a:r>
              </a:p>
            </p:txBody>
          </p:sp>
        </mc:Fallback>
      </mc:AlternateContent>
    </p:spTree>
    <p:extLst>
      <p:ext uri="{BB962C8B-B14F-4D97-AF65-F5344CB8AC3E}">
        <p14:creationId xmlns:p14="http://schemas.microsoft.com/office/powerpoint/2010/main" val="49915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D15195A-AC3D-4CC5-8551-A1C552BB0D1E}" type="datetime1">
              <a:rPr lang="en-US" smtClean="0"/>
              <a:t>2/28/2017</a:t>
            </a:fld>
            <a:endParaRPr lang="it-IT"/>
          </a:p>
        </p:txBody>
      </p:sp>
      <p:sp>
        <p:nvSpPr>
          <p:cNvPr id="6" name="Footer Placeholder 5"/>
          <p:cNvSpPr>
            <a:spLocks noGrp="1"/>
          </p:cNvSpPr>
          <p:nvPr>
            <p:ph type="ftr" sz="quarter" idx="11"/>
          </p:nvPr>
        </p:nvSpPr>
        <p:spPr/>
        <p:txBody>
          <a:bodyPr/>
          <a:lstStyle/>
          <a:p>
            <a:r>
              <a:rPr lang="it-IT"/>
              <a:t>PowerEnjoy</a:t>
            </a:r>
          </a:p>
        </p:txBody>
      </p:sp>
      <p:sp>
        <p:nvSpPr>
          <p:cNvPr id="7" name="Slide Number Placeholder 6"/>
          <p:cNvSpPr>
            <a:spLocks noGrp="1"/>
          </p:cNvSpPr>
          <p:nvPr>
            <p:ph type="sldNum" sz="quarter" idx="12"/>
          </p:nvPr>
        </p:nvSpPr>
        <p:spPr/>
        <p:txBody>
          <a:bodyPr/>
          <a:lstStyle/>
          <a:p>
            <a:fld id="{E536A1D5-7BFE-4220-B88F-335E3B2F22D3}" type="slidenum">
              <a:rPr lang="it-IT" smtClean="0"/>
              <a:t>13</a:t>
            </a:fld>
            <a:endParaRPr lang="it-IT"/>
          </a:p>
        </p:txBody>
      </p:sp>
      <p:sp>
        <p:nvSpPr>
          <p:cNvPr id="8" name="TextBox 7"/>
          <p:cNvSpPr txBox="1"/>
          <p:nvPr/>
        </p:nvSpPr>
        <p:spPr>
          <a:xfrm>
            <a:off x="0" y="304800"/>
            <a:ext cx="12192000" cy="646331"/>
          </a:xfrm>
          <a:prstGeom prst="rect">
            <a:avLst/>
          </a:prstGeom>
          <a:noFill/>
        </p:spPr>
        <p:txBody>
          <a:bodyPr wrap="square" rtlCol="0">
            <a:spAutoFit/>
          </a:bodyPr>
          <a:lstStyle/>
          <a:p>
            <a:pPr algn="ctr"/>
            <a:r>
              <a:rPr lang="en-US" sz="3600" b="1" dirty="0"/>
              <a:t>COCOMO II Calculation</a:t>
            </a:r>
          </a:p>
        </p:txBody>
      </p:sp>
      <mc:AlternateContent xmlns:mc="http://schemas.openxmlformats.org/markup-compatibility/2006" xmlns:a14="http://schemas.microsoft.com/office/drawing/2010/main">
        <mc:Choice Requires="a14">
          <p:sp>
            <p:nvSpPr>
              <p:cNvPr id="10" name="Rectangle 9"/>
              <p:cNvSpPr/>
              <p:nvPr/>
            </p:nvSpPr>
            <p:spPr>
              <a:xfrm>
                <a:off x="261257" y="1373666"/>
                <a:ext cx="6096000" cy="2331792"/>
              </a:xfrm>
              <a:prstGeom prst="rect">
                <a:avLst/>
              </a:prstGeom>
            </p:spPr>
            <p:txBody>
              <a:bodyPr>
                <a:spAutoFit/>
              </a:bodyPr>
              <a:lstStyle/>
              <a:p>
                <a:pPr marL="720090" marR="0" algn="just">
                  <a:lnSpc>
                    <a:spcPct val="105000"/>
                  </a:lnSpc>
                  <a:spcBef>
                    <a:spcPts val="0"/>
                  </a:spcBef>
                  <a:spcAft>
                    <a:spcPts val="800"/>
                  </a:spcAft>
                </a:pPr>
                <a:r>
                  <a:rPr lang="en-US" dirty="0">
                    <a:solidFill>
                      <a:srgbClr val="00000A"/>
                    </a:solidFill>
                    <a:latin typeface="Calibri" panose="020F0502020204030204" pitchFamily="34" charset="0"/>
                    <a:ea typeface="Calibri" panose="020F0502020204030204" pitchFamily="34" charset="0"/>
                  </a:rPr>
                  <a:t>For applying the COCOMO II method we will use the nominal values both for the scale and cost drivers (that amount to 1.00 and 1.0997, respectively) </a:t>
                </a:r>
                <a:endParaRPr lang="en-US" sz="1400" dirty="0">
                  <a:solidFill>
                    <a:srgbClr val="00000A"/>
                  </a:solidFill>
                  <a:effectLst/>
                  <a:latin typeface="Calibri" panose="020F0502020204030204" pitchFamily="34" charset="0"/>
                  <a:ea typeface="Droid Sans Fallback"/>
                </a:endParaRPr>
              </a:p>
              <a:p>
                <a:pPr marL="720090" marR="0" algn="just">
                  <a:lnSpc>
                    <a:spcPct val="105000"/>
                  </a:lnSpc>
                  <a:spcBef>
                    <a:spcPts val="0"/>
                  </a:spcBef>
                  <a:spcAft>
                    <a:spcPts val="800"/>
                  </a:spcAft>
                </a:pPr>
                <a:r>
                  <a:rPr lang="en-US" dirty="0">
                    <a:solidFill>
                      <a:srgbClr val="00000A"/>
                    </a:solidFill>
                    <a:latin typeface="Calibri" panose="020F0502020204030204" pitchFamily="34" charset="0"/>
                    <a:ea typeface="Calibri" panose="020F0502020204030204" pitchFamily="34" charset="0"/>
                  </a:rPr>
                  <a:t>The effort equation would give us a value of:</a:t>
                </a:r>
                <a:endParaRPr lang="en-US" sz="1400" dirty="0">
                  <a:solidFill>
                    <a:srgbClr val="00000A"/>
                  </a:solidFill>
                  <a:effectLst/>
                  <a:latin typeface="Calibri" panose="020F0502020204030204" pitchFamily="34" charset="0"/>
                  <a:ea typeface="Droid Sans Fallback"/>
                </a:endParaRPr>
              </a:p>
              <a:p>
                <a:pPr marL="906780" marR="0" algn="just">
                  <a:lnSpc>
                    <a:spcPct val="105000"/>
                  </a:lnSpc>
                  <a:spcBef>
                    <a:spcPts val="0"/>
                  </a:spcBef>
                  <a:spcAft>
                    <a:spcPts val="800"/>
                  </a:spcAft>
                </a:pPr>
                <a14:m>
                  <m:oMathPara xmlns:m="http://schemas.openxmlformats.org/officeDocument/2006/math">
                    <m:oMathParaPr>
                      <m:jc m:val="centerGroup"/>
                    </m:oMathParaPr>
                    <m:oMath xmlns:m="http://schemas.openxmlformats.org/officeDocument/2006/math">
                      <m:r>
                        <a:rPr lang="en-US" i="1">
                          <a:solidFill>
                            <a:srgbClr val="00000A"/>
                          </a:solidFill>
                          <a:latin typeface="Cambria Math" panose="02040503050406030204" pitchFamily="18" charset="0"/>
                          <a:ea typeface="Calibri" panose="020F0502020204030204" pitchFamily="34" charset="0"/>
                        </a:rPr>
                        <m:t>𝐸</m:t>
                      </m:r>
                      <m:r>
                        <a:rPr lang="en-US" i="1">
                          <a:solidFill>
                            <a:srgbClr val="00000A"/>
                          </a:solidFill>
                          <a:latin typeface="Cambria Math" panose="02040503050406030204" pitchFamily="18" charset="0"/>
                          <a:ea typeface="Calibri" panose="020F0502020204030204" pitchFamily="34" charset="0"/>
                        </a:rPr>
                        <m:t>=2.94×</m:t>
                      </m:r>
                      <m:r>
                        <a:rPr lang="en-US" i="1">
                          <a:solidFill>
                            <a:srgbClr val="00000A"/>
                          </a:solidFill>
                          <a:latin typeface="Cambria Math" panose="02040503050406030204" pitchFamily="18" charset="0"/>
                          <a:ea typeface="Calibri" panose="020F0502020204030204" pitchFamily="34" charset="0"/>
                        </a:rPr>
                        <m:t>𝐸𝐴𝐹</m:t>
                      </m:r>
                      <m:r>
                        <a:rPr lang="en-US" i="1">
                          <a:solidFill>
                            <a:srgbClr val="00000A"/>
                          </a:solidFill>
                          <a:latin typeface="Cambria Math" panose="02040503050406030204" pitchFamily="18" charset="0"/>
                          <a:ea typeface="Calibri" panose="020F0502020204030204" pitchFamily="34" charset="0"/>
                        </a:rPr>
                        <m:t>×</m:t>
                      </m:r>
                      <m:sSup>
                        <m:sSupPr>
                          <m:ctrlPr>
                            <a:rPr lang="en-US" i="1">
                              <a:solidFill>
                                <a:srgbClr val="00000A"/>
                              </a:solidFill>
                              <a:latin typeface="Cambria Math" panose="02040503050406030204" pitchFamily="18" charset="0"/>
                              <a:ea typeface="Calibri" panose="020F0502020204030204" pitchFamily="34" charset="0"/>
                            </a:rPr>
                          </m:ctrlPr>
                        </m:sSupPr>
                        <m:e>
                          <m:r>
                            <a:rPr lang="en-US" i="1">
                              <a:solidFill>
                                <a:srgbClr val="00000A"/>
                              </a:solidFill>
                              <a:latin typeface="Cambria Math" panose="02040503050406030204" pitchFamily="18" charset="0"/>
                              <a:ea typeface="Calibri" panose="020F0502020204030204" pitchFamily="34" charset="0"/>
                            </a:rPr>
                            <m:t>𝐾𝑆𝐿𝑂𝐶</m:t>
                          </m:r>
                        </m:e>
                        <m:sup>
                          <m:r>
                            <a:rPr lang="en-US" i="1">
                              <a:solidFill>
                                <a:srgbClr val="00000A"/>
                              </a:solidFill>
                              <a:latin typeface="Cambria Math" panose="02040503050406030204" pitchFamily="18" charset="0"/>
                              <a:ea typeface="Calibri" panose="020F0502020204030204" pitchFamily="34" charset="0"/>
                            </a:rPr>
                            <m:t>𝐸</m:t>
                          </m:r>
                        </m:sup>
                      </m:sSup>
                      <m:r>
                        <a:rPr lang="en-US" i="1">
                          <a:solidFill>
                            <a:srgbClr val="00000A"/>
                          </a:solidFill>
                          <a:latin typeface="Cambria Math" panose="02040503050406030204" pitchFamily="18" charset="0"/>
                          <a:ea typeface="Calibri" panose="020F0502020204030204" pitchFamily="34" charset="0"/>
                        </a:rPr>
                        <m:t>=2.94×1.00×</m:t>
                      </m:r>
                      <m:sSup>
                        <m:sSupPr>
                          <m:ctrlPr>
                            <a:rPr lang="en-US" i="1">
                              <a:solidFill>
                                <a:srgbClr val="00000A"/>
                              </a:solidFill>
                              <a:latin typeface="Cambria Math" panose="02040503050406030204" pitchFamily="18" charset="0"/>
                              <a:ea typeface="Calibri" panose="020F0502020204030204" pitchFamily="34" charset="0"/>
                            </a:rPr>
                          </m:ctrlPr>
                        </m:sSupPr>
                        <m:e>
                          <m:r>
                            <a:rPr lang="en-US" i="1">
                              <a:solidFill>
                                <a:srgbClr val="00000A"/>
                              </a:solidFill>
                              <a:latin typeface="Cambria Math" panose="02040503050406030204" pitchFamily="18" charset="0"/>
                              <a:ea typeface="Calibri" panose="020F0502020204030204" pitchFamily="34" charset="0"/>
                            </a:rPr>
                            <m:t>5.724</m:t>
                          </m:r>
                        </m:e>
                        <m:sup>
                          <m:r>
                            <a:rPr lang="en-US" i="1">
                              <a:solidFill>
                                <a:srgbClr val="00000A"/>
                              </a:solidFill>
                              <a:latin typeface="Cambria Math" panose="02040503050406030204" pitchFamily="18" charset="0"/>
                              <a:ea typeface="Calibri" panose="020F0502020204030204" pitchFamily="34" charset="0"/>
                            </a:rPr>
                            <m:t>1.0997</m:t>
                          </m:r>
                        </m:sup>
                      </m:sSup>
                      <m:r>
                        <a:rPr lang="en-US" i="1">
                          <a:solidFill>
                            <a:srgbClr val="00000A"/>
                          </a:solidFill>
                          <a:latin typeface="Cambria Math" panose="02040503050406030204" pitchFamily="18" charset="0"/>
                          <a:ea typeface="Calibri" panose="020F0502020204030204" pitchFamily="34" charset="0"/>
                        </a:rPr>
                        <m:t>=20.025 </m:t>
                      </m:r>
                      <m:r>
                        <a:rPr lang="en-US" i="1">
                          <a:solidFill>
                            <a:srgbClr val="00000A"/>
                          </a:solidFill>
                          <a:latin typeface="Cambria Math" panose="02040503050406030204" pitchFamily="18" charset="0"/>
                          <a:ea typeface="Calibri" panose="020F0502020204030204" pitchFamily="34" charset="0"/>
                        </a:rPr>
                        <m:t>𝑝𝑒𝑟𝑠𝑜𝑛</m:t>
                      </m:r>
                      <m:r>
                        <a:rPr lang="en-US" i="1">
                          <a:solidFill>
                            <a:srgbClr val="00000A"/>
                          </a:solidFill>
                          <a:latin typeface="Cambria Math" panose="02040503050406030204" pitchFamily="18" charset="0"/>
                          <a:ea typeface="Calibri" panose="020F0502020204030204" pitchFamily="34" charset="0"/>
                        </a:rPr>
                        <m:t> </m:t>
                      </m:r>
                      <m:r>
                        <a:rPr lang="en-US" i="1">
                          <a:solidFill>
                            <a:srgbClr val="00000A"/>
                          </a:solidFill>
                          <a:latin typeface="Cambria Math" panose="02040503050406030204" pitchFamily="18" charset="0"/>
                          <a:ea typeface="Calibri" panose="020F0502020204030204" pitchFamily="34" charset="0"/>
                        </a:rPr>
                        <m:t>𝑚𝑜𝑛𝑡h</m:t>
                      </m:r>
                    </m:oMath>
                  </m:oMathPara>
                </a14:m>
                <a:endParaRPr lang="en-US" sz="1400" dirty="0">
                  <a:solidFill>
                    <a:srgbClr val="00000A"/>
                  </a:solidFill>
                  <a:effectLst/>
                  <a:latin typeface="Calibri" panose="020F0502020204030204" pitchFamily="34" charset="0"/>
                  <a:ea typeface="Droid Sans Fallback"/>
                </a:endParaRPr>
              </a:p>
            </p:txBody>
          </p:sp>
        </mc:Choice>
        <mc:Fallback xmlns="">
          <p:sp>
            <p:nvSpPr>
              <p:cNvPr id="10" name="Rectangle 9"/>
              <p:cNvSpPr>
                <a:spLocks noRot="1" noChangeAspect="1" noMove="1" noResize="1" noEditPoints="1" noAdjustHandles="1" noChangeArrowheads="1" noChangeShapeType="1" noTextEdit="1"/>
              </p:cNvSpPr>
              <p:nvPr/>
            </p:nvSpPr>
            <p:spPr>
              <a:xfrm>
                <a:off x="261257" y="1373666"/>
                <a:ext cx="6096000" cy="2331792"/>
              </a:xfrm>
              <a:prstGeom prst="rect">
                <a:avLst/>
              </a:prstGeom>
              <a:blipFill>
                <a:blip r:embed="rId2"/>
                <a:stretch>
                  <a:fillRect t="-1305" r="-8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116483" y="2777015"/>
                <a:ext cx="6096000" cy="2572756"/>
              </a:xfrm>
              <a:prstGeom prst="rect">
                <a:avLst/>
              </a:prstGeom>
            </p:spPr>
            <p:txBody>
              <a:bodyPr>
                <a:spAutoFit/>
              </a:bodyPr>
              <a:lstStyle/>
              <a:p>
                <a:pPr marL="720090" marR="0" algn="just">
                  <a:lnSpc>
                    <a:spcPct val="105000"/>
                  </a:lnSpc>
                  <a:spcBef>
                    <a:spcPts val="0"/>
                  </a:spcBef>
                  <a:spcAft>
                    <a:spcPts val="800"/>
                  </a:spcAft>
                </a:pPr>
                <a:r>
                  <a:rPr lang="en-US" dirty="0">
                    <a:solidFill>
                      <a:srgbClr val="00000A"/>
                    </a:solidFill>
                    <a:latin typeface="Calibri" panose="020F0502020204030204" pitchFamily="34" charset="0"/>
                    <a:ea typeface="Calibri" panose="020F0502020204030204" pitchFamily="34" charset="0"/>
                  </a:rPr>
                  <a:t>The schedule equation shows the following result:</a:t>
                </a:r>
                <a:endParaRPr lang="en-US" sz="1400" dirty="0">
                  <a:solidFill>
                    <a:srgbClr val="00000A"/>
                  </a:solidFill>
                  <a:effectLst/>
                  <a:latin typeface="Calibri" panose="020F0502020204030204" pitchFamily="34" charset="0"/>
                  <a:ea typeface="Droid Sans Fallback"/>
                </a:endParaRPr>
              </a:p>
              <a:p>
                <a:pPr marL="906780" marR="0" algn="just">
                  <a:lnSpc>
                    <a:spcPct val="105000"/>
                  </a:lnSpc>
                  <a:spcBef>
                    <a:spcPts val="0"/>
                  </a:spcBef>
                  <a:spcAft>
                    <a:spcPts val="800"/>
                  </a:spcAft>
                </a:pPr>
                <a14:m>
                  <m:oMathPara xmlns:m="http://schemas.openxmlformats.org/officeDocument/2006/math">
                    <m:oMathParaPr>
                      <m:jc m:val="centerGroup"/>
                    </m:oMathParaPr>
                    <m:oMath xmlns:m="http://schemas.openxmlformats.org/officeDocument/2006/math">
                      <m:r>
                        <a:rPr lang="en-US" i="1">
                          <a:solidFill>
                            <a:srgbClr val="00000A"/>
                          </a:solidFill>
                          <a:latin typeface="Cambria Math" panose="02040503050406030204" pitchFamily="18" charset="0"/>
                          <a:ea typeface="Calibri" panose="020F0502020204030204" pitchFamily="34" charset="0"/>
                        </a:rPr>
                        <m:t>𝐷</m:t>
                      </m:r>
                      <m:r>
                        <a:rPr lang="en-US" i="1">
                          <a:solidFill>
                            <a:srgbClr val="00000A"/>
                          </a:solidFill>
                          <a:latin typeface="Cambria Math" panose="02040503050406030204" pitchFamily="18" charset="0"/>
                          <a:ea typeface="Calibri" panose="020F0502020204030204" pitchFamily="34" charset="0"/>
                        </a:rPr>
                        <m:t>=3.67×</m:t>
                      </m:r>
                      <m:sSup>
                        <m:sSupPr>
                          <m:ctrlPr>
                            <a:rPr lang="en-US" i="1">
                              <a:solidFill>
                                <a:srgbClr val="00000A"/>
                              </a:solidFill>
                              <a:latin typeface="Cambria Math" panose="02040503050406030204" pitchFamily="18" charset="0"/>
                              <a:ea typeface="Calibri" panose="020F0502020204030204" pitchFamily="34" charset="0"/>
                            </a:rPr>
                          </m:ctrlPr>
                        </m:sSupPr>
                        <m:e>
                          <m:r>
                            <a:rPr lang="en-US" i="1">
                              <a:solidFill>
                                <a:srgbClr val="00000A"/>
                              </a:solidFill>
                              <a:latin typeface="Cambria Math" panose="02040503050406030204" pitchFamily="18" charset="0"/>
                              <a:ea typeface="Calibri" panose="020F0502020204030204" pitchFamily="34" charset="0"/>
                            </a:rPr>
                            <m:t>𝐸</m:t>
                          </m:r>
                        </m:e>
                        <m:sup>
                          <m:r>
                            <a:rPr lang="en-US" i="1">
                              <a:solidFill>
                                <a:srgbClr val="00000A"/>
                              </a:solidFill>
                              <a:latin typeface="Cambria Math" panose="02040503050406030204" pitchFamily="18" charset="0"/>
                              <a:ea typeface="Calibri" panose="020F0502020204030204" pitchFamily="34" charset="0"/>
                            </a:rPr>
                            <m:t>1/3</m:t>
                          </m:r>
                        </m:sup>
                      </m:sSup>
                      <m:r>
                        <a:rPr lang="en-US" i="1">
                          <a:solidFill>
                            <a:srgbClr val="00000A"/>
                          </a:solidFill>
                          <a:latin typeface="Cambria Math" panose="02040503050406030204" pitchFamily="18" charset="0"/>
                          <a:ea typeface="Calibri" panose="020F0502020204030204" pitchFamily="34" charset="0"/>
                        </a:rPr>
                        <m:t>=3.67×</m:t>
                      </m:r>
                      <m:sSup>
                        <m:sSupPr>
                          <m:ctrlPr>
                            <a:rPr lang="en-US" i="1">
                              <a:solidFill>
                                <a:srgbClr val="00000A"/>
                              </a:solidFill>
                              <a:latin typeface="Cambria Math" panose="02040503050406030204" pitchFamily="18" charset="0"/>
                              <a:ea typeface="Calibri" panose="020F0502020204030204" pitchFamily="34" charset="0"/>
                            </a:rPr>
                          </m:ctrlPr>
                        </m:sSupPr>
                        <m:e>
                          <m:r>
                            <a:rPr lang="en-US" i="1">
                              <a:solidFill>
                                <a:srgbClr val="00000A"/>
                              </a:solidFill>
                              <a:latin typeface="Cambria Math" panose="02040503050406030204" pitchFamily="18" charset="0"/>
                              <a:ea typeface="Calibri" panose="020F0502020204030204" pitchFamily="34" charset="0"/>
                            </a:rPr>
                            <m:t>20.025</m:t>
                          </m:r>
                        </m:e>
                        <m:sup>
                          <m:r>
                            <a:rPr lang="en-US" i="1">
                              <a:solidFill>
                                <a:srgbClr val="00000A"/>
                              </a:solidFill>
                              <a:latin typeface="Cambria Math" panose="02040503050406030204" pitchFamily="18" charset="0"/>
                              <a:ea typeface="Calibri" panose="020F0502020204030204" pitchFamily="34" charset="0"/>
                            </a:rPr>
                            <m:t>0.33</m:t>
                          </m:r>
                        </m:sup>
                      </m:sSup>
                      <m:r>
                        <a:rPr lang="en-US" i="1">
                          <a:solidFill>
                            <a:srgbClr val="00000A"/>
                          </a:solidFill>
                          <a:latin typeface="Cambria Math" panose="02040503050406030204" pitchFamily="18" charset="0"/>
                          <a:ea typeface="Calibri" panose="020F0502020204030204" pitchFamily="34" charset="0"/>
                        </a:rPr>
                        <m:t>=9.96 </m:t>
                      </m:r>
                      <m:r>
                        <a:rPr lang="en-US" i="1">
                          <a:solidFill>
                            <a:srgbClr val="00000A"/>
                          </a:solidFill>
                          <a:latin typeface="Cambria Math" panose="02040503050406030204" pitchFamily="18" charset="0"/>
                          <a:ea typeface="Calibri" panose="020F0502020204030204" pitchFamily="34" charset="0"/>
                        </a:rPr>
                        <m:t>𝑚𝑜𝑛𝑡h</m:t>
                      </m:r>
                    </m:oMath>
                  </m:oMathPara>
                </a14:m>
                <a:endParaRPr lang="en-US" sz="1400" dirty="0">
                  <a:solidFill>
                    <a:srgbClr val="00000A"/>
                  </a:solidFill>
                  <a:effectLst/>
                  <a:latin typeface="Calibri" panose="020F0502020204030204" pitchFamily="34" charset="0"/>
                  <a:ea typeface="Droid Sans Fallback"/>
                </a:endParaRPr>
              </a:p>
              <a:p>
                <a:pPr marL="720090" marR="0" indent="-635" algn="just">
                  <a:lnSpc>
                    <a:spcPct val="105000"/>
                  </a:lnSpc>
                  <a:spcBef>
                    <a:spcPts val="0"/>
                  </a:spcBef>
                  <a:spcAft>
                    <a:spcPts val="800"/>
                  </a:spcAft>
                </a:pPr>
                <a:r>
                  <a:rPr lang="en-US" dirty="0">
                    <a:solidFill>
                      <a:srgbClr val="00000A"/>
                    </a:solidFill>
                    <a:latin typeface="Calibri" panose="020F0502020204030204" pitchFamily="34" charset="0"/>
                    <a:ea typeface="Calibri" panose="020F0502020204030204" pitchFamily="34" charset="0"/>
                  </a:rPr>
                  <a:t>Then the number of people required for developing the project would be:</a:t>
                </a:r>
                <a:endParaRPr lang="en-US" sz="1400" dirty="0">
                  <a:solidFill>
                    <a:srgbClr val="00000A"/>
                  </a:solidFill>
                  <a:effectLst/>
                  <a:latin typeface="Calibri" panose="020F0502020204030204" pitchFamily="34" charset="0"/>
                  <a:ea typeface="Droid Sans Fallback"/>
                </a:endParaRPr>
              </a:p>
              <a:p>
                <a:pPr algn="just">
                  <a:lnSpc>
                    <a:spcPct val="115000"/>
                  </a:lnSpc>
                  <a:spcBef>
                    <a:spcPts val="1200"/>
                  </a:spcBef>
                  <a:spcAft>
                    <a:spcPts val="800"/>
                  </a:spcAft>
                </a:pPr>
                <a14:m>
                  <m:oMathPara xmlns:m="http://schemas.openxmlformats.org/officeDocument/2006/math">
                    <m:oMathParaPr>
                      <m:jc m:val="centerGroup"/>
                    </m:oMathParaPr>
                    <m:oMath xmlns:m="http://schemas.openxmlformats.org/officeDocument/2006/math">
                      <m:r>
                        <a:rPr lang="en-US" i="1">
                          <a:solidFill>
                            <a:srgbClr val="00000A"/>
                          </a:solidFill>
                          <a:latin typeface="Cambria Math" panose="02040503050406030204" pitchFamily="18" charset="0"/>
                          <a:ea typeface="Calibri" panose="020F0502020204030204" pitchFamily="34" charset="0"/>
                        </a:rPr>
                        <m:t>𝑁</m:t>
                      </m:r>
                      <m:r>
                        <a:rPr lang="en-US" i="1">
                          <a:solidFill>
                            <a:srgbClr val="00000A"/>
                          </a:solidFill>
                          <a:latin typeface="Cambria Math" panose="02040503050406030204" pitchFamily="18" charset="0"/>
                          <a:ea typeface="Calibri" panose="020F0502020204030204" pitchFamily="34" charset="0"/>
                        </a:rPr>
                        <m:t>= </m:t>
                      </m:r>
                      <m:f>
                        <m:fPr>
                          <m:ctrlPr>
                            <a:rPr lang="en-US" i="1">
                              <a:solidFill>
                                <a:srgbClr val="00000A"/>
                              </a:solidFill>
                              <a:latin typeface="Cambria Math" panose="02040503050406030204" pitchFamily="18" charset="0"/>
                              <a:ea typeface="Calibri" panose="020F0502020204030204" pitchFamily="34" charset="0"/>
                            </a:rPr>
                          </m:ctrlPr>
                        </m:fPr>
                        <m:num>
                          <m:r>
                            <a:rPr lang="en-US" i="1">
                              <a:solidFill>
                                <a:srgbClr val="00000A"/>
                              </a:solidFill>
                              <a:latin typeface="Cambria Math" panose="02040503050406030204" pitchFamily="18" charset="0"/>
                              <a:ea typeface="Calibri" panose="020F0502020204030204" pitchFamily="34" charset="0"/>
                            </a:rPr>
                            <m:t>𝐸</m:t>
                          </m:r>
                        </m:num>
                        <m:den>
                          <m:r>
                            <a:rPr lang="en-US" i="1">
                              <a:solidFill>
                                <a:srgbClr val="00000A"/>
                              </a:solidFill>
                              <a:latin typeface="Cambria Math" panose="02040503050406030204" pitchFamily="18" charset="0"/>
                              <a:ea typeface="Calibri" panose="020F0502020204030204" pitchFamily="34" charset="0"/>
                            </a:rPr>
                            <m:t>𝐷</m:t>
                          </m:r>
                        </m:den>
                      </m:f>
                      <m:r>
                        <a:rPr lang="en-US" i="1">
                          <a:solidFill>
                            <a:srgbClr val="00000A"/>
                          </a:solidFill>
                          <a:latin typeface="Cambria Math" panose="02040503050406030204" pitchFamily="18" charset="0"/>
                          <a:ea typeface="Calibri" panose="020F0502020204030204" pitchFamily="34" charset="0"/>
                        </a:rPr>
                        <m:t>=</m:t>
                      </m:r>
                      <m:f>
                        <m:fPr>
                          <m:ctrlPr>
                            <a:rPr lang="en-US" i="1">
                              <a:solidFill>
                                <a:srgbClr val="00000A"/>
                              </a:solidFill>
                              <a:latin typeface="Cambria Math" panose="02040503050406030204" pitchFamily="18" charset="0"/>
                              <a:ea typeface="Calibri" panose="020F0502020204030204" pitchFamily="34" charset="0"/>
                            </a:rPr>
                          </m:ctrlPr>
                        </m:fPr>
                        <m:num>
                          <m:r>
                            <a:rPr lang="en-US" i="1">
                              <a:solidFill>
                                <a:srgbClr val="00000A"/>
                              </a:solidFill>
                              <a:latin typeface="Cambria Math" panose="02040503050406030204" pitchFamily="18" charset="0"/>
                              <a:ea typeface="Calibri" panose="020F0502020204030204" pitchFamily="34" charset="0"/>
                            </a:rPr>
                            <m:t>20.025 </m:t>
                          </m:r>
                          <m:r>
                            <a:rPr lang="en-US" i="1">
                              <a:solidFill>
                                <a:srgbClr val="00000A"/>
                              </a:solidFill>
                              <a:latin typeface="Cambria Math" panose="02040503050406030204" pitchFamily="18" charset="0"/>
                              <a:ea typeface="Calibri" panose="020F0502020204030204" pitchFamily="34" charset="0"/>
                            </a:rPr>
                            <m:t>𝑝𝑒𝑟𝑠𝑜𝑛</m:t>
                          </m:r>
                          <m:r>
                            <a:rPr lang="en-US" i="1">
                              <a:solidFill>
                                <a:srgbClr val="00000A"/>
                              </a:solidFill>
                              <a:latin typeface="Cambria Math" panose="02040503050406030204" pitchFamily="18" charset="0"/>
                              <a:ea typeface="Calibri" panose="020F0502020204030204" pitchFamily="34" charset="0"/>
                            </a:rPr>
                            <m:t> </m:t>
                          </m:r>
                          <m:r>
                            <a:rPr lang="en-US" i="1">
                              <a:solidFill>
                                <a:srgbClr val="00000A"/>
                              </a:solidFill>
                              <a:latin typeface="Cambria Math" panose="02040503050406030204" pitchFamily="18" charset="0"/>
                              <a:ea typeface="Calibri" panose="020F0502020204030204" pitchFamily="34" charset="0"/>
                            </a:rPr>
                            <m:t>𝑚𝑜𝑛𝑡h</m:t>
                          </m:r>
                        </m:num>
                        <m:den>
                          <m:r>
                            <a:rPr lang="en-US" i="1">
                              <a:solidFill>
                                <a:srgbClr val="00000A"/>
                              </a:solidFill>
                              <a:latin typeface="Cambria Math" panose="02040503050406030204" pitchFamily="18" charset="0"/>
                              <a:ea typeface="Calibri" panose="020F0502020204030204" pitchFamily="34" charset="0"/>
                            </a:rPr>
                            <m:t>9.96 </m:t>
                          </m:r>
                          <m:r>
                            <a:rPr lang="en-US" i="1">
                              <a:solidFill>
                                <a:srgbClr val="00000A"/>
                              </a:solidFill>
                              <a:latin typeface="Cambria Math" panose="02040503050406030204" pitchFamily="18" charset="0"/>
                              <a:ea typeface="Calibri" panose="020F0502020204030204" pitchFamily="34" charset="0"/>
                            </a:rPr>
                            <m:t>𝑚𝑜𝑛𝑡h</m:t>
                          </m:r>
                        </m:den>
                      </m:f>
                      <m:r>
                        <a:rPr lang="en-US" i="1">
                          <a:solidFill>
                            <a:srgbClr val="00000A"/>
                          </a:solidFill>
                          <a:latin typeface="Cambria Math" panose="02040503050406030204" pitchFamily="18" charset="0"/>
                          <a:ea typeface="Calibri" panose="020F0502020204030204" pitchFamily="34" charset="0"/>
                        </a:rPr>
                        <m:t>=2.0093 </m:t>
                      </m:r>
                      <m:r>
                        <a:rPr lang="en-US" i="1">
                          <a:solidFill>
                            <a:srgbClr val="00000A"/>
                          </a:solidFill>
                          <a:latin typeface="Cambria Math" panose="02040503050406030204" pitchFamily="18" charset="0"/>
                          <a:ea typeface="Calibri" panose="020F0502020204030204" pitchFamily="34" charset="0"/>
                        </a:rPr>
                        <m:t>𝑝𝑒𝑟𝑠𝑜𝑛</m:t>
                      </m:r>
                    </m:oMath>
                  </m:oMathPara>
                </a14:m>
                <a:endParaRPr lang="en-US" sz="1400" dirty="0">
                  <a:solidFill>
                    <a:srgbClr val="00000A"/>
                  </a:solidFill>
                  <a:effectLst/>
                  <a:latin typeface="Calibri" panose="020F0502020204030204" pitchFamily="34" charset="0"/>
                  <a:ea typeface="Droid Sans Fallback"/>
                </a:endParaRPr>
              </a:p>
            </p:txBody>
          </p:sp>
        </mc:Choice>
        <mc:Fallback xmlns="">
          <p:sp>
            <p:nvSpPr>
              <p:cNvPr id="11" name="Rectangle 10"/>
              <p:cNvSpPr>
                <a:spLocks noRot="1" noChangeAspect="1" noMove="1" noResize="1" noEditPoints="1" noAdjustHandles="1" noChangeArrowheads="1" noChangeShapeType="1" noTextEdit="1"/>
              </p:cNvSpPr>
              <p:nvPr/>
            </p:nvSpPr>
            <p:spPr>
              <a:xfrm>
                <a:off x="5116483" y="2777015"/>
                <a:ext cx="6096000" cy="2572756"/>
              </a:xfrm>
              <a:prstGeom prst="rect">
                <a:avLst/>
              </a:prstGeom>
              <a:blipFill>
                <a:blip r:embed="rId3"/>
                <a:stretch>
                  <a:fillRect t="-1422" r="-900"/>
                </a:stretch>
              </a:blipFill>
            </p:spPr>
            <p:txBody>
              <a:bodyPr/>
              <a:lstStyle/>
              <a:p>
                <a:r>
                  <a:rPr lang="en-US">
                    <a:noFill/>
                  </a:rPr>
                  <a:t> </a:t>
                </a:r>
              </a:p>
            </p:txBody>
          </p:sp>
        </mc:Fallback>
      </mc:AlternateContent>
      <p:sp>
        <p:nvSpPr>
          <p:cNvPr id="12" name="Rectangle 11"/>
          <p:cNvSpPr/>
          <p:nvPr/>
        </p:nvSpPr>
        <p:spPr>
          <a:xfrm>
            <a:off x="7435898" y="1373666"/>
            <a:ext cx="3120572" cy="1047979"/>
          </a:xfrm>
          <a:prstGeom prst="rect">
            <a:avLst/>
          </a:prstGeom>
        </p:spPr>
        <p:txBody>
          <a:bodyPr wrap="square">
            <a:spAutoFit/>
          </a:bodyPr>
          <a:lstStyle/>
          <a:p>
            <a:pPr marL="342900" marR="0" lvl="0" indent="-342900" algn="just">
              <a:lnSpc>
                <a:spcPct val="115000"/>
              </a:lnSpc>
              <a:spcBef>
                <a:spcPts val="0"/>
              </a:spcBef>
              <a:spcAft>
                <a:spcPts val="0"/>
              </a:spcAft>
              <a:buFont typeface="Calibri" panose="020F0502020204030204" pitchFamily="34" charset="0"/>
              <a:buChar char="-"/>
            </a:pPr>
            <a:r>
              <a:rPr lang="en-US" dirty="0">
                <a:solidFill>
                  <a:srgbClr val="00000A"/>
                </a:solidFill>
                <a:latin typeface="Calibri" panose="020F0502020204030204" pitchFamily="34" charset="0"/>
                <a:ea typeface="Calibri" panose="020F0502020204030204" pitchFamily="34" charset="0"/>
                <a:cs typeface="Arial" panose="020B0604020202020204" pitchFamily="34" charset="0"/>
              </a:rPr>
              <a:t>Effort equation (E)</a:t>
            </a:r>
            <a:endParaRPr lang="en-US" sz="1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Calibri" panose="020F0502020204030204" pitchFamily="34" charset="0"/>
              <a:buChar char="-"/>
            </a:pPr>
            <a:r>
              <a:rPr lang="en-US" dirty="0">
                <a:solidFill>
                  <a:srgbClr val="00000A"/>
                </a:solidFill>
                <a:latin typeface="Calibri" panose="020F0502020204030204" pitchFamily="34" charset="0"/>
                <a:ea typeface="Calibri" panose="020F0502020204030204" pitchFamily="34" charset="0"/>
                <a:cs typeface="Arial" panose="020B0604020202020204" pitchFamily="34" charset="0"/>
              </a:rPr>
              <a:t>Schedule equation (D)</a:t>
            </a:r>
            <a:endParaRPr lang="en-US" sz="1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800"/>
              </a:spcAft>
              <a:buFont typeface="Calibri" panose="020F0502020204030204" pitchFamily="34" charset="0"/>
              <a:buChar char="-"/>
            </a:pPr>
            <a:r>
              <a:rPr lang="en-US" dirty="0">
                <a:solidFill>
                  <a:srgbClr val="00000A"/>
                </a:solidFill>
                <a:latin typeface="Calibri" panose="020F0502020204030204" pitchFamily="34" charset="0"/>
                <a:ea typeface="Calibri" panose="020F0502020204030204" pitchFamily="34" charset="0"/>
                <a:cs typeface="Arial" panose="020B0604020202020204" pitchFamily="34" charset="0"/>
              </a:rPr>
              <a:t>Number of people (N)</a:t>
            </a:r>
            <a:endParaRPr lang="en-US" sz="1400" dirty="0">
              <a:solidFill>
                <a:srgbClr val="00000A"/>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p:cNvSpPr/>
          <p:nvPr/>
        </p:nvSpPr>
        <p:spPr>
          <a:xfrm>
            <a:off x="538454" y="4600181"/>
            <a:ext cx="4578029" cy="964880"/>
          </a:xfrm>
          <a:prstGeom prst="rect">
            <a:avLst/>
          </a:prstGeom>
        </p:spPr>
        <p:txBody>
          <a:bodyPr wrap="square">
            <a:spAutoFit/>
          </a:bodyPr>
          <a:lstStyle/>
          <a:p>
            <a:pPr marL="720090" marR="0" algn="just">
              <a:lnSpc>
                <a:spcPct val="105000"/>
              </a:lnSpc>
              <a:spcBef>
                <a:spcPts val="0"/>
              </a:spcBef>
              <a:spcAft>
                <a:spcPts val="800"/>
              </a:spcAft>
            </a:pPr>
            <a:r>
              <a:rPr lang="en-US" b="1" dirty="0">
                <a:solidFill>
                  <a:srgbClr val="00000A"/>
                </a:solidFill>
                <a:latin typeface="Calibri" panose="020F0502020204030204" pitchFamily="34" charset="0"/>
                <a:ea typeface="Droid Sans Fallback"/>
              </a:rPr>
              <a:t>Which rounded up to prevent delays on the process will be a total of 3 people.</a:t>
            </a:r>
            <a:endParaRPr lang="en-US" sz="1400" b="1" dirty="0">
              <a:solidFill>
                <a:srgbClr val="00000A"/>
              </a:solidFill>
              <a:effectLst/>
              <a:latin typeface="Calibri" panose="020F0502020204030204" pitchFamily="34" charset="0"/>
              <a:ea typeface="Droid Sans Fallback"/>
            </a:endParaRPr>
          </a:p>
        </p:txBody>
      </p:sp>
    </p:spTree>
    <p:extLst>
      <p:ext uri="{BB962C8B-B14F-4D97-AF65-F5344CB8AC3E}">
        <p14:creationId xmlns:p14="http://schemas.microsoft.com/office/powerpoint/2010/main" val="4130952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69CCED-12C9-4410-BD31-EA4EF24B4D85}" type="datetime1">
              <a:rPr lang="en-US" smtClean="0"/>
              <a:t>2/28/2017</a:t>
            </a:fld>
            <a:endParaRPr lang="it-IT"/>
          </a:p>
        </p:txBody>
      </p:sp>
      <p:sp>
        <p:nvSpPr>
          <p:cNvPr id="5" name="Footer Placeholder 4"/>
          <p:cNvSpPr>
            <a:spLocks noGrp="1"/>
          </p:cNvSpPr>
          <p:nvPr>
            <p:ph type="ftr" sz="quarter" idx="11"/>
          </p:nvPr>
        </p:nvSpPr>
        <p:spPr/>
        <p:txBody>
          <a:bodyPr/>
          <a:lstStyle/>
          <a:p>
            <a:r>
              <a:rPr lang="it-IT"/>
              <a:t>PowerEnjoy</a:t>
            </a:r>
          </a:p>
        </p:txBody>
      </p:sp>
      <p:sp>
        <p:nvSpPr>
          <p:cNvPr id="6" name="Slide Number Placeholder 5"/>
          <p:cNvSpPr>
            <a:spLocks noGrp="1"/>
          </p:cNvSpPr>
          <p:nvPr>
            <p:ph type="sldNum" sz="quarter" idx="12"/>
          </p:nvPr>
        </p:nvSpPr>
        <p:spPr/>
        <p:txBody>
          <a:bodyPr/>
          <a:lstStyle/>
          <a:p>
            <a:fld id="{E536A1D5-7BFE-4220-B88F-335E3B2F22D3}" type="slidenum">
              <a:rPr lang="it-IT" smtClean="0"/>
              <a:t>14</a:t>
            </a:fld>
            <a:endParaRPr lang="it-IT"/>
          </a:p>
        </p:txBody>
      </p:sp>
      <p:sp>
        <p:nvSpPr>
          <p:cNvPr id="2" name="TextBox 1"/>
          <p:cNvSpPr txBox="1"/>
          <p:nvPr/>
        </p:nvSpPr>
        <p:spPr>
          <a:xfrm>
            <a:off x="0" y="2869809"/>
            <a:ext cx="12192000" cy="707886"/>
          </a:xfrm>
          <a:prstGeom prst="rect">
            <a:avLst/>
          </a:prstGeom>
          <a:noFill/>
        </p:spPr>
        <p:txBody>
          <a:bodyPr wrap="square" rtlCol="0">
            <a:spAutoFit/>
          </a:bodyPr>
          <a:lstStyle/>
          <a:p>
            <a:pPr algn="ctr"/>
            <a:r>
              <a:rPr lang="en-US" sz="4000" dirty="0"/>
              <a:t>Thank You</a:t>
            </a:r>
          </a:p>
        </p:txBody>
      </p:sp>
    </p:spTree>
    <p:extLst>
      <p:ext uri="{BB962C8B-B14F-4D97-AF65-F5344CB8AC3E}">
        <p14:creationId xmlns:p14="http://schemas.microsoft.com/office/powerpoint/2010/main" val="308225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838200" y="623444"/>
            <a:ext cx="10515599" cy="4955203"/>
          </a:xfrm>
          <a:prstGeom prst="rect">
            <a:avLst/>
          </a:prstGeom>
          <a:noFill/>
        </p:spPr>
        <p:txBody>
          <a:bodyPr wrap="square" rtlCol="0">
            <a:spAutoFit/>
          </a:bodyPr>
          <a:lstStyle/>
          <a:p>
            <a:pPr algn="ctr"/>
            <a:r>
              <a:rPr lang="en-US" sz="4000" dirty="0"/>
              <a:t>DOMAIN ASSUMPTIONS</a:t>
            </a:r>
          </a:p>
          <a:p>
            <a:pPr algn="ctr"/>
            <a:endParaRPr lang="en-US" sz="2400" dirty="0"/>
          </a:p>
          <a:p>
            <a:pPr marL="285750" lvl="0" indent="-285750">
              <a:buFont typeface="Arial" panose="020B0604020202020204" pitchFamily="34" charset="0"/>
              <a:buChar char="•"/>
            </a:pPr>
            <a:r>
              <a:rPr lang="en-US" dirty="0"/>
              <a:t>User’s device should transmit its location either using a Bluetooth or infrared channel which restricts the distance between the car and the user to be limited. This is when car will be unlocked.</a:t>
            </a:r>
          </a:p>
          <a:p>
            <a:pPr marL="285750" lvl="0" indent="-285750">
              <a:buFont typeface="Arial" panose="020B0604020202020204" pitchFamily="34" charset="0"/>
              <a:buChar char="•"/>
            </a:pPr>
            <a:r>
              <a:rPr lang="en-US" dirty="0"/>
              <a:t>We need the information about the car, optimal locations where the car be parked by the user.</a:t>
            </a:r>
          </a:p>
          <a:p>
            <a:pPr marL="285750" lvl="0" indent="-285750">
              <a:buFont typeface="Arial" panose="020B0604020202020204" pitchFamily="34" charset="0"/>
              <a:buChar char="•"/>
            </a:pPr>
            <a:r>
              <a:rPr lang="en-US" dirty="0"/>
              <a:t>All the discount prices are fixed and may not be changed.</a:t>
            </a:r>
          </a:p>
          <a:p>
            <a:pPr marL="285750" lvl="0" indent="-285750">
              <a:buFont typeface="Arial" panose="020B0604020202020204" pitchFamily="34" charset="0"/>
              <a:buChar char="•"/>
            </a:pPr>
            <a:r>
              <a:rPr lang="en-US" dirty="0"/>
              <a:t>Penalties are also fixed in case of breaking any rules.</a:t>
            </a:r>
          </a:p>
          <a:p>
            <a:pPr marL="285750" lvl="0" indent="-285750">
              <a:buFont typeface="Arial" panose="020B0604020202020204" pitchFamily="34" charset="0"/>
              <a:buChar char="•"/>
            </a:pPr>
            <a:r>
              <a:rPr lang="en-US" dirty="0"/>
              <a:t>Phone number verification for the guest user are required to avoid unnecessary requests.</a:t>
            </a:r>
          </a:p>
          <a:p>
            <a:pPr marL="285750" lvl="0" indent="-285750">
              <a:buFont typeface="Arial" panose="020B0604020202020204" pitchFamily="34" charset="0"/>
              <a:buChar char="•"/>
            </a:pPr>
            <a:r>
              <a:rPr lang="en-US" dirty="0"/>
              <a:t>We have fixed formula for the price calculator which takes distance time and peak hours into consideration.</a:t>
            </a:r>
          </a:p>
          <a:p>
            <a:pPr marL="285750" lvl="0" indent="-285750">
              <a:buFont typeface="Arial" panose="020B0604020202020204" pitchFamily="34" charset="0"/>
              <a:buChar char="•"/>
            </a:pPr>
            <a:r>
              <a:rPr lang="en-US" dirty="0"/>
              <a:t>User may be notified with the list of entries of other users who are having their requests as per the matching a ride. It is up to the user to chose the option of sharing the drive.</a:t>
            </a:r>
          </a:p>
          <a:p>
            <a:pPr marL="285750" lvl="0" indent="-285750">
              <a:buFont typeface="Arial" panose="020B0604020202020204" pitchFamily="34" charset="0"/>
              <a:buChar char="•"/>
            </a:pPr>
            <a:r>
              <a:rPr lang="en-US" dirty="0"/>
              <a:t>All the parking slots have recharging facilities and they don’t run out of charge.</a:t>
            </a:r>
          </a:p>
          <a:p>
            <a:pPr marL="285750" lvl="0" indent="-285750">
              <a:buFont typeface="Arial" panose="020B0604020202020204" pitchFamily="34" charset="0"/>
              <a:buChar char="•"/>
            </a:pPr>
            <a:r>
              <a:rPr lang="en-US" dirty="0"/>
              <a:t>We may have to restrict the users who don’t break the rules more often.</a:t>
            </a:r>
          </a:p>
          <a:p>
            <a:pPr marL="285750" lvl="0" indent="-285750">
              <a:buFont typeface="Arial" panose="020B0604020202020204" pitchFamily="34" charset="0"/>
              <a:buChar char="•"/>
            </a:pPr>
            <a:r>
              <a:rPr lang="en-US" dirty="0"/>
              <a:t>User will be provided a pin which is useful to unlock the car every time he gets out. Pin expires once he stops the ride.</a:t>
            </a:r>
          </a:p>
          <a:p>
            <a:pPr marL="285750" lvl="0" indent="-285750">
              <a:buFont typeface="Arial" panose="020B0604020202020204" pitchFamily="34" charset="0"/>
              <a:buChar char="•"/>
            </a:pPr>
            <a:r>
              <a:rPr lang="en-US" dirty="0"/>
              <a:t>Car will be containing enough charge at the time of pickup.</a:t>
            </a:r>
          </a:p>
        </p:txBody>
      </p:sp>
      <p:sp>
        <p:nvSpPr>
          <p:cNvPr id="3" name="Date Placeholder 2"/>
          <p:cNvSpPr>
            <a:spLocks noGrp="1"/>
          </p:cNvSpPr>
          <p:nvPr>
            <p:ph type="dt" sz="half" idx="10"/>
          </p:nvPr>
        </p:nvSpPr>
        <p:spPr/>
        <p:txBody>
          <a:bodyPr/>
          <a:lstStyle/>
          <a:p>
            <a:fld id="{A84EDBA5-4531-4CD0-B4B1-E2D786A9ACBC}" type="datetime1">
              <a:rPr lang="en-US" smtClean="0"/>
              <a:t>2/28/2017</a:t>
            </a:fld>
            <a:endParaRPr lang="it-IT"/>
          </a:p>
        </p:txBody>
      </p:sp>
      <p:sp>
        <p:nvSpPr>
          <p:cNvPr id="4" name="Footer Placeholder 3"/>
          <p:cNvSpPr>
            <a:spLocks noGrp="1"/>
          </p:cNvSpPr>
          <p:nvPr>
            <p:ph type="ftr" sz="quarter" idx="11"/>
          </p:nvPr>
        </p:nvSpPr>
        <p:spPr/>
        <p:txBody>
          <a:bodyPr/>
          <a:lstStyle/>
          <a:p>
            <a:r>
              <a:rPr lang="it-IT"/>
              <a:t>PowerEnjoy</a:t>
            </a:r>
          </a:p>
        </p:txBody>
      </p:sp>
      <p:sp>
        <p:nvSpPr>
          <p:cNvPr id="5" name="Slide Number Placeholder 4"/>
          <p:cNvSpPr>
            <a:spLocks noGrp="1"/>
          </p:cNvSpPr>
          <p:nvPr>
            <p:ph type="sldNum" sz="quarter" idx="12"/>
          </p:nvPr>
        </p:nvSpPr>
        <p:spPr/>
        <p:txBody>
          <a:bodyPr/>
          <a:lstStyle/>
          <a:p>
            <a:fld id="{E536A1D5-7BFE-4220-B88F-335E3B2F22D3}" type="slidenum">
              <a:rPr lang="it-IT" smtClean="0"/>
              <a:t>2</a:t>
            </a:fld>
            <a:endParaRPr lang="it-IT"/>
          </a:p>
        </p:txBody>
      </p:sp>
    </p:spTree>
    <p:extLst>
      <p:ext uri="{BB962C8B-B14F-4D97-AF65-F5344CB8AC3E}">
        <p14:creationId xmlns:p14="http://schemas.microsoft.com/office/powerpoint/2010/main" val="144455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97280" y="6459785"/>
            <a:ext cx="2472271" cy="365125"/>
          </a:xfrm>
        </p:spPr>
        <p:txBody>
          <a:bodyPr/>
          <a:lstStyle/>
          <a:p>
            <a:fld id="{815637E1-6B21-4099-9A2E-97DD576000D1}" type="datetime1">
              <a:rPr lang="en-US" smtClean="0"/>
              <a:t>2/28/2017</a:t>
            </a:fld>
            <a:endParaRPr lang="it-IT"/>
          </a:p>
        </p:txBody>
      </p:sp>
      <p:sp>
        <p:nvSpPr>
          <p:cNvPr id="8" name="Footer Placeholder 7"/>
          <p:cNvSpPr>
            <a:spLocks noGrp="1"/>
          </p:cNvSpPr>
          <p:nvPr>
            <p:ph type="ftr" sz="quarter" idx="11"/>
          </p:nvPr>
        </p:nvSpPr>
        <p:spPr>
          <a:xfrm>
            <a:off x="3686185" y="6459785"/>
            <a:ext cx="4822804" cy="365125"/>
          </a:xfrm>
        </p:spPr>
        <p:txBody>
          <a:bodyPr/>
          <a:lstStyle/>
          <a:p>
            <a:r>
              <a:rPr lang="it-IT"/>
              <a:t>PowerEnjoy</a:t>
            </a:r>
          </a:p>
        </p:txBody>
      </p:sp>
      <p:sp>
        <p:nvSpPr>
          <p:cNvPr id="9" name="Slide Number Placeholder 8"/>
          <p:cNvSpPr>
            <a:spLocks noGrp="1"/>
          </p:cNvSpPr>
          <p:nvPr>
            <p:ph type="sldNum" sz="quarter" idx="12"/>
          </p:nvPr>
        </p:nvSpPr>
        <p:spPr>
          <a:xfrm>
            <a:off x="9900458" y="6459785"/>
            <a:ext cx="1312025" cy="365125"/>
          </a:xfrm>
        </p:spPr>
        <p:txBody>
          <a:bodyPr/>
          <a:lstStyle/>
          <a:p>
            <a:fld id="{E536A1D5-7BFE-4220-B88F-335E3B2F22D3}" type="slidenum">
              <a:rPr lang="it-IT" smtClean="0"/>
              <a:t>3</a:t>
            </a:fld>
            <a:endParaRPr lang="it-IT"/>
          </a:p>
        </p:txBody>
      </p:sp>
      <p:sp>
        <p:nvSpPr>
          <p:cNvPr id="10" name="TextBox 9"/>
          <p:cNvSpPr txBox="1"/>
          <p:nvPr/>
        </p:nvSpPr>
        <p:spPr>
          <a:xfrm>
            <a:off x="753794" y="1083213"/>
            <a:ext cx="5168705" cy="5478423"/>
          </a:xfrm>
          <a:prstGeom prst="rect">
            <a:avLst/>
          </a:prstGeom>
          <a:noFill/>
        </p:spPr>
        <p:txBody>
          <a:bodyPr wrap="square" rtlCol="0">
            <a:spAutoFit/>
          </a:bodyPr>
          <a:lstStyle/>
          <a:p>
            <a:pPr lvl="0"/>
            <a:r>
              <a:rPr lang="en-US" sz="1400" dirty="0"/>
              <a:t>[G1] Allowing the guest users to enter the app.</a:t>
            </a:r>
          </a:p>
          <a:p>
            <a:pPr lvl="1"/>
            <a:r>
              <a:rPr lang="en-US" sz="1400" dirty="0"/>
              <a:t>The system should take user name and phone number as input.</a:t>
            </a:r>
          </a:p>
          <a:p>
            <a:pPr lvl="1"/>
            <a:r>
              <a:rPr lang="en-US" sz="1400" dirty="0"/>
              <a:t>The system should let the guests enter only if they enter a valid phone number.</a:t>
            </a:r>
          </a:p>
          <a:p>
            <a:pPr lvl="0"/>
            <a:r>
              <a:rPr lang="en-US" sz="1400" dirty="0"/>
              <a:t>[G2] Allowing the users to find all nearby available cars and their locations.</a:t>
            </a:r>
          </a:p>
          <a:p>
            <a:pPr lvl="1"/>
            <a:r>
              <a:rPr lang="en-US" sz="1400" dirty="0"/>
              <a:t>The system must request the user for his GPS location.</a:t>
            </a:r>
          </a:p>
          <a:p>
            <a:pPr lvl="1"/>
            <a:r>
              <a:rPr lang="en-US" sz="1400" dirty="0"/>
              <a:t>The system must use the GPS location to find the nearest car hubs where the user can find the car.</a:t>
            </a:r>
          </a:p>
          <a:p>
            <a:pPr lvl="1"/>
            <a:r>
              <a:rPr lang="en-US" sz="1400" dirty="0"/>
              <a:t>The system must provide the user with appropriate results.</a:t>
            </a:r>
          </a:p>
          <a:p>
            <a:pPr lvl="0"/>
            <a:r>
              <a:rPr lang="en-US" sz="1400" dirty="0"/>
              <a:t>[G3] Allowing the users to register into the application by providing their credentials and payment information.</a:t>
            </a:r>
          </a:p>
          <a:p>
            <a:pPr lvl="1"/>
            <a:r>
              <a:rPr lang="en-US" sz="1400" dirty="0"/>
              <a:t>The system should take user name, password, and email id for registration.</a:t>
            </a:r>
          </a:p>
          <a:p>
            <a:pPr lvl="1"/>
            <a:r>
              <a:rPr lang="en-US" sz="1400" dirty="0"/>
              <a:t>The system should verify the email id by sending a confirmation mail.</a:t>
            </a:r>
          </a:p>
          <a:p>
            <a:pPr lvl="1"/>
            <a:r>
              <a:rPr lang="en-US" sz="1400" dirty="0"/>
              <a:t>The system should take the payment details when the email gets verified.</a:t>
            </a:r>
          </a:p>
          <a:p>
            <a:pPr lvl="0"/>
            <a:r>
              <a:rPr lang="en-US" sz="1400" dirty="0"/>
              <a:t>[G4] Allowing registered users to book car in a selected geographical area.</a:t>
            </a:r>
          </a:p>
          <a:p>
            <a:pPr lvl="1"/>
            <a:r>
              <a:rPr lang="en-US" sz="1400" dirty="0"/>
              <a:t>With the proper login credentials the system should show the user with all nearby available cars.</a:t>
            </a:r>
          </a:p>
          <a:p>
            <a:pPr lvl="1"/>
            <a:endParaRPr lang="en-US" sz="1400" dirty="0"/>
          </a:p>
          <a:p>
            <a:endParaRPr lang="en-US" sz="1400" dirty="0"/>
          </a:p>
        </p:txBody>
      </p:sp>
      <p:sp>
        <p:nvSpPr>
          <p:cNvPr id="11" name="TextBox 10"/>
          <p:cNvSpPr txBox="1"/>
          <p:nvPr/>
        </p:nvSpPr>
        <p:spPr>
          <a:xfrm>
            <a:off x="6097587" y="1083213"/>
            <a:ext cx="5168705" cy="4616648"/>
          </a:xfrm>
          <a:prstGeom prst="rect">
            <a:avLst/>
          </a:prstGeom>
          <a:noFill/>
        </p:spPr>
        <p:txBody>
          <a:bodyPr wrap="square" rtlCol="0">
            <a:spAutoFit/>
          </a:bodyPr>
          <a:lstStyle/>
          <a:p>
            <a:pPr lvl="1"/>
            <a:r>
              <a:rPr lang="en-US" sz="1400" dirty="0"/>
              <a:t>The system should let the user to select the car chosen by the user if it is available. </a:t>
            </a:r>
          </a:p>
          <a:p>
            <a:pPr lvl="1"/>
            <a:r>
              <a:rPr lang="en-US" sz="1400" dirty="0"/>
              <a:t>The chosen car should be made available for this user and make it blocked for others.</a:t>
            </a:r>
          </a:p>
          <a:p>
            <a:pPr lvl="0"/>
            <a:r>
              <a:rPr lang="en-US" sz="1400" dirty="0"/>
              <a:t>[G5] Allowing registered users to reserve only a single car and make it available for up to one hour before they pick it up.</a:t>
            </a:r>
          </a:p>
          <a:p>
            <a:pPr lvl="1"/>
            <a:r>
              <a:rPr lang="en-US" sz="1400" dirty="0"/>
              <a:t>The system should not allow user to book another car if there is already the user blocks one car.</a:t>
            </a:r>
          </a:p>
          <a:p>
            <a:pPr lvl="1"/>
            <a:r>
              <a:rPr lang="en-US" sz="1400" dirty="0"/>
              <a:t>The system should keep track of time of when the reservation was made.</a:t>
            </a:r>
          </a:p>
          <a:p>
            <a:pPr lvl="1"/>
            <a:r>
              <a:rPr lang="en-US" sz="1400" dirty="0"/>
              <a:t>If the difference between current time and the time of reservation is more than an hour the system must cancel the reservation.</a:t>
            </a:r>
          </a:p>
          <a:p>
            <a:pPr lvl="1"/>
            <a:r>
              <a:rPr lang="en-US" sz="1400" dirty="0"/>
              <a:t>In case of cancellation of the cars by the system or by the user, a penalty of 1 euro.</a:t>
            </a:r>
          </a:p>
          <a:p>
            <a:pPr lvl="0"/>
            <a:r>
              <a:rPr lang="en-US" sz="1400" dirty="0"/>
              <a:t>[G6] Allowing admin users to keep track of the cars are current locations.</a:t>
            </a:r>
          </a:p>
          <a:p>
            <a:pPr lvl="1"/>
            <a:r>
              <a:rPr lang="en-US" sz="1400" dirty="0"/>
              <a:t>The system should keep track of all the information about every car in the data base.</a:t>
            </a:r>
          </a:p>
          <a:p>
            <a:pPr lvl="1"/>
            <a:r>
              <a:rPr lang="en-US" sz="1400" dirty="0"/>
              <a:t>In case of any request the tracked data should be shown to the admin.</a:t>
            </a:r>
          </a:p>
        </p:txBody>
      </p:sp>
      <p:sp>
        <p:nvSpPr>
          <p:cNvPr id="13" name="TextBox 12"/>
          <p:cNvSpPr txBox="1"/>
          <p:nvPr/>
        </p:nvSpPr>
        <p:spPr>
          <a:xfrm>
            <a:off x="0" y="296864"/>
            <a:ext cx="12192000" cy="461665"/>
          </a:xfrm>
          <a:prstGeom prst="rect">
            <a:avLst/>
          </a:prstGeom>
          <a:noFill/>
        </p:spPr>
        <p:txBody>
          <a:bodyPr wrap="square" rtlCol="0">
            <a:spAutoFit/>
          </a:bodyPr>
          <a:lstStyle/>
          <a:p>
            <a:pPr algn="ctr"/>
            <a:r>
              <a:rPr lang="en-US" sz="2400" dirty="0"/>
              <a:t>FUNCTIONAL REQUIREMENTS</a:t>
            </a:r>
          </a:p>
        </p:txBody>
      </p:sp>
    </p:spTree>
    <p:extLst>
      <p:ext uri="{BB962C8B-B14F-4D97-AF65-F5344CB8AC3E}">
        <p14:creationId xmlns:p14="http://schemas.microsoft.com/office/powerpoint/2010/main" val="165977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42A08-2718-4E16-A68D-03E452317552}" type="datetime1">
              <a:rPr lang="en-US" smtClean="0"/>
              <a:t>2/28/2017</a:t>
            </a:fld>
            <a:endParaRPr lang="it-IT"/>
          </a:p>
        </p:txBody>
      </p:sp>
      <p:sp>
        <p:nvSpPr>
          <p:cNvPr id="3" name="Footer Placeholder 2"/>
          <p:cNvSpPr>
            <a:spLocks noGrp="1"/>
          </p:cNvSpPr>
          <p:nvPr>
            <p:ph type="ftr" sz="quarter" idx="11"/>
          </p:nvPr>
        </p:nvSpPr>
        <p:spPr/>
        <p:txBody>
          <a:bodyPr/>
          <a:lstStyle/>
          <a:p>
            <a:r>
              <a:rPr lang="it-IT"/>
              <a:t>PowerEnjoy</a:t>
            </a:r>
          </a:p>
        </p:txBody>
      </p:sp>
      <p:sp>
        <p:nvSpPr>
          <p:cNvPr id="7" name="Slide Number Placeholder 6"/>
          <p:cNvSpPr>
            <a:spLocks noGrp="1"/>
          </p:cNvSpPr>
          <p:nvPr>
            <p:ph type="sldNum" sz="quarter" idx="12"/>
          </p:nvPr>
        </p:nvSpPr>
        <p:spPr/>
        <p:txBody>
          <a:bodyPr/>
          <a:lstStyle/>
          <a:p>
            <a:fld id="{E536A1D5-7BFE-4220-B88F-335E3B2F22D3}" type="slidenum">
              <a:rPr lang="it-IT" smtClean="0"/>
              <a:t>4</a:t>
            </a:fld>
            <a:endParaRPr lang="it-IT"/>
          </a:p>
        </p:txBody>
      </p:sp>
      <p:sp>
        <p:nvSpPr>
          <p:cNvPr id="20" name="TextBox 19"/>
          <p:cNvSpPr txBox="1"/>
          <p:nvPr/>
        </p:nvSpPr>
        <p:spPr>
          <a:xfrm>
            <a:off x="753794" y="1083213"/>
            <a:ext cx="5168705" cy="5047536"/>
          </a:xfrm>
          <a:prstGeom prst="rect">
            <a:avLst/>
          </a:prstGeom>
          <a:noFill/>
        </p:spPr>
        <p:txBody>
          <a:bodyPr wrap="square" rtlCol="0">
            <a:spAutoFit/>
          </a:bodyPr>
          <a:lstStyle/>
          <a:p>
            <a:pPr lvl="0"/>
            <a:r>
              <a:rPr lang="en-US" sz="1400" dirty="0"/>
              <a:t>[G7] Allowing admin users to send notifications or alerts to some cars accordingly.</a:t>
            </a:r>
          </a:p>
          <a:p>
            <a:pPr lvl="1"/>
            <a:r>
              <a:rPr lang="en-US" sz="1400" dirty="0"/>
              <a:t>The system should make sure that admin is connected to every individual.</a:t>
            </a:r>
          </a:p>
          <a:p>
            <a:pPr lvl="1"/>
            <a:r>
              <a:rPr lang="en-US" sz="1400" dirty="0"/>
              <a:t>The system should take care of sending notifications or alerts to an individual by the admin.</a:t>
            </a:r>
          </a:p>
          <a:p>
            <a:pPr lvl="0"/>
            <a:r>
              <a:rPr lang="en-US" sz="1400" dirty="0"/>
              <a:t>[G8] Allowing registered users to choose option in sharing other passengers.</a:t>
            </a:r>
          </a:p>
          <a:p>
            <a:pPr lvl="1"/>
            <a:r>
              <a:rPr lang="en-US" sz="1400" dirty="0"/>
              <a:t>When the user blocks a car, the system should ask the user if they are interested in sharing the ride.</a:t>
            </a:r>
          </a:p>
          <a:p>
            <a:pPr lvl="1"/>
            <a:r>
              <a:rPr lang="en-US" sz="1400" dirty="0"/>
              <a:t>If the user is interested, the car should be shown to others who are willing to have a shared ride.</a:t>
            </a:r>
          </a:p>
          <a:p>
            <a:pPr lvl="1"/>
            <a:r>
              <a:rPr lang="en-US" sz="1400" dirty="0"/>
              <a:t>In case of shared rides, the system should take user’s discount of 10% into consideration and calculate the price accordingly. </a:t>
            </a:r>
          </a:p>
          <a:p>
            <a:pPr lvl="0"/>
            <a:r>
              <a:rPr lang="en-US" sz="1400" dirty="0"/>
              <a:t>[G9] Allowing registered users to choose on money saving option by letting them enter their destination.</a:t>
            </a:r>
          </a:p>
          <a:p>
            <a:pPr lvl="1"/>
            <a:r>
              <a:rPr lang="en-US" sz="1400" dirty="0"/>
              <a:t>The system should keep track of all the information like the parking slots, more densely booked areas.</a:t>
            </a:r>
          </a:p>
          <a:p>
            <a:pPr lvl="1"/>
            <a:r>
              <a:rPr lang="en-US" sz="1400" dirty="0"/>
              <a:t>The system should use all the above stored information and calculate the optimal fare and show the user on how to proceed to the destination to achieve the optimal fare. </a:t>
            </a:r>
          </a:p>
          <a:p>
            <a:pPr lvl="0"/>
            <a:r>
              <a:rPr lang="en-US" sz="1400" dirty="0"/>
              <a:t>[G10] Allowing registered users to check the percentage of battery left in the car.</a:t>
            </a:r>
          </a:p>
        </p:txBody>
      </p:sp>
      <p:sp>
        <p:nvSpPr>
          <p:cNvPr id="21" name="TextBox 20"/>
          <p:cNvSpPr txBox="1"/>
          <p:nvPr/>
        </p:nvSpPr>
        <p:spPr>
          <a:xfrm>
            <a:off x="6097587" y="1083213"/>
            <a:ext cx="5168705" cy="5047536"/>
          </a:xfrm>
          <a:prstGeom prst="rect">
            <a:avLst/>
          </a:prstGeom>
          <a:noFill/>
        </p:spPr>
        <p:txBody>
          <a:bodyPr wrap="square" rtlCol="0">
            <a:spAutoFit/>
          </a:bodyPr>
          <a:lstStyle/>
          <a:p>
            <a:pPr lvl="1"/>
            <a:r>
              <a:rPr lang="en-US" sz="1400" dirty="0"/>
              <a:t>The system should provide an interface to the user where the battery percentage of the car is shown whenever requested by the user.</a:t>
            </a:r>
          </a:p>
          <a:p>
            <a:pPr lvl="0"/>
            <a:r>
              <a:rPr lang="en-US" sz="1400" dirty="0"/>
              <a:t>[G11] Allowing registered users to check the price charged till that moment of time.</a:t>
            </a:r>
          </a:p>
          <a:p>
            <a:pPr lvl="1"/>
            <a:r>
              <a:rPr lang="en-US" sz="1400" dirty="0"/>
              <a:t>The system must calculate the fare of the ride by using the ride statistics and should be shown whenever requested by the user.</a:t>
            </a:r>
          </a:p>
          <a:p>
            <a:pPr lvl="1"/>
            <a:r>
              <a:rPr lang="en-US" sz="1400" dirty="0"/>
              <a:t>The system must make sure that tracking the data of the ride should never be interrupted through the ride. </a:t>
            </a:r>
          </a:p>
          <a:p>
            <a:pPr lvl="0"/>
            <a:r>
              <a:rPr lang="en-US" sz="1400" dirty="0"/>
              <a:t>[G12] Allowing registered users to find the safe areas for parking the car after their use.</a:t>
            </a:r>
          </a:p>
          <a:p>
            <a:pPr lvl="1"/>
            <a:r>
              <a:rPr lang="en-US" sz="1400" dirty="0"/>
              <a:t>The system must provide the proper parking slots which is advantageous for both user and the car.</a:t>
            </a:r>
          </a:p>
          <a:p>
            <a:pPr lvl="1"/>
            <a:r>
              <a:rPr lang="en-US" sz="1400" dirty="0"/>
              <a:t>The system should also let the user know about special parking areas and the which he can claim a discount of around 30% on his last ride if he parks the car in one of the special parking areas.</a:t>
            </a:r>
          </a:p>
          <a:p>
            <a:pPr lvl="0"/>
            <a:r>
              <a:rPr lang="en-US" sz="1400" dirty="0"/>
              <a:t>[G13] Allowing registered users to send the information of their current location for the car to get unlocked and ready for the drive.</a:t>
            </a:r>
          </a:p>
          <a:p>
            <a:pPr lvl="1"/>
            <a:r>
              <a:rPr lang="en-US" sz="1400" dirty="0"/>
              <a:t>The system should keep listening to the user’s location ping and make sure that the car gets unlocked by the time of the user’s arrival.</a:t>
            </a:r>
          </a:p>
        </p:txBody>
      </p:sp>
      <p:sp>
        <p:nvSpPr>
          <p:cNvPr id="23" name="TextBox 22"/>
          <p:cNvSpPr txBox="1"/>
          <p:nvPr/>
        </p:nvSpPr>
        <p:spPr>
          <a:xfrm>
            <a:off x="0" y="296864"/>
            <a:ext cx="12192000" cy="461665"/>
          </a:xfrm>
          <a:prstGeom prst="rect">
            <a:avLst/>
          </a:prstGeom>
          <a:noFill/>
        </p:spPr>
        <p:txBody>
          <a:bodyPr wrap="square" rtlCol="0">
            <a:spAutoFit/>
          </a:bodyPr>
          <a:lstStyle/>
          <a:p>
            <a:pPr algn="ctr"/>
            <a:r>
              <a:rPr lang="en-US" sz="2400" dirty="0"/>
              <a:t>FUNCTIONAL REQUIREMENTS</a:t>
            </a:r>
          </a:p>
        </p:txBody>
      </p:sp>
    </p:spTree>
    <p:extLst>
      <p:ext uri="{BB962C8B-B14F-4D97-AF65-F5344CB8AC3E}">
        <p14:creationId xmlns:p14="http://schemas.microsoft.com/office/powerpoint/2010/main" val="228723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42A08-2718-4E16-A68D-03E452317552}" type="datetime1">
              <a:rPr lang="en-US" smtClean="0"/>
              <a:t>2/28/2017</a:t>
            </a:fld>
            <a:endParaRPr lang="it-IT"/>
          </a:p>
        </p:txBody>
      </p:sp>
      <p:sp>
        <p:nvSpPr>
          <p:cNvPr id="3" name="Footer Placeholder 2"/>
          <p:cNvSpPr>
            <a:spLocks noGrp="1"/>
          </p:cNvSpPr>
          <p:nvPr>
            <p:ph type="ftr" sz="quarter" idx="11"/>
          </p:nvPr>
        </p:nvSpPr>
        <p:spPr/>
        <p:txBody>
          <a:bodyPr/>
          <a:lstStyle/>
          <a:p>
            <a:r>
              <a:rPr lang="it-IT"/>
              <a:t>PowerEnjoy</a:t>
            </a:r>
          </a:p>
        </p:txBody>
      </p:sp>
      <p:sp>
        <p:nvSpPr>
          <p:cNvPr id="7" name="Slide Number Placeholder 6"/>
          <p:cNvSpPr>
            <a:spLocks noGrp="1"/>
          </p:cNvSpPr>
          <p:nvPr>
            <p:ph type="sldNum" sz="quarter" idx="12"/>
          </p:nvPr>
        </p:nvSpPr>
        <p:spPr/>
        <p:txBody>
          <a:bodyPr/>
          <a:lstStyle/>
          <a:p>
            <a:fld id="{E536A1D5-7BFE-4220-B88F-335E3B2F22D3}" type="slidenum">
              <a:rPr lang="it-IT" smtClean="0"/>
              <a:t>5</a:t>
            </a:fld>
            <a:endParaRPr lang="it-IT"/>
          </a:p>
        </p:txBody>
      </p:sp>
      <p:sp>
        <p:nvSpPr>
          <p:cNvPr id="20" name="TextBox 19"/>
          <p:cNvSpPr txBox="1"/>
          <p:nvPr/>
        </p:nvSpPr>
        <p:spPr>
          <a:xfrm>
            <a:off x="753794" y="1083213"/>
            <a:ext cx="5168705" cy="4616648"/>
          </a:xfrm>
          <a:prstGeom prst="rect">
            <a:avLst/>
          </a:prstGeom>
          <a:noFill/>
        </p:spPr>
        <p:txBody>
          <a:bodyPr wrap="square" rtlCol="0">
            <a:spAutoFit/>
          </a:bodyPr>
          <a:lstStyle/>
          <a:p>
            <a:pPr lvl="0"/>
            <a:r>
              <a:rPr lang="en-US" sz="1400" dirty="0"/>
              <a:t>[G14] Allowing registered users to receive a confirmation SMS or an email stating that the car has been booked, location of the car and threshold time to collect the car.</a:t>
            </a:r>
          </a:p>
          <a:p>
            <a:pPr lvl="1"/>
            <a:r>
              <a:rPr lang="en-US" sz="1400" dirty="0"/>
              <a:t>The system should send a confirmation message to the user in any form either as a text message or a mail stating that the car has been booked for him and the details of the care should be provided.</a:t>
            </a:r>
          </a:p>
          <a:p>
            <a:pPr lvl="0"/>
            <a:r>
              <a:rPr lang="en-US" sz="1400" dirty="0"/>
              <a:t>[G15] Allowing registered users to know the estimated price of the ride and optimal statistics.</a:t>
            </a:r>
          </a:p>
          <a:p>
            <a:pPr lvl="1"/>
            <a:r>
              <a:rPr lang="en-US" sz="1400" dirty="0"/>
              <a:t>The system should be transparent with the users by letting him know the estimated price of the ride whenever requested by the user.</a:t>
            </a:r>
          </a:p>
          <a:p>
            <a:pPr lvl="1"/>
            <a:r>
              <a:rPr lang="en-US" sz="1400" dirty="0"/>
              <a:t>The system should also provide the user the optimal statistics on how he can reduce the fare, how he can claim the discount and all such related things. </a:t>
            </a:r>
          </a:p>
          <a:p>
            <a:pPr lvl="0"/>
            <a:r>
              <a:rPr lang="en-US" sz="1400" dirty="0"/>
              <a:t>[G16] Allowing registered users to show the nearby charging points.</a:t>
            </a:r>
          </a:p>
          <a:p>
            <a:pPr lvl="1"/>
            <a:r>
              <a:rPr lang="en-US" sz="1400" dirty="0"/>
              <a:t>The system should help the user in knowing nearby charging points so that user can park the car or use the charging point near that location.</a:t>
            </a:r>
          </a:p>
          <a:p>
            <a:r>
              <a:rPr lang="en-US" sz="1400" dirty="0"/>
              <a:t>This also helps the user to claim for the discount of 20% on his last ride if the car is left with no more than 50% of the battery.</a:t>
            </a:r>
          </a:p>
        </p:txBody>
      </p:sp>
      <p:sp>
        <p:nvSpPr>
          <p:cNvPr id="21" name="TextBox 20"/>
          <p:cNvSpPr txBox="1"/>
          <p:nvPr/>
        </p:nvSpPr>
        <p:spPr>
          <a:xfrm>
            <a:off x="6097587" y="1083213"/>
            <a:ext cx="5168705" cy="4832092"/>
          </a:xfrm>
          <a:prstGeom prst="rect">
            <a:avLst/>
          </a:prstGeom>
          <a:noFill/>
        </p:spPr>
        <p:txBody>
          <a:bodyPr wrap="square" rtlCol="0">
            <a:spAutoFit/>
          </a:bodyPr>
          <a:lstStyle/>
          <a:p>
            <a:pPr lvl="0"/>
            <a:r>
              <a:rPr lang="en-US" sz="1400" dirty="0"/>
              <a:t>[G17] Allowing registered users to unlock the car whenever needed.</a:t>
            </a:r>
          </a:p>
          <a:p>
            <a:pPr lvl="1"/>
            <a:r>
              <a:rPr lang="en-US" sz="1400" dirty="0"/>
              <a:t>The system should allow the user to unlock the car and allow him to do his work, then use the car again.</a:t>
            </a:r>
          </a:p>
          <a:p>
            <a:pPr lvl="1"/>
            <a:r>
              <a:rPr lang="en-US" sz="1400" dirty="0"/>
              <a:t>During the time of unlock, the system should not be shut down and the price should be kept on calculating. User should be informed the wait down charge.</a:t>
            </a:r>
          </a:p>
          <a:p>
            <a:pPr lvl="0"/>
            <a:r>
              <a:rPr lang="en-US" sz="1400" dirty="0"/>
              <a:t>[G18] Allowing registered users to stop the ride whenever needed.</a:t>
            </a:r>
          </a:p>
          <a:p>
            <a:pPr lvl="1"/>
            <a:r>
              <a:rPr lang="en-US" sz="1400" dirty="0"/>
              <a:t>The system should provide the user with the freedom to stop the ride when the user wants to or when the destination has arrived.</a:t>
            </a:r>
          </a:p>
          <a:p>
            <a:pPr lvl="1"/>
            <a:r>
              <a:rPr lang="en-US" sz="1400" dirty="0"/>
              <a:t>The final price should be deducted from the user’s card and notify him the amount.</a:t>
            </a:r>
          </a:p>
          <a:p>
            <a:pPr lvl="1"/>
            <a:r>
              <a:rPr lang="en-US" sz="1400" dirty="0"/>
              <a:t>The system should also consider the discounts applied for the ride and update the user’s profile accordingly.</a:t>
            </a:r>
          </a:p>
          <a:p>
            <a:pPr lvl="1"/>
            <a:r>
              <a:rPr lang="en-US" sz="1400" dirty="0"/>
              <a:t>The system should also detect the nearest power grid station from the point of the current location and the current percentage of battery. If the nearest power grid station is farther than 3km and if the battery is less than 80%, the user should be charged with a penalty of extra 30% on his ride.</a:t>
            </a:r>
          </a:p>
          <a:p>
            <a:pPr lvl="1"/>
            <a:r>
              <a:rPr lang="en-US" sz="1400" dirty="0"/>
              <a:t>The system should make sure that the car is available for the new ride and should be shown in the available list of the other users.</a:t>
            </a:r>
          </a:p>
        </p:txBody>
      </p:sp>
      <p:sp>
        <p:nvSpPr>
          <p:cNvPr id="22" name="TextBox 21"/>
          <p:cNvSpPr txBox="1"/>
          <p:nvPr/>
        </p:nvSpPr>
        <p:spPr>
          <a:xfrm>
            <a:off x="0" y="296864"/>
            <a:ext cx="12192000" cy="461665"/>
          </a:xfrm>
          <a:prstGeom prst="rect">
            <a:avLst/>
          </a:prstGeom>
          <a:noFill/>
        </p:spPr>
        <p:txBody>
          <a:bodyPr wrap="square" rtlCol="0">
            <a:spAutoFit/>
          </a:bodyPr>
          <a:lstStyle/>
          <a:p>
            <a:pPr algn="ctr"/>
            <a:r>
              <a:rPr lang="en-US" sz="2400" dirty="0"/>
              <a:t>FUNCTIONAL REQUIREMENTS</a:t>
            </a:r>
          </a:p>
        </p:txBody>
      </p:sp>
    </p:spTree>
    <p:extLst>
      <p:ext uri="{BB962C8B-B14F-4D97-AF65-F5344CB8AC3E}">
        <p14:creationId xmlns:p14="http://schemas.microsoft.com/office/powerpoint/2010/main" val="207483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 y="407962"/>
            <a:ext cx="12192000" cy="584775"/>
          </a:xfrm>
          <a:prstGeom prst="rect">
            <a:avLst/>
          </a:prstGeom>
          <a:noFill/>
        </p:spPr>
        <p:txBody>
          <a:bodyPr wrap="square" rtlCol="0">
            <a:spAutoFit/>
          </a:bodyPr>
          <a:lstStyle/>
          <a:p>
            <a:pPr algn="ctr"/>
            <a:r>
              <a:rPr lang="en-US" sz="3200" dirty="0"/>
              <a:t>HIGH LEVEL COMPONENTS</a:t>
            </a:r>
            <a:endParaRPr lang="it-IT" sz="3200" b="1" dirty="0"/>
          </a:p>
        </p:txBody>
      </p:sp>
      <p:sp>
        <p:nvSpPr>
          <p:cNvPr id="4" name="Date Placeholder 3"/>
          <p:cNvSpPr>
            <a:spLocks noGrp="1"/>
          </p:cNvSpPr>
          <p:nvPr>
            <p:ph type="dt" sz="half" idx="10"/>
          </p:nvPr>
        </p:nvSpPr>
        <p:spPr/>
        <p:txBody>
          <a:bodyPr/>
          <a:lstStyle/>
          <a:p>
            <a:fld id="{5E4AC96A-1A78-4852-896C-C11488804A6C}" type="datetime1">
              <a:rPr lang="en-US" smtClean="0"/>
              <a:t>2/28/2017</a:t>
            </a:fld>
            <a:endParaRPr lang="it-IT"/>
          </a:p>
        </p:txBody>
      </p:sp>
      <p:sp>
        <p:nvSpPr>
          <p:cNvPr id="5" name="Footer Placeholder 4"/>
          <p:cNvSpPr>
            <a:spLocks noGrp="1"/>
          </p:cNvSpPr>
          <p:nvPr>
            <p:ph type="ftr" sz="quarter" idx="11"/>
          </p:nvPr>
        </p:nvSpPr>
        <p:spPr/>
        <p:txBody>
          <a:bodyPr/>
          <a:lstStyle/>
          <a:p>
            <a:r>
              <a:rPr lang="it-IT"/>
              <a:t>PowerEnjoy</a:t>
            </a:r>
          </a:p>
        </p:txBody>
      </p:sp>
      <p:sp>
        <p:nvSpPr>
          <p:cNvPr id="6" name="Slide Number Placeholder 5"/>
          <p:cNvSpPr>
            <a:spLocks noGrp="1"/>
          </p:cNvSpPr>
          <p:nvPr>
            <p:ph type="sldNum" sz="quarter" idx="12"/>
          </p:nvPr>
        </p:nvSpPr>
        <p:spPr/>
        <p:txBody>
          <a:bodyPr/>
          <a:lstStyle/>
          <a:p>
            <a:fld id="{E536A1D5-7BFE-4220-B88F-335E3B2F22D3}" type="slidenum">
              <a:rPr lang="it-IT" smtClean="0"/>
              <a:t>6</a:t>
            </a:fld>
            <a:endParaRPr lang="it-IT"/>
          </a:p>
        </p:txBody>
      </p:sp>
      <p:pic>
        <p:nvPicPr>
          <p:cNvPr id="8" name="Picture 7"/>
          <p:cNvPicPr>
            <a:picLocks noChangeAspect="1"/>
          </p:cNvPicPr>
          <p:nvPr/>
        </p:nvPicPr>
        <p:blipFill>
          <a:blip r:embed="rId2"/>
          <a:stretch>
            <a:fillRect/>
          </a:stretch>
        </p:blipFill>
        <p:spPr>
          <a:xfrm>
            <a:off x="2376208" y="1666296"/>
            <a:ext cx="7439585" cy="4119929"/>
          </a:xfrm>
          <a:prstGeom prst="rect">
            <a:avLst/>
          </a:prstGeom>
        </p:spPr>
      </p:pic>
    </p:spTree>
    <p:extLst>
      <p:ext uri="{BB962C8B-B14F-4D97-AF65-F5344CB8AC3E}">
        <p14:creationId xmlns:p14="http://schemas.microsoft.com/office/powerpoint/2010/main" val="187924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84666"/>
            <a:ext cx="12192000" cy="646331"/>
          </a:xfrm>
          <a:prstGeom prst="rect">
            <a:avLst/>
          </a:prstGeom>
          <a:noFill/>
        </p:spPr>
        <p:txBody>
          <a:bodyPr wrap="square" rtlCol="0">
            <a:spAutoFit/>
          </a:bodyPr>
          <a:lstStyle/>
          <a:p>
            <a:pPr algn="ctr"/>
            <a:r>
              <a:rPr lang="it-IT" sz="3600" dirty="0"/>
              <a:t>COMPONENT VIEW</a:t>
            </a:r>
          </a:p>
        </p:txBody>
      </p:sp>
      <p:sp>
        <p:nvSpPr>
          <p:cNvPr id="4" name="Date Placeholder 3"/>
          <p:cNvSpPr>
            <a:spLocks noGrp="1"/>
          </p:cNvSpPr>
          <p:nvPr>
            <p:ph type="dt" sz="half" idx="10"/>
          </p:nvPr>
        </p:nvSpPr>
        <p:spPr/>
        <p:txBody>
          <a:bodyPr/>
          <a:lstStyle/>
          <a:p>
            <a:fld id="{17204B3D-8BB4-42F2-83D0-717E63B51A34}" type="datetime1">
              <a:rPr lang="en-US" smtClean="0"/>
              <a:t>2/28/2017</a:t>
            </a:fld>
            <a:endParaRPr lang="it-IT"/>
          </a:p>
        </p:txBody>
      </p:sp>
      <p:sp>
        <p:nvSpPr>
          <p:cNvPr id="5" name="Footer Placeholder 4"/>
          <p:cNvSpPr>
            <a:spLocks noGrp="1"/>
          </p:cNvSpPr>
          <p:nvPr>
            <p:ph type="ftr" sz="quarter" idx="11"/>
          </p:nvPr>
        </p:nvSpPr>
        <p:spPr/>
        <p:txBody>
          <a:bodyPr/>
          <a:lstStyle/>
          <a:p>
            <a:r>
              <a:rPr lang="it-IT"/>
              <a:t>PowerEnjoy</a:t>
            </a:r>
          </a:p>
        </p:txBody>
      </p:sp>
      <p:sp>
        <p:nvSpPr>
          <p:cNvPr id="6" name="Slide Number Placeholder 5"/>
          <p:cNvSpPr>
            <a:spLocks noGrp="1"/>
          </p:cNvSpPr>
          <p:nvPr>
            <p:ph type="sldNum" sz="quarter" idx="12"/>
          </p:nvPr>
        </p:nvSpPr>
        <p:spPr/>
        <p:txBody>
          <a:bodyPr/>
          <a:lstStyle/>
          <a:p>
            <a:fld id="{E536A1D5-7BFE-4220-B88F-335E3B2F22D3}" type="slidenum">
              <a:rPr lang="it-IT" smtClean="0"/>
              <a:t>7</a:t>
            </a:fld>
            <a:endParaRPr lang="it-IT"/>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294227" y="1057437"/>
            <a:ext cx="9622301" cy="5175908"/>
          </a:xfrm>
          <a:prstGeom prst="rect">
            <a:avLst/>
          </a:prstGeom>
        </p:spPr>
      </p:pic>
    </p:spTree>
    <p:extLst>
      <p:ext uri="{BB962C8B-B14F-4D97-AF65-F5344CB8AC3E}">
        <p14:creationId xmlns:p14="http://schemas.microsoft.com/office/powerpoint/2010/main" val="621176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sellaDiTesto 1"/>
          <p:cNvSpPr txBox="1"/>
          <p:nvPr/>
        </p:nvSpPr>
        <p:spPr>
          <a:xfrm>
            <a:off x="0" y="184666"/>
            <a:ext cx="12192000" cy="646331"/>
          </a:xfrm>
          <a:prstGeom prst="rect">
            <a:avLst/>
          </a:prstGeom>
          <a:noFill/>
        </p:spPr>
        <p:txBody>
          <a:bodyPr wrap="square" rtlCol="0">
            <a:spAutoFit/>
          </a:bodyPr>
          <a:lstStyle/>
          <a:p>
            <a:pPr algn="ctr"/>
            <a:r>
              <a:rPr lang="it-IT" sz="3600" dirty="0"/>
              <a:t>DEPLOYMENT VIEW</a:t>
            </a:r>
          </a:p>
        </p:txBody>
      </p:sp>
      <p:sp>
        <p:nvSpPr>
          <p:cNvPr id="11" name="Date Placeholder 3"/>
          <p:cNvSpPr>
            <a:spLocks noGrp="1"/>
          </p:cNvSpPr>
          <p:nvPr>
            <p:ph type="dt" sz="half" idx="10"/>
          </p:nvPr>
        </p:nvSpPr>
        <p:spPr>
          <a:xfrm>
            <a:off x="1097280" y="6459785"/>
            <a:ext cx="2472271" cy="365125"/>
          </a:xfrm>
        </p:spPr>
        <p:txBody>
          <a:bodyPr/>
          <a:lstStyle/>
          <a:p>
            <a:fld id="{17204B3D-8BB4-42F2-83D0-717E63B51A34}" type="datetime1">
              <a:rPr lang="en-US" smtClean="0"/>
              <a:t>2/28/2017</a:t>
            </a:fld>
            <a:endParaRPr lang="it-IT"/>
          </a:p>
        </p:txBody>
      </p:sp>
      <p:sp>
        <p:nvSpPr>
          <p:cNvPr id="12" name="Footer Placeholder 4"/>
          <p:cNvSpPr>
            <a:spLocks noGrp="1"/>
          </p:cNvSpPr>
          <p:nvPr>
            <p:ph type="ftr" sz="quarter" idx="11"/>
          </p:nvPr>
        </p:nvSpPr>
        <p:spPr>
          <a:xfrm>
            <a:off x="3686185" y="6459785"/>
            <a:ext cx="4822804" cy="365125"/>
          </a:xfrm>
        </p:spPr>
        <p:txBody>
          <a:bodyPr/>
          <a:lstStyle/>
          <a:p>
            <a:r>
              <a:rPr lang="it-IT"/>
              <a:t>PowerEnjoy</a:t>
            </a:r>
          </a:p>
        </p:txBody>
      </p:sp>
      <p:sp>
        <p:nvSpPr>
          <p:cNvPr id="13" name="Slide Number Placeholder 5"/>
          <p:cNvSpPr>
            <a:spLocks noGrp="1"/>
          </p:cNvSpPr>
          <p:nvPr>
            <p:ph type="sldNum" sz="quarter" idx="12"/>
          </p:nvPr>
        </p:nvSpPr>
        <p:spPr>
          <a:xfrm>
            <a:off x="9900458" y="6459785"/>
            <a:ext cx="1312025" cy="365125"/>
          </a:xfrm>
        </p:spPr>
        <p:txBody>
          <a:bodyPr/>
          <a:lstStyle/>
          <a:p>
            <a:fld id="{E536A1D5-7BFE-4220-B88F-335E3B2F22D3}" type="slidenum">
              <a:rPr lang="it-IT" smtClean="0"/>
              <a:t>8</a:t>
            </a:fld>
            <a:endParaRPr lang="it-IT"/>
          </a:p>
        </p:txBody>
      </p:sp>
      <p:pic>
        <p:nvPicPr>
          <p:cNvPr id="16" name="Picture 15"/>
          <p:cNvPicPr>
            <a:picLocks noChangeAspect="1"/>
          </p:cNvPicPr>
          <p:nvPr/>
        </p:nvPicPr>
        <p:blipFill>
          <a:blip r:embed="rId2"/>
          <a:stretch>
            <a:fillRect/>
          </a:stretch>
        </p:blipFill>
        <p:spPr>
          <a:xfrm>
            <a:off x="3643312" y="700087"/>
            <a:ext cx="4905375" cy="5457825"/>
          </a:xfrm>
          <a:prstGeom prst="rect">
            <a:avLst/>
          </a:prstGeom>
        </p:spPr>
      </p:pic>
    </p:spTree>
    <p:extLst>
      <p:ext uri="{BB962C8B-B14F-4D97-AF65-F5344CB8AC3E}">
        <p14:creationId xmlns:p14="http://schemas.microsoft.com/office/powerpoint/2010/main" val="109104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265706"/>
            <a:ext cx="12192000" cy="646331"/>
          </a:xfrm>
          <a:prstGeom prst="rect">
            <a:avLst/>
          </a:prstGeom>
          <a:noFill/>
        </p:spPr>
        <p:txBody>
          <a:bodyPr wrap="square" rtlCol="0">
            <a:spAutoFit/>
          </a:bodyPr>
          <a:lstStyle/>
          <a:p>
            <a:pPr algn="ctr"/>
            <a:r>
              <a:rPr lang="it-IT" sz="3600" dirty="0"/>
              <a:t>INTEGRATION TEST</a:t>
            </a:r>
          </a:p>
        </p:txBody>
      </p:sp>
      <p:sp>
        <p:nvSpPr>
          <p:cNvPr id="3" name="CasellaDiTesto 2"/>
          <p:cNvSpPr txBox="1"/>
          <p:nvPr/>
        </p:nvSpPr>
        <p:spPr>
          <a:xfrm>
            <a:off x="739355" y="1132535"/>
            <a:ext cx="3161588" cy="461665"/>
          </a:xfrm>
          <a:prstGeom prst="rect">
            <a:avLst/>
          </a:prstGeom>
          <a:noFill/>
        </p:spPr>
        <p:txBody>
          <a:bodyPr wrap="square" rtlCol="0">
            <a:spAutoFit/>
          </a:bodyPr>
          <a:lstStyle/>
          <a:p>
            <a:r>
              <a:rPr lang="it-IT" sz="2400" dirty="0"/>
              <a:t>Bottom-up approach</a:t>
            </a:r>
          </a:p>
        </p:txBody>
      </p:sp>
      <p:sp>
        <p:nvSpPr>
          <p:cNvPr id="8" name="Date Placeholder 7"/>
          <p:cNvSpPr>
            <a:spLocks noGrp="1"/>
          </p:cNvSpPr>
          <p:nvPr>
            <p:ph type="dt" sz="half" idx="10"/>
          </p:nvPr>
        </p:nvSpPr>
        <p:spPr/>
        <p:txBody>
          <a:bodyPr/>
          <a:lstStyle/>
          <a:p>
            <a:fld id="{664AC391-B541-4F32-8AB2-3D607A4544C7}" type="datetime1">
              <a:rPr lang="en-US" smtClean="0"/>
              <a:t>2/28/2017</a:t>
            </a:fld>
            <a:endParaRPr lang="it-IT"/>
          </a:p>
        </p:txBody>
      </p:sp>
      <p:sp>
        <p:nvSpPr>
          <p:cNvPr id="9" name="Footer Placeholder 8"/>
          <p:cNvSpPr>
            <a:spLocks noGrp="1"/>
          </p:cNvSpPr>
          <p:nvPr>
            <p:ph type="ftr" sz="quarter" idx="11"/>
          </p:nvPr>
        </p:nvSpPr>
        <p:spPr/>
        <p:txBody>
          <a:bodyPr/>
          <a:lstStyle/>
          <a:p>
            <a:r>
              <a:rPr lang="it-IT"/>
              <a:t>PowerEnjoy</a:t>
            </a:r>
          </a:p>
        </p:txBody>
      </p:sp>
      <p:sp>
        <p:nvSpPr>
          <p:cNvPr id="10" name="Slide Number Placeholder 9"/>
          <p:cNvSpPr>
            <a:spLocks noGrp="1"/>
          </p:cNvSpPr>
          <p:nvPr>
            <p:ph type="sldNum" sz="quarter" idx="12"/>
          </p:nvPr>
        </p:nvSpPr>
        <p:spPr/>
        <p:txBody>
          <a:bodyPr/>
          <a:lstStyle/>
          <a:p>
            <a:fld id="{E536A1D5-7BFE-4220-B88F-335E3B2F22D3}" type="slidenum">
              <a:rPr lang="it-IT" smtClean="0"/>
              <a:t>9</a:t>
            </a:fld>
            <a:endParaRPr lang="it-IT"/>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96" y="1573530"/>
            <a:ext cx="2456707" cy="347672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278" y="1594200"/>
            <a:ext cx="2456707" cy="347672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7467" y="1614870"/>
            <a:ext cx="2456707" cy="347672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7985" y="1614870"/>
            <a:ext cx="2456707" cy="3476720"/>
          </a:xfrm>
          <a:prstGeom prst="rect">
            <a:avLst/>
          </a:prstGeom>
        </p:spPr>
      </p:pic>
    </p:spTree>
    <p:extLst>
      <p:ext uri="{BB962C8B-B14F-4D97-AF65-F5344CB8AC3E}">
        <p14:creationId xmlns:p14="http://schemas.microsoft.com/office/powerpoint/2010/main" val="11651834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529</TotalTime>
  <Words>1901</Words>
  <Application>Microsoft Office PowerPoint</Application>
  <PresentationFormat>Widescreen</PresentationFormat>
  <Paragraphs>208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Droid Sans Fallback</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Riccardo Remigio</dc:creator>
  <cp:lastModifiedBy>prasanth ravulapalli</cp:lastModifiedBy>
  <cp:revision>35</cp:revision>
  <dcterms:created xsi:type="dcterms:W3CDTF">2017-02-14T14:34:46Z</dcterms:created>
  <dcterms:modified xsi:type="dcterms:W3CDTF">2017-02-28T01:32:47Z</dcterms:modified>
</cp:coreProperties>
</file>