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4/20/2024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4/20/2024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4/20/2024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4/20/2024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4/20/2024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hrm.org/" TargetMode="External"/><Relationship Id="rId3" Type="http://schemas.openxmlformats.org/officeDocument/2006/relationships/hyperlink" Target="https://ieeexplore.ieee.org/" TargetMode="External"/><Relationship Id="rId7" Type="http://schemas.openxmlformats.org/officeDocument/2006/relationships/hyperlink" Target="https://www.datascienceassn.org/" TargetMode="External"/><Relationship Id="rId2" Type="http://schemas.openxmlformats.org/officeDocument/2006/relationships/hyperlink" Target="https://arxiv.org/" TargetMode="External"/><Relationship Id="rId1" Type="http://schemas.openxmlformats.org/officeDocument/2006/relationships/slideLayout" Target="../slideLayouts/slideLayout2.xml"/><Relationship Id="rId6" Type="http://schemas.openxmlformats.org/officeDocument/2006/relationships/hyperlink" Target="https://business.linkedin.com/talent-solutions/workforce-insights" TargetMode="External"/><Relationship Id="rId5" Type="http://schemas.openxmlformats.org/officeDocument/2006/relationships/hyperlink" Target="https://www.datasciencecentral.com/" TargetMode="External"/><Relationship Id="rId4" Type="http://schemas.openxmlformats.org/officeDocument/2006/relationships/hyperlink" Target="https://towardsdatascienc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data science and salaries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851894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Sooraj</a:t>
            </a:r>
            <a:r>
              <a:rPr lang="en-US" sz="2000" b="1" smtClean="0">
                <a:solidFill>
                  <a:schemeClr val="accent1">
                    <a:lumMod val="75000"/>
                  </a:schemeClr>
                </a:solidFill>
                <a:latin typeface="Arial"/>
                <a:cs typeface="Arial"/>
              </a:rPr>
              <a:t> .R</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07).png"/>
          <p:cNvPicPr>
            <a:picLocks noChangeAspect="1"/>
          </p:cNvPicPr>
          <p:nvPr/>
        </p:nvPicPr>
        <p:blipFill>
          <a:blip r:embed="rId2"/>
          <a:stretch>
            <a:fillRect/>
          </a:stretch>
        </p:blipFill>
        <p:spPr>
          <a:xfrm>
            <a:off x="635734" y="673393"/>
            <a:ext cx="4727762" cy="2658068"/>
          </a:xfrm>
          <a:prstGeom prst="rect">
            <a:avLst/>
          </a:prstGeom>
        </p:spPr>
      </p:pic>
      <p:pic>
        <p:nvPicPr>
          <p:cNvPr id="3" name="Picture 2" descr="Screenshot (408).png"/>
          <p:cNvPicPr>
            <a:picLocks noChangeAspect="1"/>
          </p:cNvPicPr>
          <p:nvPr/>
        </p:nvPicPr>
        <p:blipFill>
          <a:blip r:embed="rId3"/>
          <a:stretch>
            <a:fillRect/>
          </a:stretch>
        </p:blipFill>
        <p:spPr>
          <a:xfrm>
            <a:off x="6862069" y="705406"/>
            <a:ext cx="4727762" cy="2658068"/>
          </a:xfrm>
          <a:prstGeom prst="rect">
            <a:avLst/>
          </a:prstGeom>
        </p:spPr>
      </p:pic>
      <p:pic>
        <p:nvPicPr>
          <p:cNvPr id="4" name="Picture 3" descr="Screenshot (409).png"/>
          <p:cNvPicPr>
            <a:picLocks noChangeAspect="1"/>
          </p:cNvPicPr>
          <p:nvPr/>
        </p:nvPicPr>
        <p:blipFill>
          <a:blip r:embed="rId4"/>
          <a:stretch>
            <a:fillRect/>
          </a:stretch>
        </p:blipFill>
        <p:spPr>
          <a:xfrm>
            <a:off x="655514" y="3510116"/>
            <a:ext cx="4727762" cy="2658068"/>
          </a:xfrm>
          <a:prstGeom prst="rect">
            <a:avLst/>
          </a:prstGeom>
        </p:spPr>
      </p:pic>
      <p:pic>
        <p:nvPicPr>
          <p:cNvPr id="5" name="Picture 4" descr="Screenshot (410).png"/>
          <p:cNvPicPr>
            <a:picLocks noChangeAspect="1"/>
          </p:cNvPicPr>
          <p:nvPr/>
        </p:nvPicPr>
        <p:blipFill>
          <a:blip r:embed="rId5"/>
          <a:stretch>
            <a:fillRect/>
          </a:stretch>
        </p:blipFill>
        <p:spPr>
          <a:xfrm>
            <a:off x="6852353" y="3483135"/>
            <a:ext cx="4727762" cy="26580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11).png"/>
          <p:cNvPicPr>
            <a:picLocks noChangeAspect="1"/>
          </p:cNvPicPr>
          <p:nvPr/>
        </p:nvPicPr>
        <p:blipFill>
          <a:blip r:embed="rId2"/>
          <a:stretch>
            <a:fillRect/>
          </a:stretch>
        </p:blipFill>
        <p:spPr>
          <a:xfrm>
            <a:off x="955246" y="747136"/>
            <a:ext cx="4806458" cy="2702313"/>
          </a:xfrm>
          <a:prstGeom prst="rect">
            <a:avLst/>
          </a:prstGeom>
        </p:spPr>
      </p:pic>
      <p:pic>
        <p:nvPicPr>
          <p:cNvPr id="3" name="Picture 2" descr="Screenshot (412).png"/>
          <p:cNvPicPr>
            <a:picLocks noChangeAspect="1"/>
          </p:cNvPicPr>
          <p:nvPr/>
        </p:nvPicPr>
        <p:blipFill>
          <a:blip r:embed="rId3"/>
          <a:stretch>
            <a:fillRect/>
          </a:stretch>
        </p:blipFill>
        <p:spPr>
          <a:xfrm>
            <a:off x="6886613" y="734903"/>
            <a:ext cx="4806458" cy="2702313"/>
          </a:xfrm>
          <a:prstGeom prst="rect">
            <a:avLst/>
          </a:prstGeom>
        </p:spPr>
      </p:pic>
      <p:pic>
        <p:nvPicPr>
          <p:cNvPr id="4" name="Picture 3" descr="Screenshot (413).png"/>
          <p:cNvPicPr>
            <a:picLocks noChangeAspect="1"/>
          </p:cNvPicPr>
          <p:nvPr/>
        </p:nvPicPr>
        <p:blipFill>
          <a:blip r:embed="rId4"/>
          <a:stretch>
            <a:fillRect/>
          </a:stretch>
        </p:blipFill>
        <p:spPr>
          <a:xfrm>
            <a:off x="945529" y="3642852"/>
            <a:ext cx="4806458" cy="2702313"/>
          </a:xfrm>
          <a:prstGeom prst="rect">
            <a:avLst/>
          </a:prstGeom>
        </p:spPr>
      </p:pic>
      <p:pic>
        <p:nvPicPr>
          <p:cNvPr id="5" name="Picture 4" descr="Screenshot (414).png"/>
          <p:cNvPicPr>
            <a:picLocks noChangeAspect="1"/>
          </p:cNvPicPr>
          <p:nvPr/>
        </p:nvPicPr>
        <p:blipFill>
          <a:blip r:embed="rId5"/>
          <a:stretch>
            <a:fillRect/>
          </a:stretch>
        </p:blipFill>
        <p:spPr>
          <a:xfrm>
            <a:off x="6935890" y="3660116"/>
            <a:ext cx="4806458" cy="27023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15).png"/>
          <p:cNvPicPr>
            <a:picLocks noChangeAspect="1"/>
          </p:cNvPicPr>
          <p:nvPr/>
        </p:nvPicPr>
        <p:blipFill>
          <a:blip r:embed="rId2"/>
          <a:stretch>
            <a:fillRect/>
          </a:stretch>
        </p:blipFill>
        <p:spPr>
          <a:xfrm>
            <a:off x="1059078" y="965844"/>
            <a:ext cx="4496148" cy="2527849"/>
          </a:xfrm>
          <a:prstGeom prst="rect">
            <a:avLst/>
          </a:prstGeom>
        </p:spPr>
      </p:pic>
      <p:pic>
        <p:nvPicPr>
          <p:cNvPr id="3" name="Picture 2" descr="Screenshot (416).png"/>
          <p:cNvPicPr>
            <a:picLocks noChangeAspect="1"/>
          </p:cNvPicPr>
          <p:nvPr/>
        </p:nvPicPr>
        <p:blipFill>
          <a:blip r:embed="rId3"/>
          <a:stretch>
            <a:fillRect/>
          </a:stretch>
        </p:blipFill>
        <p:spPr>
          <a:xfrm>
            <a:off x="7226420" y="953612"/>
            <a:ext cx="4496148" cy="2527849"/>
          </a:xfrm>
          <a:prstGeom prst="rect">
            <a:avLst/>
          </a:prstGeom>
        </p:spPr>
      </p:pic>
      <p:pic>
        <p:nvPicPr>
          <p:cNvPr id="4" name="Picture 3" descr="Screenshot (417).png"/>
          <p:cNvPicPr>
            <a:picLocks noChangeAspect="1"/>
          </p:cNvPicPr>
          <p:nvPr/>
        </p:nvPicPr>
        <p:blipFill>
          <a:blip r:embed="rId4"/>
          <a:stretch>
            <a:fillRect/>
          </a:stretch>
        </p:blipFill>
        <p:spPr>
          <a:xfrm>
            <a:off x="1049362" y="3669832"/>
            <a:ext cx="4496148" cy="2527849"/>
          </a:xfrm>
          <a:prstGeom prst="rect">
            <a:avLst/>
          </a:prstGeom>
        </p:spPr>
      </p:pic>
      <p:pic>
        <p:nvPicPr>
          <p:cNvPr id="5" name="Picture 4" descr="Screenshot (418).png"/>
          <p:cNvPicPr>
            <a:picLocks noChangeAspect="1"/>
          </p:cNvPicPr>
          <p:nvPr/>
        </p:nvPicPr>
        <p:blipFill>
          <a:blip r:embed="rId5"/>
          <a:stretch>
            <a:fillRect/>
          </a:stretch>
        </p:blipFill>
        <p:spPr>
          <a:xfrm>
            <a:off x="7246200" y="3672348"/>
            <a:ext cx="4496148" cy="25278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442452" y="1165142"/>
            <a:ext cx="11430000" cy="5456878"/>
          </a:xfrm>
          <a:prstGeom prst="rect">
            <a:avLst/>
          </a:prstGeom>
          <a:noFill/>
        </p:spPr>
        <p:txBody>
          <a:bodyPr wrap="square" rtlCol="0">
            <a:spAutoFit/>
          </a:bodyPr>
          <a:lstStyle/>
          <a:p>
            <a:pPr algn="just">
              <a:lnSpc>
                <a:spcPct val="130000"/>
              </a:lnSpc>
            </a:pPr>
            <a:r>
              <a:rPr lang="en-US" dirty="0" smtClean="0"/>
              <a:t>                                                                            The integration of data science into salary analysis has revolutionized how organizations understand and manage compensation for data science professionals. Through advanced algorithms, machine learning models, and systematic approaches, valuable insights can be gleaned regarding the factors influencing salaries in this </a:t>
            </a:r>
            <a:r>
              <a:rPr lang="en-US" dirty="0" err="1" smtClean="0"/>
              <a:t>field.By</a:t>
            </a:r>
            <a:r>
              <a:rPr lang="en-US" dirty="0" smtClean="0"/>
              <a:t> collecting and preprocessing relevant data, including years of experience, education levels, programming language proficiencies, and geographical locations, organizations can build robust predictive models. These models not only help in estimating salaries accurately but also uncover hidden patterns and correlations among </a:t>
            </a:r>
            <a:r>
              <a:rPr lang="en-US" dirty="0" err="1" smtClean="0"/>
              <a:t>variables.The</a:t>
            </a:r>
            <a:r>
              <a:rPr lang="en-US" dirty="0" smtClean="0"/>
              <a:t> deployment of such models through APIs or integrated systems ensures that decision-makers have real-time access to salary predictions and insights. This empowers HR departments and hiring managers to make informed decisions regarding compensation packages, talent acquisition strategies, and resource </a:t>
            </a:r>
            <a:r>
              <a:rPr lang="en-US" dirty="0" err="1" smtClean="0"/>
              <a:t>allocation.Moreover</a:t>
            </a:r>
            <a:r>
              <a:rPr lang="en-US" dirty="0" smtClean="0"/>
              <a:t>, the continuous monitoring, evaluation, and refinement of these systems contribute to their effectiveness and relevance over time. Regular updates, model recalibration, and incorporating feedback from stakeholders ensure that the models remain aligned with evolving market trends and organizational </a:t>
            </a:r>
            <a:r>
              <a:rPr lang="en-US" dirty="0" err="1" smtClean="0"/>
              <a:t>goals.In</a:t>
            </a:r>
            <a:r>
              <a:rPr lang="en-US" dirty="0" smtClean="0"/>
              <a:t> essence, the synergy between data science and salary analysis enables organizations to optimize their human capital management strategies, attract top talent, and maintain competitiveness in the dynamic landscape of the data science industry.</a:t>
            </a:r>
          </a:p>
        </p:txBody>
      </p:sp>
    </p:spTree>
    <p:extLst>
      <p:ext uri="{BB962C8B-B14F-4D97-AF65-F5344CB8AC3E}">
        <p14:creationId xmlns=""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693173" y="1179871"/>
            <a:ext cx="11312013" cy="1015663"/>
          </a:xfrm>
          <a:prstGeom prst="rect">
            <a:avLst/>
          </a:prstGeom>
          <a:noFill/>
        </p:spPr>
        <p:txBody>
          <a:bodyPr wrap="square" rtlCol="0">
            <a:spAutoFit/>
          </a:bodyPr>
          <a:lstStyle/>
          <a:p>
            <a:pPr algn="just"/>
            <a:r>
              <a:rPr lang="en-US" sz="2000" dirty="0" smtClean="0"/>
              <a:t/>
            </a:r>
            <a:br>
              <a:rPr lang="en-US" sz="2000" dirty="0" smtClean="0"/>
            </a:br>
            <a:r>
              <a:rPr lang="en-US" sz="2000" dirty="0" smtClean="0"/>
              <a:t>                                                           The future scope of data science in relation to salaries is expansive and promising. Here are some key areas where we can expect significant developments:</a:t>
            </a:r>
          </a:p>
        </p:txBody>
      </p:sp>
      <p:sp>
        <p:nvSpPr>
          <p:cNvPr id="7" name="TextBox 6"/>
          <p:cNvSpPr txBox="1"/>
          <p:nvPr/>
        </p:nvSpPr>
        <p:spPr>
          <a:xfrm>
            <a:off x="5073445" y="2389239"/>
            <a:ext cx="5043949" cy="3416320"/>
          </a:xfrm>
          <a:prstGeom prst="rect">
            <a:avLst/>
          </a:prstGeom>
          <a:noFill/>
        </p:spPr>
        <p:txBody>
          <a:bodyPr wrap="square" rtlCol="0">
            <a:spAutoFit/>
          </a:bodyPr>
          <a:lstStyle/>
          <a:p>
            <a:pPr>
              <a:lnSpc>
                <a:spcPct val="150000"/>
              </a:lnSpc>
              <a:buFont typeface="Wingdings" pitchFamily="2" charset="2"/>
              <a:buChar char="v"/>
            </a:pPr>
            <a:r>
              <a:rPr lang="en-US" dirty="0" smtClean="0"/>
              <a:t>Advanced Machine Learning Models</a:t>
            </a:r>
          </a:p>
          <a:p>
            <a:pPr>
              <a:lnSpc>
                <a:spcPct val="150000"/>
              </a:lnSpc>
              <a:buFont typeface="Wingdings" pitchFamily="2" charset="2"/>
              <a:buChar char="v"/>
            </a:pPr>
            <a:r>
              <a:rPr lang="en-US" dirty="0" smtClean="0"/>
              <a:t>Big Data and AI Integration</a:t>
            </a:r>
          </a:p>
          <a:p>
            <a:pPr>
              <a:lnSpc>
                <a:spcPct val="150000"/>
              </a:lnSpc>
              <a:buFont typeface="Wingdings" pitchFamily="2" charset="2"/>
              <a:buChar char="v"/>
            </a:pPr>
            <a:r>
              <a:rPr lang="en-US" dirty="0" smtClean="0"/>
              <a:t>Personalized Salary Recommendations</a:t>
            </a:r>
          </a:p>
          <a:p>
            <a:pPr>
              <a:lnSpc>
                <a:spcPct val="150000"/>
              </a:lnSpc>
              <a:buFont typeface="Wingdings" pitchFamily="2" charset="2"/>
              <a:buChar char="v"/>
            </a:pPr>
            <a:r>
              <a:rPr lang="en-US" dirty="0" smtClean="0"/>
              <a:t>Ethical Considerations</a:t>
            </a:r>
          </a:p>
          <a:p>
            <a:pPr>
              <a:lnSpc>
                <a:spcPct val="150000"/>
              </a:lnSpc>
              <a:buFont typeface="Wingdings" pitchFamily="2" charset="2"/>
              <a:buChar char="v"/>
            </a:pPr>
            <a:r>
              <a:rPr lang="en-US" dirty="0" smtClean="0"/>
              <a:t>Predictive Analytics for Workforce Planning</a:t>
            </a:r>
          </a:p>
          <a:p>
            <a:pPr>
              <a:lnSpc>
                <a:spcPct val="150000"/>
              </a:lnSpc>
              <a:buFont typeface="Wingdings" pitchFamily="2" charset="2"/>
              <a:buChar char="v"/>
            </a:pPr>
            <a:r>
              <a:rPr lang="en-US" dirty="0" err="1" smtClean="0"/>
              <a:t>Blockchain</a:t>
            </a:r>
            <a:r>
              <a:rPr lang="en-US" dirty="0" smtClean="0"/>
              <a:t> for Transparent Salary Negotiations</a:t>
            </a:r>
          </a:p>
          <a:p>
            <a:pPr>
              <a:lnSpc>
                <a:spcPct val="150000"/>
              </a:lnSpc>
              <a:buFont typeface="Wingdings" pitchFamily="2" charset="2"/>
              <a:buChar char="v"/>
            </a:pPr>
            <a:r>
              <a:rPr lang="en-US" dirty="0" smtClean="0"/>
              <a:t>Global Talent Market Analysis</a:t>
            </a:r>
          </a:p>
          <a:p>
            <a:pPr>
              <a:lnSpc>
                <a:spcPct val="150000"/>
              </a:lnSpc>
              <a:buFont typeface="Wingdings" pitchFamily="2" charset="2"/>
              <a:buChar char="v"/>
            </a:pPr>
            <a:r>
              <a:rPr lang="en-US" dirty="0" smtClean="0"/>
              <a:t>Continuous Learning and Adaptation</a:t>
            </a:r>
          </a:p>
        </p:txBody>
      </p:sp>
    </p:spTree>
    <p:extLst>
      <p:ext uri="{BB962C8B-B14F-4D97-AF65-F5344CB8AC3E}">
        <p14:creationId xmlns=""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619432" y="1150374"/>
            <a:ext cx="11253019" cy="5632311"/>
          </a:xfrm>
          <a:prstGeom prst="rect">
            <a:avLst/>
          </a:prstGeom>
          <a:noFill/>
        </p:spPr>
        <p:txBody>
          <a:bodyPr wrap="square" rtlCol="0">
            <a:spAutoFit/>
          </a:bodyPr>
          <a:lstStyle/>
          <a:p>
            <a:pPr>
              <a:buFont typeface="Wingdings" pitchFamily="2" charset="2"/>
              <a:buChar char="ü"/>
            </a:pPr>
            <a:r>
              <a:rPr lang="en-US" b="1" dirty="0" smtClean="0"/>
              <a:t>Books</a:t>
            </a:r>
            <a:r>
              <a:rPr lang="en-US" dirty="0" smtClean="0"/>
              <a:t>:</a:t>
            </a:r>
          </a:p>
          <a:p>
            <a:pPr lvl="1">
              <a:buFont typeface="Wingdings" pitchFamily="2" charset="2"/>
              <a:buChar char="ü"/>
            </a:pPr>
            <a:r>
              <a:rPr lang="en-US" dirty="0" smtClean="0"/>
              <a:t>"Data Science for Business: What You Need to Know about Data Mining and Data-Analytic Thinking" by Foster Provost and Tom Fawcett.</a:t>
            </a:r>
          </a:p>
          <a:p>
            <a:pPr lvl="1">
              <a:buFont typeface="Wingdings" pitchFamily="2" charset="2"/>
              <a:buChar char="ü"/>
            </a:pPr>
            <a:r>
              <a:rPr lang="en-US" dirty="0" smtClean="0"/>
              <a:t>"The Data Science Handbook" by Field Cady.</a:t>
            </a:r>
          </a:p>
          <a:p>
            <a:pPr>
              <a:buFont typeface="Wingdings" pitchFamily="2" charset="2"/>
              <a:buChar char="ü"/>
            </a:pPr>
            <a:r>
              <a:rPr lang="en-US" b="1" dirty="0" smtClean="0"/>
              <a:t>Research Papers</a:t>
            </a:r>
            <a:r>
              <a:rPr lang="en-US" dirty="0" smtClean="0"/>
              <a:t>:</a:t>
            </a:r>
          </a:p>
          <a:p>
            <a:pPr lvl="1">
              <a:buFont typeface="Wingdings" pitchFamily="2" charset="2"/>
              <a:buChar char="ü"/>
            </a:pPr>
            <a:r>
              <a:rPr lang="en-US" dirty="0" smtClean="0"/>
              <a:t>"Predicting Data Scientist Salaries" by Amir </a:t>
            </a:r>
            <a:r>
              <a:rPr lang="en-US" dirty="0" err="1" smtClean="0"/>
              <a:t>Ekhlassi</a:t>
            </a:r>
            <a:r>
              <a:rPr lang="en-US" dirty="0" smtClean="0"/>
              <a:t> et al. (Available on </a:t>
            </a:r>
            <a:r>
              <a:rPr lang="en-US" dirty="0" err="1" smtClean="0"/>
              <a:t>arXiv</a:t>
            </a:r>
            <a:r>
              <a:rPr lang="en-US" dirty="0" smtClean="0"/>
              <a:t>: </a:t>
            </a:r>
            <a:r>
              <a:rPr lang="en-US" dirty="0" smtClean="0">
                <a:hlinkClick r:id="rId2"/>
              </a:rPr>
              <a:t>arxiv.org</a:t>
            </a:r>
            <a:r>
              <a:rPr lang="en-US" dirty="0" smtClean="0"/>
              <a:t>)</a:t>
            </a:r>
          </a:p>
          <a:p>
            <a:pPr lvl="1">
              <a:buFont typeface="Wingdings" pitchFamily="2" charset="2"/>
              <a:buChar char="ü"/>
            </a:pPr>
            <a:r>
              <a:rPr lang="en-US" dirty="0" smtClean="0"/>
              <a:t>"Machine Learning Approaches to Predict Salaries Based on Job Descriptions" by Steven K. Sheppard et al. (Available on IEEE </a:t>
            </a:r>
            <a:r>
              <a:rPr lang="en-US" dirty="0" err="1" smtClean="0"/>
              <a:t>Xplore</a:t>
            </a:r>
            <a:r>
              <a:rPr lang="en-US" dirty="0" smtClean="0"/>
              <a:t>: </a:t>
            </a:r>
            <a:r>
              <a:rPr lang="en-US" dirty="0" smtClean="0">
                <a:hlinkClick r:id="rId3"/>
              </a:rPr>
              <a:t>ieeexplore.ieee.org</a:t>
            </a:r>
            <a:r>
              <a:rPr lang="en-US" dirty="0" smtClean="0"/>
              <a:t>)</a:t>
            </a:r>
          </a:p>
          <a:p>
            <a:pPr>
              <a:buFont typeface="Wingdings" pitchFamily="2" charset="2"/>
              <a:buChar char="ü"/>
            </a:pPr>
            <a:r>
              <a:rPr lang="en-US" b="1" dirty="0" smtClean="0"/>
              <a:t>Online Articles and Blogs</a:t>
            </a:r>
            <a:r>
              <a:rPr lang="en-US" dirty="0" smtClean="0"/>
              <a:t>:</a:t>
            </a:r>
          </a:p>
          <a:p>
            <a:pPr lvl="1">
              <a:buFont typeface="Wingdings" pitchFamily="2" charset="2"/>
              <a:buChar char="ü"/>
            </a:pPr>
            <a:r>
              <a:rPr lang="en-US" dirty="0" smtClean="0"/>
              <a:t>Towards Data Science (Medium publication): </a:t>
            </a:r>
            <a:r>
              <a:rPr lang="en-US" dirty="0" smtClean="0">
                <a:hlinkClick r:id="rId4"/>
              </a:rPr>
              <a:t>towardsdatascience.com</a:t>
            </a:r>
            <a:endParaRPr lang="en-US" dirty="0" smtClean="0"/>
          </a:p>
          <a:p>
            <a:pPr lvl="1">
              <a:buFont typeface="Wingdings" pitchFamily="2" charset="2"/>
              <a:buChar char="ü"/>
            </a:pPr>
            <a:r>
              <a:rPr lang="en-US" dirty="0" smtClean="0"/>
              <a:t>Data Science Central: </a:t>
            </a:r>
            <a:r>
              <a:rPr lang="en-US" dirty="0" smtClean="0">
                <a:hlinkClick r:id="rId5"/>
              </a:rPr>
              <a:t>www.datasciencecentral.com</a:t>
            </a:r>
            <a:endParaRPr lang="en-US" dirty="0" smtClean="0"/>
          </a:p>
          <a:p>
            <a:pPr>
              <a:buFont typeface="Wingdings" pitchFamily="2" charset="2"/>
              <a:buChar char="ü"/>
            </a:pPr>
            <a:r>
              <a:rPr lang="en-US" b="1" dirty="0" smtClean="0"/>
              <a:t>Industry Reports and Surveys</a:t>
            </a:r>
            <a:r>
              <a:rPr lang="en-US" dirty="0" smtClean="0"/>
              <a:t>:</a:t>
            </a:r>
          </a:p>
          <a:p>
            <a:pPr lvl="1">
              <a:buFont typeface="Wingdings" pitchFamily="2" charset="2"/>
              <a:buChar char="ü"/>
            </a:pPr>
            <a:r>
              <a:rPr lang="en-US" dirty="0" err="1" smtClean="0"/>
              <a:t>Glassdoor</a:t>
            </a:r>
            <a:r>
              <a:rPr lang="en-US" dirty="0" smtClean="0"/>
              <a:t> Economic Research: www.glassdoor.com/research</a:t>
            </a:r>
          </a:p>
          <a:p>
            <a:pPr lvl="1">
              <a:buFont typeface="Wingdings" pitchFamily="2" charset="2"/>
              <a:buChar char="ü"/>
            </a:pPr>
            <a:r>
              <a:rPr lang="en-US" dirty="0" smtClean="0"/>
              <a:t>LinkedIn Workforce Report: </a:t>
            </a:r>
            <a:r>
              <a:rPr lang="en-US" dirty="0" smtClean="0">
                <a:hlinkClick r:id="rId6"/>
              </a:rPr>
              <a:t>business.linkedin.com/talent-solutions/workforce-insights</a:t>
            </a:r>
            <a:endParaRPr lang="en-US" dirty="0" smtClean="0"/>
          </a:p>
          <a:p>
            <a:pPr>
              <a:buFont typeface="Wingdings" pitchFamily="2" charset="2"/>
              <a:buChar char="ü"/>
            </a:pPr>
            <a:r>
              <a:rPr lang="en-US" b="1" dirty="0" smtClean="0"/>
              <a:t>Online Courses</a:t>
            </a:r>
            <a:r>
              <a:rPr lang="en-US" dirty="0" smtClean="0"/>
              <a:t>:</a:t>
            </a:r>
          </a:p>
          <a:p>
            <a:pPr lvl="1">
              <a:buFont typeface="Wingdings" pitchFamily="2" charset="2"/>
              <a:buChar char="ü"/>
            </a:pPr>
            <a:r>
              <a:rPr lang="en-US" dirty="0" err="1" smtClean="0"/>
              <a:t>Coursera</a:t>
            </a:r>
            <a:r>
              <a:rPr lang="en-US" dirty="0" smtClean="0"/>
              <a:t>: Various courses on data science, machine learning, and HR analytics.</a:t>
            </a:r>
          </a:p>
          <a:p>
            <a:pPr lvl="1">
              <a:buFont typeface="Wingdings" pitchFamily="2" charset="2"/>
              <a:buChar char="ü"/>
            </a:pPr>
            <a:r>
              <a:rPr lang="en-US" dirty="0" err="1" smtClean="0"/>
              <a:t>edX</a:t>
            </a:r>
            <a:r>
              <a:rPr lang="en-US" dirty="0" smtClean="0"/>
              <a:t>: Data science and analytics courses from universities and institutions.</a:t>
            </a:r>
          </a:p>
          <a:p>
            <a:pPr>
              <a:buFont typeface="Wingdings" pitchFamily="2" charset="2"/>
              <a:buChar char="ü"/>
            </a:pPr>
            <a:r>
              <a:rPr lang="en-US" b="1" dirty="0" smtClean="0"/>
              <a:t>Professional Organizations</a:t>
            </a:r>
            <a:r>
              <a:rPr lang="en-US" dirty="0" smtClean="0"/>
              <a:t>:</a:t>
            </a:r>
          </a:p>
          <a:p>
            <a:pPr lvl="1">
              <a:buFont typeface="Wingdings" pitchFamily="2" charset="2"/>
              <a:buChar char="ü"/>
            </a:pPr>
            <a:r>
              <a:rPr lang="en-US" dirty="0" smtClean="0"/>
              <a:t>Data Science Association: </a:t>
            </a:r>
            <a:r>
              <a:rPr lang="en-US" dirty="0" smtClean="0">
                <a:hlinkClick r:id="rId7"/>
              </a:rPr>
              <a:t>www.datascienceassn.org</a:t>
            </a:r>
            <a:endParaRPr lang="en-US" dirty="0" smtClean="0"/>
          </a:p>
          <a:p>
            <a:pPr lvl="1">
              <a:buFont typeface="Wingdings" pitchFamily="2" charset="2"/>
              <a:buChar char="ü"/>
            </a:pPr>
            <a:r>
              <a:rPr lang="en-US" dirty="0" smtClean="0"/>
              <a:t>Society for Human Resource Management (SHRM): </a:t>
            </a:r>
            <a:r>
              <a:rPr lang="en-US" dirty="0" smtClean="0">
                <a:hlinkClick r:id="rId8"/>
              </a:rPr>
              <a:t>www.shrm.org</a:t>
            </a:r>
            <a:endParaRPr lang="en-US" dirty="0" smtClean="0"/>
          </a:p>
        </p:txBody>
      </p:sp>
    </p:spTree>
    <p:extLst>
      <p:ext uri="{BB962C8B-B14F-4D97-AF65-F5344CB8AC3E}">
        <p14:creationId xmlns=""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p:cNvSpPr txBox="1"/>
          <p:nvPr/>
        </p:nvSpPr>
        <p:spPr>
          <a:xfrm>
            <a:off x="796413" y="1533832"/>
            <a:ext cx="10648335" cy="4524315"/>
          </a:xfrm>
          <a:prstGeom prst="rect">
            <a:avLst/>
          </a:prstGeom>
          <a:noFill/>
        </p:spPr>
        <p:txBody>
          <a:bodyPr wrap="square" rtlCol="0">
            <a:spAutoFit/>
          </a:bodyPr>
          <a:lstStyle/>
          <a:p>
            <a:pPr algn="just"/>
            <a:r>
              <a:rPr lang="en-US" dirty="0" smtClean="0"/>
              <a:t>                                                                                             An HR analytics firm wants to analyze the factors influencing salaries in the data science field. They have collected a dataset containing information such as years of experience, level of education, programming languages known, and location of the data scientists. The goal is to build a predictive model that can accurately estimate salaries based on these factors.</a:t>
            </a:r>
          </a:p>
          <a:p>
            <a:pPr algn="just"/>
            <a:r>
              <a:rPr lang="en-US" dirty="0" smtClean="0"/>
              <a:t>The dataset includes:</a:t>
            </a:r>
          </a:p>
          <a:p>
            <a:pPr>
              <a:lnSpc>
                <a:spcPct val="200000"/>
              </a:lnSpc>
              <a:buFont typeface="Wingdings" pitchFamily="2" charset="2"/>
              <a:buChar char="Ø"/>
            </a:pPr>
            <a:r>
              <a:rPr lang="en-US" dirty="0" smtClean="0"/>
              <a:t>Years of experience (numeric)</a:t>
            </a:r>
          </a:p>
          <a:p>
            <a:pPr>
              <a:lnSpc>
                <a:spcPct val="200000"/>
              </a:lnSpc>
              <a:buFont typeface="Wingdings" pitchFamily="2" charset="2"/>
              <a:buChar char="Ø"/>
            </a:pPr>
            <a:r>
              <a:rPr lang="en-US" dirty="0" smtClean="0"/>
              <a:t>Level of education (categorical: Bachelor's, Master's, PhD)</a:t>
            </a:r>
          </a:p>
          <a:p>
            <a:pPr>
              <a:lnSpc>
                <a:spcPct val="200000"/>
              </a:lnSpc>
              <a:buFont typeface="Wingdings" pitchFamily="2" charset="2"/>
              <a:buChar char="Ø"/>
            </a:pPr>
            <a:r>
              <a:rPr lang="en-US" dirty="0" smtClean="0"/>
              <a:t>Programming languages known (categorical: Python, R, SQL, Java, etc.)</a:t>
            </a:r>
          </a:p>
          <a:p>
            <a:pPr>
              <a:lnSpc>
                <a:spcPct val="200000"/>
              </a:lnSpc>
              <a:buFont typeface="Wingdings" pitchFamily="2" charset="2"/>
              <a:buChar char="Ø"/>
            </a:pPr>
            <a:r>
              <a:rPr lang="en-US" dirty="0" smtClean="0"/>
              <a:t>Location (categorical: City A, City B, City C, etc.)</a:t>
            </a:r>
          </a:p>
          <a:p>
            <a:pPr>
              <a:lnSpc>
                <a:spcPct val="200000"/>
              </a:lnSpc>
              <a:buFont typeface="Wingdings" pitchFamily="2" charset="2"/>
              <a:buChar char="Ø"/>
            </a:pPr>
            <a:r>
              <a:rPr lang="en-US" dirty="0" smtClean="0"/>
              <a:t>Salary (numeric)</a:t>
            </a:r>
          </a:p>
          <a:p>
            <a:r>
              <a:rPr lang="en-US" dirty="0" smtClean="0"/>
              <a:t>                               </a:t>
            </a:r>
            <a:endParaRPr lang="en-US"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36946" y="58416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9432" y="988144"/>
            <a:ext cx="11341510" cy="6186309"/>
          </a:xfrm>
          <a:prstGeom prst="rect">
            <a:avLst/>
          </a:prstGeom>
          <a:noFill/>
        </p:spPr>
        <p:txBody>
          <a:bodyPr wrap="square" rtlCol="0">
            <a:spAutoFit/>
          </a:bodyPr>
          <a:lstStyle/>
          <a:p>
            <a:pPr>
              <a:buFont typeface="Wingdings" pitchFamily="2" charset="2"/>
              <a:buChar char="§"/>
            </a:pPr>
            <a:r>
              <a:rPr lang="en-US" b="1" dirty="0" smtClean="0"/>
              <a:t>Data Preprocessing</a:t>
            </a:r>
            <a:r>
              <a:rPr lang="en-US" dirty="0" smtClean="0"/>
              <a:t>:</a:t>
            </a:r>
          </a:p>
          <a:p>
            <a:pPr lvl="1">
              <a:buFont typeface="Wingdings" pitchFamily="2" charset="2"/>
              <a:buChar char="§"/>
            </a:pPr>
            <a:r>
              <a:rPr lang="en-US" dirty="0" smtClean="0"/>
              <a:t>Clean the dataset to handle missing values, outliers, and inconsistencies.</a:t>
            </a:r>
          </a:p>
          <a:p>
            <a:pPr lvl="1">
              <a:buFont typeface="Wingdings" pitchFamily="2" charset="2"/>
              <a:buChar char="§"/>
            </a:pPr>
            <a:r>
              <a:rPr lang="en-US" dirty="0" smtClean="0"/>
              <a:t>Convert categorical variables (education level, programming languages, and location) into numerical representations using techniques like one-hot encoding or label encoding.</a:t>
            </a:r>
          </a:p>
          <a:p>
            <a:pPr>
              <a:buFont typeface="Wingdings" pitchFamily="2" charset="2"/>
              <a:buChar char="§"/>
            </a:pPr>
            <a:r>
              <a:rPr lang="en-US" b="1" dirty="0" smtClean="0"/>
              <a:t>Exploratory Data Analysis (EDA)</a:t>
            </a:r>
            <a:r>
              <a:rPr lang="en-US" dirty="0" smtClean="0"/>
              <a:t>:</a:t>
            </a:r>
          </a:p>
          <a:p>
            <a:pPr lvl="1">
              <a:buFont typeface="Wingdings" pitchFamily="2" charset="2"/>
              <a:buChar char="§"/>
            </a:pPr>
            <a:r>
              <a:rPr lang="en-US" dirty="0" smtClean="0"/>
              <a:t>Conduct EDA to understand the distribution and relationships between variables.</a:t>
            </a:r>
          </a:p>
          <a:p>
            <a:pPr lvl="1">
              <a:buFont typeface="Wingdings" pitchFamily="2" charset="2"/>
              <a:buChar char="§"/>
            </a:pPr>
            <a:r>
              <a:rPr lang="en-US" dirty="0" smtClean="0"/>
              <a:t>Explore the correlation between years of experience, education level, programming languages, location, and salaries.</a:t>
            </a:r>
          </a:p>
          <a:p>
            <a:pPr lvl="1">
              <a:buFont typeface="Wingdings" pitchFamily="2" charset="2"/>
              <a:buChar char="§"/>
            </a:pPr>
            <a:r>
              <a:rPr lang="en-US" dirty="0" smtClean="0"/>
              <a:t>Visualize salary distributions across different cities and educational backgrounds.</a:t>
            </a:r>
          </a:p>
          <a:p>
            <a:pPr>
              <a:buFont typeface="Wingdings" pitchFamily="2" charset="2"/>
              <a:buChar char="§"/>
            </a:pPr>
            <a:r>
              <a:rPr lang="en-US" b="1" dirty="0" smtClean="0"/>
              <a:t>Feature Selection</a:t>
            </a:r>
            <a:r>
              <a:rPr lang="en-US" dirty="0" smtClean="0"/>
              <a:t>:</a:t>
            </a:r>
          </a:p>
          <a:p>
            <a:pPr lvl="1">
              <a:buFont typeface="Wingdings" pitchFamily="2" charset="2"/>
              <a:buChar char="§"/>
            </a:pPr>
            <a:r>
              <a:rPr lang="en-US" dirty="0" smtClean="0"/>
              <a:t>Use techniques like correlation analysis, feature importance, or domain knowledge to select relevant features that have the most significant impact on salaries.</a:t>
            </a:r>
          </a:p>
          <a:p>
            <a:pPr>
              <a:buFont typeface="Wingdings" pitchFamily="2" charset="2"/>
              <a:buChar char="§"/>
            </a:pPr>
            <a:r>
              <a:rPr lang="en-US" b="1" dirty="0" smtClean="0"/>
              <a:t>Model Building</a:t>
            </a:r>
            <a:r>
              <a:rPr lang="en-US" dirty="0" smtClean="0"/>
              <a:t>:</a:t>
            </a:r>
          </a:p>
          <a:p>
            <a:pPr lvl="1">
              <a:buFont typeface="Wingdings" pitchFamily="2" charset="2"/>
              <a:buChar char="§"/>
            </a:pPr>
            <a:r>
              <a:rPr lang="en-US" dirty="0" smtClean="0"/>
              <a:t>Split the dataset into training and testing sets.</a:t>
            </a:r>
          </a:p>
          <a:p>
            <a:pPr lvl="1">
              <a:buFont typeface="Wingdings" pitchFamily="2" charset="2"/>
              <a:buChar char="§"/>
            </a:pPr>
            <a:r>
              <a:rPr lang="en-US" dirty="0" smtClean="0"/>
              <a:t>Apply machine learning algorithms such as linear regression, decision trees, random forests, or gradient boosting to build a predictive model.</a:t>
            </a:r>
          </a:p>
          <a:p>
            <a:pPr lvl="1">
              <a:buFont typeface="Wingdings" pitchFamily="2" charset="2"/>
              <a:buChar char="§"/>
            </a:pPr>
            <a:r>
              <a:rPr lang="en-US" dirty="0" smtClean="0"/>
              <a:t>Use techniques like cross-validation and </a:t>
            </a:r>
            <a:r>
              <a:rPr lang="en-US" dirty="0" err="1" smtClean="0"/>
              <a:t>hyperparameter</a:t>
            </a:r>
            <a:r>
              <a:rPr lang="en-US" dirty="0" smtClean="0"/>
              <a:t> tuning to optimize the model's performance.</a:t>
            </a:r>
          </a:p>
          <a:p>
            <a:pPr>
              <a:buFont typeface="Wingdings" pitchFamily="2" charset="2"/>
              <a:buChar char="§"/>
            </a:pPr>
            <a:r>
              <a:rPr lang="en-US" b="1" dirty="0" smtClean="0"/>
              <a:t>Model Evaluation</a:t>
            </a:r>
            <a:r>
              <a:rPr lang="en-US" dirty="0" smtClean="0"/>
              <a:t>:</a:t>
            </a:r>
          </a:p>
          <a:p>
            <a:pPr lvl="1">
              <a:buFont typeface="Wingdings" pitchFamily="2" charset="2"/>
              <a:buChar char="§"/>
            </a:pPr>
            <a:r>
              <a:rPr lang="en-US" dirty="0" smtClean="0"/>
              <a:t>Evaluate the model using metrics like Mean Squared Error (MSE), R-squared, or Mean Absolute Error (MAE) to assess its predictive accuracy.</a:t>
            </a:r>
          </a:p>
          <a:p>
            <a:pPr lvl="1">
              <a:buFont typeface="Wingdings" pitchFamily="2" charset="2"/>
              <a:buChar char="§"/>
            </a:pPr>
            <a:r>
              <a:rPr lang="en-US" dirty="0" smtClean="0"/>
              <a:t>Compare the model's performance with baseline models or industry benchmarks.</a:t>
            </a:r>
          </a:p>
          <a:p>
            <a:pPr>
              <a:buFont typeface="Wingdings" pitchFamily="2" charset="2"/>
              <a:buChar char="§"/>
            </a:pPr>
            <a:endParaRPr lang="en-US"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TextBox 3"/>
          <p:cNvSpPr txBox="1"/>
          <p:nvPr/>
        </p:nvSpPr>
        <p:spPr>
          <a:xfrm>
            <a:off x="678426" y="1271855"/>
            <a:ext cx="11149781" cy="923330"/>
          </a:xfrm>
          <a:prstGeom prst="rect">
            <a:avLst/>
          </a:prstGeom>
          <a:noFill/>
        </p:spPr>
        <p:txBody>
          <a:bodyPr wrap="square" rtlCol="0">
            <a:spAutoFit/>
          </a:bodyPr>
          <a:lstStyle/>
          <a:p>
            <a:pPr algn="just"/>
            <a:r>
              <a:rPr lang="en-US" dirty="0" smtClean="0"/>
              <a:t>                                                                                         Taking a systems approach to understanding data science salaries involves considering the various interconnected elements and stakeholders involved in the process. Here's how you could break it down:</a:t>
            </a:r>
          </a:p>
        </p:txBody>
      </p:sp>
      <p:sp>
        <p:nvSpPr>
          <p:cNvPr id="6" name="TextBox 5"/>
          <p:cNvSpPr txBox="1"/>
          <p:nvPr/>
        </p:nvSpPr>
        <p:spPr>
          <a:xfrm>
            <a:off x="3790335" y="2462980"/>
            <a:ext cx="4483510" cy="3970318"/>
          </a:xfrm>
          <a:prstGeom prst="rect">
            <a:avLst/>
          </a:prstGeom>
          <a:noFill/>
        </p:spPr>
        <p:txBody>
          <a:bodyPr wrap="square" rtlCol="0">
            <a:spAutoFit/>
          </a:bodyPr>
          <a:lstStyle/>
          <a:p>
            <a:pPr>
              <a:lnSpc>
                <a:spcPct val="200000"/>
              </a:lnSpc>
              <a:buFont typeface="Wingdings" pitchFamily="2" charset="2"/>
              <a:buChar char="v"/>
            </a:pPr>
            <a:r>
              <a:rPr lang="en-US" dirty="0" smtClean="0"/>
              <a:t>System Identification Data Collection</a:t>
            </a:r>
          </a:p>
          <a:p>
            <a:pPr>
              <a:lnSpc>
                <a:spcPct val="200000"/>
              </a:lnSpc>
              <a:buFont typeface="Wingdings" pitchFamily="2" charset="2"/>
              <a:buChar char="v"/>
            </a:pPr>
            <a:r>
              <a:rPr lang="en-US" dirty="0" smtClean="0"/>
              <a:t>Data Processing and Analysis</a:t>
            </a:r>
          </a:p>
          <a:p>
            <a:pPr>
              <a:lnSpc>
                <a:spcPct val="200000"/>
              </a:lnSpc>
              <a:buFont typeface="Wingdings" pitchFamily="2" charset="2"/>
              <a:buChar char="v"/>
            </a:pPr>
            <a:r>
              <a:rPr lang="en-US" dirty="0" smtClean="0"/>
              <a:t>Stakeholder Analysis</a:t>
            </a:r>
          </a:p>
          <a:p>
            <a:pPr>
              <a:lnSpc>
                <a:spcPct val="200000"/>
              </a:lnSpc>
              <a:buFont typeface="Wingdings" pitchFamily="2" charset="2"/>
              <a:buChar char="v"/>
            </a:pPr>
            <a:r>
              <a:rPr lang="en-US" dirty="0" smtClean="0"/>
              <a:t>Model Development</a:t>
            </a:r>
          </a:p>
          <a:p>
            <a:pPr>
              <a:lnSpc>
                <a:spcPct val="200000"/>
              </a:lnSpc>
              <a:buFont typeface="Wingdings" pitchFamily="2" charset="2"/>
              <a:buChar char="v"/>
            </a:pPr>
            <a:r>
              <a:rPr lang="en-US" dirty="0" smtClean="0"/>
              <a:t>Feedback Loop</a:t>
            </a:r>
          </a:p>
          <a:p>
            <a:pPr>
              <a:lnSpc>
                <a:spcPct val="200000"/>
              </a:lnSpc>
              <a:buFont typeface="Wingdings" pitchFamily="2" charset="2"/>
              <a:buChar char="v"/>
            </a:pPr>
            <a:r>
              <a:rPr lang="en-US" dirty="0" smtClean="0"/>
              <a:t>Decision Support</a:t>
            </a:r>
          </a:p>
          <a:p>
            <a:pPr>
              <a:lnSpc>
                <a:spcPct val="200000"/>
              </a:lnSpc>
              <a:buFont typeface="Wingdings" pitchFamily="2" charset="2"/>
              <a:buChar char="v"/>
            </a:pPr>
            <a:r>
              <a:rPr lang="en-US" dirty="0" smtClean="0"/>
              <a:t>Continuous Improvement</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p:cNvSpPr txBox="1"/>
          <p:nvPr/>
        </p:nvSpPr>
        <p:spPr>
          <a:xfrm>
            <a:off x="589935" y="1165123"/>
            <a:ext cx="11061290" cy="5632311"/>
          </a:xfrm>
          <a:prstGeom prst="rect">
            <a:avLst/>
          </a:prstGeom>
          <a:noFill/>
        </p:spPr>
        <p:txBody>
          <a:bodyPr wrap="square" rtlCol="0">
            <a:spAutoFit/>
          </a:bodyPr>
          <a:lstStyle/>
          <a:p>
            <a:pPr algn="ctr"/>
            <a:r>
              <a:rPr lang="en-US" b="1" dirty="0" smtClean="0"/>
              <a:t>Algorithm for Predicting Data Science Salaries</a:t>
            </a:r>
          </a:p>
          <a:p>
            <a:pPr>
              <a:buFont typeface="Wingdings" pitchFamily="2" charset="2"/>
              <a:buChar char="v"/>
            </a:pPr>
            <a:endParaRPr lang="en-US" b="1" dirty="0" smtClean="0"/>
          </a:p>
          <a:p>
            <a:pPr>
              <a:buFont typeface="Wingdings" pitchFamily="2" charset="2"/>
              <a:buChar char="v"/>
            </a:pPr>
            <a:r>
              <a:rPr lang="en-US" b="1" dirty="0" smtClean="0"/>
              <a:t>Data Collection and Preprocessing</a:t>
            </a:r>
            <a:r>
              <a:rPr lang="en-US" dirty="0" smtClean="0"/>
              <a:t>:</a:t>
            </a:r>
          </a:p>
          <a:p>
            <a:pPr lvl="1">
              <a:buFont typeface="Wingdings" pitchFamily="2" charset="2"/>
              <a:buChar char="v"/>
            </a:pPr>
            <a:r>
              <a:rPr lang="en-US" dirty="0" smtClean="0"/>
              <a:t>Gather a dataset containing features such as years of experience, education level, programming languages, location, and current salaries of data scientists.</a:t>
            </a:r>
          </a:p>
          <a:p>
            <a:pPr lvl="1">
              <a:buFont typeface="Wingdings" pitchFamily="2" charset="2"/>
              <a:buChar char="v"/>
            </a:pPr>
            <a:r>
              <a:rPr lang="en-US" dirty="0" smtClean="0"/>
              <a:t>Preprocess the data by handling missing values, encoding categorical variables, and scaling numerical features if necessary.</a:t>
            </a:r>
          </a:p>
          <a:p>
            <a:pPr>
              <a:buFont typeface="Wingdings" pitchFamily="2" charset="2"/>
              <a:buChar char="v"/>
            </a:pPr>
            <a:r>
              <a:rPr lang="en-US" b="1" dirty="0" smtClean="0"/>
              <a:t>Feature Engineering</a:t>
            </a:r>
            <a:r>
              <a:rPr lang="en-US" dirty="0" smtClean="0"/>
              <a:t>:</a:t>
            </a:r>
          </a:p>
          <a:p>
            <a:pPr lvl="1">
              <a:buFont typeface="Wingdings" pitchFamily="2" charset="2"/>
              <a:buChar char="v"/>
            </a:pPr>
            <a:r>
              <a:rPr lang="en-US" dirty="0" smtClean="0"/>
              <a:t>Create additional features if relevant, such as a combined metric for education and experience, or a skill level score based on programming languages known.</a:t>
            </a:r>
          </a:p>
          <a:p>
            <a:pPr lvl="1">
              <a:buFont typeface="Wingdings" pitchFamily="2" charset="2"/>
              <a:buChar char="v"/>
            </a:pPr>
            <a:r>
              <a:rPr lang="en-US" dirty="0" smtClean="0"/>
              <a:t>Perform feature selection to identify the most important predictors of salary.</a:t>
            </a:r>
          </a:p>
          <a:p>
            <a:pPr>
              <a:buFont typeface="Wingdings" pitchFamily="2" charset="2"/>
              <a:buChar char="v"/>
            </a:pPr>
            <a:r>
              <a:rPr lang="en-US" b="1" dirty="0" smtClean="0"/>
              <a:t>Model Selection and Training</a:t>
            </a:r>
            <a:r>
              <a:rPr lang="en-US" dirty="0" smtClean="0"/>
              <a:t>:</a:t>
            </a:r>
          </a:p>
          <a:p>
            <a:pPr lvl="1">
              <a:buFont typeface="Wingdings" pitchFamily="2" charset="2"/>
              <a:buChar char="v"/>
            </a:pPr>
            <a:r>
              <a:rPr lang="en-US" dirty="0" smtClean="0"/>
              <a:t>Choose a regression-based model such as linear regression, decision trees, random forests, or gradient boosting.</a:t>
            </a:r>
          </a:p>
          <a:p>
            <a:pPr lvl="1">
              <a:buFont typeface="Wingdings" pitchFamily="2" charset="2"/>
              <a:buChar char="v"/>
            </a:pPr>
            <a:r>
              <a:rPr lang="en-US" dirty="0" smtClean="0"/>
              <a:t>Split the data into training and testing sets (e.g., 80% training, 20% testing).</a:t>
            </a:r>
          </a:p>
          <a:p>
            <a:pPr lvl="1">
              <a:buFont typeface="Wingdings" pitchFamily="2" charset="2"/>
              <a:buChar char="v"/>
            </a:pPr>
            <a:r>
              <a:rPr lang="en-US" dirty="0" smtClean="0"/>
              <a:t>Train the chosen model on the training data.</a:t>
            </a:r>
          </a:p>
          <a:p>
            <a:pPr>
              <a:buFont typeface="Wingdings" pitchFamily="2" charset="2"/>
              <a:buChar char="v"/>
            </a:pPr>
            <a:r>
              <a:rPr lang="en-US" b="1" dirty="0" smtClean="0"/>
              <a:t>Model Evaluation</a:t>
            </a:r>
            <a:r>
              <a:rPr lang="en-US" dirty="0" smtClean="0"/>
              <a:t>:</a:t>
            </a:r>
          </a:p>
          <a:p>
            <a:pPr lvl="1">
              <a:buFont typeface="Wingdings" pitchFamily="2" charset="2"/>
              <a:buChar char="v"/>
            </a:pPr>
            <a:r>
              <a:rPr lang="en-US" dirty="0" smtClean="0"/>
              <a:t>Evaluate the model's performance using metrics like Mean Absolute Error (MAE), Mean Squared Error (MSE), and R-squared on the testing data.</a:t>
            </a:r>
          </a:p>
          <a:p>
            <a:pPr lvl="1">
              <a:buFont typeface="Wingdings" pitchFamily="2" charset="2"/>
              <a:buChar char="v"/>
            </a:pPr>
            <a:r>
              <a:rPr lang="en-US" dirty="0" smtClean="0"/>
              <a:t>Use cross-validation techniques to ensure the model's </a:t>
            </a:r>
            <a:r>
              <a:rPr lang="en-US" dirty="0" err="1" smtClean="0"/>
              <a:t>generalizability</a:t>
            </a:r>
            <a:r>
              <a:rPr lang="en-US" dirty="0" smtClean="0"/>
              <a:t>.</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187" y="988142"/>
            <a:ext cx="11282516" cy="6001643"/>
          </a:xfrm>
          <a:prstGeom prst="rect">
            <a:avLst/>
          </a:prstGeom>
          <a:noFill/>
        </p:spPr>
        <p:txBody>
          <a:bodyPr wrap="square" rtlCol="0">
            <a:spAutoFit/>
          </a:bodyPr>
          <a:lstStyle/>
          <a:p>
            <a:pPr algn="ctr"/>
            <a:r>
              <a:rPr lang="en-US" sz="2400" b="1" dirty="0" smtClean="0"/>
              <a:t>Deployment Process</a:t>
            </a:r>
          </a:p>
          <a:p>
            <a:pPr>
              <a:buFont typeface="Wingdings" pitchFamily="2" charset="2"/>
              <a:buChar char="v"/>
            </a:pPr>
            <a:r>
              <a:rPr lang="en-US" b="1" dirty="0" smtClean="0"/>
              <a:t>API Development</a:t>
            </a:r>
            <a:r>
              <a:rPr lang="en-US" dirty="0" smtClean="0"/>
              <a:t>:</a:t>
            </a:r>
          </a:p>
          <a:p>
            <a:pPr lvl="1">
              <a:buFont typeface="Wingdings" pitchFamily="2" charset="2"/>
              <a:buChar char="v"/>
            </a:pPr>
            <a:r>
              <a:rPr lang="en-US" dirty="0" smtClean="0"/>
              <a:t>Develop an API endpoint that accepts input data in the required format (e.g., JSON) and processes it for prediction.</a:t>
            </a:r>
          </a:p>
          <a:p>
            <a:pPr lvl="1">
              <a:buFont typeface="Wingdings" pitchFamily="2" charset="2"/>
              <a:buChar char="v"/>
            </a:pPr>
            <a:r>
              <a:rPr lang="en-US" dirty="0" smtClean="0"/>
              <a:t>Implement error handling and validation to handle invalid or missing inputs.</a:t>
            </a:r>
          </a:p>
          <a:p>
            <a:pPr>
              <a:buFont typeface="Wingdings" pitchFamily="2" charset="2"/>
              <a:buChar char="v"/>
            </a:pPr>
            <a:r>
              <a:rPr lang="en-US" b="1" dirty="0" smtClean="0"/>
              <a:t>Scalability and Performance</a:t>
            </a:r>
            <a:r>
              <a:rPr lang="en-US" dirty="0" smtClean="0"/>
              <a:t>:</a:t>
            </a:r>
          </a:p>
          <a:p>
            <a:pPr lvl="1">
              <a:buFont typeface="Wingdings" pitchFamily="2" charset="2"/>
              <a:buChar char="v"/>
            </a:pPr>
            <a:r>
              <a:rPr lang="en-US" dirty="0" smtClean="0"/>
              <a:t>Choose a deployment platform that can handle the expected volume of requests and provide scalability options (e.g., cloud platforms like AWS, Azure, or Google Cloud).</a:t>
            </a:r>
          </a:p>
          <a:p>
            <a:pPr lvl="1">
              <a:buFont typeface="Wingdings" pitchFamily="2" charset="2"/>
              <a:buChar char="v"/>
            </a:pPr>
            <a:r>
              <a:rPr lang="en-US" dirty="0" smtClean="0"/>
              <a:t>Optimize the model's inference time and resource utilization for efficient performance.</a:t>
            </a:r>
          </a:p>
          <a:p>
            <a:pPr>
              <a:buFont typeface="Wingdings" pitchFamily="2" charset="2"/>
              <a:buChar char="v"/>
            </a:pPr>
            <a:r>
              <a:rPr lang="en-US" b="1" dirty="0" smtClean="0"/>
              <a:t>Monitoring and Logging</a:t>
            </a:r>
            <a:r>
              <a:rPr lang="en-US" dirty="0" smtClean="0"/>
              <a:t>:</a:t>
            </a:r>
          </a:p>
          <a:p>
            <a:pPr lvl="1">
              <a:buFont typeface="Wingdings" pitchFamily="2" charset="2"/>
              <a:buChar char="v"/>
            </a:pPr>
            <a:r>
              <a:rPr lang="en-US" dirty="0" smtClean="0"/>
              <a:t>Implement logging and monitoring mechanisms to track API usage, errors, and performance metrics (e.g., response time, throughput).</a:t>
            </a:r>
          </a:p>
          <a:p>
            <a:pPr lvl="1">
              <a:buFont typeface="Wingdings" pitchFamily="2" charset="2"/>
              <a:buChar char="v"/>
            </a:pPr>
            <a:r>
              <a:rPr lang="en-US" dirty="0" smtClean="0"/>
              <a:t>Set up alerts for abnormal behavior or performance degradation.</a:t>
            </a:r>
          </a:p>
          <a:p>
            <a:pPr>
              <a:buFont typeface="Wingdings" pitchFamily="2" charset="2"/>
              <a:buChar char="v"/>
            </a:pPr>
            <a:r>
              <a:rPr lang="en-US" b="1" dirty="0" smtClean="0"/>
              <a:t>Security and Privacy</a:t>
            </a:r>
            <a:r>
              <a:rPr lang="en-US" dirty="0" smtClean="0"/>
              <a:t>:</a:t>
            </a:r>
          </a:p>
          <a:p>
            <a:pPr lvl="1">
              <a:buFont typeface="Wingdings" pitchFamily="2" charset="2"/>
              <a:buChar char="v"/>
            </a:pPr>
            <a:r>
              <a:rPr lang="en-US" dirty="0" smtClean="0"/>
              <a:t>Ensure data security and privacy by implementing authentication, authorization, and encryption mechanisms.</a:t>
            </a:r>
          </a:p>
          <a:p>
            <a:pPr lvl="1">
              <a:buFont typeface="Wingdings" pitchFamily="2" charset="2"/>
              <a:buChar char="v"/>
            </a:pPr>
            <a:r>
              <a:rPr lang="en-US" dirty="0" smtClean="0"/>
              <a:t>Comply with relevant regulations (e.g., GDPR, HIPAA) regarding data handling and privacy.</a:t>
            </a:r>
          </a:p>
          <a:p>
            <a:pPr>
              <a:buFont typeface="Wingdings" pitchFamily="2" charset="2"/>
              <a:buChar char="v"/>
            </a:pPr>
            <a:r>
              <a:rPr lang="en-US" b="1" dirty="0" smtClean="0"/>
              <a:t>Integration and Maintenance</a:t>
            </a:r>
            <a:r>
              <a:rPr lang="en-US" dirty="0" smtClean="0"/>
              <a:t>:</a:t>
            </a:r>
          </a:p>
          <a:p>
            <a:pPr lvl="1">
              <a:buFont typeface="Wingdings" pitchFamily="2" charset="2"/>
              <a:buChar char="v"/>
            </a:pPr>
            <a:r>
              <a:rPr lang="en-US" dirty="0" smtClean="0"/>
              <a:t>Integrate the API with existing systems or applications where salary predictions are needed.</a:t>
            </a:r>
          </a:p>
          <a:p>
            <a:pPr lvl="1">
              <a:buFont typeface="Wingdings" pitchFamily="2" charset="2"/>
              <a:buChar char="v"/>
            </a:pPr>
            <a:r>
              <a:rPr lang="en-US" dirty="0" smtClean="0"/>
              <a:t>Plan for regular maintenance, model updates, and retraining to keep the system accurate and up to date.</a:t>
            </a:r>
          </a:p>
          <a:p>
            <a:pPr>
              <a:buFont typeface="Wingdings" pitchFamily="2" charset="2"/>
              <a:buChar char="v"/>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Screenshot (399).png"/>
          <p:cNvPicPr>
            <a:picLocks noChangeAspect="1"/>
          </p:cNvPicPr>
          <p:nvPr/>
        </p:nvPicPr>
        <p:blipFill>
          <a:blip r:embed="rId2"/>
          <a:stretch>
            <a:fillRect/>
          </a:stretch>
        </p:blipFill>
        <p:spPr>
          <a:xfrm>
            <a:off x="586766" y="1410813"/>
            <a:ext cx="4334279" cy="2436842"/>
          </a:xfrm>
          <a:prstGeom prst="rect">
            <a:avLst/>
          </a:prstGeom>
        </p:spPr>
      </p:pic>
      <p:pic>
        <p:nvPicPr>
          <p:cNvPr id="6" name="Picture 5" descr="Screenshot (400).png"/>
          <p:cNvPicPr>
            <a:picLocks noChangeAspect="1"/>
          </p:cNvPicPr>
          <p:nvPr/>
        </p:nvPicPr>
        <p:blipFill>
          <a:blip r:embed="rId3"/>
          <a:stretch>
            <a:fillRect/>
          </a:stretch>
        </p:blipFill>
        <p:spPr>
          <a:xfrm>
            <a:off x="7329294" y="1339587"/>
            <a:ext cx="4334279" cy="2436842"/>
          </a:xfrm>
          <a:prstGeom prst="rect">
            <a:avLst/>
          </a:prstGeom>
        </p:spPr>
      </p:pic>
      <p:pic>
        <p:nvPicPr>
          <p:cNvPr id="7" name="Picture 6" descr="Screenshot (401).png"/>
          <p:cNvPicPr>
            <a:picLocks noChangeAspect="1"/>
          </p:cNvPicPr>
          <p:nvPr/>
        </p:nvPicPr>
        <p:blipFill>
          <a:blip r:embed="rId4"/>
          <a:stretch>
            <a:fillRect/>
          </a:stretch>
        </p:blipFill>
        <p:spPr>
          <a:xfrm>
            <a:off x="547553" y="4085303"/>
            <a:ext cx="4334279" cy="2436842"/>
          </a:xfrm>
          <a:prstGeom prst="rect">
            <a:avLst/>
          </a:prstGeom>
        </p:spPr>
      </p:pic>
      <p:pic>
        <p:nvPicPr>
          <p:cNvPr id="8" name="Picture 7" descr="Screenshot (402).png"/>
          <p:cNvPicPr>
            <a:picLocks noChangeAspect="1"/>
          </p:cNvPicPr>
          <p:nvPr/>
        </p:nvPicPr>
        <p:blipFill>
          <a:blip r:embed="rId5"/>
          <a:stretch>
            <a:fillRect/>
          </a:stretch>
        </p:blipFill>
        <p:spPr>
          <a:xfrm>
            <a:off x="7334326" y="3940336"/>
            <a:ext cx="4334279" cy="2436842"/>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03).png"/>
          <p:cNvPicPr>
            <a:picLocks noChangeAspect="1"/>
          </p:cNvPicPr>
          <p:nvPr/>
        </p:nvPicPr>
        <p:blipFill>
          <a:blip r:embed="rId2"/>
          <a:stretch>
            <a:fillRect/>
          </a:stretch>
        </p:blipFill>
        <p:spPr>
          <a:xfrm>
            <a:off x="1271606" y="894620"/>
            <a:ext cx="4622832" cy="2599074"/>
          </a:xfrm>
          <a:prstGeom prst="rect">
            <a:avLst/>
          </a:prstGeom>
        </p:spPr>
      </p:pic>
      <p:pic>
        <p:nvPicPr>
          <p:cNvPr id="3" name="Picture 2" descr="Screenshot (404).png"/>
          <p:cNvPicPr>
            <a:picLocks noChangeAspect="1"/>
          </p:cNvPicPr>
          <p:nvPr/>
        </p:nvPicPr>
        <p:blipFill>
          <a:blip r:embed="rId3"/>
          <a:stretch>
            <a:fillRect/>
          </a:stretch>
        </p:blipFill>
        <p:spPr>
          <a:xfrm>
            <a:off x="7232470" y="926633"/>
            <a:ext cx="4622832" cy="2599074"/>
          </a:xfrm>
          <a:prstGeom prst="rect">
            <a:avLst/>
          </a:prstGeom>
        </p:spPr>
      </p:pic>
      <p:pic>
        <p:nvPicPr>
          <p:cNvPr id="4" name="Picture 3" descr="Screenshot (405).png"/>
          <p:cNvPicPr>
            <a:picLocks noChangeAspect="1"/>
          </p:cNvPicPr>
          <p:nvPr/>
        </p:nvPicPr>
        <p:blipFill>
          <a:blip r:embed="rId4"/>
          <a:stretch>
            <a:fillRect/>
          </a:stretch>
        </p:blipFill>
        <p:spPr>
          <a:xfrm>
            <a:off x="1276638" y="3687098"/>
            <a:ext cx="4622832" cy="2599074"/>
          </a:xfrm>
          <a:prstGeom prst="rect">
            <a:avLst/>
          </a:prstGeom>
        </p:spPr>
      </p:pic>
      <p:pic>
        <p:nvPicPr>
          <p:cNvPr id="5" name="Picture 4" descr="Screenshot (406).png"/>
          <p:cNvPicPr>
            <a:picLocks noChangeAspect="1"/>
          </p:cNvPicPr>
          <p:nvPr/>
        </p:nvPicPr>
        <p:blipFill>
          <a:blip r:embed="rId5"/>
          <a:stretch>
            <a:fillRect/>
          </a:stretch>
        </p:blipFill>
        <p:spPr>
          <a:xfrm>
            <a:off x="7237503" y="3719110"/>
            <a:ext cx="4622832" cy="2599074"/>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1220</Words>
  <Application>Microsoft Office PowerPoint</Application>
  <PresentationFormat>Custom</PresentationFormat>
  <Paragraphs>116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data science and salaries</vt:lpstr>
      <vt:lpstr>OUTLINE</vt:lpstr>
      <vt:lpstr>Problem Statement</vt:lpstr>
      <vt:lpstr>Proposed Solution</vt:lpstr>
      <vt:lpstr>System  Approach</vt:lpstr>
      <vt:lpstr>Algorithm &amp; Deployment</vt:lpstr>
      <vt:lpstr>Slide 7</vt:lpstr>
      <vt:lpstr>Result</vt:lpstr>
      <vt:lpstr>Slide 9</vt:lpstr>
      <vt:lpstr>Slide 10</vt:lpstr>
      <vt:lpstr>Slide 11</vt:lpstr>
      <vt:lpstr>Slide 12</vt:lpstr>
      <vt:lpstr>Conclusion</vt:lpstr>
      <vt:lpstr>Slide 14</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26</cp:revision>
  <dcterms:created xsi:type="dcterms:W3CDTF">2021-05-26T16:50:10Z</dcterms:created>
  <dcterms:modified xsi:type="dcterms:W3CDTF">2024-04-20T06:27:11Z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