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39" autoAdjust="0"/>
  </p:normalViewPr>
  <p:slideViewPr>
    <p:cSldViewPr snapToGrid="0">
      <p:cViewPr varScale="1">
        <p:scale>
          <a:sx n="109" d="100"/>
          <a:sy n="109" d="100"/>
        </p:scale>
        <p:origin x="11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7fd234f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7fd234f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7fd234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7fd234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61d054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a61d054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a61d05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a61d054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7fd234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7fd234f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7fd234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7fd234f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4b460e6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4b460e6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c4b460e6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c4b460e6d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4b460e6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4b460e6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68df9c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68df9c9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7fd234f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7fd234f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a480cc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a480cc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7fd23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7fd234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a6c3be61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a6c3be61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6c3be6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6c3be6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7e9a23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7e9a23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b990e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ab990e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7fd234f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7fd234f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2 Diabetes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Compartment Model for Evaluation of Glucose, Glucagon, and Insulin Dynamics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059750" y="4572688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Chloe Gonterman, Jake Peters, Rachel Surridge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78300" y="45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675" y="528038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30100" y="1106975"/>
            <a:ext cx="15534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I: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0.001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100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30100" y="3081000"/>
            <a:ext cx="31983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Additional Conditions: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0-12 U/min saturation [4]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 pump output allowed when BG is lower than target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7500" y="4706050"/>
            <a:ext cx="9069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[4] G. Freckmann, et al. “Accuracy of bolus and basal rate delivery of different insulin pump systems,” Diabetic Technology and Therapeutics, 2019. 24(4): 201-208.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Response to Glucose Infusion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925" y="1125325"/>
            <a:ext cx="4606275" cy="34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74525" y="1290000"/>
            <a:ext cx="2700300" cy="663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Target glucose: 120 mg/dL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Disturbance: 44g over 120 min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Response to Glucose Infusion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439" y="1177525"/>
            <a:ext cx="4293861" cy="3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76" y="1177525"/>
            <a:ext cx="4293849" cy="32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Pancreatic Output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025" y="1017725"/>
            <a:ext cx="50976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507400" y="1725325"/>
            <a:ext cx="45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550" y="335913"/>
            <a:ext cx="3160125" cy="447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Simplifications, &amp; Expansions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5209500" y="1312600"/>
            <a:ext cx="36228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Assumptions [6]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Insulin pump mixing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Insulin is delivered intravenously,  not subcutaneously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Assume instantaneous mixing</a:t>
            </a:r>
            <a:endParaRPr sz="1800"/>
          </a:p>
        </p:txBody>
      </p:sp>
      <p:sp>
        <p:nvSpPr>
          <p:cNvPr id="207" name="Google Shape;207;p27"/>
          <p:cNvSpPr txBox="1"/>
          <p:nvPr/>
        </p:nvSpPr>
        <p:spPr>
          <a:xfrm>
            <a:off x="311700" y="1312600"/>
            <a:ext cx="4187100" cy="3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Assumptions [5]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compartments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Assume instantaneous mixing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Hormonal effects are neglected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Amino Acids and fatty acids not considered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Physiological parameters to represent at 70kg adult male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5L of blood in the system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Body compartment sizes</a:t>
            </a:r>
            <a:endParaRPr sz="1800"/>
          </a:p>
        </p:txBody>
      </p:sp>
      <p:sp>
        <p:nvSpPr>
          <p:cNvPr id="208" name="Google Shape;208;p27"/>
          <p:cNvSpPr txBox="1"/>
          <p:nvPr/>
        </p:nvSpPr>
        <p:spPr>
          <a:xfrm>
            <a:off x="27450" y="4656800"/>
            <a:ext cx="9089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[5] O. Vahidi. “Dynamic modeling of glucose metabolism for the assessment of type II diabetes mellitus,” University of British Columbia. Feb. 2013.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[6]J. D. Enderle, “Compartmental Modeling,” </a:t>
            </a:r>
            <a:r>
              <a:rPr lang="en" sz="1000" i="1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Introduction to Biomedical Engineering (Third Edition)</a:t>
            </a:r>
            <a:r>
              <a:rPr lang="en" sz="1000"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rPr>
              <a:t>, 27-Jul-2012.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65" y="2902125"/>
            <a:ext cx="5114824" cy="8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90" y="1880500"/>
            <a:ext cx="5114824" cy="8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Insulin Pump Integration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0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rate in the </a:t>
            </a:r>
            <a:r>
              <a:rPr lang="en" b="1">
                <a:solidFill>
                  <a:srgbClr val="980000"/>
                </a:solidFill>
              </a:rPr>
              <a:t>heart</a:t>
            </a:r>
            <a:r>
              <a:rPr lang="en"/>
              <a:t> compartment of </a:t>
            </a:r>
            <a:r>
              <a:rPr lang="en" b="1">
                <a:solidFill>
                  <a:srgbClr val="980000"/>
                </a:solidFill>
              </a:rPr>
              <a:t>insulin submodel</a:t>
            </a:r>
            <a:r>
              <a:rPr lang="en"/>
              <a:t> mimics </a:t>
            </a:r>
            <a:r>
              <a:rPr lang="en" b="1">
                <a:solidFill>
                  <a:srgbClr val="980000"/>
                </a:solidFill>
              </a:rPr>
              <a:t>intravenous</a:t>
            </a:r>
            <a:r>
              <a:rPr lang="en"/>
              <a:t> injection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217" name="Google Shape;217;p28"/>
          <p:cNvSpPr txBox="1"/>
          <p:nvPr/>
        </p:nvSpPr>
        <p:spPr>
          <a:xfrm>
            <a:off x="6760200" y="3147100"/>
            <a:ext cx="699900" cy="5727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+ r</a:t>
            </a:r>
            <a:r>
              <a:rPr lang="en" sz="1800" i="1" baseline="-25000">
                <a:latin typeface="Proxima Nova"/>
                <a:ea typeface="Proxima Nova"/>
                <a:cs typeface="Proxima Nova"/>
                <a:sym typeface="Proxima Nova"/>
              </a:rPr>
              <a:t>IIR</a:t>
            </a:r>
            <a:endParaRPr sz="18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4452900" y="2612875"/>
            <a:ext cx="238200" cy="49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5787500" y="3778775"/>
            <a:ext cx="28131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IIR = insulin infusion rate (mU/min)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Glucose Disturbance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rate in the </a:t>
            </a:r>
            <a:r>
              <a:rPr lang="en" b="1">
                <a:solidFill>
                  <a:srgbClr val="980000"/>
                </a:solidFill>
              </a:rPr>
              <a:t>heart</a:t>
            </a:r>
            <a:r>
              <a:rPr lang="en"/>
              <a:t> compartment of </a:t>
            </a:r>
            <a:r>
              <a:rPr lang="en" b="1">
                <a:solidFill>
                  <a:srgbClr val="980000"/>
                </a:solidFill>
              </a:rPr>
              <a:t>glucose submodel </a:t>
            </a:r>
            <a:r>
              <a:rPr lang="en"/>
              <a:t>mimics </a:t>
            </a:r>
            <a:r>
              <a:rPr lang="en" b="1">
                <a:solidFill>
                  <a:srgbClr val="980000"/>
                </a:solidFill>
              </a:rPr>
              <a:t>intravenous</a:t>
            </a:r>
            <a:r>
              <a:rPr lang="en"/>
              <a:t> injection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85563"/>
            <a:ext cx="59436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r="3493"/>
          <a:stretch/>
        </p:blipFill>
        <p:spPr>
          <a:xfrm>
            <a:off x="1159475" y="2915300"/>
            <a:ext cx="57359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6895400" y="3126700"/>
            <a:ext cx="699900" cy="5727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+ r</a:t>
            </a:r>
            <a:r>
              <a:rPr lang="en" sz="1800" i="1" baseline="-25000">
                <a:latin typeface="Proxima Nova"/>
                <a:ea typeface="Proxima Nova"/>
                <a:cs typeface="Proxima Nova"/>
                <a:sym typeface="Proxima Nova"/>
              </a:rPr>
              <a:t>GIR</a:t>
            </a:r>
            <a:endParaRPr sz="18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452900" y="2612875"/>
            <a:ext cx="238200" cy="49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929125" y="3785200"/>
            <a:ext cx="31413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GIR = glucose infusion rate (mg/min)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vs. T2 Diabetic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83400" y="1236875"/>
            <a:ext cx="8340900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Parameter values within the model are altered to reflect: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Decreased peripheral sensitivity to both insulin and glucose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Decreased hepatic sensitivity to both insulin and glucose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Decreased rate of pancreatic insulin secretion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New parameter values were calculated by doing a </a:t>
            </a: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best-fit to clinical data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from type II diabetic patients subjected to an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intravenous glucose tolerance test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[x].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383400" y="364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Root-Locus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383400" y="1236875"/>
            <a:ext cx="83409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50" y="1101625"/>
            <a:ext cx="4557426" cy="33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1183399"/>
            <a:ext cx="4167885" cy="31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726250"/>
            <a:ext cx="8520600" cy="1074300"/>
          </a:xfrm>
          <a:prstGeom prst="rect">
            <a:avLst/>
          </a:prstGeom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 the body’s response to glucose and insulin input from an artificial source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looking at: </a:t>
            </a:r>
            <a:r>
              <a:rPr lang="en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blood glucose value </a:t>
            </a:r>
            <a:r>
              <a:rPr lang="en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pancreatic insulin output.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41" y="135337"/>
            <a:ext cx="7711121" cy="4640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43750" y="4586725"/>
            <a:ext cx="86565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1] Center for Disease Control and Prevention, “Diabetes and Prediabetes Fast Facts,” U.S. Department of Health and Human Services. 2019. 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[2] J. Berry. “Statistics and facts about type 2 diabetes,” Medical News Today, Apr. 2019.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25" y="152400"/>
            <a:ext cx="6907900" cy="48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5400" y="135750"/>
            <a:ext cx="5645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Sorensen’s Compartmental Model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9750" y="4757875"/>
            <a:ext cx="84045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[3] O. Vahidi. “Dynamic modeling of glucose metabolism for the assessment of type II diabetes mellitus,” University of British Columbia. Feb. 2013.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7"/>
          <p:cNvGrpSpPr/>
          <p:nvPr/>
        </p:nvGrpSpPr>
        <p:grpSpPr>
          <a:xfrm>
            <a:off x="4771464" y="718322"/>
            <a:ext cx="3872547" cy="4136117"/>
            <a:chOff x="308775" y="197900"/>
            <a:chExt cx="4362450" cy="4667250"/>
          </a:xfrm>
        </p:grpSpPr>
        <p:pic>
          <p:nvPicPr>
            <p:cNvPr id="86" name="Google Shape;8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8775" y="197900"/>
              <a:ext cx="436245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/>
            <p:nvPr/>
          </p:nvSpPr>
          <p:spPr>
            <a:xfrm>
              <a:off x="785425" y="844775"/>
              <a:ext cx="1058400" cy="53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785425" y="4164675"/>
              <a:ext cx="1058400" cy="53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9" name="Google Shape;8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7300" y="197900"/>
              <a:ext cx="473850" cy="4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 rotWithShape="1">
            <a:blip r:embed="rId5">
              <a:alphaModFix/>
            </a:blip>
            <a:srcRect l="15148" t="15599" r="14000" b="21649"/>
            <a:stretch/>
          </p:blipFill>
          <p:spPr>
            <a:xfrm>
              <a:off x="1702975" y="948925"/>
              <a:ext cx="413950" cy="51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42074" y="1838550"/>
              <a:ext cx="567425" cy="57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2200" y="1885663"/>
              <a:ext cx="687839" cy="47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16988" y="2867543"/>
              <a:ext cx="658651" cy="4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 rotWithShape="1">
            <a:blip r:embed="rId9">
              <a:alphaModFix/>
            </a:blip>
            <a:srcRect l="10112" t="10638" r="12638" b="11594"/>
            <a:stretch/>
          </p:blipFill>
          <p:spPr>
            <a:xfrm>
              <a:off x="1649500" y="3848100"/>
              <a:ext cx="473850" cy="668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7"/>
          <p:cNvSpPr txBox="1"/>
          <p:nvPr/>
        </p:nvSpPr>
        <p:spPr>
          <a:xfrm>
            <a:off x="250588" y="251625"/>
            <a:ext cx="34710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Glucose Subsystem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10">
            <a:alphaModFix/>
          </a:blip>
          <a:srcRect l="7429" r="8712"/>
          <a:stretch/>
        </p:blipFill>
        <p:spPr>
          <a:xfrm>
            <a:off x="281225" y="1757900"/>
            <a:ext cx="4344225" cy="14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65350" y="2819650"/>
            <a:ext cx="3542100" cy="11118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G: glucose concentration (mg/dL)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V: compartment volume (dL)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Q: efflux/outflux (dL/min)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r: production/consumption rate (mg/min)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81225" y="1450538"/>
            <a:ext cx="3471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Example mass balance equation across liver compartment: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90" y="659296"/>
            <a:ext cx="6649587" cy="353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704" y="2362507"/>
            <a:ext cx="396297" cy="38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l="15148" t="15599" r="14000" b="21649"/>
          <a:stretch/>
        </p:blipFill>
        <p:spPr>
          <a:xfrm>
            <a:off x="4795797" y="2945680"/>
            <a:ext cx="316979" cy="38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2425" y="2179616"/>
            <a:ext cx="486278" cy="32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2630" y="3113988"/>
            <a:ext cx="486278" cy="47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3891" y="3269083"/>
            <a:ext cx="549934" cy="38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9">
            <a:alphaModFix/>
          </a:blip>
          <a:srcRect l="10112" t="10638" r="12638" b="11594"/>
          <a:stretch/>
        </p:blipFill>
        <p:spPr>
          <a:xfrm>
            <a:off x="5112776" y="1729204"/>
            <a:ext cx="396289" cy="544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3299602" y="824370"/>
            <a:ext cx="2804100" cy="472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Glucose Subsystem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36689" y="1430890"/>
            <a:ext cx="2021100" cy="472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Insulin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440350" y="1546150"/>
            <a:ext cx="1826100" cy="472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BGV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6440350" y="2901625"/>
            <a:ext cx="1826100" cy="472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Heart Glucose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557800" y="1589638"/>
            <a:ext cx="4863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498600" y="3219063"/>
            <a:ext cx="4863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266450" y="1704838"/>
            <a:ext cx="4863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266450" y="3060363"/>
            <a:ext cx="4863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71973" y="3269013"/>
            <a:ext cx="1597800" cy="384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77489" y="3060376"/>
            <a:ext cx="2021100" cy="472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Glucagon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71973" y="2289588"/>
            <a:ext cx="1597800" cy="384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020400" y="2394875"/>
            <a:ext cx="648300" cy="24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03" y="1276475"/>
            <a:ext cx="8581199" cy="27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6805250" y="1456850"/>
            <a:ext cx="891600" cy="361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Glucose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925840" y="1562675"/>
            <a:ext cx="1090500" cy="426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Glucagon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458000" y="2571750"/>
            <a:ext cx="974100" cy="3984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Insulin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716075" y="2435425"/>
            <a:ext cx="925200" cy="361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Pancreas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422625" y="3489900"/>
            <a:ext cx="422700" cy="4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852025" y="1717175"/>
            <a:ext cx="638100" cy="361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BGV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582848" y="3450268"/>
            <a:ext cx="1453800" cy="361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Pump Instructions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flipH="1">
            <a:off x="4036550" y="3234125"/>
            <a:ext cx="633300" cy="398400"/>
          </a:xfrm>
          <a:prstGeom prst="bentConnector3">
            <a:avLst>
              <a:gd name="adj1" fmla="val 79465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5" name="Google Shape;135;p19"/>
          <p:cNvSpPr/>
          <p:nvPr/>
        </p:nvSpPr>
        <p:spPr>
          <a:xfrm>
            <a:off x="8614425" y="1613350"/>
            <a:ext cx="422700" cy="55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8478883" y="1893421"/>
            <a:ext cx="505500" cy="87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Physiological Plant with 4 Subsystems 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764650" y="3849450"/>
            <a:ext cx="2040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Glucose, Heart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319625" y="1818050"/>
            <a:ext cx="2040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Glucagon, Body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481425" y="3187200"/>
            <a:ext cx="2040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Insulin, Liver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406350" y="1509700"/>
            <a:ext cx="2040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Insulin, Periph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215525" y="1097075"/>
            <a:ext cx="2040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Insulin, Heart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698300" y="2304375"/>
            <a:ext cx="20406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Insulin </a:t>
            </a:r>
            <a:br>
              <a:rPr lang="en" sz="11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Release </a:t>
            </a:r>
            <a:br>
              <a:rPr lang="en" sz="11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Rate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9"/>
          <p:cNvSpPr/>
          <p:nvPr/>
        </p:nvSpPr>
        <p:spPr>
          <a:xfrm rot="-5400000">
            <a:off x="4304163" y="1261038"/>
            <a:ext cx="160950" cy="230675"/>
          </a:xfrm>
          <a:prstGeom prst="flowChartExtra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rot="-5400000">
            <a:off x="5950038" y="3814588"/>
            <a:ext cx="160950" cy="230675"/>
          </a:xfrm>
          <a:prstGeom prst="flowChartExtra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 rot="5400000">
            <a:off x="4080063" y="1991288"/>
            <a:ext cx="160950" cy="230675"/>
          </a:xfrm>
          <a:prstGeom prst="flowChartExtra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139388" y="2645963"/>
            <a:ext cx="160950" cy="230675"/>
          </a:xfrm>
          <a:prstGeom prst="flowChartExtra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931313" y="2444288"/>
            <a:ext cx="160950" cy="230675"/>
          </a:xfrm>
          <a:prstGeom prst="flowChartExtra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524148" y="2796618"/>
            <a:ext cx="1453800" cy="361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Glucose Infusion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rot="10800000">
            <a:off x="7203733" y="2350346"/>
            <a:ext cx="9900" cy="453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 Implemented into Closed Loop System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350"/>
            <a:ext cx="8839199" cy="369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Linearization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30100" y="1173575"/>
            <a:ext cx="3611408" cy="7095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up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in insulin delivery rate causes a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down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 BGV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01400" y="3145050"/>
            <a:ext cx="3440108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85% fit using MATLAB’s </a:t>
            </a:r>
            <a:r>
              <a:rPr lang="en" sz="1800" i="1" dirty="0">
                <a:latin typeface="Proxima Nova"/>
                <a:ea typeface="Proxima Nova"/>
                <a:cs typeface="Proxima Nova"/>
                <a:sym typeface="Proxima Nova"/>
              </a:rPr>
              <a:t>tfest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477" y="622925"/>
            <a:ext cx="4842372" cy="362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25" y="2278664"/>
            <a:ext cx="3208462" cy="58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990000"/>
      </a:dk2>
      <a:lt2>
        <a:srgbClr val="990000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On-screen Show (16:9)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Georgia</vt:lpstr>
      <vt:lpstr>Lato</vt:lpstr>
      <vt:lpstr>Proxima Nova</vt:lpstr>
      <vt:lpstr>Spearmint</vt:lpstr>
      <vt:lpstr>Type 2 Diabetes</vt:lpstr>
      <vt:lpstr>Project Scope</vt:lpstr>
      <vt:lpstr>PowerPoint Presentation</vt:lpstr>
      <vt:lpstr>PowerPoint Presentation</vt:lpstr>
      <vt:lpstr>PowerPoint Presentation</vt:lpstr>
      <vt:lpstr>PowerPoint Presentation</vt:lpstr>
      <vt:lpstr>Physiological Plant with 4 Subsystems </vt:lpstr>
      <vt:lpstr>Plant Implemented into Closed Loop System  </vt:lpstr>
      <vt:lpstr>Linearization</vt:lpstr>
      <vt:lpstr>Controller</vt:lpstr>
      <vt:lpstr>System Response to Glucose Infusion</vt:lpstr>
      <vt:lpstr>System Response to Glucose Infusion</vt:lpstr>
      <vt:lpstr>Pancreatic Output</vt:lpstr>
      <vt:lpstr>Thank you!   Questions?</vt:lpstr>
      <vt:lpstr>Limitations, Simplifications, &amp; Expansions</vt:lpstr>
      <vt:lpstr>Artificial Insulin Pump Integration</vt:lpstr>
      <vt:lpstr>Glucose Disturbance</vt:lpstr>
      <vt:lpstr>Healthy vs. T2 Diabetic</vt:lpstr>
      <vt:lpstr>Expanded Root-Locus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2 Diabetes</dc:title>
  <cp:lastModifiedBy>Rachel K</cp:lastModifiedBy>
  <cp:revision>1</cp:revision>
  <dcterms:modified xsi:type="dcterms:W3CDTF">2019-12-12T19:46:11Z</dcterms:modified>
</cp:coreProperties>
</file>