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347" r:id="rId4"/>
    <p:sldId id="384" r:id="rId5"/>
    <p:sldId id="385" r:id="rId6"/>
    <p:sldId id="386" r:id="rId7"/>
    <p:sldId id="387" r:id="rId8"/>
    <p:sldId id="388" r:id="rId9"/>
    <p:sldId id="38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BDF"/>
    <a:srgbClr val="002EC0"/>
    <a:srgbClr val="C60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7E2C-7C41-4806-9515-FBC25F00D0CC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477E-AE64-49CB-BB0A-3FCF74EF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564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018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766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04046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243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8347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9142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66203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3442421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07408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053676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20" y="1677172"/>
            <a:ext cx="8224981" cy="4203315"/>
          </a:xfrm>
        </p:spPr>
        <p:txBody>
          <a:bodyPr/>
          <a:lstStyle>
            <a:lvl1pPr marL="135000" indent="-135000">
              <a:buSzPct val="140000"/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marL="405000" indent="-135000">
              <a:spcBef>
                <a:spcPts val="450"/>
              </a:spcBef>
              <a:buSzPct val="90000"/>
              <a:buFont typeface="Lucida Grande"/>
              <a:buChar char="–"/>
              <a:defRPr>
                <a:solidFill>
                  <a:srgbClr val="000000"/>
                </a:solidFill>
              </a:defRPr>
            </a:lvl3pPr>
            <a:lvl4pPr marL="540000" indent="-135000">
              <a:buFont typeface="+mj-lt"/>
              <a:buAutoNum type="arabicPeriod"/>
              <a:defRPr>
                <a:solidFill>
                  <a:srgbClr val="000000"/>
                </a:solidFill>
              </a:defRPr>
            </a:lvl4pPr>
            <a:lvl5pPr marL="675000" indent="-135000">
              <a:buFont typeface="+mj-lt"/>
              <a:buAutoNum type="alphaLcPeriod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AA0A42-10F1-41F1-8F5E-7F550AFAF6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5901" y="6156985"/>
            <a:ext cx="8712200" cy="1587"/>
          </a:xfrm>
          <a:prstGeom prst="line">
            <a:avLst/>
          </a:prstGeom>
          <a:ln w="12700">
            <a:solidFill>
              <a:srgbClr val="1E9D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TAC_h_pos_3D_4cp_25m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16" y="6216546"/>
            <a:ext cx="977900" cy="5842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34364" y="6292609"/>
            <a:ext cx="2040801" cy="321139"/>
          </a:xfrm>
          <a:prstGeom prst="rect">
            <a:avLst/>
          </a:prstGeom>
        </p:spPr>
        <p:txBody>
          <a:bodyPr anchor="ctr"/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  <a:ea typeface="ＭＳ Ｐゴシック" pitchFamily="34" charset="-128"/>
              </a:rPr>
              <a:t>dtac CONFIDENTIAL</a:t>
            </a:r>
            <a:endParaRPr lang="en-US" dirty="0" smtClean="0">
              <a:solidFill>
                <a:srgbClr val="FFFFFF">
                  <a:lumMod val="5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6584" y="149728"/>
            <a:ext cx="8224982" cy="1143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3412" y="4324178"/>
            <a:ext cx="6194425" cy="1630015"/>
          </a:xfrm>
        </p:spPr>
        <p:txBody>
          <a:bodyPr anchor="t" anchorCtr="0"/>
          <a:lstStyle>
            <a:lvl1pPr>
              <a:defRPr sz="2250"/>
            </a:lvl1pPr>
            <a:lvl2pPr marL="0" indent="0">
              <a:buNone/>
              <a:defRPr/>
            </a:lvl2pPr>
          </a:lstStyle>
          <a:p>
            <a:pPr lvl="0"/>
            <a:r>
              <a:rPr lang="en-GB" dirty="0" smtClean="0"/>
              <a:t>Click to edit Master title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800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AA0A42-10F1-41F1-8F5E-7F550AFAF6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1820" y="351610"/>
            <a:ext cx="8224982" cy="6221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Divider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884" y="973753"/>
            <a:ext cx="8114554" cy="42227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Divider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4905" y="6351659"/>
            <a:ext cx="7012194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  <a:ea typeface="ＭＳ Ｐゴシック" pitchFamily="34" charset="-128"/>
              </a:rPr>
              <a:t>dtac CONFIDENTIAL</a:t>
            </a:r>
            <a:endParaRPr lang="en-US" dirty="0">
              <a:solidFill>
                <a:srgbClr val="FFFFFF">
                  <a:lumMod val="50000"/>
                </a:srgbClr>
              </a:solidFill>
              <a:ea typeface="ＭＳ Ｐゴシック" pitchFamily="34" charset="-128"/>
            </a:endParaRPr>
          </a:p>
        </p:txBody>
      </p:sp>
      <p:pic>
        <p:nvPicPr>
          <p:cNvPr id="12" name="Picture 11" descr="DTAC_h_pos_3D_4cp_25m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16" y="6216546"/>
            <a:ext cx="97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4413" y="4299554"/>
            <a:ext cx="6183537" cy="437085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GB" dirty="0" smtClean="0"/>
              <a:t>Click to edit Master title text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24412" y="4766103"/>
            <a:ext cx="6183537" cy="403452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GB" dirty="0" smtClean="0"/>
              <a:t>Click to edit Master sub-title text</a:t>
            </a:r>
          </a:p>
        </p:txBody>
      </p:sp>
    </p:spTree>
    <p:extLst>
      <p:ext uri="{BB962C8B-B14F-4D97-AF65-F5344CB8AC3E}">
        <p14:creationId xmlns:p14="http://schemas.microsoft.com/office/powerpoint/2010/main" val="4982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3412" y="4324178"/>
            <a:ext cx="6194425" cy="1630015"/>
          </a:xfrm>
        </p:spPr>
        <p:txBody>
          <a:bodyPr anchor="t" anchorCtr="0"/>
          <a:lstStyle>
            <a:lvl1pPr>
              <a:defRPr sz="2250"/>
            </a:lvl1pPr>
            <a:lvl2pPr marL="0" indent="0">
              <a:buNone/>
              <a:defRPr/>
            </a:lvl2pPr>
          </a:lstStyle>
          <a:p>
            <a:pPr lvl="0"/>
            <a:r>
              <a:rPr lang="en-GB" dirty="0" smtClean="0"/>
              <a:t>Click to edit Master title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3853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AA0A42-10F1-41F1-8F5E-7F550AFAF6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1820" y="351610"/>
            <a:ext cx="8224982" cy="6221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Divider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884" y="973753"/>
            <a:ext cx="8114554" cy="42227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Divider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754905" y="6351659"/>
            <a:ext cx="7012194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  <a:ea typeface="ＭＳ Ｐゴシック" pitchFamily="34" charset="-128"/>
              </a:rPr>
              <a:t>dtac CONFIDENTIAL</a:t>
            </a:r>
            <a:endParaRPr lang="en-US" dirty="0">
              <a:solidFill>
                <a:srgbClr val="FFFFFF">
                  <a:lumMod val="50000"/>
                </a:srgbClr>
              </a:solidFill>
              <a:ea typeface="ＭＳ Ｐゴシック" pitchFamily="34" charset="-128"/>
            </a:endParaRPr>
          </a:p>
        </p:txBody>
      </p:sp>
      <p:pic>
        <p:nvPicPr>
          <p:cNvPr id="12" name="Picture 11" descr="DTAC_h_pos_3D_4cp_25m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16" y="6216546"/>
            <a:ext cx="97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3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945-1FF5-4A51-B843-DC8D07B4BD4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B5B0-2BBB-4DAF-AFAD-9FFFDA0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25A4-AA7D-4620-9426-1F8F19B12E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62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1381" y="4492737"/>
            <a:ext cx="8077229" cy="437085"/>
          </a:xfrm>
        </p:spPr>
        <p:txBody>
          <a:bodyPr>
            <a:noAutofit/>
          </a:bodyPr>
          <a:lstStyle/>
          <a:p>
            <a:r>
              <a:rPr lang="en-US" sz="2900" b="1" smtClean="0"/>
              <a:t>Device </a:t>
            </a:r>
            <a:r>
              <a:rPr lang="en-US" sz="2900" b="1" smtClean="0"/>
              <a:t>Clustering using Age, Price, Camera &amp; Screen</a:t>
            </a:r>
            <a:endParaRPr lang="en-US" sz="29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21382" y="4929822"/>
            <a:ext cx="6183537" cy="403452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Feb 14, 2017 – Dtac Data Science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8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61160" y="4633237"/>
            <a:ext cx="543961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2060"/>
                </a:solidFill>
              </a:rPr>
              <a:t>Clustering will be done using 4 quantitative device characteristics above without brand discrimination</a:t>
            </a:r>
          </a:p>
          <a:p>
            <a:pPr marL="228600" indent="-228600">
              <a:buAutoNum type="arabicPeriod"/>
            </a:pPr>
            <a:r>
              <a:rPr lang="en-US" sz="1200" smtClean="0">
                <a:solidFill>
                  <a:srgbClr val="00B0F0"/>
                </a:solidFill>
              </a:rPr>
              <a:t>Device age using released time: DVC AGE = 2017+2/12 – TIME_RELEASED</a:t>
            </a:r>
          </a:p>
          <a:p>
            <a:pPr marL="228600" indent="-228600">
              <a:buAutoNum type="arabicPeriod"/>
            </a:pPr>
            <a:r>
              <a:rPr lang="en-US" sz="1200" smtClean="0">
                <a:solidFill>
                  <a:srgbClr val="00B0F0"/>
                </a:solidFill>
              </a:rPr>
              <a:t>Released price (euros)</a:t>
            </a:r>
          </a:p>
          <a:p>
            <a:pPr marL="228600" indent="-228600">
              <a:buAutoNum type="arabicPeriod"/>
            </a:pPr>
            <a:r>
              <a:rPr lang="en-US" sz="1200" smtClean="0">
                <a:solidFill>
                  <a:srgbClr val="00B0F0"/>
                </a:solidFill>
              </a:rPr>
              <a:t>Camera pixel</a:t>
            </a:r>
          </a:p>
          <a:p>
            <a:pPr marL="228600" indent="-228600">
              <a:buAutoNum type="arabicPeriod"/>
            </a:pPr>
            <a:r>
              <a:rPr lang="en-US" sz="1200" smtClean="0">
                <a:solidFill>
                  <a:srgbClr val="00B0F0"/>
                </a:solidFill>
              </a:rPr>
              <a:t>Diagonal screen size (inch)</a:t>
            </a:r>
          </a:p>
          <a:p>
            <a:r>
              <a:rPr lang="en-US" sz="1200" smtClean="0">
                <a:solidFill>
                  <a:srgbClr val="002060"/>
                </a:solidFill>
              </a:rPr>
              <a:t>Device brand </a:t>
            </a:r>
            <a:r>
              <a:rPr lang="en-US" sz="1200">
                <a:solidFill>
                  <a:srgbClr val="002060"/>
                </a:solidFill>
              </a:rPr>
              <a:t>could be used to break down large </a:t>
            </a:r>
            <a:r>
              <a:rPr lang="en-US" sz="1200" smtClean="0">
                <a:solidFill>
                  <a:srgbClr val="002060"/>
                </a:solidFill>
              </a:rPr>
              <a:t>clusters afterward.</a:t>
            </a:r>
            <a:endParaRPr lang="en-US" sz="120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11" y="908917"/>
            <a:ext cx="7792874" cy="295104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803420" y="865766"/>
            <a:ext cx="740730" cy="3001707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737" y="3955534"/>
            <a:ext cx="239122" cy="2154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0021" y="3983853"/>
            <a:ext cx="239122" cy="2154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7179" y="3972140"/>
            <a:ext cx="239122" cy="2154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7607679" y="3986735"/>
            <a:ext cx="239122" cy="2154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" smtClean="0"/>
              <a:t>4</a:t>
            </a:r>
            <a:endParaRPr lang="en-US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7702377" y="839313"/>
            <a:ext cx="583802" cy="3020647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303271" y="70492"/>
            <a:ext cx="8715834" cy="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000000"/>
                </a:solidFill>
                <a:latin typeface="+mj-lt"/>
                <a:ea typeface="ＭＳ Ｐゴシック" charset="-128"/>
                <a:cs typeface="dtac" panose="02000506000000020004" pitchFamily="2" charset="-34"/>
              </a:defRPr>
            </a:lvl1pPr>
            <a:lvl2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200" smtClean="0"/>
              <a:t>Clustering using 4 Quantitative Device Characteristics</a:t>
            </a:r>
            <a:endParaRPr lang="en-US" smtClean="0"/>
          </a:p>
          <a:p>
            <a:r>
              <a:rPr lang="en-US" b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Released price, device age in year (monthly precision), screen size and camera pixel  </a:t>
            </a:r>
            <a:endParaRPr lang="en-US" b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1845" y="907243"/>
            <a:ext cx="947559" cy="300170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269" y="4170674"/>
            <a:ext cx="2260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Device technical name </a:t>
            </a:r>
            <a:r>
              <a:rPr lang="en-US" sz="1000" smtClean="0">
                <a:solidFill>
                  <a:srgbClr val="002060"/>
                </a:solidFill>
              </a:rPr>
              <a:t>– </a:t>
            </a:r>
          </a:p>
          <a:p>
            <a:r>
              <a:rPr lang="en-US" sz="1000" smtClean="0">
                <a:solidFill>
                  <a:srgbClr val="002060"/>
                </a:solidFill>
              </a:rPr>
              <a:t>to be mapped with the user agent for segmentation rule creation (both for real-time as for Pantip, Kaidee, DSP* and for fixed audience list creation as for Facebook and DSP.)</a:t>
            </a:r>
            <a:endParaRPr lang="en-US" sz="1000" dirty="0" smtClean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37" y="6276960"/>
            <a:ext cx="8157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2060"/>
                </a:solidFill>
              </a:rPr>
              <a:t>On the DSP, we can also target visitor at the device level in real-time. However, unlike for Pantip, Kaidee and Facebook, the rule is case-sensitive and exclusion (the else segment) is not available in real-time.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2060"/>
                </a:solidFill>
              </a:rPr>
              <a:t>Released month and price are scraped from </a:t>
            </a:r>
            <a:r>
              <a:rPr lang="en-US" sz="1000" smtClean="0">
                <a:solidFill>
                  <a:srgbClr val="00B0F0"/>
                </a:solidFill>
              </a:rPr>
              <a:t>gsmarena.com</a:t>
            </a:r>
            <a:r>
              <a:rPr lang="en-US" sz="1000" smtClean="0">
                <a:solidFill>
                  <a:srgbClr val="002060"/>
                </a:solidFill>
              </a:rPr>
              <a:t>, camera pixel from Tapad data, the rest are available from both gsmarena and Tapad data.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300769" y="891288"/>
            <a:ext cx="740730" cy="3001707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8621" y="3937687"/>
            <a:ext cx="131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B050"/>
                </a:solidFill>
              </a:rPr>
              <a:t>Released price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85381" y="3937687"/>
            <a:ext cx="1644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B050"/>
                </a:solidFill>
              </a:rPr>
              <a:t>Released Time </a:t>
            </a:r>
          </a:p>
          <a:p>
            <a:pPr algn="ctr"/>
            <a:r>
              <a:rPr lang="en-US" sz="1400" b="1" smtClean="0">
                <a:solidFill>
                  <a:srgbClr val="00B050"/>
                </a:solidFill>
              </a:rPr>
              <a:t>(monthly precision)</a:t>
            </a:r>
            <a:endParaRPr lang="en-US" sz="10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25392" y="3909368"/>
            <a:ext cx="77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B050"/>
                </a:solidFill>
              </a:rPr>
              <a:t>Screen size</a:t>
            </a:r>
            <a:endParaRPr lang="en-US" sz="1000" dirty="0" smtClean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9435" y="3942790"/>
            <a:ext cx="77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B050"/>
                </a:solidFill>
              </a:rPr>
              <a:t>Camera</a:t>
            </a:r>
          </a:p>
          <a:p>
            <a:pPr algn="ctr"/>
            <a:r>
              <a:rPr lang="en-US" sz="1400" b="1" smtClean="0">
                <a:solidFill>
                  <a:srgbClr val="00B050"/>
                </a:solidFill>
              </a:rPr>
              <a:t>pixel</a:t>
            </a:r>
            <a:endParaRPr lang="en-US" sz="1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303271" y="70492"/>
            <a:ext cx="8715834" cy="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000000"/>
                </a:solidFill>
                <a:latin typeface="+mj-lt"/>
                <a:ea typeface="ＭＳ Ｐゴシック" charset="-128"/>
                <a:cs typeface="dtac" panose="02000506000000020004" pitchFamily="2" charset="-34"/>
              </a:defRPr>
            </a:lvl1pPr>
            <a:lvl2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200" smtClean="0"/>
              <a:t>Understand the Clustering Concept</a:t>
            </a:r>
            <a:endParaRPr lang="en-US" smtClean="0"/>
          </a:p>
          <a:p>
            <a:r>
              <a:rPr lang="en-US" b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is grouping devices with closed characteristics together  </a:t>
            </a:r>
            <a:endParaRPr lang="en-US" b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37" y="6182105"/>
            <a:ext cx="8157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2060"/>
                </a:solidFill>
              </a:rPr>
              <a:t>Technical remarks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2060"/>
                </a:solidFill>
              </a:rPr>
              <a:t>DBScan clustering method is not adapted to the problem seeing that the points of device characteristics are grouping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>
                <a:solidFill>
                  <a:srgbClr val="002060"/>
                </a:solidFill>
              </a:rPr>
              <a:t>We have also tested the number of clusters of 8 and 12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1" y="1296085"/>
            <a:ext cx="3354265" cy="25601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03271" y="795076"/>
            <a:ext cx="7222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smtClean="0">
                <a:solidFill>
                  <a:srgbClr val="002060"/>
                </a:solidFill>
              </a:rPr>
              <a:t>3461 different android model detected on Tapad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smtClean="0">
                <a:solidFill>
                  <a:srgbClr val="002060"/>
                </a:solidFill>
              </a:rPr>
              <a:t>1 point = 1 device</a:t>
            </a:r>
            <a:endParaRPr lang="en-US" sz="1000" dirty="0" smtClean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9354" y="3875442"/>
            <a:ext cx="4565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</a:rPr>
              <a:t>Tested clustering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smtClean="0">
                <a:solidFill>
                  <a:srgbClr val="002060"/>
                </a:solidFill>
              </a:rPr>
              <a:t>K-means clustering : </a:t>
            </a:r>
            <a:r>
              <a:rPr lang="en-US" sz="1200" smtClean="0">
                <a:solidFill>
                  <a:srgbClr val="002060"/>
                </a:solidFill>
              </a:rPr>
              <a:t>partition a dataset into a fixed number of clusters by minimizing the distance between each data point and the center of the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smtClean="0">
                <a:solidFill>
                  <a:srgbClr val="002060"/>
                </a:solidFill>
              </a:rPr>
              <a:t>Hierachical agglomerative clustering (HAC) : </a:t>
            </a:r>
            <a:r>
              <a:rPr lang="en-US" sz="1200" smtClean="0">
                <a:solidFill>
                  <a:srgbClr val="002060"/>
                </a:solidFill>
              </a:rPr>
              <a:t>grouping nearest point together until reaching a fixed number of cluster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81" y="3534399"/>
            <a:ext cx="2580104" cy="2393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0646"/>
          <a:stretch/>
        </p:blipFill>
        <p:spPr>
          <a:xfrm>
            <a:off x="5574781" y="1009290"/>
            <a:ext cx="3308309" cy="208075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643281" y="3090899"/>
            <a:ext cx="1882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2060"/>
                </a:solidFill>
              </a:rPr>
              <a:t>Source: Lavrenko V.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74781" y="5927605"/>
            <a:ext cx="1882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2060"/>
                </a:solidFill>
              </a:rPr>
              <a:t>Source: wikipedia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58224" y="4330892"/>
            <a:ext cx="1385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B0F0"/>
                </a:solidFill>
              </a:rPr>
              <a:t>Nearest points are grouped together.</a:t>
            </a:r>
          </a:p>
          <a:p>
            <a:endParaRPr lang="en-US" sz="1000" smtClean="0">
              <a:solidFill>
                <a:srgbClr val="00B0F0"/>
              </a:solidFill>
            </a:endParaRPr>
          </a:p>
          <a:p>
            <a:r>
              <a:rPr lang="en-US" sz="1000" smtClean="0">
                <a:solidFill>
                  <a:srgbClr val="00B0F0"/>
                </a:solidFill>
              </a:rPr>
              <a:t>The grouping level is cut off when the group numbers is equal to the chosen number of cluster.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47184" y="960065"/>
            <a:ext cx="1091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B0F0"/>
                </a:solidFill>
              </a:rPr>
              <a:t>2. New centroids for each cluster are computed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2073" y="1370224"/>
            <a:ext cx="138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B0F0"/>
                </a:solidFill>
              </a:rPr>
              <a:t>1. Random centroids are chosen, points are assigned to the nearest centroid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52293" y="3005389"/>
            <a:ext cx="1091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B0F0"/>
                </a:solidFill>
              </a:rPr>
              <a:t>3. Points are assigned to the new centroids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52073" y="2451391"/>
            <a:ext cx="1270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00B0F0"/>
                </a:solidFill>
              </a:rPr>
              <a:t>4. The clustering stop when the centroids are stable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3127" y="3251610"/>
            <a:ext cx="456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Hierachical agglomerative clustering (HAC)</a:t>
            </a:r>
            <a:endParaRPr lang="en-US" sz="1200" smtClean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8877" y="746432"/>
            <a:ext cx="255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K-means clustering</a:t>
            </a:r>
            <a:endParaRPr lang="en-US" sz="1200" smtClean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354" y="5118671"/>
            <a:ext cx="72227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</a:rPr>
              <a:t>Tested choices of variables used for 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smtClean="0">
                <a:solidFill>
                  <a:srgbClr val="002060"/>
                </a:solidFill>
              </a:rPr>
              <a:t>Released </a:t>
            </a:r>
            <a:r>
              <a:rPr lang="en-US" sz="1100">
                <a:solidFill>
                  <a:srgbClr val="002060"/>
                </a:solidFill>
              </a:rPr>
              <a:t>price, device age, camera pixel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</a:rPr>
              <a:t>Released price, device age, screen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2060"/>
                </a:solidFill>
              </a:rPr>
              <a:t>Released price, device age, camera pixel and screen </a:t>
            </a:r>
            <a:r>
              <a:rPr lang="en-US" sz="1100" smtClean="0">
                <a:solidFill>
                  <a:srgbClr val="002060"/>
                </a:solidFill>
              </a:rPr>
              <a:t>size</a:t>
            </a:r>
            <a:endParaRPr lang="en-US" sz="1100">
              <a:solidFill>
                <a:srgbClr val="002060"/>
              </a:solidFill>
            </a:endParaRPr>
          </a:p>
          <a:p>
            <a:r>
              <a:rPr lang="en-US" sz="1200" b="1" smtClean="0">
                <a:solidFill>
                  <a:srgbClr val="00B0F0"/>
                </a:solidFill>
              </a:rPr>
              <a:t>Number of clusters: </a:t>
            </a:r>
            <a:r>
              <a:rPr lang="en-US" sz="1100" smtClean="0">
                <a:solidFill>
                  <a:srgbClr val="002060"/>
                </a:solidFill>
              </a:rPr>
              <a:t>7  as suggested from the elbow method</a:t>
            </a:r>
            <a:endParaRPr lang="en-US" sz="11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3448"/>
          <a:stretch/>
        </p:blipFill>
        <p:spPr>
          <a:xfrm>
            <a:off x="5243561" y="1255911"/>
            <a:ext cx="3907379" cy="316352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 bwMode="auto">
          <a:xfrm>
            <a:off x="303271" y="70492"/>
            <a:ext cx="8715834" cy="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000000"/>
                </a:solidFill>
                <a:latin typeface="+mj-lt"/>
                <a:ea typeface="ＭＳ Ｐゴシック" charset="-128"/>
                <a:cs typeface="dtac" panose="02000506000000020004" pitchFamily="2" charset="-34"/>
              </a:defRPr>
            </a:lvl1pPr>
            <a:lvl2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200" smtClean="0"/>
              <a:t>Clustering Results</a:t>
            </a:r>
          </a:p>
          <a:p>
            <a:r>
              <a:rPr lang="en-US" b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3461 Android models are grouped into 7 clusters based on their price, screen, camera and age</a:t>
            </a:r>
            <a:endParaRPr lang="en-US" b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133" y="4735060"/>
            <a:ext cx="3331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</a:rPr>
              <a:t>0: New to mid-age tablet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1: New, mid-end, large screen, high-q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2: New,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3: Old,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4: Old, mid-end, large screen, mid-q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5: New, high-end, large screen, hi-q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6: Old low-end tablet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0" y="1151916"/>
            <a:ext cx="4439147" cy="347137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943981" y="1349427"/>
            <a:ext cx="1939891" cy="949962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8848" y="1040142"/>
            <a:ext cx="1077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002060"/>
                </a:solidFill>
              </a:rPr>
              <a:t>0: New to mid-age tablet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17287" y="1712720"/>
            <a:ext cx="1077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C00000"/>
                </a:solidFill>
              </a:rPr>
              <a:t>6</a:t>
            </a:r>
            <a:r>
              <a:rPr lang="en-US" sz="1000" b="1" smtClean="0">
                <a:solidFill>
                  <a:srgbClr val="C00000"/>
                </a:solidFill>
              </a:rPr>
              <a:t>: Old, low-end tablet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0030" y="1747352"/>
            <a:ext cx="1077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5: New, high-end, large screen, high-quality camera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199" y="3264238"/>
            <a:ext cx="1077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00B050"/>
                </a:solidFill>
              </a:rPr>
              <a:t>3</a:t>
            </a:r>
            <a:r>
              <a:rPr lang="en-US" sz="1000" b="1" smtClean="0">
                <a:solidFill>
                  <a:srgbClr val="00B050"/>
                </a:solidFill>
              </a:rPr>
              <a:t>: Old, low-end, small screen, low-quality camera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657" y="2444578"/>
            <a:ext cx="1077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00B0F0"/>
                </a:solidFill>
              </a:rPr>
              <a:t>2: New, low-end, small screen, low-quality camera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44861" y="4086048"/>
            <a:ext cx="1077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C000"/>
                </a:solidFill>
              </a:rPr>
              <a:t>4: Old, mid-end, large screen, mid-quality camera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6284" y="3300564"/>
            <a:ext cx="1317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002EC0"/>
                </a:solidFill>
              </a:rPr>
              <a:t>1: New, mid-end, large screen, high-quality camera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352413" y="2132771"/>
            <a:ext cx="1138284" cy="644935"/>
          </a:xfrm>
          <a:prstGeom prst="roundRect">
            <a:avLst/>
          </a:prstGeom>
          <a:noFill/>
          <a:ln w="28575">
            <a:solidFill>
              <a:srgbClr val="111BD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173028" y="1712720"/>
            <a:ext cx="1306740" cy="1174881"/>
          </a:xfrm>
          <a:prstGeom prst="roundRect">
            <a:avLst/>
          </a:prstGeom>
          <a:noFill/>
          <a:ln w="28575">
            <a:solidFill>
              <a:srgbClr val="111BD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733541" y="2172363"/>
            <a:ext cx="995874" cy="871283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337360" y="2879673"/>
            <a:ext cx="1323676" cy="734796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4257" y="4419436"/>
            <a:ext cx="181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</a:rPr>
              <a:t>0 &amp; 6: </a:t>
            </a:r>
            <a:r>
              <a:rPr lang="en-US" sz="1000" b="1" smtClean="0">
                <a:solidFill>
                  <a:srgbClr val="002060"/>
                </a:solidFill>
              </a:rPr>
              <a:t>All tablets has low camera quality</a:t>
            </a:r>
          </a:p>
        </p:txBody>
      </p:sp>
    </p:spTree>
    <p:extLst>
      <p:ext uri="{BB962C8B-B14F-4D97-AF65-F5344CB8AC3E}">
        <p14:creationId xmlns:p14="http://schemas.microsoft.com/office/powerpoint/2010/main" val="38479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303271" y="70492"/>
            <a:ext cx="8715834" cy="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000000"/>
                </a:solidFill>
                <a:latin typeface="+mj-lt"/>
                <a:ea typeface="ＭＳ Ｐゴシック" charset="-128"/>
                <a:cs typeface="dtac" panose="02000506000000020004" pitchFamily="2" charset="-34"/>
              </a:defRPr>
            </a:lvl1pPr>
            <a:lvl2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200" smtClean="0"/>
              <a:t>Distribution of Device Characteristics by Cluster</a:t>
            </a:r>
            <a:endParaRPr lang="en-US" smtClean="0"/>
          </a:p>
          <a:p>
            <a:r>
              <a:rPr lang="en-US" b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trend can be observed on age, price, camera and screen</a:t>
            </a:r>
            <a:endParaRPr lang="en-US" b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3" y="739610"/>
            <a:ext cx="6768382" cy="5397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7014" y="3625706"/>
            <a:ext cx="310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</a:rPr>
              <a:t>0: New to mid-age tablet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1: New, mid-end, large screen, high-q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2: New,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3: Old,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4: Old, mid-end, large screen, mid-q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5: New, high-end, large screen, hi-q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6: Old low-end tablet</a:t>
            </a:r>
          </a:p>
        </p:txBody>
      </p:sp>
    </p:spTree>
    <p:extLst>
      <p:ext uri="{BB962C8B-B14F-4D97-AF65-F5344CB8AC3E}">
        <p14:creationId xmlns:p14="http://schemas.microsoft.com/office/powerpoint/2010/main" val="2847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303271" y="70492"/>
            <a:ext cx="8715834" cy="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000000"/>
                </a:solidFill>
                <a:latin typeface="+mj-lt"/>
                <a:ea typeface="ＭＳ Ｐゴシック" charset="-128"/>
                <a:cs typeface="dtac" panose="02000506000000020004" pitchFamily="2" charset="-34"/>
              </a:defRPr>
            </a:lvl1pPr>
            <a:lvl2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200" smtClean="0"/>
              <a:t>Top Models for the 7 Clusters</a:t>
            </a:r>
            <a:endParaRPr lang="en-US" smtClean="0"/>
          </a:p>
          <a:p>
            <a:r>
              <a:rPr lang="en-US" b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trend can be observed on age, price, camera and screen</a:t>
            </a:r>
            <a:endParaRPr lang="en-US" b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692" y="890212"/>
            <a:ext cx="310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</a:rPr>
              <a:t>0: New to mid-age tablet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1: New, mid-end, large screen, high-q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2: New,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3: Old,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4: Old, mid-end, large screen, mid-q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5: New, high-end, large screen, hi-q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6: Old low-end tablet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1" y="739610"/>
            <a:ext cx="2067747" cy="5313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02"/>
          <a:stretch/>
        </p:blipFill>
        <p:spPr>
          <a:xfrm>
            <a:off x="2743200" y="890212"/>
            <a:ext cx="2867294" cy="516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688" y="3268122"/>
            <a:ext cx="1320613" cy="2784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15692" y="2425809"/>
            <a:ext cx="265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2060"/>
                </a:solidFill>
              </a:rPr>
              <a:t>Seeing the reach of cluster 1 &amp; 2 are high (28 &amp; 34 %), we could try to break down these 2 clusters using the vendor.</a:t>
            </a:r>
            <a:endParaRPr lang="en-US" sz="110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20759" y="3864634"/>
            <a:ext cx="1566969" cy="74187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8940" y="4485250"/>
            <a:ext cx="147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2060"/>
                </a:solidFill>
              </a:rPr>
              <a:t>We could for example, break down</a:t>
            </a:r>
          </a:p>
          <a:p>
            <a:r>
              <a:rPr lang="en-US" sz="1200" smtClean="0">
                <a:solidFill>
                  <a:srgbClr val="002060"/>
                </a:solidFill>
              </a:rPr>
              <a:t>1 -&gt; 1_SS &amp; 1_OTH</a:t>
            </a:r>
          </a:p>
          <a:p>
            <a:r>
              <a:rPr lang="en-US" sz="1200" smtClean="0">
                <a:solidFill>
                  <a:srgbClr val="002060"/>
                </a:solidFill>
              </a:rPr>
              <a:t>2 -&gt; 2_SS, 2_OEM and 2_OTH</a:t>
            </a:r>
            <a:endParaRPr lang="en-US" sz="11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303271" y="70492"/>
            <a:ext cx="8715834" cy="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000000"/>
                </a:solidFill>
                <a:latin typeface="+mj-lt"/>
                <a:ea typeface="ＭＳ Ｐゴシック" charset="-128"/>
                <a:cs typeface="dtac" panose="02000506000000020004" pitchFamily="2" charset="-34"/>
              </a:defRPr>
            </a:lvl1pPr>
            <a:lvl2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200" smtClean="0"/>
              <a:t>Distribution of Device Characteristics by Brand Augmented Cluster</a:t>
            </a:r>
          </a:p>
          <a:p>
            <a:r>
              <a:rPr lang="en-US" b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Clearer trend on camera and screen size, the reach by cluster is more distributed</a:t>
            </a:r>
            <a:endParaRPr lang="en-US" b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1" y="739610"/>
            <a:ext cx="6725728" cy="54104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43497" y="4324446"/>
            <a:ext cx="310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</a:rPr>
              <a:t>0: New to mid-age tablet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1: New, mid-end, large screen, high-q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2: New,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3: Old,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4: Old, mid-end, large screen, mid-q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5: New, high-end, large screen, hi-q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6: Old low-end tablet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261" y="856638"/>
            <a:ext cx="1672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2060"/>
                </a:solidFill>
              </a:rPr>
              <a:t>Remark that different ways can be used to breakdown the cluster,</a:t>
            </a:r>
          </a:p>
          <a:p>
            <a:endParaRPr lang="en-US" sz="1200" b="1">
              <a:solidFill>
                <a:srgbClr val="002060"/>
              </a:solidFill>
            </a:endParaRPr>
          </a:p>
          <a:p>
            <a:r>
              <a:rPr lang="en-US" sz="1200" b="1">
                <a:solidFill>
                  <a:srgbClr val="002060"/>
                </a:solidFill>
              </a:rPr>
              <a:t>F</a:t>
            </a:r>
            <a:r>
              <a:rPr lang="en-US" sz="1200" b="1" smtClean="0">
                <a:solidFill>
                  <a:srgbClr val="002060"/>
                </a:solidFill>
              </a:rPr>
              <a:t>or example, by using the price as 1_lt1year, 1_gt250eu, etc. </a:t>
            </a:r>
            <a:endParaRPr lang="en-US" sz="1200" b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76524" y="951517"/>
            <a:ext cx="310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F0"/>
                </a:solidFill>
              </a:rPr>
              <a:t>0: New to mid-age tablet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1: New, mid-end, large screen, high-q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2: New,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3: Old, low-end, small screen, low-q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4: Old, mid-end, large screen, mid-q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5: New, high-end, large screen, hi-q camera</a:t>
            </a:r>
          </a:p>
          <a:p>
            <a:r>
              <a:rPr lang="en-US" sz="1200" b="1" smtClean="0">
                <a:solidFill>
                  <a:srgbClr val="00B0F0"/>
                </a:solidFill>
              </a:rPr>
              <a:t>6: Old low-end tablet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1" y="739610"/>
            <a:ext cx="2097234" cy="5246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44" y="856638"/>
            <a:ext cx="2095141" cy="517829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303271" y="70492"/>
            <a:ext cx="8715834" cy="66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000000"/>
                </a:solidFill>
                <a:latin typeface="+mj-lt"/>
                <a:ea typeface="ＭＳ Ｐゴシック" charset="-128"/>
                <a:cs typeface="dtac" panose="02000506000000020004" pitchFamily="2" charset="-34"/>
              </a:defRPr>
            </a:lvl1pPr>
            <a:lvl2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eaLnBrk="1" hangingPunct="1"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200" smtClean="0"/>
              <a:t>Top models for the 10 Brand-Augmented Clusters &amp; Reach on Facebook</a:t>
            </a:r>
            <a:endParaRPr lang="en-US" smtClean="0"/>
          </a:p>
          <a:p>
            <a:r>
              <a:rPr lang="en-US" b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different ways to augment the clusters could be used</a:t>
            </a:r>
            <a:endParaRPr lang="en-US" b="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83334"/>
              </p:ext>
            </p:extLst>
          </p:nvPr>
        </p:nvGraphicFramePr>
        <p:xfrm>
          <a:off x="5078440" y="3139027"/>
          <a:ext cx="3211545" cy="241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340"/>
                <a:gridCol w="1632989"/>
                <a:gridCol w="907216"/>
              </a:tblGrid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Distinct actual omo ad ids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% of Androids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  19,438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1_OTH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576,940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30.5%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1_SS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162,870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2_OEM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  51,222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2_OTH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149,499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2_SS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  89,400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319,279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186,841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192,367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    144,874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  <a:tr h="201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                            1,892,730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76524" y="2548419"/>
            <a:ext cx="3862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2060"/>
                </a:solidFill>
              </a:rPr>
              <a:t>Number of distinct Omo non Dtac ad ids detected by Tapad (The actual reach on FB will be less)</a:t>
            </a:r>
            <a:endParaRPr lang="en-US" sz="1200" b="1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4732</TotalTime>
  <Words>1114</Words>
  <Application>Microsoft Office PowerPoint</Application>
  <PresentationFormat>On-screen Show (4:3)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dtac</vt:lpstr>
      <vt:lpstr>Lucida Grande</vt:lpstr>
      <vt:lpstr>Office Theme</vt:lpstr>
      <vt:lpstr>1_Office Theme</vt:lpstr>
      <vt:lpstr>Device Clustering using Age, Price, Camera &amp;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Prepaid Deep Dive</dc:title>
  <dc:creator>Nop-anong Akasabadi</dc:creator>
  <cp:lastModifiedBy>Rata Suwantong</cp:lastModifiedBy>
  <cp:revision>214</cp:revision>
  <dcterms:created xsi:type="dcterms:W3CDTF">2016-05-11T02:47:20Z</dcterms:created>
  <dcterms:modified xsi:type="dcterms:W3CDTF">2017-02-17T12:45:17Z</dcterms:modified>
</cp:coreProperties>
</file>