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81" r:id="rId3"/>
    <p:sldId id="278" r:id="rId4"/>
    <p:sldId id="280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539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333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4805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675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761" y="1677173"/>
            <a:ext cx="10966641" cy="4203315"/>
          </a:xfrm>
        </p:spPr>
        <p:txBody>
          <a:bodyPr/>
          <a:lstStyle>
            <a:lvl1pPr marL="135000" indent="-135000">
              <a:buSzPct val="140000"/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buFont typeface="Arial"/>
              <a:buChar char="•"/>
              <a:defRPr>
                <a:solidFill>
                  <a:srgbClr val="000000"/>
                </a:solidFill>
              </a:defRPr>
            </a:lvl2pPr>
            <a:lvl3pPr marL="405000" indent="-135000">
              <a:spcBef>
                <a:spcPts val="450"/>
              </a:spcBef>
              <a:buSzPct val="90000"/>
              <a:buFont typeface="Lucida Grande"/>
              <a:buChar char="–"/>
              <a:defRPr>
                <a:solidFill>
                  <a:srgbClr val="000000"/>
                </a:solidFill>
              </a:defRPr>
            </a:lvl3pPr>
            <a:lvl4pPr marL="540000" indent="-135000">
              <a:buFont typeface="+mj-lt"/>
              <a:buAutoNum type="arabicPeriod"/>
              <a:defRPr>
                <a:solidFill>
                  <a:srgbClr val="000000"/>
                </a:solidFill>
              </a:defRPr>
            </a:lvl4pPr>
            <a:lvl5pPr marL="675000" indent="-135000">
              <a:buFont typeface="+mj-lt"/>
              <a:buAutoNum type="alphaLcPeriod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AA0A42-10F1-41F1-8F5E-7F550AFAF6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45819" y="6292610"/>
            <a:ext cx="2721068" cy="321139"/>
          </a:xfrm>
          <a:prstGeom prst="rect">
            <a:avLst/>
          </a:prstGeom>
        </p:spPr>
        <p:txBody>
          <a:bodyPr anchor="ctr"/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>
                    <a:lumMod val="50000"/>
                  </a:srgbClr>
                </a:solidFill>
                <a:ea typeface="ＭＳ Ｐゴシック" pitchFamily="34" charset="-128"/>
              </a:rPr>
              <a:t>dtac CONFIDENTIAL</a:t>
            </a:r>
            <a:endParaRPr lang="en-US" dirty="0" smtClean="0">
              <a:solidFill>
                <a:srgbClr val="FFFFFF">
                  <a:lumMod val="50000"/>
                </a:srgbClr>
              </a:solidFill>
              <a:ea typeface="ＭＳ Ｐゴシック" pitchFamily="34" charset="-128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82112" y="149728"/>
            <a:ext cx="10966643" cy="11430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6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9289"/>
            <a:ext cx="121920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90415" y="2541494"/>
            <a:ext cx="7502339" cy="1266172"/>
          </a:xfrm>
        </p:spPr>
        <p:txBody>
          <a:bodyPr anchor="b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08345" y="3953436"/>
            <a:ext cx="7484409" cy="820271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08000" y="6477000"/>
            <a:ext cx="2540000" cy="228600"/>
          </a:xfrm>
        </p:spPr>
        <p:txBody>
          <a:bodyPr/>
          <a:lstStyle>
            <a:lvl1pPr algn="l">
              <a:defRPr/>
            </a:lvl1pPr>
          </a:lstStyle>
          <a:p>
            <a:fld id="{2D8956B2-154A-4910-ADF6-D1D3963BFF3D}" type="datetimeFigureOut">
              <a:rPr lang="en-US" smtClean="0">
                <a:solidFill>
                  <a:srgbClr val="000000"/>
                </a:solidFill>
              </a:rPr>
              <a:pPr/>
              <a:t>2/20/2017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08000" y="6248400"/>
            <a:ext cx="3860800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8000" y="6019800"/>
            <a:ext cx="2540000" cy="228600"/>
          </a:xfrm>
        </p:spPr>
        <p:txBody>
          <a:bodyPr/>
          <a:lstStyle>
            <a:lvl1pPr algn="l">
              <a:defRPr/>
            </a:lvl1pPr>
          </a:lstStyle>
          <a:p>
            <a:fld id="{E562E383-1BC2-495C-8D60-4EA9839794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0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31303" y="192157"/>
            <a:ext cx="11489636" cy="8547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31304" y="1258957"/>
            <a:ext cx="11454297" cy="46382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956B2-154A-4910-ADF6-D1D3963BFF3D}" type="datetimeFigureOut">
              <a:rPr lang="en-US" smtClean="0">
                <a:solidFill>
                  <a:srgbClr val="000000"/>
                </a:solidFill>
              </a:rPr>
              <a:pPr/>
              <a:t>2/20/2017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2E383-1BC2-495C-8D60-4EA9839794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9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956B2-154A-4910-ADF6-D1D3963BFF3D}" type="datetimeFigureOut">
              <a:rPr lang="en-US" smtClean="0">
                <a:solidFill>
                  <a:srgbClr val="000000"/>
                </a:solidFill>
              </a:rPr>
              <a:pPr/>
              <a:t>2/20/2017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2E383-1BC2-495C-8D60-4EA9839794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4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956B2-154A-4910-ADF6-D1D3963BFF3D}" type="datetimeFigureOut">
              <a:rPr lang="en-US" smtClean="0">
                <a:solidFill>
                  <a:srgbClr val="000000"/>
                </a:solidFill>
              </a:rPr>
              <a:pPr/>
              <a:t>2/20/2017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2E383-1BC2-495C-8D60-4EA9839794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3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8956B2-154A-4910-ADF6-D1D3963BFF3D}" type="datetimeFigureOut">
              <a:rPr lang="en-US" smtClean="0">
                <a:solidFill>
                  <a:srgbClr val="000000"/>
                </a:solidFill>
              </a:rPr>
              <a:pPr/>
              <a:t>2/20/2017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62E383-1BC2-495C-8D60-4EA9839794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4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2551" y="4299555"/>
            <a:ext cx="8244716" cy="437085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GB" dirty="0" smtClean="0"/>
              <a:t>Click to edit Master title text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432550" y="4766103"/>
            <a:ext cx="8244716" cy="403452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GB" dirty="0" smtClean="0"/>
              <a:t>Click to edit Master sub-title text</a:t>
            </a:r>
          </a:p>
        </p:txBody>
      </p:sp>
    </p:spTree>
    <p:extLst>
      <p:ext uri="{BB962C8B-B14F-4D97-AF65-F5344CB8AC3E}">
        <p14:creationId xmlns:p14="http://schemas.microsoft.com/office/powerpoint/2010/main" val="2350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194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150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35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65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93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535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56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202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4393-1ED9-406D-9852-1DC1CB013B9A}" type="datetimeFigureOut">
              <a:rPr lang="th-TH" smtClean="0"/>
              <a:t>20/02/60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11958-DAD0-49A2-B293-608C59E7D7C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6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318" y="192089"/>
            <a:ext cx="11436349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267" y="1255714"/>
            <a:ext cx="1145540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4084" y="6313488"/>
            <a:ext cx="2235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 i="0">
                <a:latin typeface="+mn-lt"/>
                <a:cs typeface="+mn-cs"/>
              </a:defRPr>
            </a:lvl1pPr>
          </a:lstStyle>
          <a:p>
            <a:fld id="{2D8956B2-154A-4910-ADF6-D1D3963BFF3D}" type="datetimeFigureOut">
              <a:rPr lang="en-US" smtClean="0">
                <a:solidFill>
                  <a:srgbClr val="000000"/>
                </a:solidFill>
              </a:rPr>
              <a:pPr/>
              <a:t>2/20/2017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6484" y="6161088"/>
            <a:ext cx="3352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 i="0">
                <a:latin typeface="+mn-lt"/>
                <a:cs typeface="+mn-cs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14884" y="6465888"/>
            <a:ext cx="914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00" i="0">
                <a:latin typeface="+mn-lt"/>
                <a:cs typeface="+mn-cs"/>
              </a:defRPr>
            </a:lvl1pPr>
          </a:lstStyle>
          <a:p>
            <a:fld id="{E562E383-1BC2-495C-8D60-4EA98397948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073217" y="5918201"/>
            <a:ext cx="20066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57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333333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•"/>
        <a:defRPr sz="19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30000"/>
        </a:spcAft>
        <a:buClr>
          <a:srgbClr val="27AAD9"/>
        </a:buClr>
        <a:buChar char="–"/>
        <a:defRPr sz="1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7844" y="4492738"/>
            <a:ext cx="9856811" cy="304894"/>
          </a:xfrm>
        </p:spPr>
        <p:txBody>
          <a:bodyPr>
            <a:noAutofit/>
          </a:bodyPr>
          <a:lstStyle/>
          <a:p>
            <a:r>
              <a:rPr lang="en-US" sz="3200" b="1" smtClean="0"/>
              <a:t>Automate Segmentation Rules using Feedback</a:t>
            </a:r>
            <a:endParaRPr lang="en-US"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7844" y="5024824"/>
            <a:ext cx="6183537" cy="403452"/>
          </a:xfrm>
        </p:spPr>
        <p:txBody>
          <a:bodyPr/>
          <a:lstStyle/>
          <a:p>
            <a:pPr>
              <a:buNone/>
            </a:pPr>
            <a:r>
              <a:rPr lang="en-US" b="1" smtClean="0"/>
              <a:t>Feb </a:t>
            </a:r>
            <a:r>
              <a:rPr lang="en-US" b="1" smtClean="0"/>
              <a:t>2017 – Dtac Data Science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057400" cy="365125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</a:pPr>
            <a:fld id="{951209C0-16A0-4EF5-9D95-2BE545C9FF0B}" type="slidenum">
              <a:rPr lang="en-US" smtClean="0">
                <a:solidFill>
                  <a:prstClr val="black">
                    <a:tint val="75000"/>
                  </a:prstClr>
                </a:solidFill>
                <a:ea typeface="ＭＳ Ｐゴシック" pitchFamily="34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179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1139099" y="1356521"/>
            <a:ext cx="323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Closed-Loop </a:t>
            </a:r>
            <a:r>
              <a:rPr lang="en-US" sz="2000" smtClean="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Scheme</a:t>
            </a:r>
            <a:endParaRPr lang="en-US" sz="2000" dirty="0">
              <a:solidFill>
                <a:srgbClr val="002060"/>
              </a:solidFill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sp>
        <p:nvSpPr>
          <p:cNvPr id="40" name="Title 2"/>
          <p:cNvSpPr>
            <a:spLocks noGrp="1"/>
          </p:cNvSpPr>
          <p:nvPr>
            <p:ph type="title"/>
          </p:nvPr>
        </p:nvSpPr>
        <p:spPr>
          <a:xfrm>
            <a:off x="382112" y="149728"/>
            <a:ext cx="10966643" cy="1012322"/>
          </a:xfrm>
        </p:spPr>
        <p:txBody>
          <a:bodyPr>
            <a:normAutofit/>
          </a:bodyPr>
          <a:lstStyle/>
          <a:p>
            <a:r>
              <a:rPr lang="en-US" sz="4000" smtClean="0"/>
              <a:t>Self-Learning Segmentation Ecosystem (Apollo)</a:t>
            </a:r>
            <a:endParaRPr lang="en-US" sz="4000"/>
          </a:p>
        </p:txBody>
      </p:sp>
      <p:sp>
        <p:nvSpPr>
          <p:cNvPr id="41" name="Pentagon 40"/>
          <p:cNvSpPr/>
          <p:nvPr/>
        </p:nvSpPr>
        <p:spPr>
          <a:xfrm>
            <a:off x="0" y="967392"/>
            <a:ext cx="10972800" cy="194658"/>
          </a:xfrm>
          <a:prstGeom prst="homePlat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1860" y="1970465"/>
            <a:ext cx="4807322" cy="4246947"/>
            <a:chOff x="69717" y="1638326"/>
            <a:chExt cx="4807322" cy="4246947"/>
          </a:xfrm>
        </p:grpSpPr>
        <p:sp>
          <p:nvSpPr>
            <p:cNvPr id="43" name="Rounded Rectangle 42"/>
            <p:cNvSpPr/>
            <p:nvPr/>
          </p:nvSpPr>
          <p:spPr>
            <a:xfrm>
              <a:off x="205873" y="1658482"/>
              <a:ext cx="1183897" cy="68551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663154" y="1666667"/>
              <a:ext cx="1732842" cy="70009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/>
            <p:cNvGrpSpPr/>
            <p:nvPr/>
          </p:nvGrpSpPr>
          <p:grpSpPr>
            <a:xfrm rot="16200000">
              <a:off x="2341550" y="3668968"/>
              <a:ext cx="741872" cy="2645432"/>
              <a:chOff x="303271" y="1912876"/>
              <a:chExt cx="607397" cy="2645432"/>
            </a:xfrm>
          </p:grpSpPr>
          <p:cxnSp>
            <p:nvCxnSpPr>
              <p:cNvPr id="52" name="Elbow Connector 51"/>
              <p:cNvCxnSpPr/>
              <p:nvPr/>
            </p:nvCxnSpPr>
            <p:spPr>
              <a:xfrm rot="5400000" flipH="1" flipV="1">
                <a:off x="-705896" y="2941744"/>
                <a:ext cx="2645432" cy="587696"/>
              </a:xfrm>
              <a:prstGeom prst="bentConnector3">
                <a:avLst>
                  <a:gd name="adj1" fmla="val 100217"/>
                </a:avLst>
              </a:prstGeom>
              <a:ln w="571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03271" y="4558308"/>
                <a:ext cx="587696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54282" y="2981917"/>
              <a:ext cx="1738271" cy="1671509"/>
              <a:chOff x="1500038" y="1077460"/>
              <a:chExt cx="1738271" cy="1671509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500038" y="1077460"/>
                <a:ext cx="1738271" cy="1615397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74" y="1240122"/>
                <a:ext cx="1230702" cy="1171628"/>
              </a:xfrm>
              <a:prstGeom prst="rect">
                <a:avLst/>
              </a:prstGeom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1583891" y="2348859"/>
                <a:ext cx="15938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dtac" panose="02000506000000020004" pitchFamily="2" charset="-34"/>
                    <a:cs typeface="dtac" panose="02000506000000020004" pitchFamily="2" charset="-34"/>
                  </a:rPr>
                  <a:t>Rule Generator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852795" y="4963892"/>
              <a:ext cx="1719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Target Feedback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95333" y="3331987"/>
              <a:ext cx="7028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Rules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344061" y="2368060"/>
              <a:ext cx="2966" cy="61385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6832" y="1711500"/>
              <a:ext cx="447718" cy="576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7" name="image8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15509" y="1721622"/>
              <a:ext cx="461050" cy="5760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9717" y="2267045"/>
              <a:ext cx="1335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Mobile</a:t>
              </a:r>
            </a:p>
            <a:p>
              <a:pPr algn="ctr"/>
              <a:r>
                <a:rPr lang="en-US" sz="1800" b="1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Atlas</a:t>
              </a:r>
              <a:endParaRPr lang="en-US" sz="1800" b="1" dirty="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108888" y="2970454"/>
              <a:ext cx="1738271" cy="1669610"/>
              <a:chOff x="1500038" y="1077460"/>
              <a:chExt cx="1738271" cy="166961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00038" y="1077460"/>
                <a:ext cx="1738271" cy="1615397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044003" y="2346960"/>
                <a:ext cx="7762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dtac" panose="02000506000000020004" pitchFamily="2" charset="-34"/>
                    <a:cs typeface="dtac" panose="02000506000000020004" pitchFamily="2" charset="-34"/>
                  </a:rPr>
                  <a:t>Target</a:t>
                </a:r>
              </a:p>
            </p:txBody>
          </p:sp>
        </p:grpSp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2" r="9368"/>
            <a:stretch/>
          </p:blipFill>
          <p:spPr>
            <a:xfrm>
              <a:off x="3332279" y="3144579"/>
              <a:ext cx="1345721" cy="1168677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58" idx="3"/>
              <a:endCxn id="36" idx="1"/>
            </p:cNvCxnSpPr>
            <p:nvPr/>
          </p:nvCxnSpPr>
          <p:spPr>
            <a:xfrm flipV="1">
              <a:off x="2192553" y="3778153"/>
              <a:ext cx="916334" cy="11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94" t="12901" r="31858" b="22079"/>
            <a:stretch/>
          </p:blipFill>
          <p:spPr>
            <a:xfrm>
              <a:off x="2518886" y="1734275"/>
              <a:ext cx="706091" cy="5532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58" r="14282"/>
            <a:stretch/>
          </p:blipFill>
          <p:spPr>
            <a:xfrm>
              <a:off x="1780660" y="1711500"/>
              <a:ext cx="609540" cy="576001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859561" y="5362053"/>
              <a:ext cx="3705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CTR</a:t>
              </a:r>
              <a:r>
                <a:rPr lang="en-US" sz="140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, </a:t>
              </a:r>
              <a:r>
                <a:rPr lang="en-US" sz="1400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number of submits/ landing, cost per submit </a:t>
              </a:r>
              <a:r>
                <a:rPr lang="en-US" sz="140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etc</a:t>
              </a:r>
              <a:r>
                <a:rPr lang="en-US" sz="1400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.</a:t>
              </a:r>
            </a:p>
            <a:p>
              <a:pPr algn="ctr"/>
              <a:r>
                <a:rPr lang="en-US" sz="1400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By device and/or lifestlye</a:t>
              </a:r>
              <a:endParaRPr lang="en-US" sz="1400" dirty="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8679" y="2265158"/>
              <a:ext cx="2040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Lifestyle </a:t>
              </a:r>
            </a:p>
            <a:p>
              <a:pPr algn="ctr"/>
              <a:r>
                <a:rPr lang="en-US" sz="1800" b="1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from webs</a:t>
              </a:r>
              <a:endParaRPr lang="en-US" sz="1800" b="1" dirty="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681932" y="1638326"/>
              <a:ext cx="993272" cy="6945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4867" y="1721448"/>
              <a:ext cx="870353" cy="560227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283003" y="2268502"/>
              <a:ext cx="1594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smtClean="0">
                  <a:solidFill>
                    <a:srgbClr val="002060"/>
                  </a:solidFill>
                  <a:latin typeface="dtac" panose="02000506000000020004" pitchFamily="2" charset="-34"/>
                  <a:cs typeface="dtac" panose="02000506000000020004" pitchFamily="2" charset="-34"/>
                </a:rPr>
                <a:t>Dtac scores/ models</a:t>
              </a:r>
              <a:endParaRPr lang="en-US" sz="1800" b="1" dirty="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15061" y="2363856"/>
              <a:ext cx="300396" cy="2558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GB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48681" y="2382405"/>
              <a:ext cx="300396" cy="2558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en-GB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5061" y="4440009"/>
              <a:ext cx="300396" cy="2558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GB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Content Placeholder 5"/>
          <p:cNvSpPr>
            <a:spLocks noGrp="1"/>
          </p:cNvSpPr>
          <p:nvPr>
            <p:ph idx="1"/>
          </p:nvPr>
        </p:nvSpPr>
        <p:spPr>
          <a:xfrm>
            <a:off x="5268499" y="1407696"/>
            <a:ext cx="3145026" cy="3929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chemeClr val="accent5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BOX #1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Automated device properties retrieval from webs</a:t>
            </a:r>
          </a:p>
          <a:p>
            <a:pPr lvl="1"/>
            <a:r>
              <a:rPr lang="en-US" sz="1600" smtClean="0">
                <a:latin typeface="dtac" panose="02000506000000020004" pitchFamily="2" charset="-34"/>
                <a:cs typeface="dtac" panose="02000506000000020004" pitchFamily="2" charset="-34"/>
              </a:rPr>
              <a:t>Release price, month, year</a:t>
            </a:r>
          </a:p>
          <a:p>
            <a:pPr lvl="1"/>
            <a:r>
              <a:rPr lang="en-US" sz="1600" smtClean="0">
                <a:latin typeface="dtac" panose="02000506000000020004" pitchFamily="2" charset="-34"/>
                <a:cs typeface="dtac" panose="02000506000000020004" pitchFamily="2" charset="-34"/>
              </a:rPr>
              <a:t>Screen size</a:t>
            </a:r>
          </a:p>
          <a:p>
            <a:pPr lvl="1"/>
            <a:r>
              <a:rPr lang="en-US" sz="1600" smtClean="0">
                <a:latin typeface="dtac" panose="02000506000000020004" pitchFamily="2" charset="-34"/>
                <a:cs typeface="dtac" panose="02000506000000020004" pitchFamily="2" charset="-34"/>
              </a:rPr>
              <a:t>Camera spec, 4G capability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Device clustering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6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SUPPORTING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Web market studies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Self-learning segments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Dtac’s device model</a:t>
            </a:r>
          </a:p>
        </p:txBody>
      </p:sp>
      <p:sp>
        <p:nvSpPr>
          <p:cNvPr id="48" name="Content Placeholder 5"/>
          <p:cNvSpPr txBox="1">
            <a:spLocks/>
          </p:cNvSpPr>
          <p:nvPr/>
        </p:nvSpPr>
        <p:spPr>
          <a:xfrm>
            <a:off x="8290304" y="1409525"/>
            <a:ext cx="3825120" cy="5012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5000" indent="-135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40000"/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05000" indent="-135000" algn="l" defTabSz="914400" rtl="0" eaLnBrk="1" latinLnBrk="0" hangingPunct="1">
              <a:lnSpc>
                <a:spcPct val="90000"/>
              </a:lnSpc>
              <a:spcBef>
                <a:spcPts val="450"/>
              </a:spcBef>
              <a:buSzPct val="90000"/>
              <a:buFont typeface="Lucida Grande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40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75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>
                <a:solidFill>
                  <a:schemeClr val="accent5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BOX #2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Lifestyle segments from webs </a:t>
            </a:r>
          </a:p>
          <a:p>
            <a:pPr lvl="1"/>
            <a:r>
              <a:rPr lang="en-US" sz="1600" smtClean="0">
                <a:latin typeface="dtac" panose="02000506000000020004" pitchFamily="2" charset="-34"/>
                <a:cs typeface="dtac" panose="02000506000000020004" pitchFamily="2" charset="-34"/>
              </a:rPr>
              <a:t>Subject of interests from forums on Pantip  as travelling,investment, etc.</a:t>
            </a:r>
          </a:p>
          <a:p>
            <a:pPr lvl="1"/>
            <a:r>
              <a:rPr lang="en-US" sz="1600" smtClean="0">
                <a:latin typeface="dtac" panose="02000506000000020004" pitchFamily="2" charset="-34"/>
                <a:cs typeface="dtac" panose="02000506000000020004" pitchFamily="2" charset="-34"/>
              </a:rPr>
              <a:t> Detailed visiting topics as iPhone, travelling in Tokyo, etc.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Models based on lifestyle and device to be used on OMO</a:t>
            </a:r>
            <a:endParaRPr lang="en-US" sz="2000">
              <a:latin typeface="dtac" panose="02000506000000020004" pitchFamily="2" charset="-34"/>
              <a:cs typeface="dtac" panose="02000506000000020004" pitchFamily="2" charset="-34"/>
            </a:endParaRPr>
          </a:p>
          <a:p>
            <a:pPr lvl="1"/>
            <a:r>
              <a:rPr lang="en-US" sz="1600" smtClean="0">
                <a:latin typeface="dtac" panose="02000506000000020004" pitchFamily="2" charset="-34"/>
                <a:cs typeface="dtac" panose="02000506000000020004" pitchFamily="2" charset="-34"/>
              </a:rPr>
              <a:t>ARPU, churn, device</a:t>
            </a:r>
            <a:endParaRPr lang="en-US" sz="2000" smtClean="0">
              <a:latin typeface="dtac" panose="02000506000000020004" pitchFamily="2" charset="-34"/>
              <a:cs typeface="dtac" panose="02000506000000020004" pitchFamily="2" charset="-34"/>
            </a:endParaRPr>
          </a:p>
          <a:p>
            <a:pPr marL="0" indent="0">
              <a:buNone/>
            </a:pPr>
            <a:r>
              <a:rPr lang="en-US" sz="2000" smtClean="0">
                <a:solidFill>
                  <a:schemeClr val="accent6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SUPPORTING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Web market studies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Self-learning segments</a:t>
            </a:r>
          </a:p>
          <a:p>
            <a:pPr marL="0" indent="0">
              <a:buFont typeface="Arial"/>
              <a:buNone/>
            </a:pPr>
            <a:endParaRPr lang="en-US" sz="2000"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sp>
        <p:nvSpPr>
          <p:cNvPr id="50" name="Content Placeholder 5"/>
          <p:cNvSpPr txBox="1">
            <a:spLocks/>
          </p:cNvSpPr>
          <p:nvPr/>
        </p:nvSpPr>
        <p:spPr>
          <a:xfrm>
            <a:off x="5389317" y="5335854"/>
            <a:ext cx="3145026" cy="1302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5000" indent="-135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40000"/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05000" indent="-135000" algn="l" defTabSz="914400" rtl="0" eaLnBrk="1" latinLnBrk="0" hangingPunct="1">
              <a:lnSpc>
                <a:spcPct val="90000"/>
              </a:lnSpc>
              <a:spcBef>
                <a:spcPts val="450"/>
              </a:spcBef>
              <a:buSzPct val="90000"/>
              <a:buFont typeface="Lucida Grande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40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75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>
                <a:solidFill>
                  <a:schemeClr val="accent5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BOX #3</a:t>
            </a:r>
          </a:p>
          <a:p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Automated self-learning segmentation rules</a:t>
            </a:r>
          </a:p>
          <a:p>
            <a:pPr marL="0" indent="0">
              <a:buNone/>
            </a:pPr>
            <a:r>
              <a:rPr lang="en-US" sz="2000" smtClean="0">
                <a:solidFill>
                  <a:schemeClr val="accent6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SUPPORTING </a:t>
            </a:r>
            <a:r>
              <a:rPr lang="en-US" sz="2000" smtClean="0">
                <a:latin typeface="dtac" panose="02000506000000020004" pitchFamily="2" charset="-34"/>
                <a:cs typeface="dtac" panose="02000506000000020004" pitchFamily="2" charset="-34"/>
              </a:rPr>
              <a:t>Apollo</a:t>
            </a:r>
          </a:p>
        </p:txBody>
      </p:sp>
      <p:sp>
        <p:nvSpPr>
          <p:cNvPr id="5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8071466" y="6282457"/>
            <a:ext cx="2721068" cy="321139"/>
          </a:xfrm>
        </p:spPr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FFFFFF">
                    <a:lumMod val="50000"/>
                  </a:srgbClr>
                </a:solidFill>
                <a:ea typeface="ＭＳ Ｐゴシック" pitchFamily="34" charset="-128"/>
              </a:rPr>
              <a:t>dtac</a:t>
            </a:r>
            <a:r>
              <a:rPr lang="en-US" dirty="0" smtClean="0">
                <a:solidFill>
                  <a:srgbClr val="FFFFFF">
                    <a:lumMod val="50000"/>
                  </a:srgbClr>
                </a:solidFill>
                <a:ea typeface="ＭＳ Ｐゴシック" pitchFamily="34" charset="-128"/>
              </a:rPr>
              <a:t> CONFIDENTIAL</a:t>
            </a:r>
          </a:p>
        </p:txBody>
      </p:sp>
      <p:sp>
        <p:nvSpPr>
          <p:cNvPr id="60" name="Plus 59"/>
          <p:cNvSpPr/>
          <p:nvPr/>
        </p:nvSpPr>
        <p:spPr>
          <a:xfrm>
            <a:off x="1501913" y="2240420"/>
            <a:ext cx="263629" cy="254446"/>
          </a:xfrm>
          <a:prstGeom prst="math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08139" y="2213956"/>
            <a:ext cx="263629" cy="254446"/>
          </a:xfrm>
          <a:prstGeom prst="math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74" idx="1"/>
            <a:endCxn id="124" idx="2"/>
          </p:cNvCxnSpPr>
          <p:nvPr/>
        </p:nvCxnSpPr>
        <p:spPr>
          <a:xfrm rot="10800000">
            <a:off x="935989" y="6166443"/>
            <a:ext cx="9368015" cy="303581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>
            <a:off x="2773645" y="2088937"/>
            <a:ext cx="738689" cy="713101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800"/>
          </a:p>
        </p:txBody>
      </p:sp>
      <p:grpSp>
        <p:nvGrpSpPr>
          <p:cNvPr id="166" name="Group 165"/>
          <p:cNvGrpSpPr/>
          <p:nvPr/>
        </p:nvGrpSpPr>
        <p:grpSpPr>
          <a:xfrm>
            <a:off x="92215" y="3406137"/>
            <a:ext cx="9137090" cy="3063052"/>
            <a:chOff x="600652" y="2925886"/>
            <a:chExt cx="9137090" cy="3063052"/>
          </a:xfrm>
        </p:grpSpPr>
        <p:sp>
          <p:nvSpPr>
            <p:cNvPr id="32" name="Diamond 31"/>
            <p:cNvSpPr/>
            <p:nvPr/>
          </p:nvSpPr>
          <p:spPr>
            <a:xfrm>
              <a:off x="2715217" y="4934099"/>
              <a:ext cx="1158028" cy="94821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8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239" y="5133323"/>
              <a:ext cx="8598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Offer A Launch </a:t>
              </a:r>
              <a:br>
                <a:rPr lang="en-US" sz="1050" smtClean="0"/>
              </a:br>
              <a:r>
                <a:rPr lang="en-US" sz="1050" smtClean="0"/>
                <a:t>&gt;= 3 days</a:t>
              </a:r>
              <a:endParaRPr lang="th-TH" sz="1050" dirty="0"/>
            </a:p>
          </p:txBody>
        </p:sp>
        <p:sp>
          <p:nvSpPr>
            <p:cNvPr id="65" name="Diamond 64"/>
            <p:cNvSpPr/>
            <p:nvPr/>
          </p:nvSpPr>
          <p:spPr>
            <a:xfrm>
              <a:off x="4295532" y="4931866"/>
              <a:ext cx="1158028" cy="94821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800"/>
            </a:p>
          </p:txBody>
        </p:sp>
        <p:sp>
          <p:nvSpPr>
            <p:cNvPr id="68" name="Diamond 67"/>
            <p:cNvSpPr/>
            <p:nvPr/>
          </p:nvSpPr>
          <p:spPr>
            <a:xfrm>
              <a:off x="5891695" y="4776284"/>
              <a:ext cx="1432911" cy="1212654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800"/>
            </a:p>
          </p:txBody>
        </p:sp>
        <p:cxnSp>
          <p:nvCxnSpPr>
            <p:cNvPr id="34" name="Elbow Connector 33"/>
            <p:cNvCxnSpPr>
              <a:stCxn id="32" idx="0"/>
            </p:cNvCxnSpPr>
            <p:nvPr/>
          </p:nvCxnSpPr>
          <p:spPr>
            <a:xfrm rot="5400000" flipH="1" flipV="1">
              <a:off x="4766143" y="1681887"/>
              <a:ext cx="1780301" cy="47241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8017312" y="3859045"/>
              <a:ext cx="1657457" cy="489086"/>
            </a:xfrm>
            <a:prstGeom prst="roundRect">
              <a:avLst/>
            </a:prstGeom>
            <a:solidFill>
              <a:srgbClr val="00ACE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Use landing models</a:t>
              </a:r>
            </a:p>
            <a:p>
              <a:pPr algn="ctr"/>
              <a:r>
                <a:rPr lang="en-US" sz="1100" smtClean="0"/>
                <a:t> as targets for day k+1</a:t>
              </a:r>
              <a:endParaRPr lang="th-TH" sz="11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8080285" y="5135676"/>
              <a:ext cx="1657457" cy="48908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Use successful models </a:t>
              </a:r>
            </a:p>
            <a:p>
              <a:pPr algn="ctr"/>
              <a:r>
                <a:rPr lang="en-US" sz="1100"/>
                <a:t>as targets for day </a:t>
              </a:r>
              <a:r>
                <a:rPr lang="en-US" sz="1100" smtClean="0"/>
                <a:t>k+1</a:t>
              </a:r>
              <a:endParaRPr lang="th-TH" sz="1100"/>
            </a:p>
          </p:txBody>
        </p:sp>
        <p:cxnSp>
          <p:nvCxnSpPr>
            <p:cNvPr id="46" name="Elbow Connector 45"/>
            <p:cNvCxnSpPr>
              <a:endCxn id="32" idx="1"/>
            </p:cNvCxnSpPr>
            <p:nvPr/>
          </p:nvCxnSpPr>
          <p:spPr>
            <a:xfrm>
              <a:off x="2258108" y="5408206"/>
              <a:ext cx="45710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56224" y="5125478"/>
              <a:ext cx="298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Y</a:t>
              </a:r>
              <a:endParaRPr lang="th-TH" sz="12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35235" y="4104366"/>
              <a:ext cx="650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N</a:t>
              </a:r>
              <a:endParaRPr lang="th-TH" sz="1200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466386" y="5034479"/>
              <a:ext cx="8251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#models that click on the ads &gt;=a</a:t>
              </a:r>
              <a:endParaRPr lang="en-US" sz="1100" dirty="0" smtClean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582212" y="4073499"/>
              <a:ext cx="298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N</a:t>
              </a:r>
              <a:endParaRPr lang="th-TH" sz="1200" dirty="0">
                <a:solidFill>
                  <a:srgbClr val="FF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16541" y="4998266"/>
              <a:ext cx="1182803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#models with (submit &gt;= 1 &amp; CTR &gt;= 0.5% </a:t>
              </a:r>
              <a:r>
                <a:rPr lang="en-US" sz="1100"/>
                <a:t>&amp;</a:t>
              </a:r>
              <a:r>
                <a:rPr lang="en-US" sz="1100" smtClean="0"/>
                <a:t> CPS &lt;30 USD)</a:t>
              </a:r>
            </a:p>
            <a:p>
              <a:pPr algn="ctr"/>
              <a:r>
                <a:rPr lang="en-US" sz="1100" smtClean="0"/>
                <a:t>&gt;= b</a:t>
              </a:r>
            </a:p>
          </p:txBody>
        </p:sp>
        <p:cxnSp>
          <p:nvCxnSpPr>
            <p:cNvPr id="66" name="Elbow Connector 65"/>
            <p:cNvCxnSpPr/>
            <p:nvPr/>
          </p:nvCxnSpPr>
          <p:spPr>
            <a:xfrm>
              <a:off x="3858457" y="5405251"/>
              <a:ext cx="45710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5434587" y="5400586"/>
              <a:ext cx="45710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iamond 70"/>
            <p:cNvSpPr/>
            <p:nvPr/>
          </p:nvSpPr>
          <p:spPr>
            <a:xfrm>
              <a:off x="6032483" y="3628096"/>
              <a:ext cx="1158028" cy="948215"/>
            </a:xfrm>
            <a:prstGeom prst="diamond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8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105284" y="3871290"/>
              <a:ext cx="9736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mtClean="0"/>
                <a:t># landing models &gt;= </a:t>
              </a:r>
              <a:r>
                <a:rPr lang="en-US" sz="1100"/>
                <a:t>c</a:t>
              </a:r>
              <a:endParaRPr lang="en-US" sz="1100" smtClean="0"/>
            </a:p>
          </p:txBody>
        </p:sp>
        <p:cxnSp>
          <p:nvCxnSpPr>
            <p:cNvPr id="50" name="Straight Arrow Connector 49"/>
            <p:cNvCxnSpPr>
              <a:stCxn id="68" idx="0"/>
              <a:endCxn id="71" idx="2"/>
            </p:cNvCxnSpPr>
            <p:nvPr/>
          </p:nvCxnSpPr>
          <p:spPr>
            <a:xfrm flipV="1">
              <a:off x="6608151" y="4576311"/>
              <a:ext cx="3346" cy="199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1" idx="0"/>
            </p:cNvCxnSpPr>
            <p:nvPr/>
          </p:nvCxnSpPr>
          <p:spPr>
            <a:xfrm flipV="1">
              <a:off x="6611497" y="3138639"/>
              <a:ext cx="0" cy="48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65" idx="0"/>
            </p:cNvCxnSpPr>
            <p:nvPr/>
          </p:nvCxnSpPr>
          <p:spPr>
            <a:xfrm flipV="1">
              <a:off x="4874546" y="3153798"/>
              <a:ext cx="10666" cy="1778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513992" y="5076778"/>
              <a:ext cx="298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Y</a:t>
              </a:r>
              <a:endParaRPr lang="th-TH" sz="1200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63734" y="4564120"/>
              <a:ext cx="298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N</a:t>
              </a:r>
              <a:endParaRPr lang="th-TH" sz="1200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99021" y="3373990"/>
              <a:ext cx="2982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N</a:t>
              </a:r>
              <a:endParaRPr lang="th-TH" sz="1200" dirty="0">
                <a:solidFill>
                  <a:srgbClr val="FF0000"/>
                </a:solidFill>
              </a:endParaRPr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8045819" y="2925886"/>
              <a:ext cx="1657457" cy="48908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S</a:t>
              </a:r>
              <a:r>
                <a:rPr lang="en-US" sz="1100" smtClean="0"/>
                <a:t>ame target phone models as day k</a:t>
              </a:r>
              <a:endParaRPr lang="th-TH" sz="1100" dirty="0"/>
            </a:p>
          </p:txBody>
        </p:sp>
        <p:cxnSp>
          <p:nvCxnSpPr>
            <p:cNvPr id="79" name="Straight Arrow Connector 78"/>
            <p:cNvCxnSpPr>
              <a:stCxn id="71" idx="3"/>
              <a:endCxn id="44" idx="1"/>
            </p:cNvCxnSpPr>
            <p:nvPr/>
          </p:nvCxnSpPr>
          <p:spPr>
            <a:xfrm>
              <a:off x="7190511" y="4102204"/>
              <a:ext cx="826801" cy="1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8" idx="3"/>
              <a:endCxn id="45" idx="1"/>
            </p:cNvCxnSpPr>
            <p:nvPr/>
          </p:nvCxnSpPr>
          <p:spPr>
            <a:xfrm flipV="1">
              <a:off x="7324606" y="5380219"/>
              <a:ext cx="755679" cy="2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ounded Rectangle 123"/>
            <p:cNvSpPr/>
            <p:nvPr/>
          </p:nvSpPr>
          <p:spPr>
            <a:xfrm>
              <a:off x="600652" y="5166735"/>
              <a:ext cx="1687546" cy="519456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/>
                <a:t>T</a:t>
              </a:r>
              <a:r>
                <a:rPr lang="en-US" sz="1100" smtClean="0"/>
                <a:t>arget phone models   </a:t>
              </a:r>
            </a:p>
            <a:p>
              <a:pPr algn="ctr"/>
              <a:r>
                <a:rPr lang="en-US" sz="1100" smtClean="0"/>
                <a:t>at day k</a:t>
              </a:r>
              <a:endParaRPr lang="th-TH" sz="1100" dirty="0"/>
            </a:p>
          </p:txBody>
        </p:sp>
      </p:grpSp>
      <p:sp>
        <p:nvSpPr>
          <p:cNvPr id="133" name="Rounded Rectangle 132"/>
          <p:cNvSpPr/>
          <p:nvPr/>
        </p:nvSpPr>
        <p:spPr>
          <a:xfrm>
            <a:off x="1216625" y="2211418"/>
            <a:ext cx="1219321" cy="47091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Offer properties</a:t>
            </a:r>
          </a:p>
          <a:p>
            <a:pPr algn="ctr"/>
            <a:r>
              <a:rPr lang="fr-FR" sz="1100" smtClean="0"/>
              <a:t>(with full price x)</a:t>
            </a:r>
            <a:endParaRPr lang="th-TH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61559" y="2722467"/>
            <a:ext cx="1057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smtClean="0">
                <a:solidFill>
                  <a:srgbClr val="FF0000"/>
                </a:solidFill>
              </a:rPr>
              <a:t>Huawei P9 Plus</a:t>
            </a:r>
          </a:p>
          <a:p>
            <a:pPr algn="ctr"/>
            <a:r>
              <a:rPr lang="en-US" sz="1000" smtClean="0">
                <a:solidFill>
                  <a:srgbClr val="FF0000"/>
                </a:solidFill>
              </a:rPr>
              <a:t>2016, 24k, 5.5”</a:t>
            </a:r>
            <a:endParaRPr lang="fr-FR" sz="1000">
              <a:solidFill>
                <a:srgbClr val="FF0000"/>
              </a:solidFill>
            </a:endParaRPr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2" t="8470" r="17059" b="8000"/>
          <a:stretch/>
        </p:blipFill>
        <p:spPr>
          <a:xfrm>
            <a:off x="747691" y="2137333"/>
            <a:ext cx="328544" cy="616311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687462" y="2297268"/>
            <a:ext cx="859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/>
              <a:t>x</a:t>
            </a:r>
            <a:r>
              <a:rPr lang="en-US" sz="1050" smtClean="0"/>
              <a:t> &gt;= 10k</a:t>
            </a:r>
          </a:p>
          <a:p>
            <a:pPr algn="ctr"/>
            <a:r>
              <a:rPr lang="en-US" sz="1050" smtClean="0"/>
              <a:t>thb</a:t>
            </a:r>
            <a:endParaRPr lang="th-TH" sz="1050" dirty="0"/>
          </a:p>
        </p:txBody>
      </p:sp>
      <p:sp>
        <p:nvSpPr>
          <p:cNvPr id="145" name="Rounded Rectangle 144"/>
          <p:cNvSpPr/>
          <p:nvPr/>
        </p:nvSpPr>
        <p:spPr>
          <a:xfrm>
            <a:off x="4383158" y="2192600"/>
            <a:ext cx="1740476" cy="4897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Target phone models</a:t>
            </a:r>
          </a:p>
          <a:p>
            <a:pPr algn="ctr"/>
            <a:r>
              <a:rPr lang="en-US" sz="1100" smtClean="0"/>
              <a:t>whose release price &gt; x/2</a:t>
            </a:r>
            <a:endParaRPr lang="th-TH" sz="1100" dirty="0"/>
          </a:p>
        </p:txBody>
      </p:sp>
      <p:cxnSp>
        <p:nvCxnSpPr>
          <p:cNvPr id="146" name="Straight Arrow Connector 145"/>
          <p:cNvCxnSpPr>
            <a:endCxn id="145" idx="1"/>
          </p:cNvCxnSpPr>
          <p:nvPr/>
        </p:nvCxnSpPr>
        <p:spPr>
          <a:xfrm>
            <a:off x="3483494" y="2437146"/>
            <a:ext cx="899664" cy="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4383158" y="1394040"/>
            <a:ext cx="1740476" cy="48973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Target phone models</a:t>
            </a:r>
          </a:p>
          <a:p>
            <a:pPr algn="ctr"/>
            <a:r>
              <a:rPr lang="en-US" sz="1100" smtClean="0"/>
              <a:t>whose release price &lt;3x</a:t>
            </a:r>
            <a:endParaRPr lang="th-TH" sz="1100" dirty="0"/>
          </a:p>
        </p:txBody>
      </p:sp>
      <p:cxnSp>
        <p:nvCxnSpPr>
          <p:cNvPr id="154" name="Straight Arrow Connector 153"/>
          <p:cNvCxnSpPr>
            <a:stCxn id="133" idx="3"/>
          </p:cNvCxnSpPr>
          <p:nvPr/>
        </p:nvCxnSpPr>
        <p:spPr>
          <a:xfrm>
            <a:off x="2435946" y="2446875"/>
            <a:ext cx="372694" cy="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38" idx="0"/>
          </p:cNvCxnSpPr>
          <p:nvPr/>
        </p:nvCxnSpPr>
        <p:spPr>
          <a:xfrm rot="5400000" flipH="1" flipV="1">
            <a:off x="3538058" y="1243835"/>
            <a:ext cx="450034" cy="1240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7220039" y="1097029"/>
            <a:ext cx="2191289" cy="2223682"/>
            <a:chOff x="6461280" y="534713"/>
            <a:chExt cx="2456023" cy="2564568"/>
          </a:xfrm>
        </p:grpSpPr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3"/>
            <a:srcRect l="1" t="29284" r="65498" b="48432"/>
            <a:stretch/>
          </p:blipFill>
          <p:spPr>
            <a:xfrm>
              <a:off x="6461280" y="1354347"/>
              <a:ext cx="2456023" cy="1018062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3"/>
            <a:srcRect l="1" t="95644" r="65498"/>
            <a:stretch/>
          </p:blipFill>
          <p:spPr>
            <a:xfrm>
              <a:off x="6461280" y="2900266"/>
              <a:ext cx="2456023" cy="199015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 rotWithShape="1">
            <a:blip r:embed="rId3"/>
            <a:srcRect l="1" t="62341" r="65498" b="26232"/>
            <a:stretch/>
          </p:blipFill>
          <p:spPr>
            <a:xfrm>
              <a:off x="6461280" y="2372409"/>
              <a:ext cx="2456023" cy="522043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 rotWithShape="1">
            <a:blip r:embed="rId3"/>
            <a:srcRect l="1" t="311" r="65498" b="82029"/>
            <a:stretch/>
          </p:blipFill>
          <p:spPr>
            <a:xfrm>
              <a:off x="6461280" y="534713"/>
              <a:ext cx="2456023" cy="806824"/>
            </a:xfrm>
            <a:prstGeom prst="rect">
              <a:avLst/>
            </a:prstGeom>
          </p:spPr>
        </p:pic>
      </p:grpSp>
      <p:sp>
        <p:nvSpPr>
          <p:cNvPr id="168" name="TextBox 167"/>
          <p:cNvSpPr txBox="1"/>
          <p:nvPr/>
        </p:nvSpPr>
        <p:spPr>
          <a:xfrm>
            <a:off x="4165712" y="2665125"/>
            <a:ext cx="2253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rgbClr val="C00000"/>
                </a:solidFill>
              </a:rPr>
              <a:t>Logic </a:t>
            </a:r>
            <a:r>
              <a:rPr lang="en-US" sz="1100">
                <a:solidFill>
                  <a:srgbClr val="C00000"/>
                </a:solidFill>
              </a:rPr>
              <a:t>b</a:t>
            </a:r>
            <a:r>
              <a:rPr lang="en-US" sz="1100" smtClean="0">
                <a:solidFill>
                  <a:srgbClr val="C00000"/>
                </a:solidFill>
              </a:rPr>
              <a:t>ased on the statistics of the release price of the submitters’ phones from past offers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8720612" y="149728"/>
            <a:ext cx="891439" cy="765595"/>
            <a:chOff x="1500038" y="1077460"/>
            <a:chExt cx="1738271" cy="1615397"/>
          </a:xfrm>
        </p:grpSpPr>
        <p:sp>
          <p:nvSpPr>
            <p:cNvPr id="177" name="Rounded Rectangle 176"/>
            <p:cNvSpPr/>
            <p:nvPr/>
          </p:nvSpPr>
          <p:spPr>
            <a:xfrm>
              <a:off x="1500038" y="1077460"/>
              <a:ext cx="1738271" cy="1615397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674" y="1240122"/>
              <a:ext cx="1230702" cy="1171628"/>
            </a:xfrm>
            <a:prstGeom prst="rect">
              <a:avLst/>
            </a:prstGeom>
          </p:spPr>
        </p:pic>
      </p:grpSp>
      <p:sp>
        <p:nvSpPr>
          <p:cNvPr id="179" name="Title 2"/>
          <p:cNvSpPr>
            <a:spLocks noGrp="1"/>
          </p:cNvSpPr>
          <p:nvPr>
            <p:ph type="title"/>
          </p:nvPr>
        </p:nvSpPr>
        <p:spPr>
          <a:xfrm>
            <a:off x="382112" y="149728"/>
            <a:ext cx="10966643" cy="1012322"/>
          </a:xfrm>
        </p:spPr>
        <p:txBody>
          <a:bodyPr>
            <a:normAutofit/>
          </a:bodyPr>
          <a:lstStyle/>
          <a:p>
            <a:r>
              <a:rPr lang="en-US" sz="4000" smtClean="0"/>
              <a:t>Automated Segmentation Logic (Apollo)</a:t>
            </a:r>
            <a:endParaRPr lang="en-US" sz="4000"/>
          </a:p>
        </p:txBody>
      </p:sp>
      <p:sp>
        <p:nvSpPr>
          <p:cNvPr id="180" name="Pentagon 179"/>
          <p:cNvSpPr/>
          <p:nvPr/>
        </p:nvSpPr>
        <p:spPr>
          <a:xfrm>
            <a:off x="0" y="967392"/>
            <a:ext cx="10912415" cy="78534"/>
          </a:xfrm>
          <a:prstGeom prst="homePlat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2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Content Placeholder 5"/>
          <p:cNvSpPr>
            <a:spLocks noGrp="1"/>
          </p:cNvSpPr>
          <p:nvPr>
            <p:ph idx="1"/>
          </p:nvPr>
        </p:nvSpPr>
        <p:spPr>
          <a:xfrm>
            <a:off x="5401801" y="6553254"/>
            <a:ext cx="1890414" cy="296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smtClean="0">
                <a:solidFill>
                  <a:srgbClr val="7030A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Use of feedback</a:t>
            </a:r>
            <a:endParaRPr lang="en-US" sz="2000">
              <a:solidFill>
                <a:srgbClr val="7030A0"/>
              </a:solidFill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sp>
        <p:nvSpPr>
          <p:cNvPr id="183" name="Content Placeholder 5"/>
          <p:cNvSpPr txBox="1">
            <a:spLocks/>
          </p:cNvSpPr>
          <p:nvPr/>
        </p:nvSpPr>
        <p:spPr>
          <a:xfrm>
            <a:off x="1596472" y="2836521"/>
            <a:ext cx="2649060" cy="48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5000" indent="-135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40000"/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05000" indent="-135000" algn="l" defTabSz="914400" rtl="0" eaLnBrk="1" latinLnBrk="0" hangingPunct="1">
              <a:lnSpc>
                <a:spcPct val="90000"/>
              </a:lnSpc>
              <a:spcBef>
                <a:spcPts val="450"/>
              </a:spcBef>
              <a:buSzPct val="90000"/>
              <a:buFont typeface="Lucida Grande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40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75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>
                <a:solidFill>
                  <a:srgbClr val="7030A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Initial rules for new offers</a:t>
            </a:r>
            <a:endParaRPr lang="en-US" sz="2000">
              <a:solidFill>
                <a:srgbClr val="7030A0"/>
              </a:solidFill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cxnSp>
        <p:nvCxnSpPr>
          <p:cNvPr id="187" name="Straight Arrow Connector 186"/>
          <p:cNvCxnSpPr>
            <a:stCxn id="44" idx="3"/>
            <a:endCxn id="196" idx="2"/>
          </p:cNvCxnSpPr>
          <p:nvPr/>
        </p:nvCxnSpPr>
        <p:spPr>
          <a:xfrm>
            <a:off x="9166332" y="4583839"/>
            <a:ext cx="335842" cy="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10304003" y="4351541"/>
            <a:ext cx="1657457" cy="489086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Most relevant unsuccessful models</a:t>
            </a:r>
          </a:p>
          <a:p>
            <a:pPr algn="ctr"/>
            <a:r>
              <a:rPr lang="en-US" sz="1100" smtClean="0"/>
              <a:t>From other offers</a:t>
            </a:r>
          </a:p>
        </p:txBody>
      </p:sp>
      <p:sp>
        <p:nvSpPr>
          <p:cNvPr id="196" name="Plus 195"/>
          <p:cNvSpPr/>
          <p:nvPr/>
        </p:nvSpPr>
        <p:spPr>
          <a:xfrm>
            <a:off x="9433568" y="4382295"/>
            <a:ext cx="517584" cy="418174"/>
          </a:xfrm>
          <a:prstGeom prst="math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Elbow Connector 198"/>
          <p:cNvCxnSpPr>
            <a:stCxn id="110" idx="3"/>
            <a:endCxn id="196" idx="3"/>
          </p:cNvCxnSpPr>
          <p:nvPr/>
        </p:nvCxnSpPr>
        <p:spPr>
          <a:xfrm>
            <a:off x="9194839" y="3650680"/>
            <a:ext cx="497521" cy="787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45" idx="3"/>
            <a:endCxn id="196" idx="1"/>
          </p:cNvCxnSpPr>
          <p:nvPr/>
        </p:nvCxnSpPr>
        <p:spPr>
          <a:xfrm flipV="1">
            <a:off x="9229305" y="4745040"/>
            <a:ext cx="463055" cy="1115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60029" y="2219503"/>
            <a:ext cx="29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endParaRPr lang="th-TH" sz="12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43088" y="1751046"/>
            <a:ext cx="29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</a:t>
            </a:r>
            <a:endParaRPr lang="th-TH" sz="12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58769" y="4314383"/>
            <a:ext cx="29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endParaRPr lang="th-TH" sz="1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21742" y="5558234"/>
            <a:ext cx="29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Y</a:t>
            </a:r>
            <a:endParaRPr lang="th-TH" sz="12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/>
          <p:cNvCxnSpPr>
            <a:endCxn id="124" idx="0"/>
          </p:cNvCxnSpPr>
          <p:nvPr/>
        </p:nvCxnSpPr>
        <p:spPr>
          <a:xfrm rot="10800000" flipV="1">
            <a:off x="935988" y="3221702"/>
            <a:ext cx="5713908" cy="242528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V="1">
            <a:off x="5629914" y="2160079"/>
            <a:ext cx="1582796" cy="525292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5" idx="3"/>
          </p:cNvCxnSpPr>
          <p:nvPr/>
        </p:nvCxnSpPr>
        <p:spPr>
          <a:xfrm>
            <a:off x="6123634" y="2437466"/>
            <a:ext cx="551620" cy="8021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0304003" y="6181081"/>
            <a:ext cx="1657457" cy="57788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Target phone models </a:t>
            </a:r>
          </a:p>
          <a:p>
            <a:pPr algn="ctr"/>
            <a:r>
              <a:rPr lang="en-US" sz="1100" smtClean="0"/>
              <a:t>at day k+1</a:t>
            </a:r>
            <a:endParaRPr lang="th-TH" sz="1100" dirty="0"/>
          </a:p>
        </p:txBody>
      </p:sp>
      <p:cxnSp>
        <p:nvCxnSpPr>
          <p:cNvPr id="36" name="Straight Arrow Connector 35"/>
          <p:cNvCxnSpPr>
            <a:stCxn id="196" idx="0"/>
            <a:endCxn id="188" idx="1"/>
          </p:cNvCxnSpPr>
          <p:nvPr/>
        </p:nvCxnSpPr>
        <p:spPr>
          <a:xfrm>
            <a:off x="9882546" y="4591382"/>
            <a:ext cx="421457" cy="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"/>
          <p:cNvSpPr txBox="1">
            <a:spLocks/>
          </p:cNvSpPr>
          <p:nvPr/>
        </p:nvSpPr>
        <p:spPr>
          <a:xfrm rot="16200000">
            <a:off x="254057" y="4854420"/>
            <a:ext cx="1134666" cy="48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5000" indent="-135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40000"/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05000" indent="-135000" algn="l" defTabSz="914400" rtl="0" eaLnBrk="1" latinLnBrk="0" hangingPunct="1">
              <a:lnSpc>
                <a:spcPct val="90000"/>
              </a:lnSpc>
              <a:spcBef>
                <a:spcPts val="450"/>
              </a:spcBef>
              <a:buSzPct val="90000"/>
              <a:buFont typeface="Lucida Grande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40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75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>
                <a:solidFill>
                  <a:srgbClr val="00B0F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For Day 0</a:t>
            </a:r>
            <a:endParaRPr lang="en-US" sz="2000">
              <a:solidFill>
                <a:srgbClr val="00B0F0"/>
              </a:solidFill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sp>
        <p:nvSpPr>
          <p:cNvPr id="102" name="Content Placeholder 5"/>
          <p:cNvSpPr txBox="1">
            <a:spLocks/>
          </p:cNvSpPr>
          <p:nvPr/>
        </p:nvSpPr>
        <p:spPr>
          <a:xfrm>
            <a:off x="1021667" y="6439509"/>
            <a:ext cx="1544672" cy="48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5000" indent="-135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40000"/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05000" indent="-135000" algn="l" defTabSz="914400" rtl="0" eaLnBrk="1" latinLnBrk="0" hangingPunct="1">
              <a:lnSpc>
                <a:spcPct val="90000"/>
              </a:lnSpc>
              <a:spcBef>
                <a:spcPts val="450"/>
              </a:spcBef>
              <a:buSzPct val="90000"/>
              <a:buFont typeface="Lucida Grande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40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75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>
                <a:solidFill>
                  <a:srgbClr val="00B0F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For Day &gt;= 1</a:t>
            </a:r>
            <a:endParaRPr lang="en-US" sz="2000">
              <a:solidFill>
                <a:srgbClr val="00B0F0"/>
              </a:solidFill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843716" y="1235481"/>
            <a:ext cx="22321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002060"/>
                </a:solidFill>
              </a:rPr>
              <a:t>Key variables</a:t>
            </a:r>
          </a:p>
          <a:p>
            <a:endParaRPr lang="en-US" sz="1400" smtClean="0">
              <a:solidFill>
                <a:srgbClr val="00B0F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Device properties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# phone models that click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# phone models that submit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CTR by phone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#Submits by phone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Cost per submit by phone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smtClean="0">
                <a:solidFill>
                  <a:srgbClr val="00B0F0"/>
                </a:solidFill>
              </a:rPr>
              <a:t>#Landings by phone model 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10304004" y="5359457"/>
            <a:ext cx="1657457" cy="48908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Models in target list of another offer with higher priority</a:t>
            </a:r>
          </a:p>
        </p:txBody>
      </p:sp>
      <p:sp>
        <p:nvSpPr>
          <p:cNvPr id="60" name="Minus 59"/>
          <p:cNvSpPr/>
          <p:nvPr/>
        </p:nvSpPr>
        <p:spPr>
          <a:xfrm>
            <a:off x="11181234" y="4942445"/>
            <a:ext cx="365863" cy="273546"/>
          </a:xfrm>
          <a:prstGeom prst="mathMin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188" idx="2"/>
            <a:endCxn id="107" idx="0"/>
          </p:cNvCxnSpPr>
          <p:nvPr/>
        </p:nvCxnSpPr>
        <p:spPr>
          <a:xfrm>
            <a:off x="11132732" y="4840627"/>
            <a:ext cx="1" cy="5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07" idx="2"/>
            <a:endCxn id="74" idx="0"/>
          </p:cNvCxnSpPr>
          <p:nvPr/>
        </p:nvCxnSpPr>
        <p:spPr>
          <a:xfrm flipH="1">
            <a:off x="11132732" y="5848543"/>
            <a:ext cx="1" cy="3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ontent Placeholder 5"/>
          <p:cNvSpPr txBox="1">
            <a:spLocks/>
          </p:cNvSpPr>
          <p:nvPr/>
        </p:nvSpPr>
        <p:spPr>
          <a:xfrm>
            <a:off x="382112" y="1106100"/>
            <a:ext cx="1499211" cy="480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5000" indent="-135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40000"/>
              <a:buFont typeface="Arial"/>
              <a:buChar char="•"/>
              <a:defRPr sz="2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05000" indent="-135000" algn="l" defTabSz="914400" rtl="0" eaLnBrk="1" latinLnBrk="0" hangingPunct="1">
              <a:lnSpc>
                <a:spcPct val="90000"/>
              </a:lnSpc>
              <a:spcBef>
                <a:spcPts val="450"/>
              </a:spcBef>
              <a:buSzPct val="90000"/>
              <a:buFont typeface="Lucida Grande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540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675000" indent="-135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smtClean="0">
                <a:solidFill>
                  <a:srgbClr val="002060"/>
                </a:solidFill>
                <a:latin typeface="dtac" panose="02000506000000020004" pitchFamily="2" charset="-34"/>
                <a:cs typeface="dtac" panose="02000506000000020004" pitchFamily="2" charset="-34"/>
              </a:rPr>
              <a:t>For each offer</a:t>
            </a:r>
            <a:endParaRPr lang="en-US" sz="2000">
              <a:solidFill>
                <a:srgbClr val="002060"/>
              </a:solidFill>
              <a:latin typeface="dtac" panose="02000506000000020004" pitchFamily="2" charset="-34"/>
              <a:cs typeface="dtac" panose="02000506000000020004" pitchFamily="2" charset="-3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H="1">
            <a:off x="6418905" y="2753644"/>
            <a:ext cx="58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tac_Theme2">
  <a:themeElements>
    <a:clrScheme name="Standard utforming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FF"/>
      </a:accent1>
      <a:accent2>
        <a:srgbClr val="A2AD00"/>
      </a:accent2>
      <a:accent3>
        <a:srgbClr val="FFFFFF"/>
      </a:accent3>
      <a:accent4>
        <a:srgbClr val="000000"/>
      </a:accent4>
      <a:accent5>
        <a:srgbClr val="AACAFF"/>
      </a:accent5>
      <a:accent6>
        <a:srgbClr val="929C00"/>
      </a:accent6>
      <a:hlink>
        <a:srgbClr val="DDD3AF"/>
      </a:hlink>
      <a:folHlink>
        <a:srgbClr val="825C26"/>
      </a:folHlink>
    </a:clrScheme>
    <a:fontScheme name="Standard utform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 utform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utform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0D4BB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DE6D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A2AD0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929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utforming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FF"/>
        </a:accent1>
        <a:accent2>
          <a:srgbClr val="A2AD00"/>
        </a:accent2>
        <a:accent3>
          <a:srgbClr val="FFFFFF"/>
        </a:accent3>
        <a:accent4>
          <a:srgbClr val="000000"/>
        </a:accent4>
        <a:accent5>
          <a:srgbClr val="AACAFF"/>
        </a:accent5>
        <a:accent6>
          <a:srgbClr val="929C00"/>
        </a:accent6>
        <a:hlink>
          <a:srgbClr val="DDD3AF"/>
        </a:hlink>
        <a:folHlink>
          <a:srgbClr val="825C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365</Words>
  <Application>Microsoft Office PowerPoint</Application>
  <PresentationFormat>Widescreen</PresentationFormat>
  <Paragraphs>95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Angsana New</vt:lpstr>
      <vt:lpstr>Arial</vt:lpstr>
      <vt:lpstr>Calibri</vt:lpstr>
      <vt:lpstr>Calibri Light</vt:lpstr>
      <vt:lpstr>Cordia New</vt:lpstr>
      <vt:lpstr>dtac</vt:lpstr>
      <vt:lpstr>Lucida Grande</vt:lpstr>
      <vt:lpstr>Verdana</vt:lpstr>
      <vt:lpstr>Office Theme</vt:lpstr>
      <vt:lpstr>dtac_Theme2</vt:lpstr>
      <vt:lpstr>Automate Segmentation Rules using Feedback</vt:lpstr>
      <vt:lpstr>Self-Learning Segmentation Ecosystem (Apollo)</vt:lpstr>
      <vt:lpstr>Automated Segmentation Logic (Apollo)</vt:lpstr>
    </vt:vector>
  </TitlesOfParts>
  <Company>dtac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Weerawan Sakdajivacharoen</dc:creator>
  <cp:lastModifiedBy>Rata Suwantong</cp:lastModifiedBy>
  <cp:revision>118</cp:revision>
  <dcterms:created xsi:type="dcterms:W3CDTF">2016-11-16T07:22:34Z</dcterms:created>
  <dcterms:modified xsi:type="dcterms:W3CDTF">2017-02-20T09:51:25Z</dcterms:modified>
</cp:coreProperties>
</file>