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534" y="-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3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5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28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28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82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41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82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90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89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76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64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79C25BC-A6C4-4A68-ABCC-C725956511CC}"/>
              </a:ext>
            </a:extLst>
          </p:cNvPr>
          <p:cNvCxnSpPr>
            <a:cxnSpLocks/>
          </p:cNvCxnSpPr>
          <p:nvPr/>
        </p:nvCxnSpPr>
        <p:spPr>
          <a:xfrm>
            <a:off x="2473926" y="4923240"/>
            <a:ext cx="2923433" cy="12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92DC450-DB1B-4F49-8841-D05C371CA494}"/>
              </a:ext>
            </a:extLst>
          </p:cNvPr>
          <p:cNvCxnSpPr>
            <a:cxnSpLocks/>
          </p:cNvCxnSpPr>
          <p:nvPr/>
        </p:nvCxnSpPr>
        <p:spPr>
          <a:xfrm>
            <a:off x="2892247" y="4308684"/>
            <a:ext cx="2474153" cy="83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75481F1-55A7-4197-8D6C-2F1C24DC0332}"/>
                  </a:ext>
                </a:extLst>
              </p:cNvPr>
              <p:cNvSpPr txBox="1"/>
              <p:nvPr/>
            </p:nvSpPr>
            <p:spPr>
              <a:xfrm>
                <a:off x="3124311" y="3854601"/>
                <a:ext cx="448158" cy="26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2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2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12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12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75481F1-55A7-4197-8D6C-2F1C24DC0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11" y="3854601"/>
                <a:ext cx="448158" cy="264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59FBAB-9F84-4D81-90F3-01FB46A7ACA1}"/>
              </a:ext>
            </a:extLst>
          </p:cNvPr>
          <p:cNvCxnSpPr>
            <a:cxnSpLocks/>
          </p:cNvCxnSpPr>
          <p:nvPr/>
        </p:nvCxnSpPr>
        <p:spPr>
          <a:xfrm flipH="1">
            <a:off x="1647223" y="4068355"/>
            <a:ext cx="1631940" cy="20364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F7E56B9-6659-402C-8E7E-DCFA304F135C}"/>
                  </a:ext>
                </a:extLst>
              </p:cNvPr>
              <p:cNvSpPr txBox="1"/>
              <p:nvPr/>
            </p:nvSpPr>
            <p:spPr>
              <a:xfrm>
                <a:off x="5252182" y="4209578"/>
                <a:ext cx="590733" cy="26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2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1618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F7E56B9-6659-402C-8E7E-DCFA304F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182" y="4209578"/>
                <a:ext cx="590733" cy="264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D1BE4CF-EBBE-4A57-8D85-9EF155A9EB7E}"/>
              </a:ext>
            </a:extLst>
          </p:cNvPr>
          <p:cNvCxnSpPr>
            <a:cxnSpLocks/>
          </p:cNvCxnSpPr>
          <p:nvPr/>
        </p:nvCxnSpPr>
        <p:spPr>
          <a:xfrm>
            <a:off x="1874941" y="5683637"/>
            <a:ext cx="3427955" cy="166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E466BC4-0D7C-4009-9ADE-489394778017}"/>
                  </a:ext>
                </a:extLst>
              </p:cNvPr>
              <p:cNvSpPr txBox="1"/>
              <p:nvPr/>
            </p:nvSpPr>
            <p:spPr>
              <a:xfrm>
                <a:off x="1353787" y="4794294"/>
                <a:ext cx="1396033" cy="248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934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934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934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93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934">
                                  <a:latin typeface="Cambria Math" panose="02040503050406030204" pitchFamily="18" charset="0"/>
                                </a:rPr>
                                <m:t>init</m:t>
                              </m:r>
                            </m:e>
                            <m:sub>
                              <m:r>
                                <a:rPr kumimoji="1" lang="en-US" altLang="ja-JP" sz="93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934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934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E466BC4-0D7C-4009-9ADE-489394778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787" y="4794294"/>
                <a:ext cx="1396033" cy="248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3116A72-79EE-4880-96FE-F1D60DA4CAE1}"/>
                  </a:ext>
                </a:extLst>
              </p:cNvPr>
              <p:cNvSpPr txBox="1"/>
              <p:nvPr/>
            </p:nvSpPr>
            <p:spPr>
              <a:xfrm>
                <a:off x="885581" y="5433075"/>
                <a:ext cx="1396033" cy="248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934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934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934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93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934">
                                  <a:latin typeface="Cambria Math" panose="02040503050406030204" pitchFamily="18" charset="0"/>
                                </a:rPr>
                                <m:t>init</m:t>
                              </m:r>
                            </m:e>
                            <m:sub>
                              <m:r>
                                <a:rPr kumimoji="1" lang="en-US" altLang="ja-JP" sz="93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934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934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3116A72-79EE-4880-96FE-F1D60DA4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1" y="5433075"/>
                <a:ext cx="1396033" cy="248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4D7943C-C014-41A5-B86F-A212E16D1B1A}"/>
              </a:ext>
            </a:extLst>
          </p:cNvPr>
          <p:cNvSpPr txBox="1"/>
          <p:nvPr/>
        </p:nvSpPr>
        <p:spPr>
          <a:xfrm>
            <a:off x="1353787" y="5700317"/>
            <a:ext cx="214035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14" dirty="0"/>
              <a:t>・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A307-338D-432B-A42F-A413C9A40D27}"/>
              </a:ext>
            </a:extLst>
          </p:cNvPr>
          <p:cNvSpPr txBox="1"/>
          <p:nvPr/>
        </p:nvSpPr>
        <p:spPr>
          <a:xfrm>
            <a:off x="1248298" y="5830467"/>
            <a:ext cx="214035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14" dirty="0"/>
              <a:t>・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0323C22-309E-4766-81CF-D704338A1D8B}"/>
              </a:ext>
            </a:extLst>
          </p:cNvPr>
          <p:cNvSpPr txBox="1"/>
          <p:nvPr/>
        </p:nvSpPr>
        <p:spPr>
          <a:xfrm>
            <a:off x="1149687" y="5960617"/>
            <a:ext cx="214035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14" dirty="0"/>
              <a:t>・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E9D9C2A-6103-4892-ABDA-4C3E4CB20447}"/>
              </a:ext>
            </a:extLst>
          </p:cNvPr>
          <p:cNvCxnSpPr>
            <a:cxnSpLocks/>
          </p:cNvCxnSpPr>
          <p:nvPr/>
        </p:nvCxnSpPr>
        <p:spPr>
          <a:xfrm flipV="1">
            <a:off x="3084164" y="3722799"/>
            <a:ext cx="0" cy="5942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図 53">
            <a:extLst>
              <a:ext uri="{FF2B5EF4-FFF2-40B4-BE49-F238E27FC236}">
                <a16:creationId xmlns:a16="http://schemas.microsoft.com/office/drawing/2014/main" id="{A9572F61-79C3-461B-ADFF-1F13550A6C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-4588" r="12239" b="14645"/>
          <a:stretch/>
        </p:blipFill>
        <p:spPr>
          <a:xfrm>
            <a:off x="7119686" y="4130087"/>
            <a:ext cx="1164432" cy="1029662"/>
          </a:xfrm>
          <a:prstGeom prst="flowChartOffpageConnector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C8589E-1E90-4FF1-909A-1A1E818D07AA}"/>
                  </a:ext>
                </a:extLst>
              </p:cNvPr>
              <p:cNvSpPr txBox="1"/>
              <p:nvPr/>
            </p:nvSpPr>
            <p:spPr>
              <a:xfrm>
                <a:off x="2860085" y="3513830"/>
                <a:ext cx="448158" cy="23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34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934">
                              <a:latin typeface="Cambria Math" panose="02040503050406030204" pitchFamily="18" charset="0"/>
                            </a:rPr>
                            <m:t>storm</m:t>
                          </m:r>
                        </m:sub>
                      </m:sSub>
                    </m:oMath>
                  </m:oMathPara>
                </a14:m>
                <a:endParaRPr kumimoji="1" lang="ja-JP" altLang="en-US" sz="934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C8589E-1E90-4FF1-909A-1A1E818D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85" y="3513830"/>
                <a:ext cx="448158" cy="236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A703DF23-5C25-44F9-A77F-C2F22B36E9AD}"/>
              </a:ext>
            </a:extLst>
          </p:cNvPr>
          <p:cNvCxnSpPr>
            <a:cxnSpLocks/>
          </p:cNvCxnSpPr>
          <p:nvPr/>
        </p:nvCxnSpPr>
        <p:spPr>
          <a:xfrm flipH="1">
            <a:off x="3078356" y="4264011"/>
            <a:ext cx="501251" cy="6592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2821F00-6175-4320-BD4D-501071534571}"/>
                  </a:ext>
                </a:extLst>
              </p:cNvPr>
              <p:cNvSpPr txBox="1"/>
              <p:nvPr/>
            </p:nvSpPr>
            <p:spPr>
              <a:xfrm>
                <a:off x="3416036" y="4130087"/>
                <a:ext cx="549728" cy="234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8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84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840">
                                  <a:latin typeface="Cambria Math" panose="02040503050406030204" pitchFamily="18" charset="0"/>
                                </a:rPr>
                                <m:t>init</m:t>
                              </m:r>
                            </m:sub>
                          </m:sSub>
                        </m:e>
                        <m:sub>
                          <m:r>
                            <a:rPr kumimoji="1" lang="en-US" altLang="ja-JP" sz="84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20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2821F00-6175-4320-BD4D-50107153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36" y="4130087"/>
                <a:ext cx="549728" cy="2342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フリーフォーム: 図形 119">
            <a:extLst>
              <a:ext uri="{FF2B5EF4-FFF2-40B4-BE49-F238E27FC236}">
                <a16:creationId xmlns:a16="http://schemas.microsoft.com/office/drawing/2014/main" id="{660B9787-6DD8-4BD9-B43D-283C0B655EC4}"/>
              </a:ext>
            </a:extLst>
          </p:cNvPr>
          <p:cNvSpPr/>
          <p:nvPr/>
        </p:nvSpPr>
        <p:spPr>
          <a:xfrm>
            <a:off x="3068649" y="4414332"/>
            <a:ext cx="795450" cy="508909"/>
          </a:xfrm>
          <a:custGeom>
            <a:avLst/>
            <a:gdLst>
              <a:gd name="connsiteX0" fmla="*/ 0 w 5194852"/>
              <a:gd name="connsiteY0" fmla="*/ 4359965 h 4359965"/>
              <a:gd name="connsiteX1" fmla="*/ 1709530 w 5194852"/>
              <a:gd name="connsiteY1" fmla="*/ 3154017 h 4359965"/>
              <a:gd name="connsiteX2" fmla="*/ 2915478 w 5194852"/>
              <a:gd name="connsiteY2" fmla="*/ 0 h 4359965"/>
              <a:gd name="connsiteX3" fmla="*/ 3869634 w 5194852"/>
              <a:gd name="connsiteY3" fmla="*/ 3154017 h 4359965"/>
              <a:gd name="connsiteX4" fmla="*/ 5194852 w 5194852"/>
              <a:gd name="connsiteY4" fmla="*/ 4359965 h 435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52" h="4359965">
                <a:moveTo>
                  <a:pt x="0" y="4359965"/>
                </a:moveTo>
                <a:cubicBezTo>
                  <a:pt x="611808" y="4120321"/>
                  <a:pt x="1223617" y="3880678"/>
                  <a:pt x="1709530" y="3154017"/>
                </a:cubicBezTo>
                <a:cubicBezTo>
                  <a:pt x="2195443" y="2427356"/>
                  <a:pt x="2555461" y="0"/>
                  <a:pt x="2915478" y="0"/>
                </a:cubicBezTo>
                <a:cubicBezTo>
                  <a:pt x="3275495" y="0"/>
                  <a:pt x="3489738" y="2427356"/>
                  <a:pt x="3869634" y="3154017"/>
                </a:cubicBezTo>
                <a:cubicBezTo>
                  <a:pt x="4249530" y="3880678"/>
                  <a:pt x="4722191" y="4120321"/>
                  <a:pt x="5194852" y="435996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40"/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79525016-B445-4A08-819B-412EE4FAC07A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3498183" y="4414331"/>
            <a:ext cx="16891" cy="52203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D4BE48-1390-4BEA-90EA-8B62C3C6EA15}"/>
              </a:ext>
            </a:extLst>
          </p:cNvPr>
          <p:cNvCxnSpPr>
            <a:cxnSpLocks/>
          </p:cNvCxnSpPr>
          <p:nvPr/>
        </p:nvCxnSpPr>
        <p:spPr>
          <a:xfrm flipH="1">
            <a:off x="3877575" y="4283883"/>
            <a:ext cx="489134" cy="639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0C056E54-DB32-4336-AB81-E4D45C9C8D0E}"/>
              </a:ext>
            </a:extLst>
          </p:cNvPr>
          <p:cNvCxnSpPr>
            <a:cxnSpLocks/>
          </p:cNvCxnSpPr>
          <p:nvPr/>
        </p:nvCxnSpPr>
        <p:spPr>
          <a:xfrm>
            <a:off x="2982786" y="5159748"/>
            <a:ext cx="787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6FD3C14D-CBA7-4000-BA47-FB9067ABC945}"/>
                  </a:ext>
                </a:extLst>
              </p:cNvPr>
              <p:cNvSpPr txBox="1"/>
              <p:nvPr/>
            </p:nvSpPr>
            <p:spPr>
              <a:xfrm>
                <a:off x="3051212" y="5206791"/>
                <a:ext cx="804357" cy="221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40" i="1">
                              <a:latin typeface="Cambria Math" panose="02040503050406030204" pitchFamily="18" charset="0"/>
                            </a:rPr>
                            <m:t>2.2</m:t>
                          </m:r>
                          <m:r>
                            <a:rPr kumimoji="1" lang="en-US" altLang="ja-JP" sz="84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840">
                              <a:latin typeface="Cambria Math" panose="02040503050406030204" pitchFamily="18" charset="0"/>
                            </a:rPr>
                            <m:t>storm</m:t>
                          </m:r>
                        </m:sub>
                      </m:sSub>
                    </m:oMath>
                  </m:oMathPara>
                </a14:m>
                <a:endParaRPr kumimoji="1" lang="ja-JP" altLang="en-US" sz="840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6FD3C14D-CBA7-4000-BA47-FB9067ABC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12" y="5206791"/>
                <a:ext cx="804357" cy="2215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6CCDF5B-B5AF-435D-9842-A4590EC10678}"/>
                  </a:ext>
                </a:extLst>
              </p:cNvPr>
              <p:cNvSpPr txBox="1"/>
              <p:nvPr/>
            </p:nvSpPr>
            <p:spPr>
              <a:xfrm>
                <a:off x="3807247" y="4133117"/>
                <a:ext cx="1007923" cy="234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40" i="1" spc="-23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840" i="1" spc="-23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840" spc="-23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840" spc="-23">
                                  <a:latin typeface="Cambria Math" panose="02040503050406030204" pitchFamily="18" charset="0"/>
                                </a:rPr>
                                <m:t>init</m:t>
                              </m:r>
                            </m:sub>
                          </m:sSub>
                        </m:e>
                        <m:sub>
                          <m:r>
                            <a:rPr kumimoji="1" lang="en-US" altLang="ja-JP" sz="840" spc="-23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840" spc="-23">
                          <a:latin typeface="Cambria Math" panose="02040503050406030204" pitchFamily="18" charset="0"/>
                        </a:rPr>
                        <m:t>+2.2 </m:t>
                      </m:r>
                      <m:sSub>
                        <m:sSubPr>
                          <m:ctrlPr>
                            <a:rPr kumimoji="1" lang="en-US" altLang="ja-JP" sz="840" i="1" spc="-23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840" spc="-23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840" spc="-23">
                              <a:latin typeface="Cambria Math" panose="02040503050406030204" pitchFamily="18" charset="0"/>
                            </a:rPr>
                            <m:t>storm</m:t>
                          </m:r>
                        </m:sub>
                      </m:sSub>
                    </m:oMath>
                  </m:oMathPara>
                </a14:m>
                <a:endParaRPr kumimoji="1" lang="ja-JP" altLang="en-US" sz="840" spc="-23" dirty="0"/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6CCDF5B-B5AF-435D-9842-A4590EC10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47" y="4133117"/>
                <a:ext cx="1007923" cy="2342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578E28E8-4DD9-4599-B35B-EA6544B262FD}"/>
              </a:ext>
            </a:extLst>
          </p:cNvPr>
          <p:cNvCxnSpPr>
            <a:cxnSpLocks/>
          </p:cNvCxnSpPr>
          <p:nvPr/>
        </p:nvCxnSpPr>
        <p:spPr>
          <a:xfrm flipH="1">
            <a:off x="4499968" y="4275313"/>
            <a:ext cx="510088" cy="6645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B706E03D-3F49-4B4D-81F8-2CE6CED0311C}"/>
              </a:ext>
            </a:extLst>
          </p:cNvPr>
          <p:cNvCxnSpPr>
            <a:cxnSpLocks/>
          </p:cNvCxnSpPr>
          <p:nvPr/>
        </p:nvCxnSpPr>
        <p:spPr>
          <a:xfrm>
            <a:off x="3875034" y="4998156"/>
            <a:ext cx="6249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441819C4-7676-455C-AE11-E6DDF0EDA1B4}"/>
                  </a:ext>
                </a:extLst>
              </p:cNvPr>
              <p:cNvSpPr txBox="1"/>
              <p:nvPr/>
            </p:nvSpPr>
            <p:spPr>
              <a:xfrm>
                <a:off x="3830685" y="4960007"/>
                <a:ext cx="804357" cy="221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4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840">
                              <a:latin typeface="Cambria Math" panose="02040503050406030204" pitchFamily="18" charset="0"/>
                            </a:rPr>
                            <m:t>interval</m:t>
                          </m:r>
                        </m:sub>
                      </m:sSub>
                    </m:oMath>
                  </m:oMathPara>
                </a14:m>
                <a:endParaRPr kumimoji="1" lang="ja-JP" altLang="en-US" sz="840" dirty="0"/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441819C4-7676-455C-AE11-E6DDF0EDA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685" y="4960007"/>
                <a:ext cx="804357" cy="2215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フリーフォーム: 図形 142">
            <a:extLst>
              <a:ext uri="{FF2B5EF4-FFF2-40B4-BE49-F238E27FC236}">
                <a16:creationId xmlns:a16="http://schemas.microsoft.com/office/drawing/2014/main" id="{BC3D41FD-2A3F-4B53-A064-63CA44E1D379}"/>
              </a:ext>
            </a:extLst>
          </p:cNvPr>
          <p:cNvSpPr/>
          <p:nvPr/>
        </p:nvSpPr>
        <p:spPr>
          <a:xfrm>
            <a:off x="4507446" y="4417854"/>
            <a:ext cx="795450" cy="508909"/>
          </a:xfrm>
          <a:custGeom>
            <a:avLst/>
            <a:gdLst>
              <a:gd name="connsiteX0" fmla="*/ 0 w 5194852"/>
              <a:gd name="connsiteY0" fmla="*/ 4359965 h 4359965"/>
              <a:gd name="connsiteX1" fmla="*/ 1709530 w 5194852"/>
              <a:gd name="connsiteY1" fmla="*/ 3154017 h 4359965"/>
              <a:gd name="connsiteX2" fmla="*/ 2915478 w 5194852"/>
              <a:gd name="connsiteY2" fmla="*/ 0 h 4359965"/>
              <a:gd name="connsiteX3" fmla="*/ 3869634 w 5194852"/>
              <a:gd name="connsiteY3" fmla="*/ 3154017 h 4359965"/>
              <a:gd name="connsiteX4" fmla="*/ 5194852 w 5194852"/>
              <a:gd name="connsiteY4" fmla="*/ 4359965 h 435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52" h="4359965">
                <a:moveTo>
                  <a:pt x="0" y="4359965"/>
                </a:moveTo>
                <a:cubicBezTo>
                  <a:pt x="611808" y="4120321"/>
                  <a:pt x="1223617" y="3880678"/>
                  <a:pt x="1709530" y="3154017"/>
                </a:cubicBezTo>
                <a:cubicBezTo>
                  <a:pt x="2195443" y="2427356"/>
                  <a:pt x="2555461" y="0"/>
                  <a:pt x="2915478" y="0"/>
                </a:cubicBezTo>
                <a:cubicBezTo>
                  <a:pt x="3275495" y="0"/>
                  <a:pt x="3489738" y="2427356"/>
                  <a:pt x="3869634" y="3154017"/>
                </a:cubicBezTo>
                <a:cubicBezTo>
                  <a:pt x="4249530" y="3880678"/>
                  <a:pt x="4722191" y="4120321"/>
                  <a:pt x="5194852" y="435996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40"/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DF3016E1-2B17-493E-A977-F2588B726DC2}"/>
              </a:ext>
            </a:extLst>
          </p:cNvPr>
          <p:cNvCxnSpPr>
            <a:cxnSpLocks/>
            <a:stCxn id="143" idx="2"/>
          </p:cNvCxnSpPr>
          <p:nvPr/>
        </p:nvCxnSpPr>
        <p:spPr>
          <a:xfrm flipH="1">
            <a:off x="4936980" y="4417852"/>
            <a:ext cx="16891" cy="52203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D1792981-94F9-4E72-B060-994A71029807}"/>
                  </a:ext>
                </a:extLst>
              </p:cNvPr>
              <p:cNvSpPr txBox="1"/>
              <p:nvPr/>
            </p:nvSpPr>
            <p:spPr>
              <a:xfrm>
                <a:off x="4801612" y="4070198"/>
                <a:ext cx="1423080" cy="234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4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sz="8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84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84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</m:e>
                      <m:sub>
                        <m:r>
                          <a:rPr kumimoji="1" lang="en-US" altLang="ja-JP" sz="84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840">
                        <a:latin typeface="Cambria Math" panose="02040503050406030204" pitchFamily="18" charset="0"/>
                      </a:rPr>
                      <m:t>+2.2 </m:t>
                    </m:r>
                    <m:sSub>
                      <m:sSubPr>
                        <m:ctrlPr>
                          <a:rPr kumimoji="1" lang="en-US" altLang="ja-JP" sz="84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84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840">
                            <a:latin typeface="Cambria Math" panose="02040503050406030204" pitchFamily="18" charset="0"/>
                          </a:rPr>
                          <m:t>storm</m:t>
                        </m:r>
                      </m:sub>
                    </m:sSub>
                  </m:oMath>
                </a14:m>
                <a:r>
                  <a:rPr kumimoji="1" lang="en-US" altLang="ja-JP" sz="84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4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840" dirty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840" dirty="0">
                            <a:latin typeface="Cambria Math" panose="02040503050406030204" pitchFamily="18" charset="0"/>
                          </a:rPr>
                          <m:t>interval</m:t>
                        </m:r>
                      </m:sub>
                    </m:sSub>
                  </m:oMath>
                </a14:m>
                <a:endParaRPr kumimoji="1" lang="ja-JP" altLang="en-US" sz="840" dirty="0"/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D1792981-94F9-4E72-B060-994A71029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612" y="4070198"/>
                <a:ext cx="1423080" cy="234231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フリーフォーム: 図形 153">
            <a:extLst>
              <a:ext uri="{FF2B5EF4-FFF2-40B4-BE49-F238E27FC236}">
                <a16:creationId xmlns:a16="http://schemas.microsoft.com/office/drawing/2014/main" id="{C0ED5F15-E28E-47A9-8FEA-E21118930C7D}"/>
              </a:ext>
            </a:extLst>
          </p:cNvPr>
          <p:cNvSpPr/>
          <p:nvPr/>
        </p:nvSpPr>
        <p:spPr>
          <a:xfrm>
            <a:off x="2356764" y="5178621"/>
            <a:ext cx="795450" cy="508909"/>
          </a:xfrm>
          <a:custGeom>
            <a:avLst/>
            <a:gdLst>
              <a:gd name="connsiteX0" fmla="*/ 0 w 5194852"/>
              <a:gd name="connsiteY0" fmla="*/ 4359965 h 4359965"/>
              <a:gd name="connsiteX1" fmla="*/ 1709530 w 5194852"/>
              <a:gd name="connsiteY1" fmla="*/ 3154017 h 4359965"/>
              <a:gd name="connsiteX2" fmla="*/ 2915478 w 5194852"/>
              <a:gd name="connsiteY2" fmla="*/ 0 h 4359965"/>
              <a:gd name="connsiteX3" fmla="*/ 3869634 w 5194852"/>
              <a:gd name="connsiteY3" fmla="*/ 3154017 h 4359965"/>
              <a:gd name="connsiteX4" fmla="*/ 5194852 w 5194852"/>
              <a:gd name="connsiteY4" fmla="*/ 4359965 h 435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52" h="4359965">
                <a:moveTo>
                  <a:pt x="0" y="4359965"/>
                </a:moveTo>
                <a:cubicBezTo>
                  <a:pt x="611808" y="4120321"/>
                  <a:pt x="1223617" y="3880678"/>
                  <a:pt x="1709530" y="3154017"/>
                </a:cubicBezTo>
                <a:cubicBezTo>
                  <a:pt x="2195443" y="2427356"/>
                  <a:pt x="2555461" y="0"/>
                  <a:pt x="2915478" y="0"/>
                </a:cubicBezTo>
                <a:cubicBezTo>
                  <a:pt x="3275495" y="0"/>
                  <a:pt x="3489738" y="2427356"/>
                  <a:pt x="3869634" y="3154017"/>
                </a:cubicBezTo>
                <a:cubicBezTo>
                  <a:pt x="4249530" y="3880678"/>
                  <a:pt x="4722191" y="4120321"/>
                  <a:pt x="5194852" y="435996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40"/>
          </a:p>
        </p:txBody>
      </p: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D6A341DD-F4DB-402E-B656-7B611E1EF805}"/>
              </a:ext>
            </a:extLst>
          </p:cNvPr>
          <p:cNvCxnSpPr>
            <a:cxnSpLocks/>
            <a:stCxn id="154" idx="2"/>
          </p:cNvCxnSpPr>
          <p:nvPr/>
        </p:nvCxnSpPr>
        <p:spPr>
          <a:xfrm flipH="1">
            <a:off x="2786297" y="5178619"/>
            <a:ext cx="16891" cy="52203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フリーフォーム: 図形 159">
            <a:extLst>
              <a:ext uri="{FF2B5EF4-FFF2-40B4-BE49-F238E27FC236}">
                <a16:creationId xmlns:a16="http://schemas.microsoft.com/office/drawing/2014/main" id="{1C807121-49E5-47F4-BC97-8E0AF2B2E37F}"/>
              </a:ext>
            </a:extLst>
          </p:cNvPr>
          <p:cNvSpPr/>
          <p:nvPr/>
        </p:nvSpPr>
        <p:spPr>
          <a:xfrm>
            <a:off x="3795562" y="5182142"/>
            <a:ext cx="795450" cy="508909"/>
          </a:xfrm>
          <a:custGeom>
            <a:avLst/>
            <a:gdLst>
              <a:gd name="connsiteX0" fmla="*/ 0 w 5194852"/>
              <a:gd name="connsiteY0" fmla="*/ 4359965 h 4359965"/>
              <a:gd name="connsiteX1" fmla="*/ 1709530 w 5194852"/>
              <a:gd name="connsiteY1" fmla="*/ 3154017 h 4359965"/>
              <a:gd name="connsiteX2" fmla="*/ 2915478 w 5194852"/>
              <a:gd name="connsiteY2" fmla="*/ 0 h 4359965"/>
              <a:gd name="connsiteX3" fmla="*/ 3869634 w 5194852"/>
              <a:gd name="connsiteY3" fmla="*/ 3154017 h 4359965"/>
              <a:gd name="connsiteX4" fmla="*/ 5194852 w 5194852"/>
              <a:gd name="connsiteY4" fmla="*/ 4359965 h 435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52" h="4359965">
                <a:moveTo>
                  <a:pt x="0" y="4359965"/>
                </a:moveTo>
                <a:cubicBezTo>
                  <a:pt x="611808" y="4120321"/>
                  <a:pt x="1223617" y="3880678"/>
                  <a:pt x="1709530" y="3154017"/>
                </a:cubicBezTo>
                <a:cubicBezTo>
                  <a:pt x="2195443" y="2427356"/>
                  <a:pt x="2555461" y="0"/>
                  <a:pt x="2915478" y="0"/>
                </a:cubicBezTo>
                <a:cubicBezTo>
                  <a:pt x="3275495" y="0"/>
                  <a:pt x="3489738" y="2427356"/>
                  <a:pt x="3869634" y="3154017"/>
                </a:cubicBezTo>
                <a:cubicBezTo>
                  <a:pt x="4249530" y="3880678"/>
                  <a:pt x="4722191" y="4120321"/>
                  <a:pt x="5194852" y="435996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40"/>
          </a:p>
        </p:txBody>
      </p: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22F05CB1-60A4-4B73-9DBC-E839B0065FDC}"/>
              </a:ext>
            </a:extLst>
          </p:cNvPr>
          <p:cNvCxnSpPr>
            <a:cxnSpLocks/>
            <a:stCxn id="160" idx="2"/>
          </p:cNvCxnSpPr>
          <p:nvPr/>
        </p:nvCxnSpPr>
        <p:spPr>
          <a:xfrm flipH="1">
            <a:off x="4225095" y="5182141"/>
            <a:ext cx="16891" cy="52203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2AE9C9EB-A10E-42F8-B3EE-E253A6F11D61}"/>
              </a:ext>
            </a:extLst>
          </p:cNvPr>
          <p:cNvCxnSpPr>
            <a:cxnSpLocks/>
          </p:cNvCxnSpPr>
          <p:nvPr/>
        </p:nvCxnSpPr>
        <p:spPr>
          <a:xfrm flipH="1">
            <a:off x="2358540" y="4291734"/>
            <a:ext cx="1053739" cy="13888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8CFE7960-68EE-4A02-BCBE-ACD754AC97DA}"/>
                  </a:ext>
                </a:extLst>
              </p:cNvPr>
              <p:cNvSpPr txBox="1"/>
              <p:nvPr/>
            </p:nvSpPr>
            <p:spPr>
              <a:xfrm>
                <a:off x="3152212" y="4127089"/>
                <a:ext cx="486362" cy="234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40" i="1" spc="-23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840" i="1" spc="-23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840" spc="-23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840" spc="-23">
                                  <a:latin typeface="Cambria Math" panose="02040503050406030204" pitchFamily="18" charset="0"/>
                                </a:rPr>
                                <m:t>init</m:t>
                              </m:r>
                            </m:sub>
                          </m:sSub>
                        </m:e>
                        <m:sub>
                          <m:r>
                            <a:rPr kumimoji="1" lang="en-US" altLang="ja-JP" sz="840" spc="-23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20" spc="-23" dirty="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8CFE7960-68EE-4A02-BCBE-ACD754AC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12" y="4127089"/>
                <a:ext cx="486362" cy="2342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D1969927-017F-4354-9B06-44333C197296}"/>
              </a:ext>
            </a:extLst>
          </p:cNvPr>
          <p:cNvSpPr txBox="1"/>
          <p:nvPr/>
        </p:nvSpPr>
        <p:spPr>
          <a:xfrm>
            <a:off x="4399920" y="3670210"/>
            <a:ext cx="564130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94" dirty="0"/>
              <a:t>Time</a:t>
            </a:r>
            <a:endParaRPr kumimoji="1" lang="ja-JP" altLang="en-US" sz="1494" dirty="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8449E67-D36A-4E91-8ADC-E40B131A2B3F}"/>
              </a:ext>
            </a:extLst>
          </p:cNvPr>
          <p:cNvSpPr txBox="1"/>
          <p:nvPr/>
        </p:nvSpPr>
        <p:spPr>
          <a:xfrm>
            <a:off x="786981" y="4362372"/>
            <a:ext cx="1085530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94" dirty="0"/>
              <a:t>Storm index</a:t>
            </a:r>
            <a:endParaRPr kumimoji="1" lang="ja-JP" altLang="en-US" sz="1494" dirty="0"/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BEFD4A9A-9017-4D98-812F-05556336D3AE}"/>
              </a:ext>
            </a:extLst>
          </p:cNvPr>
          <p:cNvCxnSpPr>
            <a:cxnSpLocks/>
          </p:cNvCxnSpPr>
          <p:nvPr/>
        </p:nvCxnSpPr>
        <p:spPr>
          <a:xfrm>
            <a:off x="3051494" y="4969935"/>
            <a:ext cx="4466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82F37DA9-749E-4002-8082-D88FB9B8E827}"/>
                  </a:ext>
                </a:extLst>
              </p:cNvPr>
              <p:cNvSpPr txBox="1"/>
              <p:nvPr/>
            </p:nvSpPr>
            <p:spPr>
              <a:xfrm>
                <a:off x="2885410" y="4956757"/>
                <a:ext cx="804357" cy="221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40" i="1">
                              <a:latin typeface="Cambria Math" panose="02040503050406030204" pitchFamily="18" charset="0"/>
                            </a:rPr>
                            <m:t>1.1</m:t>
                          </m:r>
                          <m:r>
                            <a:rPr kumimoji="1" lang="en-US" altLang="ja-JP" sz="84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840">
                              <a:latin typeface="Cambria Math" panose="02040503050406030204" pitchFamily="18" charset="0"/>
                            </a:rPr>
                            <m:t>storm</m:t>
                          </m:r>
                        </m:sub>
                      </m:sSub>
                    </m:oMath>
                  </m:oMathPara>
                </a14:m>
                <a:endParaRPr kumimoji="1" lang="ja-JP" altLang="en-US" sz="840" dirty="0"/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82F37DA9-749E-4002-8082-D88FB9B8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410" y="4956757"/>
                <a:ext cx="804357" cy="2215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A1781F-2960-4F26-883A-271F7C838F00}"/>
              </a:ext>
            </a:extLst>
          </p:cNvPr>
          <p:cNvSpPr txBox="1"/>
          <p:nvPr/>
        </p:nvSpPr>
        <p:spPr>
          <a:xfrm>
            <a:off x="359791" y="6659112"/>
            <a:ext cx="58649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・質量強制 </a:t>
            </a:r>
            <a:r>
              <a:rPr kumimoji="1" lang="en-US" altLang="ja-JP" dirty="0"/>
              <a:t>S_1 </a:t>
            </a:r>
            <a:r>
              <a:rPr kumimoji="1" lang="ja-JP" altLang="en-US" dirty="0"/>
              <a:t>の作成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kumimoji="1" lang="ja-JP" altLang="en-US" dirty="0"/>
              <a:t>質量強制の初期値</a:t>
            </a:r>
            <a:endParaRPr kumimoji="1" lang="en-US" altLang="ja-JP" dirty="0"/>
          </a:p>
          <a:p>
            <a:pPr marL="800100" lvl="1" indent="-342900">
              <a:buAutoNum type="arabicPeriod"/>
            </a:pPr>
            <a:r>
              <a:rPr kumimoji="1" lang="ja-JP" altLang="en-US" dirty="0"/>
              <a:t>緯度，経度の球面一様乱数を生成．</a:t>
            </a:r>
            <a:endParaRPr kumimoji="1" lang="en-US" altLang="ja-JP" dirty="0"/>
          </a:p>
          <a:p>
            <a:pPr marL="800100" lvl="1" indent="-342900">
              <a:buAutoNum type="arabicPeriod"/>
            </a:pPr>
            <a:r>
              <a:rPr kumimoji="1" lang="en-US" altLang="ja-JP" dirty="0" err="1"/>
              <a:t>t_init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の乱数を任意の範囲 </a:t>
            </a:r>
            <a:r>
              <a:rPr kumimoji="1" lang="en-US" altLang="ja-JP" dirty="0"/>
              <a:t>(</a:t>
            </a:r>
            <a:r>
              <a:rPr kumimoji="1" lang="ja-JP" altLang="en-US" dirty="0"/>
              <a:t>今回の計算では</a:t>
            </a:r>
            <a:r>
              <a:rPr kumimoji="1" lang="en-US" altLang="ja-JP" dirty="0"/>
              <a:t>10*\</a:t>
            </a:r>
            <a:r>
              <a:rPr kumimoji="1" lang="en-US" altLang="ja-JP" dirty="0" err="1"/>
              <a:t>tau_interval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としている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で生成</a:t>
            </a:r>
            <a:r>
              <a:rPr kumimoji="1" lang="en-US" altLang="ja-JP" dirty="0"/>
              <a:t> </a:t>
            </a:r>
            <a:r>
              <a:rPr kumimoji="1" lang="ja-JP" altLang="en-US" dirty="0"/>
              <a:t>．</a:t>
            </a:r>
            <a:endParaRPr kumimoji="1" lang="en-US" altLang="ja-JP" dirty="0"/>
          </a:p>
          <a:p>
            <a:pPr marL="800100" lvl="1" indent="-342900">
              <a:buAutoNum type="arabicPeriod"/>
            </a:pPr>
            <a:r>
              <a:rPr kumimoji="1" lang="en-US" altLang="ja-JP" dirty="0" err="1"/>
              <a:t>s_max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の符号を </a:t>
            </a:r>
            <a:r>
              <a:rPr kumimoji="1" lang="en-US" altLang="ja-JP" dirty="0"/>
              <a:t>\alpha </a:t>
            </a:r>
            <a:r>
              <a:rPr kumimoji="1" lang="ja-JP" altLang="en-US" dirty="0"/>
              <a:t>に応じて，決定．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kumimoji="1" lang="en-US" altLang="ja-JP" dirty="0"/>
              <a:t>t* = mod (int (time – </a:t>
            </a:r>
            <a:r>
              <a:rPr kumimoji="1" lang="en-US" altLang="ja-JP" dirty="0" err="1"/>
              <a:t>t_init</a:t>
            </a:r>
            <a:r>
              <a:rPr kumimoji="1" lang="en-US" altLang="ja-JP" dirty="0"/>
              <a:t> ), int(2.2*</a:t>
            </a:r>
            <a:r>
              <a:rPr kumimoji="1" lang="en-US" altLang="ja-JP" dirty="0" err="1"/>
              <a:t>tau_storm</a:t>
            </a:r>
            <a:r>
              <a:rPr kumimoji="1" lang="en-US" altLang="ja-JP" dirty="0"/>
              <a:t> + </a:t>
            </a:r>
            <a:r>
              <a:rPr kumimoji="1" lang="en-US" altLang="ja-JP" dirty="0" err="1"/>
              <a:t>tau_interval</a:t>
            </a:r>
            <a:r>
              <a:rPr kumimoji="1" lang="en-US" altLang="ja-JP" dirty="0"/>
              <a:t>) </a:t>
            </a:r>
            <a:r>
              <a:rPr kumimoji="1" lang="ja-JP" altLang="en-US" dirty="0"/>
              <a:t>を計算．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kumimoji="1" lang="en-US" altLang="ja-JP" dirty="0"/>
              <a:t>if</a:t>
            </a:r>
            <a:r>
              <a:rPr kumimoji="1" lang="ja-JP" altLang="en-US" dirty="0"/>
              <a:t> </a:t>
            </a:r>
            <a:r>
              <a:rPr kumimoji="1" lang="en-US" altLang="ja-JP" dirty="0"/>
              <a:t>(t* &gt; 2.2*</a:t>
            </a:r>
            <a:r>
              <a:rPr kumimoji="1" lang="en-US" altLang="ja-JP" dirty="0" err="1"/>
              <a:t>tau_storm</a:t>
            </a:r>
            <a:r>
              <a:rPr kumimoji="1" lang="en-US" altLang="ja-JP" dirty="0"/>
              <a:t> .and. time &gt;= </a:t>
            </a:r>
            <a:r>
              <a:rPr kumimoji="1" lang="en-US" altLang="ja-JP" dirty="0" err="1"/>
              <a:t>t_init</a:t>
            </a:r>
            <a:r>
              <a:rPr kumimoji="1" lang="en-US" altLang="ja-JP" dirty="0"/>
              <a:t>) </a:t>
            </a:r>
            <a:r>
              <a:rPr kumimoji="1" lang="ja-JP" altLang="en-US" dirty="0"/>
              <a:t>なら，</a:t>
            </a:r>
            <a:r>
              <a:rPr kumimoji="1" lang="en-US" altLang="ja-JP" dirty="0"/>
              <a:t>1.1 </a:t>
            </a:r>
            <a:r>
              <a:rPr kumimoji="1" lang="ja-JP" altLang="en-US" dirty="0"/>
              <a:t>の操作を行う．</a:t>
            </a:r>
            <a:endParaRPr kumimoji="1" lang="en-US" altLang="ja-JP" dirty="0"/>
          </a:p>
          <a:p>
            <a:pPr marL="342900" indent="-342900">
              <a:buFontTx/>
              <a:buAutoNum type="arabicPeriod"/>
            </a:pPr>
            <a:r>
              <a:rPr kumimoji="1" lang="en-US" altLang="ja-JP" dirty="0"/>
              <a:t>if</a:t>
            </a:r>
            <a:r>
              <a:rPr kumimoji="1" lang="ja-JP" altLang="en-US" dirty="0"/>
              <a:t> </a:t>
            </a:r>
            <a:r>
              <a:rPr kumimoji="1" lang="en-US" altLang="ja-JP" dirty="0"/>
              <a:t>(t* &lt;= 2.2*</a:t>
            </a:r>
            <a:r>
              <a:rPr kumimoji="1" lang="en-US" altLang="ja-JP" dirty="0" err="1"/>
              <a:t>tau_storm</a:t>
            </a:r>
            <a:r>
              <a:rPr kumimoji="1" lang="en-US" altLang="ja-JP" dirty="0"/>
              <a:t> .and. time &gt;= </a:t>
            </a:r>
            <a:r>
              <a:rPr kumimoji="1" lang="en-US" altLang="ja-JP" dirty="0" err="1"/>
              <a:t>t_init</a:t>
            </a:r>
            <a:r>
              <a:rPr kumimoji="1" lang="en-US" altLang="ja-JP" dirty="0"/>
              <a:t>) </a:t>
            </a:r>
            <a:r>
              <a:rPr kumimoji="1" lang="ja-JP" altLang="en-US" dirty="0"/>
              <a:t>なら，</a:t>
            </a:r>
            <a:r>
              <a:rPr kumimoji="1" lang="en-US" altLang="ja-JP" dirty="0"/>
              <a:t>Storm </a:t>
            </a:r>
            <a:r>
              <a:rPr kumimoji="1" lang="ja-JP" altLang="en-US" dirty="0"/>
              <a:t>を作成．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1-4 </a:t>
            </a:r>
            <a:r>
              <a:rPr kumimoji="1" lang="ja-JP" altLang="en-US" dirty="0"/>
              <a:t>までを </a:t>
            </a:r>
            <a:r>
              <a:rPr kumimoji="1" lang="en-US" altLang="ja-JP" dirty="0" err="1"/>
              <a:t>Storm_num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の配列だけ行い，それらを足し合わせて，</a:t>
            </a:r>
            <a:r>
              <a:rPr kumimoji="1" lang="en-US" altLang="ja-JP" dirty="0"/>
              <a:t>\</a:t>
            </a:r>
            <a:r>
              <a:rPr kumimoji="1" lang="en-US" altLang="ja-JP" dirty="0" err="1"/>
              <a:t>sum_S_storm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とする．</a:t>
            </a:r>
            <a:endParaRPr kumimoji="1" lang="en-US" altLang="ja-JP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6A27C50-8CC0-416D-8AE9-52C42516D5ED}"/>
              </a:ext>
            </a:extLst>
          </p:cNvPr>
          <p:cNvCxnSpPr>
            <a:cxnSpLocks/>
          </p:cNvCxnSpPr>
          <p:nvPr/>
        </p:nvCxnSpPr>
        <p:spPr>
          <a:xfrm>
            <a:off x="3180855" y="4794294"/>
            <a:ext cx="61470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7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46C7DA3-A010-410C-A682-69B4578F94FA}"/>
              </a:ext>
            </a:extLst>
          </p:cNvPr>
          <p:cNvCxnSpPr>
            <a:cxnSpLocks/>
          </p:cNvCxnSpPr>
          <p:nvPr/>
        </p:nvCxnSpPr>
        <p:spPr>
          <a:xfrm flipH="1">
            <a:off x="6007100" y="4394200"/>
            <a:ext cx="12700" cy="171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34070018-21E4-4563-BA69-6D65BA509D2D}"/>
              </a:ext>
            </a:extLst>
          </p:cNvPr>
          <p:cNvSpPr/>
          <p:nvPr/>
        </p:nvSpPr>
        <p:spPr>
          <a:xfrm>
            <a:off x="2651898" y="325073"/>
            <a:ext cx="1590300" cy="42467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solidFill>
                  <a:sysClr val="windowText" lastClr="000000"/>
                </a:solidFill>
              </a:rPr>
              <a:t>開始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処理 8">
                <a:extLst>
                  <a:ext uri="{FF2B5EF4-FFF2-40B4-BE49-F238E27FC236}">
                    <a16:creationId xmlns:a16="http://schemas.microsoft.com/office/drawing/2014/main" id="{E26B8BC1-5EC8-402E-9235-07DF15A70364}"/>
                  </a:ext>
                </a:extLst>
              </p:cNvPr>
              <p:cNvSpPr/>
              <p:nvPr/>
            </p:nvSpPr>
            <p:spPr>
              <a:xfrm>
                <a:off x="1818512" y="1051788"/>
                <a:ext cx="3214525" cy="71201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初期値を生成</a:t>
                </a:r>
                <a:endParaRPr kumimoji="1" lang="en-US" altLang="ja-JP" sz="900" b="1" dirty="0">
                  <a:solidFill>
                    <a:sysClr val="windowText" lastClr="000000"/>
                  </a:solidFill>
                </a:endParaRPr>
              </a:p>
              <a:p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　１．緯度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𝝑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，経度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の球面一様乱数を生成</a:t>
                </a:r>
                <a:endParaRPr kumimoji="1" lang="en-US" altLang="ja-JP" sz="900" b="1" dirty="0">
                  <a:solidFill>
                    <a:sysClr val="windowText" lastClr="000000"/>
                  </a:solidFill>
                </a:endParaRPr>
              </a:p>
              <a:p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　２．</a:t>
                </a:r>
                <a:r>
                  <a:rPr kumimoji="1" lang="en-US" altLang="ja-JP" sz="9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ストームの初期発生時刻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1" lang="en-US" altLang="ja-JP" sz="9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𝐢𝐧𝐢𝐭</m:t>
                        </m:r>
                      </m:sub>
                    </m:sSub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 の乱数を任意の範囲</a:t>
                </a:r>
                <a:endParaRPr kumimoji="1" lang="en-US" altLang="ja-JP" sz="900" b="1" dirty="0">
                  <a:solidFill>
                    <a:sysClr val="windowText" lastClr="000000"/>
                  </a:solidFill>
                </a:endParaRPr>
              </a:p>
              <a:p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　　</a:t>
                </a:r>
                <a:r>
                  <a:rPr kumimoji="1" lang="en-US" altLang="ja-JP" sz="9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（今回の計算では 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ja-JP" sz="9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𝐢𝐧𝐭𝐞𝐫𝐯𝐚𝐥</m:t>
                        </m:r>
                      </m:sub>
                    </m:sSub>
                  </m:oMath>
                </a14:m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 としている）で生成</a:t>
                </a:r>
                <a:endParaRPr kumimoji="1" lang="en-US" altLang="ja-JP" sz="900" b="1" dirty="0">
                  <a:solidFill>
                    <a:sysClr val="windowText" lastClr="000000"/>
                  </a:solidFill>
                </a:endParaRPr>
              </a:p>
              <a:p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　３．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9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の符号を 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sz="9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に応じて，決定</a:t>
                </a:r>
                <a:endParaRPr kumimoji="1" lang="en-US" altLang="ja-JP" sz="9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フローチャート: 処理 8">
                <a:extLst>
                  <a:ext uri="{FF2B5EF4-FFF2-40B4-BE49-F238E27FC236}">
                    <a16:creationId xmlns:a16="http://schemas.microsoft.com/office/drawing/2014/main" id="{E26B8BC1-5EC8-402E-9235-07DF15A70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512" y="1051788"/>
                <a:ext cx="3214525" cy="712010"/>
              </a:xfrm>
              <a:prstGeom prst="flowChartProcess">
                <a:avLst/>
              </a:prstGeom>
              <a:blipFill>
                <a:blip r:embed="rId2"/>
                <a:stretch>
                  <a:fillRect t="-3390" b="-84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フローチャート: 処理 9">
                <a:extLst>
                  <a:ext uri="{FF2B5EF4-FFF2-40B4-BE49-F238E27FC236}">
                    <a16:creationId xmlns:a16="http://schemas.microsoft.com/office/drawing/2014/main" id="{D3AF6D04-49D2-427C-A889-46E5B93E5548}"/>
                  </a:ext>
                </a:extLst>
              </p:cNvPr>
              <p:cNvSpPr/>
              <p:nvPr/>
            </p:nvSpPr>
            <p:spPr>
              <a:xfrm>
                <a:off x="1734947" y="2954491"/>
                <a:ext cx="3381654" cy="356005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ja-JP" sz="900" b="1" dirty="0">
                    <a:solidFill>
                      <a:sysClr val="windowText" lastClr="000000"/>
                    </a:solidFill>
                  </a:rPr>
                  <a:t>= mod (int (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1" lang="en-US" altLang="ja-JP" sz="9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𝐢𝐧𝐢𝐭</m:t>
                        </m:r>
                      </m:sub>
                    </m:sSub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900" b="1" dirty="0">
                    <a:solidFill>
                      <a:sysClr val="windowText" lastClr="000000"/>
                    </a:solidFill>
                  </a:rPr>
                  <a:t>), int (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ja-JP" sz="9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𝐬𝐭𝐨𝐫𝐦</m:t>
                        </m:r>
                      </m:sub>
                    </m:sSub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ja-JP" sz="9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𝐢𝐧𝐭𝐞𝐫𝐯𝐚𝐥</m:t>
                        </m:r>
                      </m:sub>
                    </m:sSub>
                  </m:oMath>
                </a14:m>
                <a:r>
                  <a:rPr kumimoji="1" lang="en-US" altLang="ja-JP" sz="900" b="1" dirty="0">
                    <a:solidFill>
                      <a:sysClr val="windowText" lastClr="000000"/>
                    </a:solidFill>
                  </a:rPr>
                  <a:t>)) </a:t>
                </a:r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を計算</a:t>
                </a:r>
                <a:endParaRPr kumimoji="1" lang="en-US" altLang="ja-JP" sz="9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フローチャート: 処理 9">
                <a:extLst>
                  <a:ext uri="{FF2B5EF4-FFF2-40B4-BE49-F238E27FC236}">
                    <a16:creationId xmlns:a16="http://schemas.microsoft.com/office/drawing/2014/main" id="{D3AF6D04-49D2-427C-A889-46E5B93E5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47" y="2954491"/>
                <a:ext cx="3381654" cy="356005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B148135-4966-4CE6-9B1E-929A266144F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44240" y="749749"/>
            <a:ext cx="2808" cy="28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8959B0E-5C81-4492-ADA8-E6874FDD0170}"/>
              </a:ext>
            </a:extLst>
          </p:cNvPr>
          <p:cNvCxnSpPr>
            <a:cxnSpLocks/>
          </p:cNvCxnSpPr>
          <p:nvPr/>
        </p:nvCxnSpPr>
        <p:spPr>
          <a:xfrm>
            <a:off x="3447048" y="1806860"/>
            <a:ext cx="1" cy="33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48DD686-6407-4A64-8D74-C6C7C4D6CF98}"/>
              </a:ext>
            </a:extLst>
          </p:cNvPr>
          <p:cNvCxnSpPr>
            <a:cxnSpLocks/>
          </p:cNvCxnSpPr>
          <p:nvPr/>
        </p:nvCxnSpPr>
        <p:spPr>
          <a:xfrm>
            <a:off x="3443822" y="3305806"/>
            <a:ext cx="1" cy="33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判断 22">
            <a:extLst>
              <a:ext uri="{FF2B5EF4-FFF2-40B4-BE49-F238E27FC236}">
                <a16:creationId xmlns:a16="http://schemas.microsoft.com/office/drawing/2014/main" id="{71EEB0E5-DAE4-4D92-836F-C7AF0B589F83}"/>
              </a:ext>
            </a:extLst>
          </p:cNvPr>
          <p:cNvSpPr/>
          <p:nvPr/>
        </p:nvSpPr>
        <p:spPr>
          <a:xfrm>
            <a:off x="1943739" y="3661811"/>
            <a:ext cx="3000163" cy="52008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80F2338-B401-4B18-AE9D-0BD1D6FF6048}"/>
              </a:ext>
            </a:extLst>
          </p:cNvPr>
          <p:cNvSpPr txBox="1"/>
          <p:nvPr/>
        </p:nvSpPr>
        <p:spPr>
          <a:xfrm>
            <a:off x="3443820" y="4184751"/>
            <a:ext cx="46123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ysClr val="windowText" lastClr="000000"/>
                </a:solidFill>
              </a:rPr>
              <a:t>NO</a:t>
            </a:r>
            <a:endParaRPr kumimoji="1"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803CC5-93A4-42FB-9E48-EFFF14678333}"/>
              </a:ext>
            </a:extLst>
          </p:cNvPr>
          <p:cNvSpPr txBox="1"/>
          <p:nvPr/>
        </p:nvSpPr>
        <p:spPr>
          <a:xfrm>
            <a:off x="3877103" y="11025301"/>
            <a:ext cx="514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ysClr val="windowText" lastClr="000000"/>
                </a:solidFill>
              </a:rPr>
              <a:t>NO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6E14B0A-A518-4F3A-9DA9-DEFFE67219E4}"/>
              </a:ext>
            </a:extLst>
          </p:cNvPr>
          <p:cNvSpPr txBox="1"/>
          <p:nvPr/>
        </p:nvSpPr>
        <p:spPr>
          <a:xfrm>
            <a:off x="7329178" y="9854599"/>
            <a:ext cx="51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四角形: 上の 2 つの角を丸める 37">
                <a:extLst>
                  <a:ext uri="{FF2B5EF4-FFF2-40B4-BE49-F238E27FC236}">
                    <a16:creationId xmlns:a16="http://schemas.microsoft.com/office/drawing/2014/main" id="{2B79A36C-9F5B-4BC9-A292-DEB14B3EEBFD}"/>
                  </a:ext>
                </a:extLst>
              </p:cNvPr>
              <p:cNvSpPr/>
              <p:nvPr/>
            </p:nvSpPr>
            <p:spPr>
              <a:xfrm>
                <a:off x="1536702" y="2148947"/>
                <a:ext cx="3746494" cy="4465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ja-JP" sz="9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sz="9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ja-JP" altLang="en-US" sz="9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ストーム数</m:t>
                      </m:r>
                      <m:r>
                        <a:rPr kumimoji="1" lang="en-US" altLang="ja-JP" sz="9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9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ja-JP" altLang="en-US" sz="9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四角形: 上の 2 つの角を丸める 37">
                <a:extLst>
                  <a:ext uri="{FF2B5EF4-FFF2-40B4-BE49-F238E27FC236}">
                    <a16:creationId xmlns:a16="http://schemas.microsoft.com/office/drawing/2014/main" id="{2B79A36C-9F5B-4BC9-A292-DEB14B3EE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02" y="2148947"/>
                <a:ext cx="3746494" cy="4465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四角形: 上の 2 つの角を丸める 39">
                <a:extLst>
                  <a:ext uri="{FF2B5EF4-FFF2-40B4-BE49-F238E27FC236}">
                    <a16:creationId xmlns:a16="http://schemas.microsoft.com/office/drawing/2014/main" id="{200D4CE5-EA8A-43A6-AD89-618F9A748493}"/>
                  </a:ext>
                </a:extLst>
              </p:cNvPr>
              <p:cNvSpPr/>
              <p:nvPr/>
            </p:nvSpPr>
            <p:spPr>
              <a:xfrm>
                <a:off x="1555758" y="6977311"/>
                <a:ext cx="3746483" cy="41548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9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kumimoji="1" lang="en-US" altLang="ja-JP" sz="105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四角形: 上の 2 つの角を丸める 39">
                <a:extLst>
                  <a:ext uri="{FF2B5EF4-FFF2-40B4-BE49-F238E27FC236}">
                    <a16:creationId xmlns:a16="http://schemas.microsoft.com/office/drawing/2014/main" id="{200D4CE5-EA8A-43A6-AD89-618F9A748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8" y="6977311"/>
                <a:ext cx="3746483" cy="41548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290FD80-EE1E-4C02-A7EE-AD1E7047B17A}"/>
              </a:ext>
            </a:extLst>
          </p:cNvPr>
          <p:cNvSpPr txBox="1"/>
          <p:nvPr/>
        </p:nvSpPr>
        <p:spPr>
          <a:xfrm>
            <a:off x="3443820" y="5147849"/>
            <a:ext cx="46123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ysClr val="windowText" lastClr="000000"/>
                </a:solidFill>
              </a:rPr>
              <a:t>YES</a:t>
            </a:r>
            <a:endParaRPr kumimoji="1" lang="ja-JP" altLang="en-US" sz="105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フローチャート: 処理 42">
                <a:extLst>
                  <a:ext uri="{FF2B5EF4-FFF2-40B4-BE49-F238E27FC236}">
                    <a16:creationId xmlns:a16="http://schemas.microsoft.com/office/drawing/2014/main" id="{2CDA0AC6-9020-46D1-9DC2-44A9154E5EDB}"/>
                  </a:ext>
                </a:extLst>
              </p:cNvPr>
              <p:cNvSpPr/>
              <p:nvPr/>
            </p:nvSpPr>
            <p:spPr>
              <a:xfrm>
                <a:off x="2610744" y="5437511"/>
                <a:ext cx="1666151" cy="33283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ja-JP" sz="9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𝐬𝐭𝐨𝐫𝐦</m:t>
                        </m:r>
                      </m:sub>
                    </m:sSub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900" b="1" dirty="0">
                    <a:solidFill>
                      <a:sysClr val="windowText" lastClr="000000"/>
                    </a:solidFill>
                  </a:rPr>
                  <a:t> (</a:t>
                </a:r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式 </a:t>
                </a:r>
                <a:r>
                  <a:rPr kumimoji="1" lang="en-US" altLang="ja-JP" sz="900" b="1" dirty="0">
                    <a:solidFill>
                      <a:sysClr val="windowText" lastClr="000000"/>
                    </a:solidFill>
                  </a:rPr>
                  <a:t>4) </a:t>
                </a:r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を計算</a:t>
                </a:r>
                <a:endParaRPr kumimoji="1" lang="en-US" altLang="ja-JP" sz="9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3" name="フローチャート: 処理 42">
                <a:extLst>
                  <a:ext uri="{FF2B5EF4-FFF2-40B4-BE49-F238E27FC236}">
                    <a16:creationId xmlns:a16="http://schemas.microsoft.com/office/drawing/2014/main" id="{2CDA0AC6-9020-46D1-9DC2-44A9154E5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44" y="5437511"/>
                <a:ext cx="1666151" cy="332830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4201493-8CAE-44E6-82F2-05ED7B6DA700}"/>
              </a:ext>
            </a:extLst>
          </p:cNvPr>
          <p:cNvCxnSpPr>
            <a:cxnSpLocks/>
          </p:cNvCxnSpPr>
          <p:nvPr/>
        </p:nvCxnSpPr>
        <p:spPr>
          <a:xfrm>
            <a:off x="4943902" y="4786847"/>
            <a:ext cx="1074392" cy="28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6E614D6-58B7-4917-A7A8-CDE7DE2AC6E3}"/>
              </a:ext>
            </a:extLst>
          </p:cNvPr>
          <p:cNvSpPr txBox="1"/>
          <p:nvPr/>
        </p:nvSpPr>
        <p:spPr>
          <a:xfrm>
            <a:off x="5256092" y="3667797"/>
            <a:ext cx="46123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ysClr val="windowText" lastClr="000000"/>
                </a:solidFill>
              </a:rPr>
              <a:t>YES</a:t>
            </a:r>
            <a:endParaRPr kumimoji="1" lang="ja-JP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EDACAED-2632-4CBD-A391-565DBECABD41}"/>
              </a:ext>
            </a:extLst>
          </p:cNvPr>
          <p:cNvCxnSpPr>
            <a:cxnSpLocks/>
          </p:cNvCxnSpPr>
          <p:nvPr/>
        </p:nvCxnSpPr>
        <p:spPr>
          <a:xfrm flipH="1">
            <a:off x="3443820" y="6726663"/>
            <a:ext cx="2574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35E6E07-76D2-42E8-9397-860FA432F83D}"/>
              </a:ext>
            </a:extLst>
          </p:cNvPr>
          <p:cNvCxnSpPr>
            <a:cxnSpLocks/>
          </p:cNvCxnSpPr>
          <p:nvPr/>
        </p:nvCxnSpPr>
        <p:spPr>
          <a:xfrm>
            <a:off x="3443822" y="2604731"/>
            <a:ext cx="1" cy="33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フローチャート: 処理 68">
                <a:extLst>
                  <a:ext uri="{FF2B5EF4-FFF2-40B4-BE49-F238E27FC236}">
                    <a16:creationId xmlns:a16="http://schemas.microsoft.com/office/drawing/2014/main" id="{485A6D41-6713-4A7D-AA7A-048E93E65FB6}"/>
                  </a:ext>
                </a:extLst>
              </p:cNvPr>
              <p:cNvSpPr/>
              <p:nvPr/>
            </p:nvSpPr>
            <p:spPr>
              <a:xfrm>
                <a:off x="2544070" y="6134333"/>
                <a:ext cx="1780892" cy="364886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ja-JP" sz="9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𝐬𝐭𝐨𝐫𝐦</m:t>
                        </m:r>
                      </m:sub>
                    </m:sSub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ja-JP" sz="9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𝐬𝐭𝐨𝐫𝐦</m:t>
                        </m:r>
                      </m:sub>
                    </m:sSub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ja-JP" sz="9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𝐬𝐭𝐨𝐫𝐦</m:t>
                        </m:r>
                      </m:sub>
                    </m:sSub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9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" name="フローチャート: 処理 68">
                <a:extLst>
                  <a:ext uri="{FF2B5EF4-FFF2-40B4-BE49-F238E27FC236}">
                    <a16:creationId xmlns:a16="http://schemas.microsoft.com/office/drawing/2014/main" id="{485A6D41-6713-4A7D-AA7A-048E93E65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70" y="6134333"/>
                <a:ext cx="1780892" cy="364886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フローチャート: 端子 71">
            <a:extLst>
              <a:ext uri="{FF2B5EF4-FFF2-40B4-BE49-F238E27FC236}">
                <a16:creationId xmlns:a16="http://schemas.microsoft.com/office/drawing/2014/main" id="{E4DC62CE-606E-4680-8002-E909B88F3085}"/>
              </a:ext>
            </a:extLst>
          </p:cNvPr>
          <p:cNvSpPr/>
          <p:nvPr/>
        </p:nvSpPr>
        <p:spPr>
          <a:xfrm>
            <a:off x="2544070" y="10792780"/>
            <a:ext cx="1590300" cy="298007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開始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A54B9CF6-565A-4DED-8193-A416C47FD157}"/>
                  </a:ext>
                </a:extLst>
              </p:cNvPr>
              <p:cNvSpPr txBox="1"/>
              <p:nvPr/>
            </p:nvSpPr>
            <p:spPr>
              <a:xfrm>
                <a:off x="2391433" y="3798934"/>
                <a:ext cx="218751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]&gt;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ja-JP" sz="9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𝐬𝐭𝐨𝐫𝐦</m:t>
                        </m:r>
                      </m:sub>
                    </m:sSub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ja-JP" sz="900" b="1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900" b="1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𝐚𝐧𝐝</m:t>
                    </m:r>
                    <m:r>
                      <a:rPr kumimoji="1" lang="en-US" altLang="ja-JP" sz="900" b="1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1" lang="en-US" altLang="ja-JP" sz="9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𝐢𝐧𝐢𝐭</m:t>
                        </m:r>
                      </m:sub>
                    </m:sSub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A54B9CF6-565A-4DED-8193-A416C47FD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33" y="3798934"/>
                <a:ext cx="2187512" cy="230832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41744A6-3DF4-4F16-8FAC-E91E103BB8A9}"/>
              </a:ext>
            </a:extLst>
          </p:cNvPr>
          <p:cNvCxnSpPr>
            <a:cxnSpLocks/>
          </p:cNvCxnSpPr>
          <p:nvPr/>
        </p:nvCxnSpPr>
        <p:spPr>
          <a:xfrm>
            <a:off x="3443820" y="4181896"/>
            <a:ext cx="1" cy="33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D5215AD-4207-495F-A396-AB2749F5D355}"/>
                  </a:ext>
                </a:extLst>
              </p:cNvPr>
              <p:cNvSpPr txBox="1"/>
              <p:nvPr/>
            </p:nvSpPr>
            <p:spPr>
              <a:xfrm>
                <a:off x="2401939" y="4682111"/>
                <a:ext cx="214105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900" b="1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ja-JP" sz="9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𝐬𝐭𝐨𝐫𝐦</m:t>
                        </m:r>
                      </m:sub>
                    </m:sSub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ja-JP" sz="900" b="1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900" b="1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𝐚𝐧𝐝</m:t>
                    </m:r>
                    <m:r>
                      <a:rPr kumimoji="1" lang="en-US" altLang="ja-JP" sz="900" b="1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1" lang="en-US" altLang="ja-JP" sz="9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𝐢𝐧𝐢𝐭</m:t>
                        </m:r>
                      </m:sub>
                    </m:sSub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D5215AD-4207-495F-A396-AB2749F5D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39" y="4682111"/>
                <a:ext cx="2141053" cy="230832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フローチャート: 判断 85">
            <a:extLst>
              <a:ext uri="{FF2B5EF4-FFF2-40B4-BE49-F238E27FC236}">
                <a16:creationId xmlns:a16="http://schemas.microsoft.com/office/drawing/2014/main" id="{1B377EC5-7671-4533-BB62-EFCDA619C1A0}"/>
              </a:ext>
            </a:extLst>
          </p:cNvPr>
          <p:cNvSpPr/>
          <p:nvPr/>
        </p:nvSpPr>
        <p:spPr>
          <a:xfrm>
            <a:off x="1943739" y="4529877"/>
            <a:ext cx="3000163" cy="52008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8DCBFF5-368A-483F-850D-87E31AD891B8}"/>
              </a:ext>
            </a:extLst>
          </p:cNvPr>
          <p:cNvCxnSpPr>
            <a:cxnSpLocks/>
          </p:cNvCxnSpPr>
          <p:nvPr/>
        </p:nvCxnSpPr>
        <p:spPr>
          <a:xfrm>
            <a:off x="3443820" y="5066471"/>
            <a:ext cx="1" cy="33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BAEC3DC-E4E3-4A76-B3C6-B1E97D2F41ED}"/>
              </a:ext>
            </a:extLst>
          </p:cNvPr>
          <p:cNvCxnSpPr>
            <a:cxnSpLocks/>
          </p:cNvCxnSpPr>
          <p:nvPr/>
        </p:nvCxnSpPr>
        <p:spPr>
          <a:xfrm>
            <a:off x="3443818" y="5785922"/>
            <a:ext cx="1" cy="33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3B88395-583F-444E-BA77-2F4BF51751BD}"/>
              </a:ext>
            </a:extLst>
          </p:cNvPr>
          <p:cNvSpPr txBox="1"/>
          <p:nvPr/>
        </p:nvSpPr>
        <p:spPr>
          <a:xfrm>
            <a:off x="5283184" y="4543611"/>
            <a:ext cx="46123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ysClr val="windowText" lastClr="000000"/>
                </a:solidFill>
              </a:rPr>
              <a:t>NO</a:t>
            </a:r>
            <a:endParaRPr kumimoji="1" lang="ja-JP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6" name="フローチャート: 端子 105">
            <a:extLst>
              <a:ext uri="{FF2B5EF4-FFF2-40B4-BE49-F238E27FC236}">
                <a16:creationId xmlns:a16="http://schemas.microsoft.com/office/drawing/2014/main" id="{88BA04E0-8AE3-4D87-9D89-C9468EB44554}"/>
              </a:ext>
            </a:extLst>
          </p:cNvPr>
          <p:cNvSpPr/>
          <p:nvPr/>
        </p:nvSpPr>
        <p:spPr>
          <a:xfrm>
            <a:off x="2630624" y="7686723"/>
            <a:ext cx="1590300" cy="42467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>
                <a:solidFill>
                  <a:sysClr val="windowText" lastClr="000000"/>
                </a:solidFill>
              </a:rPr>
              <a:t>終了</a:t>
            </a: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2263015C-79D6-4C1A-AF15-B9709C47535F}"/>
              </a:ext>
            </a:extLst>
          </p:cNvPr>
          <p:cNvCxnSpPr>
            <a:cxnSpLocks/>
          </p:cNvCxnSpPr>
          <p:nvPr/>
        </p:nvCxnSpPr>
        <p:spPr>
          <a:xfrm flipH="1">
            <a:off x="3434516" y="7372459"/>
            <a:ext cx="2808" cy="28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8693436-06E8-4280-B793-2E93A7BA2E00}"/>
              </a:ext>
            </a:extLst>
          </p:cNvPr>
          <p:cNvCxnSpPr>
            <a:cxnSpLocks/>
          </p:cNvCxnSpPr>
          <p:nvPr/>
        </p:nvCxnSpPr>
        <p:spPr>
          <a:xfrm>
            <a:off x="3443818" y="6489593"/>
            <a:ext cx="422" cy="46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フローチャート: 処理 115">
                <a:extLst>
                  <a:ext uri="{FF2B5EF4-FFF2-40B4-BE49-F238E27FC236}">
                    <a16:creationId xmlns:a16="http://schemas.microsoft.com/office/drawing/2014/main" id="{BB67388D-E39F-4925-B692-A695F33B6E25}"/>
                  </a:ext>
                </a:extLst>
              </p:cNvPr>
              <p:cNvSpPr/>
              <p:nvPr/>
            </p:nvSpPr>
            <p:spPr>
              <a:xfrm>
                <a:off x="5257692" y="6118752"/>
                <a:ext cx="1385090" cy="361934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9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ja-JP" sz="9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𝐬𝐭𝐨𝐫𝐦</m:t>
                          </m:r>
                        </m:sub>
                      </m:sSub>
                      <m:r>
                        <a:rPr kumimoji="1" lang="en-US" altLang="ja-JP" sz="9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9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9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kumimoji="1" lang="en-US" altLang="ja-JP" sz="9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ja-JP" sz="9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6" name="フローチャート: 処理 115">
                <a:extLst>
                  <a:ext uri="{FF2B5EF4-FFF2-40B4-BE49-F238E27FC236}">
                    <a16:creationId xmlns:a16="http://schemas.microsoft.com/office/drawing/2014/main" id="{BB67388D-E39F-4925-B692-A695F33B6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692" y="6118752"/>
                <a:ext cx="1385090" cy="361934"/>
              </a:xfrm>
              <a:prstGeom prst="flowChartProcess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9FA28799-EBF0-435D-BD53-6A33FBC0C6F4}"/>
              </a:ext>
            </a:extLst>
          </p:cNvPr>
          <p:cNvCxnSpPr>
            <a:cxnSpLocks/>
          </p:cNvCxnSpPr>
          <p:nvPr/>
        </p:nvCxnSpPr>
        <p:spPr>
          <a:xfrm>
            <a:off x="6023200" y="6496267"/>
            <a:ext cx="0" cy="227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F542FEB-6EE3-406A-B60E-BAC964B8B44A}"/>
              </a:ext>
            </a:extLst>
          </p:cNvPr>
          <p:cNvCxnSpPr>
            <a:cxnSpLocks/>
          </p:cNvCxnSpPr>
          <p:nvPr/>
        </p:nvCxnSpPr>
        <p:spPr>
          <a:xfrm>
            <a:off x="4943902" y="3921704"/>
            <a:ext cx="1074392" cy="28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フローチャート: 処理 36">
                <a:extLst>
                  <a:ext uri="{FF2B5EF4-FFF2-40B4-BE49-F238E27FC236}">
                    <a16:creationId xmlns:a16="http://schemas.microsoft.com/office/drawing/2014/main" id="{122B20E3-E9E6-4174-8979-78F6F548B67E}"/>
                  </a:ext>
                </a:extLst>
              </p:cNvPr>
              <p:cNvSpPr/>
              <p:nvPr/>
            </p:nvSpPr>
            <p:spPr>
              <a:xfrm>
                <a:off x="5256092" y="4181606"/>
                <a:ext cx="1385088" cy="20958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𝝑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ja-JP" sz="9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900" b="1" dirty="0">
                    <a:solidFill>
                      <a:sysClr val="windowText" lastClr="000000"/>
                    </a:solidFill>
                  </a:rPr>
                  <a:t>の乱数を生成</a:t>
                </a:r>
                <a:endParaRPr kumimoji="1" lang="en-US" altLang="ja-JP" sz="9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7" name="フローチャート: 処理 36">
                <a:extLst>
                  <a:ext uri="{FF2B5EF4-FFF2-40B4-BE49-F238E27FC236}">
                    <a16:creationId xmlns:a16="http://schemas.microsoft.com/office/drawing/2014/main" id="{122B20E3-E9E6-4174-8979-78F6F548B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92" y="4181606"/>
                <a:ext cx="1385088" cy="209580"/>
              </a:xfrm>
              <a:prstGeom prst="flowChartProcess">
                <a:avLst/>
              </a:prstGeom>
              <a:blipFill>
                <a:blip r:embed="rId11"/>
                <a:stretch>
                  <a:fillRect b="-1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A2D9946-CCE6-421C-B3AB-D49478688076}"/>
              </a:ext>
            </a:extLst>
          </p:cNvPr>
          <p:cNvCxnSpPr>
            <a:cxnSpLocks/>
          </p:cNvCxnSpPr>
          <p:nvPr/>
        </p:nvCxnSpPr>
        <p:spPr>
          <a:xfrm>
            <a:off x="6019800" y="3922849"/>
            <a:ext cx="0" cy="252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81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97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394</Words>
  <Application>Microsoft Office PowerPoint</Application>
  <PresentationFormat>A4 210 x 297 mm</PresentationFormat>
  <Paragraphs>50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綾馬</dc:creator>
  <cp:lastModifiedBy>綾馬</cp:lastModifiedBy>
  <cp:revision>28</cp:revision>
  <dcterms:created xsi:type="dcterms:W3CDTF">2021-02-22T05:55:02Z</dcterms:created>
  <dcterms:modified xsi:type="dcterms:W3CDTF">2021-02-22T15:57:41Z</dcterms:modified>
</cp:coreProperties>
</file>