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EC8C-9BB9-4586-9F69-746004AE0194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>
                <a:latin typeface="Harrington" pitchFamily="82" charset="0"/>
              </a:rPr>
              <a:t>f</a:t>
            </a:r>
            <a:r>
              <a:rPr lang="pt-BR" b="1" dirty="0" err="1" smtClean="0">
                <a:latin typeface="Harrington" pitchFamily="82" charset="0"/>
              </a:rPr>
              <a:t>ive’S</a:t>
            </a:r>
            <a:r>
              <a:rPr lang="pt-BR" b="1" dirty="0" smtClean="0">
                <a:latin typeface="Harrington" pitchFamily="82" charset="0"/>
              </a:rPr>
              <a:t>’ Livraria me.</a:t>
            </a:r>
            <a:endParaRPr lang="pt-BR" b="1" dirty="0">
              <a:latin typeface="Harrington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95636" y="1410007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Estudo de Alternativas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40152" y="2636912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Componentes</a:t>
            </a:r>
          </a:p>
          <a:p>
            <a:endParaRPr lang="pt-BR" dirty="0"/>
          </a:p>
          <a:p>
            <a:r>
              <a:rPr lang="pt-BR" dirty="0" smtClean="0"/>
              <a:t>Josimar da Silva</a:t>
            </a:r>
          </a:p>
          <a:p>
            <a:r>
              <a:rPr lang="pt-BR" dirty="0" smtClean="0"/>
              <a:t>Leandro dos Santos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Suzumura</a:t>
            </a:r>
            <a:endParaRPr lang="pt-BR" dirty="0" smtClean="0"/>
          </a:p>
          <a:p>
            <a:r>
              <a:rPr lang="pt-BR" dirty="0" smtClean="0"/>
              <a:t>Sérgio Gonçalves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2852936"/>
            <a:ext cx="50405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u="sng" dirty="0" smtClean="0"/>
              <a:t>Alternativa:</a:t>
            </a:r>
          </a:p>
          <a:p>
            <a:pPr algn="ctr"/>
            <a:r>
              <a:rPr lang="pt-BR" sz="2500" dirty="0" smtClean="0"/>
              <a:t>Sistema de Vendas</a:t>
            </a:r>
          </a:p>
          <a:p>
            <a:pPr algn="ctr"/>
            <a:r>
              <a:rPr lang="pt-BR" sz="2500" dirty="0" smtClean="0"/>
              <a:t>Balcão e Web</a:t>
            </a:r>
            <a:endParaRPr lang="pt-BR" sz="2500" dirty="0"/>
          </a:p>
        </p:txBody>
      </p: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books_3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Vendas Balcão </a:t>
            </a:r>
            <a:br>
              <a:rPr lang="pt-BR" dirty="0" smtClean="0"/>
            </a:br>
            <a:r>
              <a:rPr lang="pt-BR" dirty="0" smtClean="0"/>
              <a:t>Nível Zero</a:t>
            </a:r>
            <a:endParaRPr lang="pt-B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619672" y="1988840"/>
          <a:ext cx="5686425" cy="3505200"/>
        </p:xfrm>
        <a:graphic>
          <a:graphicData uri="http://schemas.openxmlformats.org/presentationml/2006/ole">
            <p:oleObj spid="_x0000_s7169" r:id="rId4" imgW="3365316" imgH="20692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Vendas Balcão </a:t>
            </a:r>
            <a:br>
              <a:rPr lang="pt-BR" dirty="0" smtClean="0"/>
            </a:br>
            <a:r>
              <a:rPr lang="pt-BR" dirty="0" smtClean="0"/>
              <a:t>Nível Um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763688" y="1556792"/>
          <a:ext cx="5514975" cy="4667250"/>
        </p:xfrm>
        <a:graphic>
          <a:graphicData uri="http://schemas.openxmlformats.org/presentationml/2006/ole">
            <p:oleObj spid="_x0000_s6145" r:id="rId4" imgW="4319156" imgH="36531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Volume e Frequências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95536" y="1988840"/>
          <a:ext cx="8208912" cy="2572024"/>
        </p:xfrm>
        <a:graphic>
          <a:graphicData uri="http://schemas.openxmlformats.org/drawingml/2006/table">
            <a:tbl>
              <a:tblPr/>
              <a:tblGrid>
                <a:gridCol w="2052228"/>
                <a:gridCol w="2052228"/>
                <a:gridCol w="2052228"/>
                <a:gridCol w="2052228"/>
              </a:tblGrid>
              <a:tr h="4396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u="sng" dirty="0">
                          <a:latin typeface="+mn-lt"/>
                          <a:ea typeface="Calibri"/>
                          <a:cs typeface="Times New Roman"/>
                        </a:rPr>
                        <a:t>Código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u="sng" dirty="0">
                          <a:latin typeface="+mn-lt"/>
                          <a:ea typeface="Calibri"/>
                          <a:cs typeface="Times New Roman"/>
                        </a:rPr>
                        <a:t>Documento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u="sng" dirty="0">
                          <a:latin typeface="+mn-lt"/>
                          <a:ea typeface="Calibri"/>
                          <a:cs typeface="Times New Roman"/>
                        </a:rPr>
                        <a:t>Frequência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u="sng" dirty="0">
                          <a:latin typeface="+mn-lt"/>
                          <a:ea typeface="Calibri"/>
                          <a:cs typeface="Times New Roman"/>
                        </a:rPr>
                        <a:t>Volume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n-lt"/>
                          <a:ea typeface="Calibri"/>
                          <a:cs typeface="Times New Roman"/>
                        </a:rPr>
                        <a:t>001</a:t>
                      </a:r>
                      <a:endParaRPr lang="pt-B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Pedido de Venda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+mn-lt"/>
                          <a:ea typeface="Calibri"/>
                          <a:cs typeface="Times New Roman"/>
                        </a:rPr>
                        <a:t>diário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+mn-lt"/>
                          <a:ea typeface="Calibri"/>
                          <a:cs typeface="Times New Roman"/>
                        </a:rPr>
                        <a:t>&gt; 100/dia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n-lt"/>
                          <a:ea typeface="Calibri"/>
                          <a:cs typeface="Times New Roman"/>
                        </a:rPr>
                        <a:t>002</a:t>
                      </a:r>
                      <a:endParaRPr lang="pt-B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Nota Fiscal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+mn-lt"/>
                          <a:ea typeface="Calibri"/>
                          <a:cs typeface="Times New Roman"/>
                        </a:rPr>
                        <a:t>diário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+mn-lt"/>
                          <a:ea typeface="Calibri"/>
                          <a:cs typeface="Times New Roman"/>
                        </a:rPr>
                        <a:t>&gt; 100/dia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n-lt"/>
                          <a:ea typeface="Calibri"/>
                          <a:cs typeface="Times New Roman"/>
                        </a:rPr>
                        <a:t>003</a:t>
                      </a:r>
                      <a:endParaRPr lang="pt-B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Relatório de Vendas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semanal/mensal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10~15/mês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n-lt"/>
                          <a:ea typeface="Calibri"/>
                          <a:cs typeface="Times New Roman"/>
                        </a:rPr>
                        <a:t>004</a:t>
                      </a:r>
                      <a:endParaRPr lang="pt-B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Fechamento de Caixa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diário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+mn-lt"/>
                          <a:ea typeface="Calibri"/>
                          <a:cs typeface="Times New Roman"/>
                        </a:rPr>
                        <a:t>1/dia</a:t>
                      </a:r>
                    </a:p>
                  </a:txBody>
                  <a:tcPr marL="46548" marR="465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Problemas | Necessidades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536" y="2060848"/>
            <a:ext cx="38164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pt-BR" sz="2000" b="1" dirty="0" smtClean="0"/>
          </a:p>
          <a:p>
            <a:pPr lvl="0">
              <a:buFontTx/>
              <a:buChar char="-"/>
            </a:pPr>
            <a:r>
              <a:rPr lang="pt-BR" dirty="0" smtClean="0"/>
              <a:t>Ausência </a:t>
            </a:r>
            <a:r>
              <a:rPr lang="pt-BR" dirty="0"/>
              <a:t>do recurso de vendas por cartão de crédito e débito</a:t>
            </a:r>
            <a:r>
              <a:rPr lang="pt-BR" dirty="0" smtClean="0"/>
              <a:t>.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>
              <a:buFontTx/>
              <a:buChar char="-"/>
            </a:pPr>
            <a:r>
              <a:rPr lang="pt-BR" dirty="0" smtClean="0"/>
              <a:t>Lentidão </a:t>
            </a:r>
            <a:r>
              <a:rPr lang="pt-BR" dirty="0"/>
              <a:t>no processo de venda</a:t>
            </a:r>
            <a:r>
              <a:rPr lang="pt-BR" dirty="0" smtClean="0"/>
              <a:t>.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>
              <a:buFontTx/>
              <a:buChar char="-"/>
            </a:pPr>
            <a:r>
              <a:rPr lang="pt-BR" dirty="0" smtClean="0"/>
              <a:t>Opções </a:t>
            </a:r>
            <a:r>
              <a:rPr lang="pt-BR" dirty="0"/>
              <a:t>limitadas de controle do usuário</a:t>
            </a:r>
            <a:r>
              <a:rPr lang="pt-BR" dirty="0" smtClean="0"/>
              <a:t>.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/>
            <a:r>
              <a:rPr lang="pt-BR" dirty="0" smtClean="0"/>
              <a:t>- Elevado </a:t>
            </a:r>
            <a:r>
              <a:rPr lang="pt-BR" dirty="0"/>
              <a:t>nº de exceções/erros não tratados dentro do sistema.</a:t>
            </a:r>
          </a:p>
          <a:p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427984" y="1700808"/>
            <a:ext cx="0" cy="4104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076056" y="2060848"/>
            <a:ext cx="3600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/>
          </a:p>
          <a:p>
            <a:endParaRPr lang="pt-BR" sz="2000" b="1" dirty="0"/>
          </a:p>
          <a:p>
            <a:pPr lvl="0">
              <a:buFontTx/>
              <a:buChar char="-"/>
            </a:pPr>
            <a:r>
              <a:rPr lang="pt-BR" dirty="0" smtClean="0"/>
              <a:t>Vendas </a:t>
            </a:r>
            <a:r>
              <a:rPr lang="pt-BR" dirty="0"/>
              <a:t>online/web</a:t>
            </a:r>
            <a:r>
              <a:rPr lang="pt-BR" dirty="0" smtClean="0"/>
              <a:t>;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>
              <a:buFontTx/>
              <a:buChar char="-"/>
            </a:pPr>
            <a:r>
              <a:rPr lang="pt-BR" dirty="0" smtClean="0"/>
              <a:t>Renovação </a:t>
            </a:r>
            <a:r>
              <a:rPr lang="pt-BR" dirty="0"/>
              <a:t>tecnológica</a:t>
            </a:r>
            <a:r>
              <a:rPr lang="pt-BR" dirty="0" smtClean="0"/>
              <a:t>;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>
              <a:buFontTx/>
              <a:buChar char="-"/>
            </a:pPr>
            <a:r>
              <a:rPr lang="pt-BR" dirty="0" smtClean="0"/>
              <a:t>Maior </a:t>
            </a:r>
            <a:r>
              <a:rPr lang="pt-BR" dirty="0"/>
              <a:t>flexibilidade dos relatórios</a:t>
            </a:r>
            <a:r>
              <a:rPr lang="pt-BR" dirty="0" smtClean="0"/>
              <a:t>;</a:t>
            </a:r>
          </a:p>
          <a:p>
            <a:pPr lvl="0">
              <a:buFontTx/>
              <a:buChar char="-"/>
            </a:pPr>
            <a:endParaRPr lang="pt-BR" dirty="0"/>
          </a:p>
          <a:p>
            <a:pPr lvl="0"/>
            <a:r>
              <a:rPr lang="pt-BR" dirty="0" smtClean="0"/>
              <a:t>- Controle de acesso dos </a:t>
            </a:r>
            <a:r>
              <a:rPr lang="pt-BR" dirty="0"/>
              <a:t>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Alternativa: Desenvolvimento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1547664" y="1844824"/>
            <a:ext cx="6120680" cy="3652376"/>
            <a:chOff x="1547664" y="1844824"/>
            <a:chExt cx="6120680" cy="3652376"/>
          </a:xfrm>
        </p:grpSpPr>
        <p:sp>
          <p:nvSpPr>
            <p:cNvPr id="6" name="CaixaDeTexto 5"/>
            <p:cNvSpPr txBox="1"/>
            <p:nvPr/>
          </p:nvSpPr>
          <p:spPr>
            <a:xfrm>
              <a:off x="1547664" y="1844824"/>
              <a:ext cx="612068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 smtClean="0"/>
                <a:t>Diretriz Geral</a:t>
              </a:r>
            </a:p>
            <a:p>
              <a:endParaRPr lang="pt-BR" sz="2000" dirty="0" smtClean="0"/>
            </a:p>
            <a:p>
              <a:pPr>
                <a:buFontTx/>
                <a:buChar char="-"/>
              </a:pPr>
              <a:r>
                <a:rPr lang="pt-BR" sz="2000" dirty="0" smtClean="0"/>
                <a:t> Solução aos Problemas relatados</a:t>
              </a:r>
            </a:p>
            <a:p>
              <a:pPr>
                <a:buFontTx/>
                <a:buChar char="-"/>
              </a:pPr>
              <a:r>
                <a:rPr lang="pt-BR" sz="2000" dirty="0"/>
                <a:t> </a:t>
              </a:r>
              <a:r>
                <a:rPr lang="pt-BR" sz="2000" dirty="0" smtClean="0"/>
                <a:t>Proporcionar melhoria das necessidades</a:t>
              </a:r>
            </a:p>
            <a:p>
              <a:pPr>
                <a:buFontTx/>
                <a:buChar char="-"/>
              </a:pPr>
              <a:r>
                <a:rPr lang="pt-BR" sz="2000" dirty="0"/>
                <a:t> </a:t>
              </a:r>
              <a:r>
                <a:rPr lang="pt-BR" sz="2000" dirty="0" smtClean="0"/>
                <a:t>Tenha boa relação custo/benefício</a:t>
              </a:r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47664" y="3789040"/>
              <a:ext cx="612068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 smtClean="0"/>
                <a:t>Diretriz Específica</a:t>
              </a:r>
            </a:p>
            <a:p>
              <a:endParaRPr lang="pt-BR" sz="2000" dirty="0" smtClean="0"/>
            </a:p>
            <a:p>
              <a:pPr>
                <a:buFontTx/>
                <a:buChar char="-"/>
              </a:pPr>
              <a:r>
                <a:rPr lang="pt-BR" sz="2000" dirty="0" smtClean="0"/>
                <a:t> Renovação Tecnológica</a:t>
              </a:r>
            </a:p>
            <a:p>
              <a:pPr>
                <a:buFontTx/>
                <a:buChar char="-"/>
              </a:pPr>
              <a:r>
                <a:rPr lang="pt-BR" sz="2000" dirty="0" smtClean="0"/>
                <a:t> Adequação completa a Regra de Negócio</a:t>
              </a:r>
            </a:p>
            <a:p>
              <a:pPr>
                <a:buFontTx/>
                <a:buChar char="-"/>
              </a:pPr>
              <a:r>
                <a:rPr lang="pt-BR" sz="2000" dirty="0"/>
                <a:t> </a:t>
              </a:r>
              <a:r>
                <a:rPr lang="pt-BR" sz="2000" dirty="0" smtClean="0"/>
                <a:t>Extensão ao ambiente Web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Alternativa: Desenvolvimento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844824"/>
            <a:ext cx="34563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Funções Básicas</a:t>
            </a:r>
          </a:p>
          <a:p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 Redução tempo de venda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 </a:t>
            </a:r>
            <a:r>
              <a:rPr lang="pt-BR" sz="2000" dirty="0" smtClean="0"/>
              <a:t>Relatórios específicos ao processo da empresa</a:t>
            </a:r>
            <a:endParaRPr lang="pt-BR" sz="2000" dirty="0" smtClean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smtClean="0"/>
              <a:t> </a:t>
            </a:r>
            <a:r>
              <a:rPr lang="pt-BR" sz="2000" dirty="0" smtClean="0"/>
              <a:t>Opções de pagamento </a:t>
            </a:r>
            <a:r>
              <a:rPr lang="pt-BR" sz="2000" dirty="0" smtClean="0"/>
              <a:t>com Cartão de Crédito e Débito</a:t>
            </a:r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smtClean="0"/>
              <a:t> Controle de acesso/permissão dos usuários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6016" y="1844824"/>
            <a:ext cx="273630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Produtos</a:t>
            </a:r>
          </a:p>
          <a:p>
            <a:endParaRPr lang="pt-BR" sz="2000" dirty="0"/>
          </a:p>
          <a:p>
            <a:pPr>
              <a:buFontTx/>
              <a:buChar char="-"/>
            </a:pPr>
            <a:r>
              <a:rPr lang="pt-BR" sz="2000" dirty="0" smtClean="0"/>
              <a:t> Cadastro/Consultas</a:t>
            </a:r>
          </a:p>
          <a:p>
            <a:pPr lvl="1">
              <a:buFontTx/>
              <a:buChar char="-"/>
            </a:pPr>
            <a:r>
              <a:rPr lang="pt-BR" sz="2000" dirty="0"/>
              <a:t> </a:t>
            </a:r>
            <a:r>
              <a:rPr lang="pt-BR" sz="2000" dirty="0" smtClean="0"/>
              <a:t>Clientes</a:t>
            </a:r>
          </a:p>
          <a:p>
            <a:pPr lvl="1">
              <a:buFontTx/>
              <a:buChar char="-"/>
            </a:pPr>
            <a:r>
              <a:rPr lang="pt-BR" sz="2000" dirty="0"/>
              <a:t> </a:t>
            </a:r>
            <a:r>
              <a:rPr lang="pt-BR" sz="2000" dirty="0" smtClean="0"/>
              <a:t>Produto/Preços</a:t>
            </a:r>
          </a:p>
          <a:p>
            <a:pPr lvl="1">
              <a:buFontTx/>
              <a:buChar char="-"/>
            </a:pP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 Emissão de Pedidos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/>
              <a:t> </a:t>
            </a:r>
            <a:r>
              <a:rPr lang="pt-BR" sz="2000" dirty="0" smtClean="0"/>
              <a:t>Fechamento de Caixa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/>
              <a:t> </a:t>
            </a:r>
            <a:r>
              <a:rPr lang="pt-BR" sz="2000" dirty="0" smtClean="0"/>
              <a:t>Relatórios</a:t>
            </a:r>
            <a:endParaRPr lang="pt-BR" sz="20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427984" y="1700808"/>
            <a:ext cx="0" cy="4104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Alternativa: Desenvolvimento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1844824"/>
            <a:ext cx="532859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</a:t>
            </a:r>
            <a:r>
              <a:rPr lang="pt-BR" sz="2500" dirty="0" smtClean="0"/>
              <a:t>Recursos</a:t>
            </a:r>
          </a:p>
          <a:p>
            <a:pPr lvl="0">
              <a:buFontTx/>
              <a:buChar char="-"/>
            </a:pPr>
            <a:r>
              <a:rPr lang="pt-BR" sz="2000" dirty="0" smtClean="0"/>
              <a:t>Servidor </a:t>
            </a:r>
            <a:r>
              <a:rPr lang="pt-BR" sz="2000" dirty="0"/>
              <a:t>para a aplicação </a:t>
            </a:r>
            <a:r>
              <a:rPr lang="pt-BR" sz="2000" dirty="0" smtClean="0"/>
              <a:t>WEB</a:t>
            </a:r>
          </a:p>
          <a:p>
            <a:pPr lvl="0">
              <a:buFontTx/>
              <a:buChar char="-"/>
            </a:pPr>
            <a:endParaRPr lang="pt-BR" sz="2000" dirty="0"/>
          </a:p>
          <a:p>
            <a:pPr lvl="0">
              <a:buFontTx/>
              <a:buChar char="-"/>
            </a:pPr>
            <a:r>
              <a:rPr lang="pt-BR" sz="2000" dirty="0" smtClean="0"/>
              <a:t>Terminais </a:t>
            </a:r>
            <a:r>
              <a:rPr lang="pt-BR" sz="2000" dirty="0"/>
              <a:t>de atendimento POS (Point of Service</a:t>
            </a:r>
            <a:r>
              <a:rPr lang="pt-BR" sz="2000" dirty="0" smtClean="0"/>
              <a:t>)</a:t>
            </a:r>
          </a:p>
          <a:p>
            <a:pPr lvl="0">
              <a:buFontTx/>
              <a:buChar char="-"/>
            </a:pPr>
            <a:endParaRPr lang="pt-BR" sz="2000" dirty="0"/>
          </a:p>
          <a:p>
            <a:pPr lvl="0">
              <a:buFontTx/>
              <a:buChar char="-"/>
            </a:pPr>
            <a:r>
              <a:rPr lang="pt-BR" sz="2000" dirty="0" smtClean="0"/>
              <a:t>Infraestrutura </a:t>
            </a:r>
            <a:r>
              <a:rPr lang="pt-BR" sz="2000" dirty="0"/>
              <a:t>de </a:t>
            </a:r>
            <a:r>
              <a:rPr lang="pt-BR" sz="2000" dirty="0" smtClean="0"/>
              <a:t>rede</a:t>
            </a:r>
          </a:p>
          <a:p>
            <a:pPr lvl="0">
              <a:buFontTx/>
              <a:buChar char="-"/>
            </a:pPr>
            <a:endParaRPr lang="pt-BR" sz="2000" dirty="0"/>
          </a:p>
          <a:p>
            <a:pPr lvl="0">
              <a:buFontTx/>
              <a:buChar char="-"/>
            </a:pPr>
            <a:r>
              <a:rPr lang="pt-BR" sz="2000" dirty="0" smtClean="0"/>
              <a:t>Impressoras </a:t>
            </a:r>
            <a:r>
              <a:rPr lang="pt-BR" sz="2000" dirty="0"/>
              <a:t>para as notas </a:t>
            </a:r>
            <a:r>
              <a:rPr lang="pt-BR" sz="2000" dirty="0" smtClean="0"/>
              <a:t>fiscais</a:t>
            </a:r>
          </a:p>
          <a:p>
            <a:pPr lvl="0">
              <a:buFontTx/>
              <a:buChar char="-"/>
            </a:pPr>
            <a:endParaRPr lang="pt-BR" sz="2000" dirty="0"/>
          </a:p>
          <a:p>
            <a:pPr lvl="0"/>
            <a:r>
              <a:rPr lang="pt-BR" sz="2000" dirty="0" smtClean="0"/>
              <a:t>- Servidor </a:t>
            </a:r>
            <a:r>
              <a:rPr lang="pt-BR" sz="2000" dirty="0"/>
              <a:t>de Banco de </a:t>
            </a:r>
            <a:r>
              <a:rPr lang="pt-BR" sz="2000" dirty="0" smtClean="0"/>
              <a:t>Dados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Alternativa: Desenvolvimento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844824"/>
            <a:ext cx="34563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</a:t>
            </a:r>
            <a:r>
              <a:rPr lang="pt-BR" sz="2500" dirty="0" smtClean="0"/>
              <a:t>Custos</a:t>
            </a:r>
          </a:p>
          <a:p>
            <a:pPr lvl="0"/>
            <a:r>
              <a:rPr lang="pt-BR" sz="2000" dirty="0"/>
              <a:t>Servidor de aplicação </a:t>
            </a:r>
            <a:r>
              <a:rPr lang="pt-BR" sz="2000" dirty="0" smtClean="0"/>
              <a:t>WEB</a:t>
            </a:r>
            <a:endParaRPr lang="pt-BR" sz="2000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Horas Analista Desenvolvedor</a:t>
            </a:r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Implantação </a:t>
            </a:r>
            <a:r>
              <a:rPr lang="pt-BR" sz="2000" dirty="0"/>
              <a:t>e </a:t>
            </a:r>
            <a:r>
              <a:rPr lang="pt-BR" sz="2000" dirty="0" smtClean="0"/>
              <a:t>treinamento</a:t>
            </a:r>
            <a:endParaRPr lang="pt-BR" sz="2000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Aluguel </a:t>
            </a:r>
            <a:r>
              <a:rPr lang="pt-BR" sz="2000" dirty="0"/>
              <a:t>de </a:t>
            </a:r>
            <a:r>
              <a:rPr lang="pt-BR" sz="2000" dirty="0" smtClean="0"/>
              <a:t>terminais </a:t>
            </a:r>
            <a:r>
              <a:rPr lang="pt-BR" sz="2000" dirty="0"/>
              <a:t>de </a:t>
            </a:r>
            <a:endParaRPr lang="pt-BR" sz="2000" dirty="0" smtClean="0"/>
          </a:p>
          <a:p>
            <a:pPr lvl="0"/>
            <a:r>
              <a:rPr lang="pt-BR" sz="2000" dirty="0" smtClean="0"/>
              <a:t>atendimento POS</a:t>
            </a:r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Servidor </a:t>
            </a:r>
            <a:r>
              <a:rPr lang="pt-BR" sz="2000" dirty="0"/>
              <a:t>de banco de </a:t>
            </a:r>
            <a:r>
              <a:rPr lang="pt-BR" sz="2000" dirty="0" smtClean="0"/>
              <a:t>dados</a:t>
            </a:r>
            <a:endParaRPr lang="pt-BR" sz="2000" dirty="0"/>
          </a:p>
          <a:p>
            <a:endParaRPr lang="pt-BR" sz="20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567936" y="64886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427984" y="1700808"/>
            <a:ext cx="0" cy="4104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076056" y="1844824"/>
            <a:ext cx="345638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</a:t>
            </a:r>
            <a:r>
              <a:rPr lang="pt-BR" sz="2500" dirty="0" smtClean="0"/>
              <a:t>Benefícios</a:t>
            </a:r>
          </a:p>
          <a:p>
            <a:pPr lvl="0"/>
            <a:r>
              <a:rPr lang="pt-BR" sz="2000" dirty="0"/>
              <a:t>Desenvolvimento próprio atende sobre medida as requisições dos </a:t>
            </a:r>
            <a:r>
              <a:rPr lang="pt-BR" sz="2000" dirty="0" smtClean="0"/>
              <a:t>usuários</a:t>
            </a:r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Maior flexibilidade entre as áreas usuárias e a equipe de </a:t>
            </a:r>
            <a:r>
              <a:rPr lang="pt-BR" sz="2000" dirty="0" smtClean="0"/>
              <a:t>desenvolvimento</a:t>
            </a:r>
            <a:endParaRPr lang="pt-BR" sz="2000" dirty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217</Words>
  <Application>Microsoft Office PowerPoint</Application>
  <PresentationFormat>Apresentação na tela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five’S’ Livraria me.</vt:lpstr>
      <vt:lpstr>DFD Vendas Balcão  Nível Zero</vt:lpstr>
      <vt:lpstr>DFD Vendas Balcão  Nível Um</vt:lpstr>
      <vt:lpstr>Volume e Frequências</vt:lpstr>
      <vt:lpstr>   Problemas | Necessidades</vt:lpstr>
      <vt:lpstr>Alternativa: Desenvolvimento</vt:lpstr>
      <vt:lpstr>Alternativa: Desenvolvimento</vt:lpstr>
      <vt:lpstr>Alternativa: Desenvolvimento</vt:lpstr>
      <vt:lpstr>Alternativa: Desenvolvimento</vt:lpstr>
    </vt:vector>
  </TitlesOfParts>
  <Company>TOTVS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five’S’ Livraria me.</dc:title>
  <dc:creator>josimar.assuncao</dc:creator>
  <cp:lastModifiedBy>josimar.assuncao</cp:lastModifiedBy>
  <cp:revision>17</cp:revision>
  <dcterms:created xsi:type="dcterms:W3CDTF">2011-10-19T11:26:42Z</dcterms:created>
  <dcterms:modified xsi:type="dcterms:W3CDTF">2011-10-19T16:07:37Z</dcterms:modified>
</cp:coreProperties>
</file>