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sldIdLst>
    <p:sldId id="261" r:id="rId3"/>
    <p:sldId id="256" r:id="rId4"/>
    <p:sldId id="273" r:id="rId5"/>
    <p:sldId id="275" r:id="rId6"/>
    <p:sldId id="272" r:id="rId7"/>
    <p:sldId id="271" r:id="rId8"/>
    <p:sldId id="270" r:id="rId9"/>
    <p:sldId id="267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A994AC-4704-430E-A00D-FE444BF658A1}">
          <p14:sldIdLst>
            <p14:sldId id="261"/>
            <p14:sldId id="256"/>
            <p14:sldId id="273"/>
            <p14:sldId id="275"/>
            <p14:sldId id="272"/>
          </p14:sldIdLst>
        </p14:section>
        <p14:section name="Untitled Section" id="{8F96E947-C8DE-4FF6-8E35-EABAD0CA955F}">
          <p14:sldIdLst>
            <p14:sldId id="271"/>
            <p14:sldId id="270"/>
            <p14:sldId id="267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6C03B-1ADF-4686-B03F-BABF3AD47FD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9259CA5-BED7-4F6B-8EF2-91C6A260064F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algn="l"/>
          <a:r>
            <a: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Better organization of farmer’s business system</a:t>
          </a:r>
          <a:endParaRPr lang="en-US" sz="24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6F2899-6024-4225-9FCD-6E6B4081A6C8}" type="parTrans" cxnId="{1C18BF7E-A255-4ABE-B4F8-7264AD3F0B57}">
      <dgm:prSet/>
      <dgm:spPr/>
      <dgm:t>
        <a:bodyPr/>
        <a:lstStyle/>
        <a:p>
          <a:endParaRPr lang="en-US"/>
        </a:p>
      </dgm:t>
    </dgm:pt>
    <dgm:pt modelId="{D912B88E-0CDA-4F2F-9744-F1E756510A8C}" type="sibTrans" cxnId="{1C18BF7E-A255-4ABE-B4F8-7264AD3F0B57}">
      <dgm:prSet/>
      <dgm:spPr/>
      <dgm:t>
        <a:bodyPr/>
        <a:lstStyle/>
        <a:p>
          <a:endParaRPr lang="en-US"/>
        </a:p>
      </dgm:t>
    </dgm:pt>
    <dgm:pt modelId="{44D3E13F-BF95-48DB-AEF7-F3E839BE5638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23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Reduction in middle man and minimal exploitation of farmers</a:t>
          </a:r>
          <a:endParaRPr lang="en-US" sz="23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B74F12-8F96-4344-B102-E7C2C15EF9B3}" type="parTrans" cxnId="{0E3ABF13-7945-4376-A1B3-3AB886E5C90D}">
      <dgm:prSet/>
      <dgm:spPr/>
      <dgm:t>
        <a:bodyPr/>
        <a:lstStyle/>
        <a:p>
          <a:endParaRPr lang="en-US"/>
        </a:p>
      </dgm:t>
    </dgm:pt>
    <dgm:pt modelId="{3D2CC68F-5843-475A-97FF-07377D0D91FF}" type="sibTrans" cxnId="{0E3ABF13-7945-4376-A1B3-3AB886E5C90D}">
      <dgm:prSet/>
      <dgm:spPr/>
      <dgm:t>
        <a:bodyPr/>
        <a:lstStyle/>
        <a:p>
          <a:endParaRPr lang="en-US"/>
        </a:p>
      </dgm:t>
    </dgm:pt>
    <dgm:pt modelId="{66A12A50-EFF0-4A3D-A695-A948019D59F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23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Brings all farmers on a single platform</a:t>
          </a:r>
          <a:endParaRPr lang="en-US" sz="23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1E5400-23F9-4712-B5A3-87EACEC6799E}" type="sibTrans" cxnId="{943A9E71-6863-4482-A536-05E324EF7473}">
      <dgm:prSet/>
      <dgm:spPr/>
      <dgm:t>
        <a:bodyPr/>
        <a:lstStyle/>
        <a:p>
          <a:endParaRPr lang="en-US"/>
        </a:p>
      </dgm:t>
    </dgm:pt>
    <dgm:pt modelId="{5EFEE6B2-E6F7-4DCE-8D05-DD1ACDBF7C2C}" type="parTrans" cxnId="{943A9E71-6863-4482-A536-05E324EF7473}">
      <dgm:prSet/>
      <dgm:spPr/>
      <dgm:t>
        <a:bodyPr/>
        <a:lstStyle/>
        <a:p>
          <a:endParaRPr lang="en-US"/>
        </a:p>
      </dgm:t>
    </dgm:pt>
    <dgm:pt modelId="{F90FA774-4CF8-4C8A-8B5F-0B001E400C73}" type="pres">
      <dgm:prSet presAssocID="{5E76C03B-1ADF-4686-B03F-BABF3AD47FD3}" presName="linearFlow" presStyleCnt="0">
        <dgm:presLayoutVars>
          <dgm:dir/>
          <dgm:resizeHandles val="exact"/>
        </dgm:presLayoutVars>
      </dgm:prSet>
      <dgm:spPr/>
    </dgm:pt>
    <dgm:pt modelId="{B5A0EBA3-3AC2-4E83-924E-FD52CBF90539}" type="pres">
      <dgm:prSet presAssocID="{C9259CA5-BED7-4F6B-8EF2-91C6A260064F}" presName="composite" presStyleCnt="0"/>
      <dgm:spPr/>
    </dgm:pt>
    <dgm:pt modelId="{046381D3-9F0A-45C7-9737-A5CBF843333E}" type="pres">
      <dgm:prSet presAssocID="{C9259CA5-BED7-4F6B-8EF2-91C6A260064F}" presName="imgShp" presStyleLbl="fgImgPlace1" presStyleIdx="0" presStyleCnt="3" custScaleX="71860" custScaleY="37773" custLinFactNeighborX="-40975" custLinFactNeighborY="-445"/>
      <dgm:spPr>
        <a:blipFill>
          <a:blip xmlns:r="http://schemas.openxmlformats.org/officeDocument/2006/relationships" r:embed="rId1"/>
          <a:tile tx="0" ty="0" sx="100000" sy="100000" flip="none" algn="tl"/>
        </a:blipFill>
      </dgm:spPr>
    </dgm:pt>
    <dgm:pt modelId="{FC3F5C60-5AE2-42ED-ACCB-8A4D227F1C08}" type="pres">
      <dgm:prSet presAssocID="{C9259CA5-BED7-4F6B-8EF2-91C6A260064F}" presName="txShp" presStyleLbl="node1" presStyleIdx="0" presStyleCnt="3" custScaleX="107548" custScaleY="29429" custLinFactNeighborX="-7155" custLinFactNeighborY="941">
        <dgm:presLayoutVars>
          <dgm:bulletEnabled val="1"/>
        </dgm:presLayoutVars>
      </dgm:prSet>
      <dgm:spPr/>
    </dgm:pt>
    <dgm:pt modelId="{94D45B02-216B-4DEB-BF4B-B83C0C298433}" type="pres">
      <dgm:prSet presAssocID="{D912B88E-0CDA-4F2F-9744-F1E756510A8C}" presName="spacing" presStyleCnt="0"/>
      <dgm:spPr/>
    </dgm:pt>
    <dgm:pt modelId="{0BA11B6A-11C1-4597-B525-52E95E124A81}" type="pres">
      <dgm:prSet presAssocID="{66A12A50-EFF0-4A3D-A695-A948019D59FA}" presName="composite" presStyleCnt="0"/>
      <dgm:spPr/>
    </dgm:pt>
    <dgm:pt modelId="{2E219570-02D9-4A53-B56F-E7B8E653F2F4}" type="pres">
      <dgm:prSet presAssocID="{66A12A50-EFF0-4A3D-A695-A948019D59FA}" presName="imgShp" presStyleLbl="fgImgPlace1" presStyleIdx="1" presStyleCnt="3" custScaleX="73003" custScaleY="37646" custLinFactNeighborX="-34806" custLinFactNeighborY="-28241"/>
      <dgm:spPr>
        <a:blipFill>
          <a:blip xmlns:r="http://schemas.openxmlformats.org/officeDocument/2006/relationships" r:embed="rId1"/>
          <a:tile tx="0" ty="0" sx="100000" sy="100000" flip="none" algn="tl"/>
        </a:blipFill>
      </dgm:spPr>
    </dgm:pt>
    <dgm:pt modelId="{63A1A13A-133C-41C4-80D3-E660E277BC7F}" type="pres">
      <dgm:prSet presAssocID="{66A12A50-EFF0-4A3D-A695-A948019D59FA}" presName="txShp" presStyleLbl="node1" presStyleIdx="1" presStyleCnt="3" custScaleX="108481" custScaleY="34217" custLinFactNeighborX="-6378" custLinFactNeighborY="-28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51E5-A3AB-4128-9A6F-08869230BAB1}" type="pres">
      <dgm:prSet presAssocID="{501E5400-23F9-4712-B5A3-87EACEC6799E}" presName="spacing" presStyleCnt="0"/>
      <dgm:spPr/>
    </dgm:pt>
    <dgm:pt modelId="{B6E29AF1-4065-4C00-B692-6F040D7D5F9B}" type="pres">
      <dgm:prSet presAssocID="{44D3E13F-BF95-48DB-AEF7-F3E839BE5638}" presName="composite" presStyleCnt="0"/>
      <dgm:spPr/>
    </dgm:pt>
    <dgm:pt modelId="{C2FB5811-076F-4694-A718-D2CF69DFED15}" type="pres">
      <dgm:prSet presAssocID="{44D3E13F-BF95-48DB-AEF7-F3E839BE5638}" presName="imgShp" presStyleLbl="fgImgPlace1" presStyleIdx="2" presStyleCnt="3" custScaleX="73649" custScaleY="39642" custLinFactNeighborX="-31238" custLinFactNeighborY="-5505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8BB05D7-A603-4D09-8C31-72C47E80489A}" type="pres">
      <dgm:prSet presAssocID="{44D3E13F-BF95-48DB-AEF7-F3E839BE5638}" presName="txShp" presStyleLbl="node1" presStyleIdx="2" presStyleCnt="3" custScaleX="114690" custScaleY="32333" custLinFactNeighborX="-7759" custLinFactNeighborY="-53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B5E370-A657-484D-885C-46A51C52752E}" type="presOf" srcId="{44D3E13F-BF95-48DB-AEF7-F3E839BE5638}" destId="{98BB05D7-A603-4D09-8C31-72C47E80489A}" srcOrd="0" destOrd="0" presId="urn:microsoft.com/office/officeart/2005/8/layout/vList3"/>
    <dgm:cxn modelId="{86D75372-CD5E-485D-8E1C-EEC160E2A2A3}" type="presOf" srcId="{66A12A50-EFF0-4A3D-A695-A948019D59FA}" destId="{63A1A13A-133C-41C4-80D3-E660E277BC7F}" srcOrd="0" destOrd="0" presId="urn:microsoft.com/office/officeart/2005/8/layout/vList3"/>
    <dgm:cxn modelId="{1C18BF7E-A255-4ABE-B4F8-7264AD3F0B57}" srcId="{5E76C03B-1ADF-4686-B03F-BABF3AD47FD3}" destId="{C9259CA5-BED7-4F6B-8EF2-91C6A260064F}" srcOrd="0" destOrd="0" parTransId="{5E6F2899-6024-4225-9FCD-6E6B4081A6C8}" sibTransId="{D912B88E-0CDA-4F2F-9744-F1E756510A8C}"/>
    <dgm:cxn modelId="{501CC10E-310B-4DB7-926E-57D2B3A048CD}" type="presOf" srcId="{5E76C03B-1ADF-4686-B03F-BABF3AD47FD3}" destId="{F90FA774-4CF8-4C8A-8B5F-0B001E400C73}" srcOrd="0" destOrd="0" presId="urn:microsoft.com/office/officeart/2005/8/layout/vList3"/>
    <dgm:cxn modelId="{349421AB-EC18-436E-A265-F268DD2F561C}" type="presOf" srcId="{C9259CA5-BED7-4F6B-8EF2-91C6A260064F}" destId="{FC3F5C60-5AE2-42ED-ACCB-8A4D227F1C08}" srcOrd="0" destOrd="0" presId="urn:microsoft.com/office/officeart/2005/8/layout/vList3"/>
    <dgm:cxn modelId="{0E3ABF13-7945-4376-A1B3-3AB886E5C90D}" srcId="{5E76C03B-1ADF-4686-B03F-BABF3AD47FD3}" destId="{44D3E13F-BF95-48DB-AEF7-F3E839BE5638}" srcOrd="2" destOrd="0" parTransId="{32B74F12-8F96-4344-B102-E7C2C15EF9B3}" sibTransId="{3D2CC68F-5843-475A-97FF-07377D0D91FF}"/>
    <dgm:cxn modelId="{943A9E71-6863-4482-A536-05E324EF7473}" srcId="{5E76C03B-1ADF-4686-B03F-BABF3AD47FD3}" destId="{66A12A50-EFF0-4A3D-A695-A948019D59FA}" srcOrd="1" destOrd="0" parTransId="{5EFEE6B2-E6F7-4DCE-8D05-DD1ACDBF7C2C}" sibTransId="{501E5400-23F9-4712-B5A3-87EACEC6799E}"/>
    <dgm:cxn modelId="{C07AB43C-5E8A-43D9-BB23-6BD708F44246}" type="presParOf" srcId="{F90FA774-4CF8-4C8A-8B5F-0B001E400C73}" destId="{B5A0EBA3-3AC2-4E83-924E-FD52CBF90539}" srcOrd="0" destOrd="0" presId="urn:microsoft.com/office/officeart/2005/8/layout/vList3"/>
    <dgm:cxn modelId="{F2FAE46D-99B6-43B2-AB98-E8562967D30D}" type="presParOf" srcId="{B5A0EBA3-3AC2-4E83-924E-FD52CBF90539}" destId="{046381D3-9F0A-45C7-9737-A5CBF843333E}" srcOrd="0" destOrd="0" presId="urn:microsoft.com/office/officeart/2005/8/layout/vList3"/>
    <dgm:cxn modelId="{2482623A-4A77-4237-9C1F-17F4523EE08F}" type="presParOf" srcId="{B5A0EBA3-3AC2-4E83-924E-FD52CBF90539}" destId="{FC3F5C60-5AE2-42ED-ACCB-8A4D227F1C08}" srcOrd="1" destOrd="0" presId="urn:microsoft.com/office/officeart/2005/8/layout/vList3"/>
    <dgm:cxn modelId="{0798D5F2-33E8-4BCB-8092-8A31EC1872F1}" type="presParOf" srcId="{F90FA774-4CF8-4C8A-8B5F-0B001E400C73}" destId="{94D45B02-216B-4DEB-BF4B-B83C0C298433}" srcOrd="1" destOrd="0" presId="urn:microsoft.com/office/officeart/2005/8/layout/vList3"/>
    <dgm:cxn modelId="{7F35C757-A889-45EE-A7B0-D0599A9A9095}" type="presParOf" srcId="{F90FA774-4CF8-4C8A-8B5F-0B001E400C73}" destId="{0BA11B6A-11C1-4597-B525-52E95E124A81}" srcOrd="2" destOrd="0" presId="urn:microsoft.com/office/officeart/2005/8/layout/vList3"/>
    <dgm:cxn modelId="{BB849D0C-0E70-4447-AE3B-6FD334E2B737}" type="presParOf" srcId="{0BA11B6A-11C1-4597-B525-52E95E124A81}" destId="{2E219570-02D9-4A53-B56F-E7B8E653F2F4}" srcOrd="0" destOrd="0" presId="urn:microsoft.com/office/officeart/2005/8/layout/vList3"/>
    <dgm:cxn modelId="{28159490-EADF-47EE-83BA-4AE335A2AAA4}" type="presParOf" srcId="{0BA11B6A-11C1-4597-B525-52E95E124A81}" destId="{63A1A13A-133C-41C4-80D3-E660E277BC7F}" srcOrd="1" destOrd="0" presId="urn:microsoft.com/office/officeart/2005/8/layout/vList3"/>
    <dgm:cxn modelId="{586881EA-A4A6-478E-9AE6-26D7701A4410}" type="presParOf" srcId="{F90FA774-4CF8-4C8A-8B5F-0B001E400C73}" destId="{D23D51E5-A3AB-4128-9A6F-08869230BAB1}" srcOrd="3" destOrd="0" presId="urn:microsoft.com/office/officeart/2005/8/layout/vList3"/>
    <dgm:cxn modelId="{AE801F4E-E53E-489A-A7F9-D942E5FAB0E2}" type="presParOf" srcId="{F90FA774-4CF8-4C8A-8B5F-0B001E400C73}" destId="{B6E29AF1-4065-4C00-B692-6F040D7D5F9B}" srcOrd="4" destOrd="0" presId="urn:microsoft.com/office/officeart/2005/8/layout/vList3"/>
    <dgm:cxn modelId="{2C57C832-1AEC-4FB6-92E2-B23BB615FE5E}" type="presParOf" srcId="{B6E29AF1-4065-4C00-B692-6F040D7D5F9B}" destId="{C2FB5811-076F-4694-A718-D2CF69DFED15}" srcOrd="0" destOrd="0" presId="urn:microsoft.com/office/officeart/2005/8/layout/vList3"/>
    <dgm:cxn modelId="{F46B4EF7-0571-467C-9015-F965DA24B8B1}" type="presParOf" srcId="{B6E29AF1-4065-4C00-B692-6F040D7D5F9B}" destId="{98BB05D7-A603-4D09-8C31-72C47E80489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F5C60-5AE2-42ED-ACCB-8A4D227F1C08}">
      <dsp:nvSpPr>
        <dsp:cNvPr id="0" name=""/>
        <dsp:cNvSpPr/>
      </dsp:nvSpPr>
      <dsp:spPr>
        <a:xfrm rot="10800000">
          <a:off x="1495900" y="160532"/>
          <a:ext cx="8105308" cy="923073"/>
        </a:xfrm>
        <a:prstGeom prst="homePlat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38315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Better organization of farmer’s business system</a:t>
          </a:r>
          <a:endParaRPr lang="en-US" sz="24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26668" y="160532"/>
        <a:ext cx="7874540" cy="923073"/>
      </dsp:txXfrm>
    </dsp:sp>
    <dsp:sp modelId="{046381D3-9F0A-45C7-9737-A5CBF843333E}">
      <dsp:nvSpPr>
        <dsp:cNvPr id="0" name=""/>
        <dsp:cNvSpPr/>
      </dsp:nvSpPr>
      <dsp:spPr>
        <a:xfrm>
          <a:off x="0" y="0"/>
          <a:ext cx="2253969" cy="1184792"/>
        </a:xfrm>
        <a:prstGeom prst="ellipse">
          <a:avLst/>
        </a:prstGeom>
        <a:blipFill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1A13A-133C-41C4-80D3-E660E277BC7F}">
      <dsp:nvSpPr>
        <dsp:cNvPr id="0" name=""/>
        <dsp:cNvSpPr/>
      </dsp:nvSpPr>
      <dsp:spPr>
        <a:xfrm rot="10800000">
          <a:off x="1510685" y="1280969"/>
          <a:ext cx="8175623" cy="1073254"/>
        </a:xfrm>
        <a:prstGeom prst="homePlat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38315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Brings all farmers on a single platform</a:t>
          </a:r>
          <a:endParaRPr lang="en-US" sz="23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8998" y="1280969"/>
        <a:ext cx="7907310" cy="1073254"/>
      </dsp:txXfrm>
    </dsp:sp>
    <dsp:sp modelId="{2E219570-02D9-4A53-B56F-E7B8E653F2F4}">
      <dsp:nvSpPr>
        <dsp:cNvPr id="0" name=""/>
        <dsp:cNvSpPr/>
      </dsp:nvSpPr>
      <dsp:spPr>
        <a:xfrm>
          <a:off x="74304" y="1235441"/>
          <a:ext cx="2289820" cy="1180808"/>
        </a:xfrm>
        <a:prstGeom prst="ellipse">
          <a:avLst/>
        </a:prstGeom>
        <a:blipFill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B05D7-A603-4D09-8C31-72C47E80489A}">
      <dsp:nvSpPr>
        <dsp:cNvPr id="0" name=""/>
        <dsp:cNvSpPr/>
      </dsp:nvSpPr>
      <dsp:spPr>
        <a:xfrm rot="10800000">
          <a:off x="1060718" y="2674307"/>
          <a:ext cx="8643562" cy="1014160"/>
        </a:xfrm>
        <a:prstGeom prst="homePlat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38315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Reduction in middle man and minimal exploitation of farmers</a:t>
          </a:r>
          <a:endParaRPr lang="en-US" sz="23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14258" y="2674307"/>
        <a:ext cx="8390022" cy="1014160"/>
      </dsp:txXfrm>
    </dsp:sp>
    <dsp:sp modelId="{C2FB5811-076F-4694-A718-D2CF69DFED15}">
      <dsp:nvSpPr>
        <dsp:cNvPr id="0" name=""/>
        <dsp:cNvSpPr/>
      </dsp:nvSpPr>
      <dsp:spPr>
        <a:xfrm>
          <a:off x="64168" y="2511595"/>
          <a:ext cx="2310083" cy="124341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0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3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0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3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0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0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844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3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86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8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5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2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B0D7-1859-40A8-A049-ED438B572681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07AD3D-FCFB-48E3-8D44-A3B9DC72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4357" y="4059965"/>
            <a:ext cx="308289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Agri</a:t>
            </a:r>
            <a:r>
              <a:rPr lang="en-US" sz="3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Marketing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6050" y="2960316"/>
            <a:ext cx="3839513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Theme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670223" y="1676400"/>
            <a:ext cx="317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XIV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b="1" dirty="0" smtClean="0">
              <a:solidFill>
                <a:srgbClr val="C00000"/>
              </a:solidFill>
              <a:latin typeface="Informal Roman" panose="030604020304060B0204" pitchFamily="66" charset="0"/>
            </a:endParaRPr>
          </a:p>
          <a:p>
            <a:endParaRPr lang="en-US" sz="6600" b="1" dirty="0">
              <a:solidFill>
                <a:srgbClr val="C00000"/>
              </a:solidFill>
              <a:latin typeface="Informal Roman" panose="030604020304060B0204" pitchFamily="66" charset="0"/>
            </a:endParaRPr>
          </a:p>
          <a:p>
            <a:endParaRPr lang="en-US" sz="6600" b="1" dirty="0" smtClean="0">
              <a:solidFill>
                <a:srgbClr val="C00000"/>
              </a:solidFill>
              <a:latin typeface="Informal Roman" panose="030604020304060B0204" pitchFamily="66" charset="0"/>
            </a:endParaRPr>
          </a:p>
          <a:p>
            <a:pPr marL="0" indent="0">
              <a:buNone/>
            </a:pPr>
            <a:r>
              <a:rPr lang="en-US" sz="6600" b="1" dirty="0">
                <a:solidFill>
                  <a:srgbClr val="C00000"/>
                </a:solidFill>
                <a:latin typeface="Informal Roman" panose="030604020304060B0204" pitchFamily="66" charset="0"/>
              </a:rPr>
              <a:t> </a:t>
            </a:r>
            <a:r>
              <a:rPr lang="en-US" sz="6600" b="1" dirty="0" smtClean="0">
                <a:solidFill>
                  <a:srgbClr val="C00000"/>
                </a:solidFill>
                <a:latin typeface="Informal Roman" panose="030604020304060B0204" pitchFamily="66" charset="0"/>
              </a:rPr>
              <a:t>					</a:t>
            </a:r>
            <a:r>
              <a:rPr lang="en-US" sz="6600" b="1" dirty="0" smtClean="0">
                <a:latin typeface="Informal Roman" panose="030604020304060B0204" pitchFamily="66" charset="0"/>
              </a:rPr>
              <a:t>Thank</a:t>
            </a:r>
            <a:r>
              <a:rPr lang="en-US" sz="6600" b="1" dirty="0" smtClean="0">
                <a:solidFill>
                  <a:srgbClr val="C00000"/>
                </a:solidFill>
                <a:latin typeface="Informal Roman" panose="030604020304060B0204" pitchFamily="66" charset="0"/>
              </a:rPr>
              <a:t> </a:t>
            </a:r>
            <a:r>
              <a:rPr lang="en-US" sz="6600" b="1" dirty="0" smtClean="0">
                <a:latin typeface="Informal Roman" panose="030604020304060B0204" pitchFamily="66" charset="0"/>
              </a:rPr>
              <a:t>You…</a:t>
            </a:r>
            <a:endParaRPr lang="en-US" sz="6600" b="1" dirty="0">
              <a:latin typeface="Informal Roman" panose="030604020304060B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37159" y="1704019"/>
            <a:ext cx="4398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E-KRISHI HUB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6467" y="2750767"/>
            <a:ext cx="47067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 a smart Farmer…….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0536" y="3514925"/>
            <a:ext cx="59121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</a:t>
            </a:r>
            <a:endParaRPr lang="en-US" sz="3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2220" y="4311532"/>
            <a:ext cx="3688830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Ravi Shankar Verma</a:t>
            </a: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Pooja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Neha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Sharma</a:t>
            </a:r>
          </a:p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Vipin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Arya</a:t>
            </a:r>
          </a:p>
          <a:p>
            <a:pPr algn="ctr"/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Pragyan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Paramita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67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5" y="624110"/>
            <a:ext cx="8911687" cy="8167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Common Problems in </a:t>
            </a:r>
            <a:r>
              <a:rPr lang="en-US" dirty="0" err="1" smtClean="0">
                <a:solidFill>
                  <a:srgbClr val="C00000"/>
                </a:solidFill>
              </a:rPr>
              <a:t>Agri</a:t>
            </a:r>
            <a:r>
              <a:rPr lang="en-US" dirty="0" smtClean="0">
                <a:solidFill>
                  <a:srgbClr val="C00000"/>
                </a:solidFill>
              </a:rPr>
              <a:t> Marketing…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890" y="1225689"/>
            <a:ext cx="7855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 Input Cost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 of too many Intermediates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Defective Weights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Illiteracy and Lack of Unity among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Financial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and Govt. policies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Transport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and Store Houses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4" y="222329"/>
            <a:ext cx="8911687" cy="5535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Business Model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03072" y="2992586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KRISHI HUB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1427022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 INPUTS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AGRO INDUSTRIES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4246425"/>
            <a:ext cx="3089564" cy="14270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AND OTHER MANDI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AGRO PROCESSING INDUSTRIES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15199" y="1288477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KISSAN SMART CARD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5199" y="2992586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15199" y="4717485"/>
            <a:ext cx="3089564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892636" y="3338948"/>
            <a:ext cx="401781" cy="193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063591">
            <a:off x="6096745" y="2288306"/>
            <a:ext cx="1315832" cy="18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884800">
            <a:off x="6078582" y="4464876"/>
            <a:ext cx="1315832" cy="18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2617" y="2992586"/>
            <a:ext cx="2355273" cy="886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99164" y="2175167"/>
            <a:ext cx="900545" cy="720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46764" y="4006760"/>
            <a:ext cx="900545" cy="1105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67890" y="3435930"/>
            <a:ext cx="83127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737273" y="1323113"/>
            <a:ext cx="1108363" cy="441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152909" y="1731822"/>
            <a:ext cx="3186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0335492" y="5077287"/>
            <a:ext cx="401781" cy="193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0335492" y="1648696"/>
            <a:ext cx="401781" cy="193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10300854" y="3325096"/>
            <a:ext cx="401781" cy="193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75964" y="775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Services</a:t>
            </a:r>
            <a:endParaRPr lang="en-US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001982" y="77585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Links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084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6800" y="193965"/>
            <a:ext cx="2230581" cy="2769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-Agro advisory services</a:t>
            </a:r>
            <a:endParaRPr 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819564" y="987819"/>
            <a:ext cx="203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7417" y="2324106"/>
            <a:ext cx="2133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CROP HEALTH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Diagnostic Kit (VDK)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5127" y="1475975"/>
            <a:ext cx="2169624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 HEALTH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(Soil Health Card and Fertility Map)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00" y="1828644"/>
            <a:ext cx="203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87417" y="820144"/>
            <a:ext cx="2133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778000" y="2650128"/>
            <a:ext cx="203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13855" y="55465"/>
            <a:ext cx="22305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 Involved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ircular Arrow 20"/>
          <p:cNvSpPr/>
          <p:nvPr/>
        </p:nvSpPr>
        <p:spPr>
          <a:xfrm>
            <a:off x="6585527" y="2071366"/>
            <a:ext cx="1325419" cy="155091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utoShape 4" descr="Image result for kisan credit card"/>
          <p:cNvSpPr>
            <a:spLocks noChangeAspect="1" noChangeArrowheads="1"/>
          </p:cNvSpPr>
          <p:nvPr/>
        </p:nvSpPr>
        <p:spPr bwMode="auto">
          <a:xfrm>
            <a:off x="207433" y="-708025"/>
            <a:ext cx="2540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584" y="2520017"/>
            <a:ext cx="2032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7523" y="4938420"/>
            <a:ext cx="2336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KRISHI hub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oil health c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53" y="1475975"/>
            <a:ext cx="1715116" cy="646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bile based weather forecas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24" y="846881"/>
            <a:ext cx="1715115" cy="4705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isual diagnostic kit soft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52" y="2317286"/>
            <a:ext cx="1693449" cy="653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6197600" y="1033538"/>
            <a:ext cx="406400" cy="193689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16" y="2983741"/>
            <a:ext cx="1692564" cy="137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4" y="428941"/>
            <a:ext cx="1314220" cy="79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2" y="2122306"/>
            <a:ext cx="1289929" cy="92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18" y="3735001"/>
            <a:ext cx="1301091" cy="84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>
            <a:stCxn id="1035" idx="1"/>
          </p:cNvCxnSpPr>
          <p:nvPr/>
        </p:nvCxnSpPr>
        <p:spPr>
          <a:xfrm>
            <a:off x="163213" y="827415"/>
            <a:ext cx="0" cy="3621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3214" y="4448604"/>
            <a:ext cx="1064471" cy="4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34312" y="2583898"/>
            <a:ext cx="399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35" idx="1"/>
          </p:cNvCxnSpPr>
          <p:nvPr/>
        </p:nvCxnSpPr>
        <p:spPr>
          <a:xfrm flipH="1">
            <a:off x="163213" y="736880"/>
            <a:ext cx="399472" cy="90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37033" y="4026400"/>
            <a:ext cx="36533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06435" y="4212595"/>
            <a:ext cx="3597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39643" y="4317798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back and queries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96915" y="3670223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Information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131" y="5611076"/>
            <a:ext cx="2230581" cy="2769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input service provider</a:t>
            </a:r>
            <a:endParaRPr 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91" y="5111787"/>
            <a:ext cx="1930400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>
            <a:off x="10596414" y="3670223"/>
            <a:ext cx="1" cy="40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42" y="4166212"/>
            <a:ext cx="9017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ight Arrow 53"/>
          <p:cNvSpPr/>
          <p:nvPr/>
        </p:nvSpPr>
        <p:spPr>
          <a:xfrm rot="20159980">
            <a:off x="4647491" y="4822659"/>
            <a:ext cx="2522351" cy="24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9568294" y="6221570"/>
            <a:ext cx="2230581" cy="2769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1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</a:t>
            </a:r>
            <a:r>
              <a:rPr lang="en-US" sz="1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marketing</a:t>
            </a:r>
            <a:endParaRPr 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0719245" y="4828059"/>
            <a:ext cx="50652" cy="1393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8314" y="193963"/>
            <a:ext cx="367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 rot="16200000">
            <a:off x="7682746" y="4377722"/>
            <a:ext cx="386355" cy="514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2" descr="Image result for building clipart"/>
          <p:cNvSpPr>
            <a:spLocks noChangeAspect="1" noChangeArrowheads="1"/>
          </p:cNvSpPr>
          <p:nvPr/>
        </p:nvSpPr>
        <p:spPr bwMode="auto">
          <a:xfrm>
            <a:off x="155575" y="-2109788"/>
            <a:ext cx="44005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2" y="5314479"/>
            <a:ext cx="1350762" cy="1350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448799" y="1690255"/>
            <a:ext cx="235007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Kissan</a:t>
            </a:r>
            <a:r>
              <a:rPr lang="en-US" b="1" dirty="0" smtClean="0">
                <a:solidFill>
                  <a:schemeClr val="tx1"/>
                </a:solidFill>
              </a:rPr>
              <a:t> Smart Card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9044323" y="4475774"/>
            <a:ext cx="1173419" cy="103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 rot="16436262">
            <a:off x="10402986" y="2175620"/>
            <a:ext cx="343511" cy="2833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6436262">
            <a:off x="10445017" y="3768659"/>
            <a:ext cx="343511" cy="2833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/>
          <p:cNvSpPr/>
          <p:nvPr/>
        </p:nvSpPr>
        <p:spPr>
          <a:xfrm rot="16436262" flipH="1">
            <a:off x="9978546" y="5283755"/>
            <a:ext cx="1453449" cy="361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-249943" y="4216522"/>
            <a:ext cx="520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Feature of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u="sng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Kisan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Smart Card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27" y="1951774"/>
            <a:ext cx="3030964" cy="1772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2253268" y="2499334"/>
            <a:ext cx="18719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a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mart Farmer…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Left-Right-Up Arrow 6"/>
          <p:cNvSpPr/>
          <p:nvPr/>
        </p:nvSpPr>
        <p:spPr>
          <a:xfrm rot="5400000">
            <a:off x="2352332" y="2732474"/>
            <a:ext cx="4724400" cy="961846"/>
          </a:xfrm>
          <a:prstGeom prst="leftRigh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4461163" y="452450"/>
            <a:ext cx="5043055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Linkage with banks 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4714532" y="1553027"/>
            <a:ext cx="5043055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Buying of 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Decision 28"/>
          <p:cNvSpPr/>
          <p:nvPr/>
        </p:nvSpPr>
        <p:spPr>
          <a:xfrm>
            <a:off x="5195455" y="2791574"/>
            <a:ext cx="5749636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of agro produces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4585855" y="4002441"/>
            <a:ext cx="5171731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of money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4461163" y="5176850"/>
            <a:ext cx="5296424" cy="7974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Accountability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2976" y="274780"/>
            <a:ext cx="4897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E-KRISHI </a:t>
            </a:r>
            <a:r>
              <a:rPr 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HUB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APP 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6" y="1162705"/>
            <a:ext cx="4873416" cy="52380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4" name="TextBox 3"/>
          <p:cNvSpPr txBox="1"/>
          <p:nvPr/>
        </p:nvSpPr>
        <p:spPr>
          <a:xfrm>
            <a:off x="6192861" y="1346294"/>
            <a:ext cx="3935757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and Output Market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0946" y="2383414"/>
            <a:ext cx="357662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touch solution by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experts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7328" y="3597086"/>
            <a:ext cx="3589509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and Alerts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policies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0946" y="4686683"/>
            <a:ext cx="352930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of weather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092" y="5769526"/>
            <a:ext cx="383534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of modern agro technologies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1211" y="383964"/>
            <a:ext cx="2004628" cy="92542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Agro Based Input Company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18945" y="2858200"/>
            <a:ext cx="2609485" cy="1081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E-</a:t>
            </a:r>
            <a:r>
              <a:rPr lang="en-US" sz="2000" b="1" dirty="0" err="1" smtClean="0">
                <a:solidFill>
                  <a:schemeClr val="tx1"/>
                </a:solidFill>
              </a:rPr>
              <a:t>Krishi</a:t>
            </a:r>
            <a:r>
              <a:rPr lang="en-US" sz="2000" b="1" dirty="0" smtClean="0">
                <a:solidFill>
                  <a:schemeClr val="tx1"/>
                </a:solidFill>
              </a:rPr>
              <a:t> Hub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067686" y="227607"/>
            <a:ext cx="1950841" cy="2040496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31623" y="3640946"/>
            <a:ext cx="2665708" cy="77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Banks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040792" y="4271961"/>
            <a:ext cx="2004628" cy="229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Agro </a:t>
            </a:r>
            <a:r>
              <a:rPr lang="en-US" sz="2000" b="1" dirty="0" smtClean="0">
                <a:solidFill>
                  <a:schemeClr val="tx1"/>
                </a:solidFill>
              </a:rPr>
              <a:t>Based Output </a:t>
            </a:r>
            <a:r>
              <a:rPr lang="en-US" sz="2000" b="1" dirty="0" smtClean="0">
                <a:solidFill>
                  <a:schemeClr val="tx1"/>
                </a:solidFill>
              </a:rPr>
              <a:t>Industry,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MANDI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5" name="Curved Up Arrow 124"/>
          <p:cNvSpPr/>
          <p:nvPr/>
        </p:nvSpPr>
        <p:spPr>
          <a:xfrm rot="9141342">
            <a:off x="7048847" y="1268633"/>
            <a:ext cx="3127487" cy="9315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Curved Up Arrow 125"/>
          <p:cNvSpPr/>
          <p:nvPr/>
        </p:nvSpPr>
        <p:spPr>
          <a:xfrm rot="9864404">
            <a:off x="2446855" y="2040117"/>
            <a:ext cx="3380474" cy="10734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Curved Down Arrow 126"/>
          <p:cNvSpPr/>
          <p:nvPr/>
        </p:nvSpPr>
        <p:spPr>
          <a:xfrm rot="1524553">
            <a:off x="2396560" y="942754"/>
            <a:ext cx="4544086" cy="967650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Curved Down Arrow 127"/>
          <p:cNvSpPr/>
          <p:nvPr/>
        </p:nvSpPr>
        <p:spPr>
          <a:xfrm rot="19911497">
            <a:off x="6341676" y="684726"/>
            <a:ext cx="4391007" cy="934070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urved Left Arrow 128"/>
          <p:cNvSpPr/>
          <p:nvPr/>
        </p:nvSpPr>
        <p:spPr>
          <a:xfrm rot="3695846">
            <a:off x="8689721" y="1488409"/>
            <a:ext cx="1007038" cy="3034909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Curved Up Arrow 130"/>
          <p:cNvSpPr/>
          <p:nvPr/>
        </p:nvSpPr>
        <p:spPr>
          <a:xfrm rot="2184708">
            <a:off x="7065551" y="4747402"/>
            <a:ext cx="3010360" cy="874464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37092" y="-64781"/>
            <a:ext cx="3419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Strategy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84632" y="750794"/>
            <a:ext cx="177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Margin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 rot="19615573">
            <a:off x="6312512" y="182886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E buying of </a:t>
            </a:r>
            <a:r>
              <a:rPr lang="en-US" b="1" dirty="0" err="1" smtClean="0">
                <a:solidFill>
                  <a:srgbClr val="FFC000"/>
                </a:solidFill>
              </a:rPr>
              <a:t>agri</a:t>
            </a:r>
            <a:r>
              <a:rPr lang="en-US" b="1" dirty="0" smtClean="0">
                <a:solidFill>
                  <a:srgbClr val="FFC000"/>
                </a:solidFill>
              </a:rPr>
              <a:t> inputs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 rot="19615573">
            <a:off x="7377161" y="965047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Kissan</a:t>
            </a:r>
            <a:r>
              <a:rPr lang="en-US" b="1" dirty="0" smtClean="0">
                <a:solidFill>
                  <a:schemeClr val="accent1"/>
                </a:solidFill>
              </a:rPr>
              <a:t> Smart Card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 rot="20330224">
            <a:off x="3318459" y="1657015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Customer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8" name="Curved Up Arrow 137"/>
          <p:cNvSpPr/>
          <p:nvPr/>
        </p:nvSpPr>
        <p:spPr>
          <a:xfrm rot="21246299">
            <a:off x="2619780" y="4341330"/>
            <a:ext cx="3380474" cy="10734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 rot="20756915">
            <a:off x="3783213" y="4490493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Commission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 rot="19232364">
            <a:off x="8404108" y="1911393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Agro Produce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 rot="2775044">
            <a:off x="7200338" y="5705443"/>
            <a:ext cx="406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Agri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Commodities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Curved Left Arrow 141"/>
          <p:cNvSpPr/>
          <p:nvPr/>
        </p:nvSpPr>
        <p:spPr>
          <a:xfrm rot="7857569">
            <a:off x="7454163" y="3506385"/>
            <a:ext cx="1187942" cy="4094784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3089613">
            <a:off x="6521917" y="6000731"/>
            <a:ext cx="177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Margin 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96389" y="5868863"/>
            <a:ext cx="7928265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92927" y="4876798"/>
            <a:ext cx="7931728" cy="9005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21528" y="309493"/>
            <a:ext cx="680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E KRISHI HUB does???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9278107"/>
              </p:ext>
            </p:extLst>
          </p:nvPr>
        </p:nvGraphicFramePr>
        <p:xfrm>
          <a:off x="540327" y="988137"/>
          <a:ext cx="11333018" cy="548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817418" y="4876799"/>
            <a:ext cx="1884218" cy="900545"/>
          </a:xfrm>
          <a:prstGeom prst="ellipse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39290" y="5103932"/>
            <a:ext cx="77169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awareness regarding </a:t>
            </a:r>
            <a:r>
              <a:rPr lang="en-US" sz="2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policies and schemes</a:t>
            </a:r>
            <a:endParaRPr lang="en-US" sz="2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55072" y="5882718"/>
            <a:ext cx="1884218" cy="900545"/>
          </a:xfrm>
          <a:prstGeom prst="ellipse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2" y="6165273"/>
            <a:ext cx="7391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better marketing facilities at profitable prices</a:t>
            </a:r>
            <a:endParaRPr lang="en-US" sz="2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285</Words>
  <Application>Microsoft Office PowerPoint</Application>
  <PresentationFormat>Custom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Wisp</vt:lpstr>
      <vt:lpstr>PowerPoint Presentation</vt:lpstr>
      <vt:lpstr>PowerPoint Presentation</vt:lpstr>
      <vt:lpstr>Common Problems in Agri Marketing…</vt:lpstr>
      <vt:lpstr>Business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Verma</dc:creator>
  <cp:lastModifiedBy>ismail - [2010]</cp:lastModifiedBy>
  <cp:revision>60</cp:revision>
  <dcterms:created xsi:type="dcterms:W3CDTF">2016-11-20T09:29:43Z</dcterms:created>
  <dcterms:modified xsi:type="dcterms:W3CDTF">2016-11-21T09:48:18Z</dcterms:modified>
</cp:coreProperties>
</file>