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1C7E795-4AF5-4B50-AE3D-0F7DA327E0C9}" type="slidenum">
              <a:rPr lang="en-GB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739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8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3851280" y="9429840"/>
            <a:ext cx="2944440" cy="496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B909FDF-F6D2-4113-ACE6-70D2DAFDDBE6}" type="slidenum">
              <a:rPr lang="en-GB" sz="1200">
                <a:solidFill>
                  <a:srgbClr val="000000"/>
                </a:solidFill>
                <a:latin typeface="Arial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8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3851280" y="9429840"/>
            <a:ext cx="2944440" cy="496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028BA8A6-2208-42A7-A608-6B4FA463816D}" type="slidenum">
              <a:rPr lang="en-GB" sz="1200">
                <a:solidFill>
                  <a:srgbClr val="000000"/>
                </a:solidFill>
                <a:latin typeface="Arial"/>
                <a:ea typeface="+mn-ea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851280" y="9429840"/>
            <a:ext cx="2944440" cy="496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ECDE23DB-A654-4094-8D24-D79BB6BF5425}" type="slidenum">
              <a:rPr lang="en-GB" sz="1200">
                <a:solidFill>
                  <a:srgbClr val="000000"/>
                </a:solidFill>
                <a:latin typeface="Arial"/>
              </a:rPr>
              <a:t>24</a:t>
            </a:fld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62040" y="2803680"/>
            <a:ext cx="5400360" cy="6379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8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3851280" y="9429840"/>
            <a:ext cx="2944440" cy="496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164756A7-4DCD-4CEC-B496-EA4ADECEEC51}" type="slidenum">
              <a:rPr lang="en-GB" sz="1200">
                <a:solidFill>
                  <a:srgbClr val="000000"/>
                </a:solidFill>
                <a:latin typeface="Arial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8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3851280" y="9429840"/>
            <a:ext cx="2944440" cy="496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6AB5DE9D-FCE1-4ED8-BA44-E3C1B2EC5CF5}" type="slidenum">
              <a:rPr lang="en-GB" sz="1200">
                <a:solidFill>
                  <a:srgbClr val="000000"/>
                </a:solidFill>
                <a:latin typeface="Arial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8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3851280" y="9429840"/>
            <a:ext cx="2944440" cy="496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88F7ABFD-1AF2-4072-A9C2-F8DB524B9312}" type="slidenum">
              <a:rPr lang="en-GB" sz="1200">
                <a:solidFill>
                  <a:srgbClr val="000000"/>
                </a:solidFill>
                <a:latin typeface="Arial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8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3851280" y="9429840"/>
            <a:ext cx="2944440" cy="496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CC04D5AB-E5E0-4E8B-9D86-EA1B0CF97D5B}" type="slidenum">
              <a:rPr lang="en-GB" sz="1200">
                <a:solidFill>
                  <a:srgbClr val="000000"/>
                </a:solidFill>
                <a:latin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8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851280" y="9429840"/>
            <a:ext cx="2944440" cy="496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1F421BF2-C932-4064-B0C7-CCD3F7156B18}" type="slidenum">
              <a:rPr lang="en-GB" sz="1200">
                <a:solidFill>
                  <a:srgbClr val="000000"/>
                </a:solidFill>
                <a:latin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8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3851280" y="9429840"/>
            <a:ext cx="2944440" cy="496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41DB039D-102E-41F1-8D72-F0AFBF7A868E}" type="slidenum">
              <a:rPr lang="en-GB" sz="1200">
                <a:solidFill>
                  <a:srgbClr val="000000"/>
                </a:solidFill>
                <a:latin typeface="Arial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8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3851280" y="9429840"/>
            <a:ext cx="2944440" cy="496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0931C93C-897D-4C7B-8E35-A6C7DBA676C8}" type="slidenum">
              <a:rPr lang="en-GB" sz="1200">
                <a:solidFill>
                  <a:srgbClr val="000000"/>
                </a:solidFill>
                <a:latin typeface="Arial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520" cy="44683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5" name="TextShape 2"/>
          <p:cNvSpPr txBox="1"/>
          <p:nvPr/>
        </p:nvSpPr>
        <p:spPr>
          <a:xfrm>
            <a:off x="3851280" y="9429840"/>
            <a:ext cx="2944440" cy="4964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D22488CE-BAC1-4207-8E1F-22B7CD551BE4}" type="slidenum">
              <a:rPr lang="en-GB" sz="1200">
                <a:solidFill>
                  <a:srgbClr val="000000"/>
                </a:solidFill>
                <a:latin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84120" y="1989000"/>
            <a:ext cx="8375400" cy="1964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1" name="Picture 8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2" name="Picture 81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84120" y="1989000"/>
            <a:ext cx="8375400" cy="1964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7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jpeg"/><Relationship Id="rId17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0"/>
            <a:ext cx="9143640" cy="1151640"/>
          </a:xfrm>
          <a:prstGeom prst="rect">
            <a:avLst/>
          </a:prstGeom>
          <a:solidFill>
            <a:srgbClr val="373F4F"/>
          </a:solidFill>
          <a:ln w="25560">
            <a:noFill/>
          </a:ln>
        </p:spPr>
      </p:sp>
      <p:sp>
        <p:nvSpPr>
          <p:cNvPr id="10" name="CustomShape 2"/>
          <p:cNvSpPr/>
          <p:nvPr/>
        </p:nvSpPr>
        <p:spPr>
          <a:xfrm>
            <a:off x="0" y="6129360"/>
            <a:ext cx="9143640" cy="755640"/>
          </a:xfrm>
          <a:prstGeom prst="rect">
            <a:avLst/>
          </a:prstGeom>
          <a:solidFill>
            <a:srgbClr val="21262F"/>
          </a:solidFill>
          <a:ln w="25560">
            <a:noFill/>
          </a:ln>
        </p:spPr>
      </p:sp>
      <p:pic>
        <p:nvPicPr>
          <p:cNvPr id="2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282240" y="6093360"/>
            <a:ext cx="2031840" cy="76428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5"/>
          <a:stretch>
            <a:fillRect/>
          </a:stretch>
        </p:blipFill>
        <p:spPr>
          <a:xfrm>
            <a:off x="7364520" y="6356160"/>
            <a:ext cx="1383480" cy="287640"/>
          </a:xfrm>
          <a:prstGeom prst="rect">
            <a:avLst/>
          </a:prstGeom>
          <a:ln>
            <a:noFill/>
          </a:ln>
        </p:spPr>
      </p:pic>
      <p:pic>
        <p:nvPicPr>
          <p:cNvPr id="4" name="Picture 15"/>
          <p:cNvPicPr/>
          <p:nvPr/>
        </p:nvPicPr>
        <p:blipFill>
          <a:blip r:embed="rId16"/>
          <a:srcRect l="7932" r="17415"/>
          <a:stretch>
            <a:fillRect/>
          </a:stretch>
        </p:blipFill>
        <p:spPr>
          <a:xfrm>
            <a:off x="0" y="-27360"/>
            <a:ext cx="9143640" cy="691776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384120" y="198900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2F2F2"/>
                </a:solidFill>
                <a:latin typeface="Source Sans Pro"/>
              </a:rPr>
              <a:t>Click to edit the title text formatClick to edit Master title style</a:t>
            </a:r>
            <a:endParaRPr/>
          </a:p>
        </p:txBody>
      </p:sp>
      <p:pic>
        <p:nvPicPr>
          <p:cNvPr id="6" name="Picture 19"/>
          <p:cNvPicPr/>
          <p:nvPr/>
        </p:nvPicPr>
        <p:blipFill>
          <a:blip r:embed="rId14"/>
          <a:stretch>
            <a:fillRect/>
          </a:stretch>
        </p:blipFill>
        <p:spPr>
          <a:xfrm>
            <a:off x="179640" y="5589360"/>
            <a:ext cx="3353400" cy="1261440"/>
          </a:xfrm>
          <a:prstGeom prst="rect">
            <a:avLst/>
          </a:prstGeom>
          <a:ln>
            <a:noFill/>
          </a:ln>
        </p:spPr>
      </p:pic>
      <p:pic>
        <p:nvPicPr>
          <p:cNvPr id="7" name="Picture 20"/>
          <p:cNvPicPr/>
          <p:nvPr/>
        </p:nvPicPr>
        <p:blipFill>
          <a:blip r:embed="rId17"/>
          <a:stretch>
            <a:fillRect/>
          </a:stretch>
        </p:blipFill>
        <p:spPr>
          <a:xfrm>
            <a:off x="6804360" y="6063840"/>
            <a:ext cx="1872000" cy="389160"/>
          </a:xfrm>
          <a:prstGeom prst="rect">
            <a:avLst/>
          </a:prstGeom>
          <a:ln>
            <a:noFill/>
          </a:ln>
        </p:spPr>
      </p:pic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2000">
                <a:latin typeface="Robot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000">
                <a:latin typeface="Robot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latin typeface="Robot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Robot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Robot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Roboto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Roboto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3640" cy="1151640"/>
          </a:xfrm>
          <a:prstGeom prst="rect">
            <a:avLst/>
          </a:prstGeom>
          <a:solidFill>
            <a:srgbClr val="373F4F"/>
          </a:solidFill>
          <a:ln w="25560">
            <a:noFill/>
          </a:ln>
        </p:spPr>
      </p:sp>
      <p:sp>
        <p:nvSpPr>
          <p:cNvPr id="44" name="CustomShape 2"/>
          <p:cNvSpPr/>
          <p:nvPr/>
        </p:nvSpPr>
        <p:spPr>
          <a:xfrm>
            <a:off x="0" y="6129360"/>
            <a:ext cx="9143640" cy="755640"/>
          </a:xfrm>
          <a:prstGeom prst="rect">
            <a:avLst/>
          </a:prstGeom>
          <a:solidFill>
            <a:srgbClr val="21262F"/>
          </a:solidFill>
          <a:ln w="25560">
            <a:noFill/>
          </a:ln>
        </p:spPr>
      </p:sp>
      <p:pic>
        <p:nvPicPr>
          <p:cNvPr id="45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282240" y="6093360"/>
            <a:ext cx="2031840" cy="764280"/>
          </a:xfrm>
          <a:prstGeom prst="rect">
            <a:avLst/>
          </a:prstGeom>
          <a:ln>
            <a:noFill/>
          </a:ln>
        </p:spPr>
      </p:pic>
      <p:pic>
        <p:nvPicPr>
          <p:cNvPr id="46" name="Picture 8"/>
          <p:cNvPicPr/>
          <p:nvPr/>
        </p:nvPicPr>
        <p:blipFill>
          <a:blip r:embed="rId15"/>
          <a:stretch>
            <a:fillRect/>
          </a:stretch>
        </p:blipFill>
        <p:spPr>
          <a:xfrm>
            <a:off x="7364520" y="6356160"/>
            <a:ext cx="1383480" cy="28764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84120" y="170820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2000">
                <a:solidFill>
                  <a:srgbClr val="242934"/>
                </a:solidFill>
                <a:latin typeface="Roboto"/>
                <a:ea typeface="Robot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000">
                <a:solidFill>
                  <a:srgbClr val="242934"/>
                </a:solidFill>
                <a:latin typeface="Roboto"/>
                <a:ea typeface="Robot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000">
                <a:solidFill>
                  <a:srgbClr val="242934"/>
                </a:solidFill>
                <a:latin typeface="Roboto"/>
                <a:ea typeface="Robot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solidFill>
                  <a:srgbClr val="242934"/>
                </a:solidFill>
                <a:latin typeface="Roboto"/>
                <a:ea typeface="Robot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solidFill>
                  <a:srgbClr val="242934"/>
                </a:solidFill>
                <a:latin typeface="Roboto"/>
                <a:ea typeface="Robot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solidFill>
                  <a:srgbClr val="242934"/>
                </a:solidFill>
                <a:latin typeface="Roboto"/>
                <a:ea typeface="Robot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GB" sz="2000">
                <a:solidFill>
                  <a:srgbClr val="242934"/>
                </a:solidFill>
                <a:latin typeface="Roboto"/>
                <a:ea typeface="Roboto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"/>
            </a:pPr>
            <a:r>
              <a:rPr lang="en-GB">
                <a:solidFill>
                  <a:srgbClr val="242934"/>
                </a:solidFill>
                <a:latin typeface="Roboto"/>
                <a:ea typeface="Roboto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GB" sz="1600">
                <a:solidFill>
                  <a:srgbClr val="242934"/>
                </a:solidFill>
                <a:latin typeface="Roboto"/>
                <a:ea typeface="Roboto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"/>
            </a:pPr>
            <a:r>
              <a:rPr lang="en-GB" sz="1400">
                <a:solidFill>
                  <a:srgbClr val="242934"/>
                </a:solidFill>
                <a:latin typeface="Roboto"/>
                <a:ea typeface="Roboto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en-GB" sz="1200">
                <a:solidFill>
                  <a:srgbClr val="242934"/>
                </a:solidFill>
                <a:latin typeface="Roboto"/>
                <a:ea typeface="Roboto"/>
              </a:rPr>
              <a:t>Fifth level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Click to edit the title text formatClick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84120" y="2774880"/>
            <a:ext cx="8373600" cy="539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b="1" dirty="0" smtClean="0">
                <a:solidFill>
                  <a:srgbClr val="FFFFFF"/>
                </a:solidFill>
                <a:latin typeface="Source Sans Pro"/>
                <a:ea typeface="Roboto"/>
              </a:rPr>
              <a:t>Dr </a:t>
            </a:r>
            <a:r>
              <a:rPr lang="en-GB" b="1" dirty="0">
                <a:solidFill>
                  <a:srgbClr val="FFFFFF"/>
                </a:solidFill>
                <a:latin typeface="Source Sans Pro"/>
                <a:ea typeface="Roboto"/>
              </a:rPr>
              <a:t>Alison Ming (DAMTP &amp; Churchill College</a:t>
            </a:r>
            <a:r>
              <a:rPr lang="en-GB" b="1" dirty="0" smtClean="0">
                <a:solidFill>
                  <a:srgbClr val="FFFFFF"/>
                </a:solidFill>
                <a:latin typeface="Source Sans Pro"/>
                <a:ea typeface="Roboto"/>
              </a:rPr>
              <a:t>)</a:t>
            </a:r>
          </a:p>
          <a:p>
            <a:r>
              <a:rPr lang="en-GB" b="1" dirty="0">
                <a:solidFill>
                  <a:srgbClr val="FFFFFF"/>
                </a:solidFill>
                <a:latin typeface="Source Sans Pro"/>
                <a:ea typeface="Roboto"/>
              </a:rPr>
              <a:t>Dr </a:t>
            </a:r>
            <a:r>
              <a:rPr lang="en-GB" b="1" dirty="0" smtClean="0">
                <a:solidFill>
                  <a:srgbClr val="FFFFFF"/>
                </a:solidFill>
                <a:latin typeface="Source Sans Pro"/>
                <a:ea typeface="Roboto"/>
              </a:rPr>
              <a:t>Roberto Svaldi (DPMMS &amp; Churchill </a:t>
            </a:r>
            <a:r>
              <a:rPr lang="en-GB" b="1" dirty="0">
                <a:solidFill>
                  <a:srgbClr val="FFFFFF"/>
                </a:solidFill>
                <a:latin typeface="Source Sans Pro"/>
                <a:ea typeface="Roboto"/>
              </a:rPr>
              <a:t>College)</a:t>
            </a:r>
            <a:endParaRPr lang="en-GB"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89" name="TextShape 2"/>
          <p:cNvSpPr txBox="1"/>
          <p:nvPr/>
        </p:nvSpPr>
        <p:spPr>
          <a:xfrm>
            <a:off x="384120" y="1484640"/>
            <a:ext cx="8375400" cy="927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 dirty="0">
                <a:solidFill>
                  <a:srgbClr val="F2F2F2"/>
                </a:solidFill>
                <a:latin typeface="Source Sans Pro"/>
              </a:rPr>
              <a:t>Churchill College Mathematics Open Day
Friday </a:t>
            </a:r>
            <a:r>
              <a:rPr lang="en-GB" sz="2600" b="1" dirty="0" smtClean="0">
                <a:solidFill>
                  <a:srgbClr val="F2F2F2"/>
                </a:solidFill>
                <a:latin typeface="Source Sans Pro"/>
              </a:rPr>
              <a:t>21</a:t>
            </a:r>
            <a:r>
              <a:rPr lang="en-GB" sz="2800" b="1" baseline="30000" dirty="0" smtClean="0">
                <a:solidFill>
                  <a:srgbClr val="F2F2F2"/>
                </a:solidFill>
                <a:latin typeface="Source Sans Pro"/>
              </a:rPr>
              <a:t>st</a:t>
            </a:r>
            <a:r>
              <a:rPr lang="en-GB" sz="2600" b="1" dirty="0" smtClean="0">
                <a:solidFill>
                  <a:srgbClr val="F2F2F2"/>
                </a:solidFill>
                <a:latin typeface="Source Sans Pro"/>
              </a:rPr>
              <a:t> September 2018</a:t>
            </a:r>
            <a:r>
              <a:rPr lang="en-GB" sz="2600" b="1" dirty="0">
                <a:solidFill>
                  <a:srgbClr val="F2F2F2"/>
                </a:solidFill>
                <a:latin typeface="Source Sans Pro"/>
              </a:rPr>
              <a:t>
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95640" y="134064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2017 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admissions stats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719 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applications, 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216 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offers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Interviewed ~75% of applicants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76.5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% 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of UK students admitted from maintained sector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Reflects applicant field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Diverse intake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68% 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Home</a:t>
            </a:r>
            <a:r>
              <a:rPr lang="en-GB" sz="2000">
                <a:solidFill>
                  <a:srgbClr val="242934"/>
                </a:solidFill>
                <a:latin typeface="Roboto"/>
                <a:ea typeface="Roboto"/>
              </a:rPr>
              <a:t>, </a:t>
            </a:r>
            <a:r>
              <a:rPr lang="en-GB" sz="2000" smtClean="0">
                <a:solidFill>
                  <a:srgbClr val="242934"/>
                </a:solidFill>
                <a:latin typeface="Roboto"/>
                <a:ea typeface="Roboto"/>
              </a:rPr>
              <a:t>15% 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Overseas</a:t>
            </a:r>
            <a:r>
              <a:rPr lang="en-GB" sz="2000">
                <a:solidFill>
                  <a:srgbClr val="242934"/>
                </a:solidFill>
                <a:latin typeface="Roboto"/>
                <a:ea typeface="Roboto"/>
              </a:rPr>
              <a:t>, </a:t>
            </a:r>
            <a:r>
              <a:rPr lang="en-GB" sz="2000" smtClean="0">
                <a:solidFill>
                  <a:srgbClr val="242934"/>
                </a:solidFill>
                <a:latin typeface="Roboto"/>
                <a:ea typeface="Roboto"/>
              </a:rPr>
              <a:t>17</a:t>
            </a:r>
            <a:r>
              <a:rPr lang="en-GB" sz="2000" smtClean="0">
                <a:solidFill>
                  <a:srgbClr val="242934"/>
                </a:solidFill>
                <a:latin typeface="Roboto"/>
                <a:ea typeface="Roboto"/>
              </a:rPr>
              <a:t>% 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EU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In line with the profile of our overall undergraduate population</a:t>
            </a:r>
            <a:endParaRPr dirty="0"/>
          </a:p>
        </p:txBody>
      </p:sp>
      <p:sp>
        <p:nvSpPr>
          <p:cNvPr id="108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What makes Churchill stand out?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95640" y="1700640"/>
            <a:ext cx="8506440" cy="406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Mathematics Statistics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: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GB" sz="2000" b="1" dirty="0">
                <a:solidFill>
                  <a:srgbClr val="242934"/>
                </a:solidFill>
                <a:latin typeface="Roboto"/>
                <a:ea typeface="Roboto"/>
              </a:rPr>
              <a:t>Year of entry		2015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		</a:t>
            </a:r>
            <a:r>
              <a:rPr lang="en-GB" sz="2000" b="1" dirty="0">
                <a:solidFill>
                  <a:srgbClr val="242934"/>
                </a:solidFill>
                <a:latin typeface="Roboto"/>
                <a:ea typeface="Roboto"/>
              </a:rPr>
              <a:t>2016		</a:t>
            </a:r>
            <a:r>
              <a:rPr lang="en-GB" sz="2000" b="1" dirty="0" smtClean="0">
                <a:solidFill>
                  <a:srgbClr val="242934"/>
                </a:solidFill>
                <a:latin typeface="Roboto"/>
                <a:ea typeface="Roboto"/>
              </a:rPr>
              <a:t>2017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 smtClean="0">
                <a:solidFill>
                  <a:srgbClr val="242934"/>
                </a:solidFill>
                <a:latin typeface="Roboto"/>
                <a:ea typeface="Roboto"/>
              </a:rPr>
              <a:t>No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. applications	</a:t>
            </a: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	89		87		99	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No. direct offers	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	28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		32		37	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No. offers from Pool	16		14		5</a:t>
            </a:r>
            <a:endParaRPr dirty="0"/>
          </a:p>
          <a:p>
            <a:pPr>
              <a:lnSpc>
                <a:spcPct val="100000"/>
              </a:lnSpc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No. admissions		12		11		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16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10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Churchill Mathematics Admissions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95640" y="126864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Passionate about mathematics: REALLY keen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Strong performance in examinations with natural curiosity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Ability to think and learn independently with a capacity for hard work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Sound core knowledge and technical fluency</a:t>
            </a:r>
            <a:endParaRPr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Clarity of thought/analytical ability</a:t>
            </a:r>
            <a:endParaRPr sz="2000"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Intellectual flexibility/enthusiasm for complexity and challenge</a:t>
            </a:r>
            <a:endParaRPr sz="2000"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Good spoken and written English</a:t>
            </a:r>
            <a:endParaRPr dirty="0"/>
          </a:p>
        </p:txBody>
      </p:sp>
      <p:sp>
        <p:nvSpPr>
          <p:cNvPr id="112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What do we look for?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Timeline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3274920" y="1790640"/>
            <a:ext cx="2518920" cy="1439640"/>
          </a:xfrm>
          <a:prstGeom prst="rect">
            <a:avLst/>
          </a:prstGeom>
          <a:solidFill>
            <a:srgbClr val="A3C1AD"/>
          </a:solidFill>
          <a:ln>
            <a:noFill/>
          </a:ln>
        </p:spPr>
        <p:txBody>
          <a:bodyPr lIns="180000" tIns="180000" rIns="180000" bIns="180000"/>
          <a:lstStyle/>
          <a:p>
            <a:pPr algn="ctr">
              <a:lnSpc>
                <a:spcPct val="100000"/>
              </a:lnSpc>
            </a:pPr>
            <a:r>
              <a:rPr lang="en-GB" sz="2000" b="1">
                <a:solidFill>
                  <a:srgbClr val="000000"/>
                </a:solidFill>
                <a:latin typeface="Roboto"/>
                <a:ea typeface="Roboto"/>
              </a:rPr>
              <a:t>Pre-interview assessments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6152760" y="3949560"/>
            <a:ext cx="2518920" cy="1439640"/>
          </a:xfrm>
          <a:prstGeom prst="rect">
            <a:avLst/>
          </a:prstGeom>
          <a:solidFill>
            <a:srgbClr val="A3C1AD"/>
          </a:solidFill>
          <a:ln>
            <a:noFill/>
          </a:ln>
        </p:spPr>
        <p:txBody>
          <a:bodyPr lIns="180000" tIns="180000" rIns="180000" bIns="180000"/>
          <a:lstStyle/>
          <a:p>
            <a:pPr algn="ctr">
              <a:lnSpc>
                <a:spcPct val="100000"/>
              </a:lnSpc>
            </a:pPr>
            <a:r>
              <a:rPr lang="en-GB" sz="1600" b="1" dirty="0">
                <a:solidFill>
                  <a:srgbClr val="000000"/>
                </a:solidFill>
                <a:latin typeface="Roboto"/>
                <a:ea typeface="Roboto"/>
              </a:rPr>
              <a:t>Interviews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sz="1600" dirty="0">
                <a:solidFill>
                  <a:srgbClr val="000000"/>
                </a:solidFill>
                <a:latin typeface="Roboto"/>
                <a:ea typeface="Roboto"/>
              </a:rPr>
              <a:t>Test night before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GB" sz="1600" dirty="0">
                <a:solidFill>
                  <a:srgbClr val="000000"/>
                </a:solidFill>
                <a:latin typeface="Roboto"/>
                <a:ea typeface="Roboto"/>
              </a:rPr>
              <a:t>1 interview </a:t>
            </a:r>
            <a:r>
              <a:rPr lang="en-GB" sz="1600" dirty="0" smtClean="0">
                <a:solidFill>
                  <a:srgbClr val="000000"/>
                </a:solidFill>
                <a:latin typeface="Roboto"/>
                <a:ea typeface="Roboto"/>
              </a:rPr>
              <a:t>25mins</a:t>
            </a:r>
            <a:endParaRPr dirty="0"/>
          </a:p>
        </p:txBody>
      </p:sp>
      <p:sp>
        <p:nvSpPr>
          <p:cNvPr id="116" name="CustomShape 4"/>
          <p:cNvSpPr/>
          <p:nvPr/>
        </p:nvSpPr>
        <p:spPr>
          <a:xfrm>
            <a:off x="6153120" y="1791720"/>
            <a:ext cx="2518920" cy="1439640"/>
          </a:xfrm>
          <a:prstGeom prst="rect">
            <a:avLst/>
          </a:prstGeom>
          <a:solidFill>
            <a:srgbClr val="A3C1AD"/>
          </a:solidFill>
          <a:ln>
            <a:noFill/>
          </a:ln>
        </p:spPr>
        <p:txBody>
          <a:bodyPr lIns="180000" tIns="180000" rIns="180000" bIns="180000"/>
          <a:lstStyle/>
          <a:p>
            <a:pPr algn="ctr">
              <a:lnSpc>
                <a:spcPct val="100000"/>
              </a:lnSpc>
            </a:pPr>
            <a:r>
              <a:rPr lang="en-GB" sz="2000" b="1">
                <a:solidFill>
                  <a:srgbClr val="000000"/>
                </a:solidFill>
                <a:latin typeface="Roboto"/>
                <a:ea typeface="Roboto"/>
              </a:rPr>
              <a:t>Interview shortlisting</a:t>
            </a:r>
            <a:endParaRPr/>
          </a:p>
        </p:txBody>
      </p:sp>
      <p:sp>
        <p:nvSpPr>
          <p:cNvPr id="117" name="CustomShape 5"/>
          <p:cNvSpPr/>
          <p:nvPr/>
        </p:nvSpPr>
        <p:spPr>
          <a:xfrm>
            <a:off x="395280" y="1790640"/>
            <a:ext cx="2518920" cy="1439640"/>
          </a:xfrm>
          <a:prstGeom prst="rect">
            <a:avLst/>
          </a:prstGeom>
          <a:solidFill>
            <a:srgbClr val="A3C1AD"/>
          </a:solidFill>
          <a:ln>
            <a:noFill/>
          </a:ln>
        </p:spPr>
        <p:txBody>
          <a:bodyPr lIns="180000" tIns="180000" rIns="180000" bIns="180000"/>
          <a:lstStyle/>
          <a:p>
            <a:pPr algn="ctr">
              <a:lnSpc>
                <a:spcPct val="100000"/>
              </a:lnSpc>
            </a:pPr>
            <a:r>
              <a:rPr lang="en-GB" b="1">
                <a:solidFill>
                  <a:srgbClr val="000000"/>
                </a:solidFill>
                <a:latin typeface="Roboto"/>
                <a:ea typeface="Roboto"/>
              </a:rPr>
              <a:t>UCAS form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</a:rPr>
              <a:t>Reference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</a:rPr>
              <a:t>Personal statement</a:t>
            </a:r>
            <a:endParaRPr/>
          </a:p>
        </p:txBody>
      </p:sp>
      <p:sp>
        <p:nvSpPr>
          <p:cNvPr id="118" name="CustomShape 6"/>
          <p:cNvSpPr/>
          <p:nvPr/>
        </p:nvSpPr>
        <p:spPr>
          <a:xfrm>
            <a:off x="2662200" y="2276640"/>
            <a:ext cx="863280" cy="502920"/>
          </a:xfrm>
          <a:prstGeom prst="rightArrow">
            <a:avLst>
              <a:gd name="adj1" fmla="val 50000"/>
              <a:gd name="adj2" fmla="val 65616"/>
            </a:avLst>
          </a:prstGeom>
          <a:solidFill>
            <a:srgbClr val="A3C1AD"/>
          </a:solidFill>
          <a:ln w="19080">
            <a:solidFill>
              <a:srgbClr val="FFFFFF"/>
            </a:solidFill>
            <a:miter/>
          </a:ln>
        </p:spPr>
      </p:sp>
      <p:sp>
        <p:nvSpPr>
          <p:cNvPr id="119" name="CustomShape 7"/>
          <p:cNvSpPr/>
          <p:nvPr/>
        </p:nvSpPr>
        <p:spPr>
          <a:xfrm>
            <a:off x="5541840" y="2276640"/>
            <a:ext cx="863280" cy="502920"/>
          </a:xfrm>
          <a:prstGeom prst="rightArrow">
            <a:avLst>
              <a:gd name="adj1" fmla="val 50000"/>
              <a:gd name="adj2" fmla="val 65616"/>
            </a:avLst>
          </a:prstGeom>
          <a:solidFill>
            <a:srgbClr val="A3C1AD"/>
          </a:solidFill>
          <a:ln w="19080">
            <a:solidFill>
              <a:srgbClr val="FFFFFF"/>
            </a:solidFill>
            <a:miter/>
          </a:ln>
        </p:spPr>
      </p:sp>
      <p:sp>
        <p:nvSpPr>
          <p:cNvPr id="120" name="CustomShape 8"/>
          <p:cNvSpPr/>
          <p:nvPr/>
        </p:nvSpPr>
        <p:spPr>
          <a:xfrm rot="5400000">
            <a:off x="6949440" y="3339360"/>
            <a:ext cx="863280" cy="502920"/>
          </a:xfrm>
          <a:prstGeom prst="rightArrow">
            <a:avLst>
              <a:gd name="adj1" fmla="val 50000"/>
              <a:gd name="adj2" fmla="val 65616"/>
            </a:avLst>
          </a:prstGeom>
          <a:solidFill>
            <a:srgbClr val="A3C1AD"/>
          </a:solidFill>
          <a:ln w="19080">
            <a:solidFill>
              <a:srgbClr val="FFFFFF"/>
            </a:solidFill>
            <a:miter/>
          </a:ln>
        </p:spPr>
      </p:sp>
      <p:sp>
        <p:nvSpPr>
          <p:cNvPr id="121" name="CustomShape 9"/>
          <p:cNvSpPr/>
          <p:nvPr/>
        </p:nvSpPr>
        <p:spPr>
          <a:xfrm>
            <a:off x="3276360" y="3949560"/>
            <a:ext cx="2518920" cy="1439640"/>
          </a:xfrm>
          <a:prstGeom prst="rect">
            <a:avLst/>
          </a:prstGeom>
          <a:solidFill>
            <a:srgbClr val="A3C1AD"/>
          </a:solidFill>
          <a:ln>
            <a:noFill/>
          </a:ln>
        </p:spPr>
        <p:txBody>
          <a:bodyPr lIns="180000" tIns="180000" rIns="180000" bIns="180000"/>
          <a:lstStyle/>
          <a:p>
            <a:pPr algn="ctr">
              <a:lnSpc>
                <a:spcPct val="100000"/>
              </a:lnSpc>
            </a:pPr>
            <a:r>
              <a:rPr lang="en-GB" sz="1600" b="1">
                <a:solidFill>
                  <a:srgbClr val="000000"/>
                </a:solidFill>
                <a:latin typeface="Roboto"/>
                <a:ea typeface="Roboto"/>
              </a:rPr>
              <a:t>Decisions:
</a:t>
            </a:r>
            <a:r>
              <a:rPr lang="en-GB" sz="1600">
                <a:solidFill>
                  <a:srgbClr val="000000"/>
                </a:solidFill>
                <a:latin typeface="Roboto"/>
                <a:ea typeface="Roboto"/>
              </a:rPr>
              <a:t>Offers to ~1 in 3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1600">
                <a:solidFill>
                  <a:srgbClr val="000000"/>
                </a:solidFill>
                <a:latin typeface="Roboto"/>
                <a:ea typeface="Roboto"/>
              </a:rPr>
              <a:t>Pool: ~1 in 2</a:t>
            </a:r>
            <a:endParaRPr/>
          </a:p>
        </p:txBody>
      </p:sp>
      <p:sp>
        <p:nvSpPr>
          <p:cNvPr id="122" name="CustomShape 10"/>
          <p:cNvSpPr/>
          <p:nvPr/>
        </p:nvSpPr>
        <p:spPr>
          <a:xfrm rot="10800000">
            <a:off x="5578920" y="4418280"/>
            <a:ext cx="863280" cy="502920"/>
          </a:xfrm>
          <a:prstGeom prst="rightArrow">
            <a:avLst>
              <a:gd name="adj1" fmla="val 50000"/>
              <a:gd name="adj2" fmla="val 65617"/>
            </a:avLst>
          </a:prstGeom>
          <a:solidFill>
            <a:srgbClr val="A3C1AD"/>
          </a:solidFill>
          <a:ln w="19080">
            <a:solidFill>
              <a:srgbClr val="FFFFFF"/>
            </a:solidFill>
            <a:miter/>
          </a:ln>
        </p:spPr>
      </p:sp>
      <p:sp>
        <p:nvSpPr>
          <p:cNvPr id="123" name="CustomShape 11"/>
          <p:cNvSpPr/>
          <p:nvPr/>
        </p:nvSpPr>
        <p:spPr>
          <a:xfrm>
            <a:off x="3274920" y="5389560"/>
            <a:ext cx="2518920" cy="53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</a:rPr>
              <a:t>Early January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3240000" y="1260360"/>
            <a:ext cx="2518920" cy="53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</a:rPr>
              <a:t>Early November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6121440" y="1260360"/>
            <a:ext cx="2518920" cy="53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</a:rPr>
              <a:t>Mid-November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6153120" y="5389560"/>
            <a:ext cx="2518920" cy="53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</a:rPr>
              <a:t>Early December</a:t>
            </a:r>
            <a:endParaRPr/>
          </a:p>
        </p:txBody>
      </p:sp>
      <p:sp>
        <p:nvSpPr>
          <p:cNvPr id="127" name="CustomShape 15"/>
          <p:cNvSpPr/>
          <p:nvPr/>
        </p:nvSpPr>
        <p:spPr>
          <a:xfrm>
            <a:off x="360360" y="1260360"/>
            <a:ext cx="2518920" cy="53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</a:rPr>
              <a:t>15</a:t>
            </a:r>
            <a:r>
              <a:rPr lang="en-GB" baseline="30000">
                <a:solidFill>
                  <a:srgbClr val="000000"/>
                </a:solidFill>
                <a:latin typeface="Roboto"/>
                <a:ea typeface="Roboto"/>
              </a:rPr>
              <a:t>th</a:t>
            </a:r>
            <a:r>
              <a:rPr lang="en-GB">
                <a:solidFill>
                  <a:srgbClr val="000000"/>
                </a:solidFill>
                <a:latin typeface="Roboto"/>
                <a:ea typeface="Roboto"/>
              </a:rPr>
              <a:t> October</a:t>
            </a:r>
            <a:endParaRPr/>
          </a:p>
        </p:txBody>
      </p:sp>
      <p:sp>
        <p:nvSpPr>
          <p:cNvPr id="128" name="CustomShape 16"/>
          <p:cNvSpPr/>
          <p:nvPr/>
        </p:nvSpPr>
        <p:spPr>
          <a:xfrm>
            <a:off x="395280" y="3949560"/>
            <a:ext cx="2518920" cy="1439640"/>
          </a:xfrm>
          <a:prstGeom prst="rect">
            <a:avLst/>
          </a:prstGeom>
          <a:solidFill>
            <a:srgbClr val="A3C1AD"/>
          </a:solidFill>
          <a:ln>
            <a:noFill/>
          </a:ln>
        </p:spPr>
        <p:txBody>
          <a:bodyPr lIns="180000" tIns="180000" rIns="180000" bIns="180000"/>
          <a:lstStyle/>
          <a:p>
            <a:pPr algn="ctr">
              <a:lnSpc>
                <a:spcPct val="100000"/>
              </a:lnSpc>
            </a:pPr>
            <a:r>
              <a:rPr lang="en-GB" b="1">
                <a:solidFill>
                  <a:srgbClr val="000000"/>
                </a:solidFill>
                <a:latin typeface="Roboto"/>
                <a:ea typeface="Roboto"/>
              </a:rPr>
              <a:t>Exam results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b="1">
                <a:solidFill>
                  <a:srgbClr val="000000"/>
                </a:solidFill>
                <a:latin typeface="Roboto"/>
                <a:ea typeface="Roboto"/>
              </a:rPr>
              <a:t>(inc STEP)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</a:rPr>
              <a:t>(Summer Pool)</a:t>
            </a:r>
            <a:endParaRPr/>
          </a:p>
        </p:txBody>
      </p:sp>
      <p:sp>
        <p:nvSpPr>
          <p:cNvPr id="129" name="CustomShape 17"/>
          <p:cNvSpPr/>
          <p:nvPr/>
        </p:nvSpPr>
        <p:spPr>
          <a:xfrm rot="10800000">
            <a:off x="2697480" y="4418280"/>
            <a:ext cx="863280" cy="502920"/>
          </a:xfrm>
          <a:prstGeom prst="rightArrow">
            <a:avLst>
              <a:gd name="adj1" fmla="val 50000"/>
              <a:gd name="adj2" fmla="val 65617"/>
            </a:avLst>
          </a:prstGeom>
          <a:solidFill>
            <a:srgbClr val="A3C1AD"/>
          </a:solidFill>
          <a:ln w="19080">
            <a:solidFill>
              <a:srgbClr val="FFFFFF"/>
            </a:solidFill>
            <a:miter/>
          </a:ln>
        </p:spPr>
      </p:sp>
      <p:sp>
        <p:nvSpPr>
          <p:cNvPr id="130" name="CustomShape 18"/>
          <p:cNvSpPr/>
          <p:nvPr/>
        </p:nvSpPr>
        <p:spPr>
          <a:xfrm>
            <a:off x="392760" y="5388120"/>
            <a:ext cx="2518920" cy="53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>
                <a:solidFill>
                  <a:srgbClr val="000000"/>
                </a:solidFill>
                <a:latin typeface="Roboto"/>
                <a:ea typeface="Roboto"/>
              </a:rPr>
              <a:t>Mid-August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84120" y="170820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Assessment is holistic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Results, predicted grades in public exams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Appropriately contextualised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Academic reference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Admissions assessment results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Interview scores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STEP results</a:t>
            </a:r>
            <a:endParaRPr dirty="0"/>
          </a:p>
        </p:txBody>
      </p:sp>
      <p:sp>
        <p:nvSpPr>
          <p:cNvPr id="132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What do we look for?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84120" y="170820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Conditional offers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University’s ‘normal’ offer in sciences: A</a:t>
            </a:r>
            <a:r>
              <a:rPr lang="en-GB" baseline="30000" dirty="0">
                <a:solidFill>
                  <a:srgbClr val="242934"/>
                </a:solidFill>
                <a:latin typeface="Roboto"/>
                <a:ea typeface="Roboto"/>
              </a:rPr>
              <a:t>*</a:t>
            </a: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A</a:t>
            </a:r>
            <a:r>
              <a:rPr lang="en-GB" baseline="30000" dirty="0">
                <a:solidFill>
                  <a:srgbClr val="242934"/>
                </a:solidFill>
                <a:latin typeface="Roboto"/>
                <a:ea typeface="Roboto"/>
              </a:rPr>
              <a:t>*</a:t>
            </a: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A</a:t>
            </a:r>
            <a:endParaRPr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i="1" u="sng" dirty="0">
                <a:solidFill>
                  <a:srgbClr val="242934"/>
                </a:solidFill>
                <a:latin typeface="Roboto"/>
                <a:ea typeface="Roboto"/>
              </a:rPr>
              <a:t>Most successful applicants exceed this level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134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Public examinations</a:t>
            </a: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683568" y="3824723"/>
            <a:ext cx="3352320" cy="912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GB" dirty="0">
                <a:solidFill>
                  <a:srgbClr val="000000"/>
                </a:solidFill>
                <a:latin typeface="Roboto"/>
                <a:ea typeface="Roboto"/>
              </a:rPr>
              <a:t>A Level Students admitted to Cambridge (</a:t>
            </a:r>
            <a:r>
              <a:rPr lang="en-GB" dirty="0" smtClean="0">
                <a:solidFill>
                  <a:srgbClr val="000000"/>
                </a:solidFill>
                <a:latin typeface="Roboto"/>
                <a:ea typeface="Roboto"/>
              </a:rPr>
              <a:t>2016-17  </a:t>
            </a:r>
            <a:r>
              <a:rPr lang="en-GB" dirty="0">
                <a:solidFill>
                  <a:srgbClr val="000000"/>
                </a:solidFill>
                <a:latin typeface="Roboto"/>
                <a:ea typeface="Roboto"/>
              </a:rPr>
              <a:t>cycle)</a:t>
            </a:r>
            <a:endParaRPr dirty="0"/>
          </a:p>
        </p:txBody>
      </p:sp>
      <p:graphicFrame>
        <p:nvGraphicFramePr>
          <p:cNvPr id="136" name="Table 4"/>
          <p:cNvGraphicFramePr/>
          <p:nvPr>
            <p:extLst>
              <p:ext uri="{D42A27DB-BD31-4B8C-83A1-F6EECF244321}">
                <p14:modId xmlns:p14="http://schemas.microsoft.com/office/powerpoint/2010/main" val="2421826511"/>
              </p:ext>
            </p:extLst>
          </p:nvPr>
        </p:nvGraphicFramePr>
        <p:xfrm>
          <a:off x="4283968" y="3068960"/>
          <a:ext cx="4368600" cy="2250719"/>
        </p:xfrm>
        <a:graphic>
          <a:graphicData uri="http://schemas.openxmlformats.org/drawingml/2006/table">
            <a:tbl>
              <a:tblPr/>
              <a:tblGrid>
                <a:gridCol w="2184120"/>
                <a:gridCol w="2184480"/>
              </a:tblGrid>
              <a:tr h="8697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Achieved A Level grades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Proportion of
A Level entrants (%)</a:t>
                      </a:r>
                      <a:endParaRPr dirty="0"/>
                    </a:p>
                  </a:txBody>
                  <a:tcPr/>
                </a:tc>
              </a:tr>
              <a:tr h="44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</a:t>
                      </a:r>
                      <a:r>
                        <a:rPr lang="en-GB" baseline="3000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*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</a:t>
                      </a:r>
                      <a:r>
                        <a:rPr lang="en-GB" baseline="3000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*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</a:t>
                      </a:r>
                      <a:r>
                        <a:rPr lang="en-GB" baseline="3000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*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59.7</a:t>
                      </a:r>
                      <a:endParaRPr dirty="0"/>
                    </a:p>
                  </a:txBody>
                  <a:tcPr/>
                </a:tc>
              </a:tr>
              <a:tr h="445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</a:t>
                      </a:r>
                      <a:r>
                        <a:rPr lang="en-GB" baseline="3000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*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</a:t>
                      </a:r>
                      <a:r>
                        <a:rPr lang="en-GB" baseline="3000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*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23.4</a:t>
                      </a:r>
                    </a:p>
                  </a:txBody>
                  <a:tcPr/>
                </a:tc>
              </a:tr>
              <a:tr h="445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</a:t>
                      </a:r>
                      <a:r>
                        <a:rPr lang="en-GB" baseline="3000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*</a:t>
                      </a:r>
                      <a:r>
                        <a:rPr lang="en-GB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12.6</a:t>
                      </a:r>
                      <a:endParaRPr lang="en-GB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51640" y="1708200"/>
            <a:ext cx="856872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STEP are additional mathematics exams requested by all colleges</a:t>
            </a:r>
            <a:endParaRPr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Conditional offers typically 1,1 in STEP II and III</a:t>
            </a:r>
            <a:endParaRPr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STEP support available</a:t>
            </a:r>
            <a:endParaRPr dirty="0"/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Online: </a:t>
            </a:r>
            <a:r>
              <a:rPr lang="en-GB" u="sng" dirty="0">
                <a:solidFill>
                  <a:srgbClr val="58A618"/>
                </a:solidFill>
                <a:latin typeface="Roboto"/>
                <a:ea typeface="Roboto"/>
              </a:rPr>
              <a:t>https://maths.org/step</a:t>
            </a:r>
            <a:endParaRPr dirty="0"/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One-day workshop for state-school offer holders in </a:t>
            </a:r>
            <a:r>
              <a:rPr lang="en-GB" dirty="0" smtClean="0">
                <a:solidFill>
                  <a:srgbClr val="242934"/>
                </a:solidFill>
                <a:latin typeface="Roboto"/>
                <a:ea typeface="Roboto"/>
              </a:rPr>
              <a:t>March</a:t>
            </a:r>
            <a:endParaRPr dirty="0" smtClean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STEP takes practice – now is a good time to start</a:t>
            </a:r>
            <a:endParaRPr dirty="0"/>
          </a:p>
          <a:p>
            <a:endParaRPr dirty="0"/>
          </a:p>
        </p:txBody>
      </p:sp>
      <p:sp>
        <p:nvSpPr>
          <p:cNvPr id="138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Sixth Term Examination Papers (STEP)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95640" y="126864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Personal statement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Should cover: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Your interest in the course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Relevant subjects studied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Super-curricular activities:</a:t>
            </a:r>
            <a:endParaRPr dirty="0"/>
          </a:p>
          <a:p>
            <a:pPr marL="1714500" lvl="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Reading: Not just Simon Singh!</a:t>
            </a:r>
            <a:endParaRPr dirty="0"/>
          </a:p>
          <a:p>
            <a:pPr marL="1714500" lvl="3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Other wider exploration: Olympiads 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ok 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but definitely not essential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i="1" u="sng" dirty="0">
                <a:solidFill>
                  <a:srgbClr val="242934"/>
                </a:solidFill>
                <a:latin typeface="Roboto"/>
                <a:ea typeface="Roboto"/>
              </a:rPr>
              <a:t>Extra-curricular activities do not figure in our assessments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0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UCAS form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67640" y="155664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Tests are primarily an adjunct to interviews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Sat in Cambridge at time of interview</a:t>
            </a:r>
            <a:endParaRPr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1 hour night before multiple choice questions: Pure/Mechanics/Probability</a:t>
            </a:r>
            <a:endParaRPr sz="2000"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Scores between 5/10 and 10/10 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can get offers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Some weak correlation with early years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No evidence of correlation with Part II results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Unlike STEP which is a very good indicator</a:t>
            </a:r>
            <a:endParaRPr dirty="0"/>
          </a:p>
        </p:txBody>
      </p:sp>
      <p:sp>
        <p:nvSpPr>
          <p:cNvPr id="142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Tests and submitted work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84120" y="170820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Typically 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2 interviews 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of 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25 minutes in College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Conducted 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by subject specialists: Fellow + one other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Interactive tests: Interest/Aptitude/Core knowledge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Problem-solving scenarios and discussion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u="sng" dirty="0">
                <a:solidFill>
                  <a:srgbClr val="242934"/>
                </a:solidFill>
                <a:latin typeface="Roboto"/>
                <a:ea typeface="Roboto"/>
              </a:rPr>
              <a:t>No hidden agenda and no trick questions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Just be yourself, there is no dress code</a:t>
            </a:r>
            <a:endParaRPr dirty="0"/>
          </a:p>
        </p:txBody>
      </p:sp>
      <p:sp>
        <p:nvSpPr>
          <p:cNvPr id="144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Interviews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Welcome!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95640" y="119664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What to expect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Focused and challenging questions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We might talk about: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Academic work/Test questions/Subject-related awareness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Prompt material: new elementary material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New approaches to existing knowledge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Prompting from interviewers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Questions </a:t>
            </a:r>
            <a:r>
              <a:rPr lang="en-GB" sz="2000" b="1" dirty="0">
                <a:solidFill>
                  <a:srgbClr val="242934"/>
                </a:solidFill>
                <a:latin typeface="Roboto"/>
                <a:ea typeface="Roboto"/>
              </a:rPr>
              <a:t>to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 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interviewers (no need to have one prepared)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Challenging: but we want you to succeed</a:t>
            </a:r>
            <a:endParaRPr dirty="0"/>
          </a:p>
        </p:txBody>
      </p:sp>
      <p:sp>
        <p:nvSpPr>
          <p:cNvPr id="146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Interviews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79440" y="141264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Most people do well and Maths gives </a:t>
            </a:r>
            <a:r>
              <a:rPr lang="en-GB" sz="2000" b="1" dirty="0">
                <a:solidFill>
                  <a:srgbClr val="242934"/>
                </a:solidFill>
                <a:latin typeface="Roboto"/>
                <a:ea typeface="Roboto"/>
              </a:rPr>
              <a:t>lots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 of offers: 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1450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/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550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/250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48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Interviews</a:t>
            </a:r>
            <a:endParaRPr/>
          </a:p>
        </p:txBody>
      </p:sp>
      <p:pic>
        <p:nvPicPr>
          <p:cNvPr id="14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95560" y="2160000"/>
            <a:ext cx="6741720" cy="396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95640" y="134064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Pitfalls can occur at different stages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Wrong course: chosen Mathematics by default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Flaws in academic track record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Little or no super-curricular involvement: not keen on challenges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Poor interview performance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Subject knowledge insecure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Insufficient analytical ability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Intellectual inflexibility</a:t>
            </a:r>
            <a:endParaRPr dirty="0"/>
          </a:p>
          <a:p>
            <a:endParaRPr dirty="0"/>
          </a:p>
        </p:txBody>
      </p:sp>
      <p:sp>
        <p:nvSpPr>
          <p:cNvPr id="151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Pitfalls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79640" y="126864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Critical to a strong application</a:t>
            </a:r>
            <a:endParaRPr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rgbClr val="242934"/>
                </a:solidFill>
                <a:latin typeface="Roboto"/>
                <a:ea typeface="Roboto"/>
              </a:rPr>
              <a:t>Talent</a:t>
            </a: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 : You’ve got to be good at maths (and quick-thinking)</a:t>
            </a:r>
            <a:endParaRPr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rgbClr val="242934"/>
                </a:solidFill>
                <a:latin typeface="Roboto"/>
                <a:ea typeface="Roboto"/>
              </a:rPr>
              <a:t>Interest:</a:t>
            </a: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 You’ve got to want to do lots of maths</a:t>
            </a:r>
            <a:endParaRPr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rgbClr val="242934"/>
                </a:solidFill>
                <a:latin typeface="Roboto"/>
                <a:ea typeface="Roboto"/>
              </a:rPr>
              <a:t>Performance:</a:t>
            </a: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 Recent excellent exam results or extenuating circumstances</a:t>
            </a:r>
            <a:endParaRPr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u="sng" dirty="0">
                <a:solidFill>
                  <a:srgbClr val="242934"/>
                </a:solidFill>
                <a:latin typeface="Roboto"/>
                <a:ea typeface="Roboto"/>
              </a:rPr>
              <a:t>Sweat:</a:t>
            </a: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 You have to be happy to work VERY hard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u="sng" dirty="0">
                <a:solidFill>
                  <a:srgbClr val="58A618"/>
                </a:solidFill>
                <a:latin typeface="Roboto"/>
                <a:ea typeface="Roboto"/>
              </a:rPr>
              <a:t>www.study.cam.ac.uk/undergraduate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u="sng" dirty="0">
                <a:solidFill>
                  <a:srgbClr val="58A618"/>
                </a:solidFill>
                <a:latin typeface="Roboto"/>
                <a:ea typeface="Roboto"/>
              </a:rPr>
              <a:t>www.maths.cam.ac.uk/undergrad/admissions/</a:t>
            </a:r>
            <a:endParaRPr dirty="0"/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u="sng" dirty="0">
                <a:solidFill>
                  <a:srgbClr val="58A618"/>
                </a:solidFill>
                <a:latin typeface="Roboto"/>
                <a:ea typeface="Roboto"/>
              </a:rPr>
              <a:t>www.chu.cam.ac.uk/admissions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53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Summary &amp; Questions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00040" y="1857240"/>
            <a:ext cx="8206920" cy="155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772440" y="3111480"/>
            <a:ext cx="194292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b="1">
                <a:solidFill>
                  <a:srgbClr val="FFFFFF"/>
                </a:solidFill>
                <a:latin typeface="Arial"/>
              </a:rPr>
              <a:t>Questions ?</a:t>
            </a:r>
            <a:endParaRPr/>
          </a:p>
        </p:txBody>
      </p:sp>
      <p:pic>
        <p:nvPicPr>
          <p:cNvPr id="156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-468360" y="-27000"/>
            <a:ext cx="10104120" cy="6884640"/>
          </a:xfrm>
          <a:prstGeom prst="rect">
            <a:avLst/>
          </a:prstGeom>
          <a:ln>
            <a:noFill/>
          </a:ln>
        </p:spPr>
      </p:pic>
      <p:sp>
        <p:nvSpPr>
          <p:cNvPr id="157" name="CustomShape 3"/>
          <p:cNvSpPr/>
          <p:nvPr/>
        </p:nvSpPr>
        <p:spPr>
          <a:xfrm>
            <a:off x="2776680" y="1414440"/>
            <a:ext cx="334656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3600" b="1">
                <a:solidFill>
                  <a:srgbClr val="FF3399"/>
                </a:solidFill>
                <a:latin typeface="Roboto"/>
                <a:ea typeface="Roboto"/>
              </a:rPr>
              <a:t>Questions ?</a:t>
            </a:r>
            <a:r>
              <a:rPr lang="en-GB" sz="3600" b="1">
                <a:solidFill>
                  <a:srgbClr val="003E72"/>
                </a:solidFill>
                <a:latin typeface="Roboto"/>
                <a:ea typeface="Roboto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84120" y="170820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An opportunity to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: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242934"/>
                </a:solidFill>
                <a:latin typeface="Roboto"/>
                <a:ea typeface="Roboto"/>
              </a:rPr>
              <a:t>Find </a:t>
            </a: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out about Mathematics in Cambridge and in Churchill</a:t>
            </a:r>
            <a:endParaRPr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242934"/>
                </a:solidFill>
                <a:latin typeface="Roboto"/>
                <a:ea typeface="Roboto"/>
              </a:rPr>
              <a:t>Meet </a:t>
            </a: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a </a:t>
            </a:r>
            <a:r>
              <a:rPr lang="en-GB" dirty="0" smtClean="0">
                <a:solidFill>
                  <a:srgbClr val="242934"/>
                </a:solidFill>
                <a:latin typeface="Roboto"/>
                <a:ea typeface="Roboto"/>
              </a:rPr>
              <a:t>Maths Supervisor/</a:t>
            </a: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visit Centre for Mathematical Sciences</a:t>
            </a:r>
            <a:endParaRPr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242934"/>
                </a:solidFill>
                <a:latin typeface="Roboto"/>
                <a:ea typeface="Roboto"/>
              </a:rPr>
              <a:t>Talk </a:t>
            </a: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to our students</a:t>
            </a:r>
            <a:endParaRPr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242934"/>
                </a:solidFill>
                <a:latin typeface="Roboto"/>
                <a:ea typeface="Roboto"/>
              </a:rPr>
              <a:t>Ask </a:t>
            </a:r>
            <a:r>
              <a:rPr lang="en-GB" dirty="0">
                <a:solidFill>
                  <a:srgbClr val="242934"/>
                </a:solidFill>
                <a:latin typeface="Roboto"/>
                <a:ea typeface="Roboto"/>
              </a:rPr>
              <a:t>questions</a:t>
            </a:r>
            <a:endParaRPr dirty="0"/>
          </a:p>
        </p:txBody>
      </p:sp>
      <p:sp>
        <p:nvSpPr>
          <p:cNvPr id="92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Churchill College Mathematics Open Day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95640" y="141264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Collegiate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Exceptional teaching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Innovative and challenging courses, inspired by cutting-edge research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Superb facilities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Diverse communities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Low costs and outstanding financial support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Excellent career opportunities</a:t>
            </a:r>
            <a:endParaRPr dirty="0"/>
          </a:p>
        </p:txBody>
      </p:sp>
      <p:sp>
        <p:nvSpPr>
          <p:cNvPr id="94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What makes Cambridge stand out?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67544" y="1412640"/>
            <a:ext cx="828092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Apart from Newton/Stokes/Cartwright/Maxwell/Kelvin/Ramanujan/Rayleigh/Dirac/Turing/Taylor/Hawking/Fawcett?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The jewel in the crown of one of the world’s great universities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An astounding array of courses in breadth and depth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Taught by leaders: </a:t>
            </a:r>
            <a:r>
              <a:rPr lang="en-GB" sz="2000" dirty="0" err="1" smtClean="0">
                <a:solidFill>
                  <a:srgbClr val="242934"/>
                </a:solidFill>
                <a:latin typeface="Roboto"/>
                <a:ea typeface="Roboto"/>
              </a:rPr>
              <a:t>Birkar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, </a:t>
            </a:r>
            <a:r>
              <a:rPr lang="en-GB" sz="2000" dirty="0" err="1" smtClean="0">
                <a:solidFill>
                  <a:srgbClr val="242934"/>
                </a:solidFill>
                <a:latin typeface="Roboto"/>
                <a:ea typeface="Roboto"/>
              </a:rPr>
              <a:t>Gowers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, Cates, Gog, Leader </a:t>
            </a:r>
            <a:r>
              <a:rPr lang="en-GB" sz="2000" dirty="0" err="1">
                <a:solidFill>
                  <a:srgbClr val="242934"/>
                </a:solidFill>
                <a:latin typeface="Roboto"/>
                <a:ea typeface="Roboto"/>
              </a:rPr>
              <a:t>etc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Beautiful, intense intellectual challenge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 large cohort of inspiring fellow students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Unsurpassed academic/pastoral/financial support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Unparalleled preparation for research ~45% do!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Mathematics…or Mathematics with Physics…</a:t>
            </a:r>
            <a:endParaRPr dirty="0"/>
          </a:p>
        </p:txBody>
      </p:sp>
      <p:sp>
        <p:nvSpPr>
          <p:cNvPr id="96" name="TextShape 2"/>
          <p:cNvSpPr txBox="1"/>
          <p:nvPr/>
        </p:nvSpPr>
        <p:spPr>
          <a:xfrm>
            <a:off x="264600" y="21600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What makes Cambridge Mathematics stand out?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95640" y="1584000"/>
            <a:ext cx="8373600" cy="414900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Uniquely challenging course: no limit to study!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Enormous cohort: ~ 250 each year: incredible collection of talent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Opportunity to study 4 years to Part III: brings you up to research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Collegiate system breaks down large lecture group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Director of Studies for course: Tutor for  personal issues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College: Provide accommodation  for 3/4 years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Bursaries </a:t>
            </a:r>
            <a:r>
              <a:rPr lang="en-GB" sz="2000" dirty="0" err="1">
                <a:solidFill>
                  <a:srgbClr val="242934"/>
                </a:solidFill>
                <a:latin typeface="Roboto"/>
                <a:ea typeface="Roboto"/>
              </a:rPr>
              <a:t>etc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 at both university &amp; college level: low drop-out rates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Supervisions (1 fellow/grad student: 2 students): Individual attention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Short terms/Very little continual assessment: Exams very important</a:t>
            </a:r>
            <a:endParaRPr dirty="0"/>
          </a:p>
        </p:txBody>
      </p:sp>
      <p:sp>
        <p:nvSpPr>
          <p:cNvPr id="98" name="TextShape 2"/>
          <p:cNvSpPr txBox="1"/>
          <p:nvPr/>
        </p:nvSpPr>
        <p:spPr>
          <a:xfrm>
            <a:off x="336600" y="21600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What makes Cambridge Mathematics stand out?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51640" y="1340640"/>
            <a:ext cx="8640720" cy="460800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Astounding level of choice: ~ 110 faculty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Lectures fast and demanding: supported by s/v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Short teaching terms (16-20 weeks): Virtually everything on exams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Bedrock in first year: 8 compulsory courses (6 for maths with physics)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Choice introduced in second year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~35 courses in 3rd year (Part II): typically choose 8+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&gt;70(!) courses in 4th year (Part III aka </a:t>
            </a:r>
            <a:r>
              <a:rPr lang="en-GB" sz="2000" dirty="0" err="1">
                <a:solidFill>
                  <a:srgbClr val="242934"/>
                </a:solidFill>
                <a:latin typeface="Roboto"/>
                <a:ea typeface="Roboto"/>
              </a:rPr>
              <a:t>MMath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 world-famous, can switch to astrophysics)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Arial"/>
                <a:ea typeface="Roboto"/>
              </a:rPr>
              <a:t>(4) 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Examinations essential part of Cambridge experience</a:t>
            </a:r>
            <a:endParaRPr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No maximum mark. Full answers rewarded far more than partial answers</a:t>
            </a:r>
            <a:endParaRPr dirty="0"/>
          </a:p>
        </p:txBody>
      </p:sp>
      <p:sp>
        <p:nvSpPr>
          <p:cNvPr id="100" name="TextShape 2"/>
          <p:cNvSpPr txBox="1"/>
          <p:nvPr/>
        </p:nvSpPr>
        <p:spPr>
          <a:xfrm>
            <a:off x="336600" y="22464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What makes Cambridge Mathematics stand out?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95640" y="148464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College choice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Most applicants indicate a preference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College choice will not affect: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Chances of admission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Degree awarded</a:t>
            </a:r>
            <a:endParaRPr dirty="0"/>
          </a:p>
          <a:p>
            <a:endParaRPr dirty="0"/>
          </a:p>
        </p:txBody>
      </p:sp>
      <p:sp>
        <p:nvSpPr>
          <p:cNvPr id="102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Colleges…Churchill or…?</a:t>
            </a:r>
            <a:endParaRPr/>
          </a:p>
        </p:txBody>
      </p:sp>
      <p:pic>
        <p:nvPicPr>
          <p:cNvPr id="10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4138560"/>
            <a:ext cx="2703240" cy="1800000"/>
          </a:xfrm>
          <a:prstGeom prst="rect">
            <a:avLst/>
          </a:prstGeom>
          <a:ln>
            <a:noFill/>
          </a:ln>
        </p:spPr>
      </p:pic>
      <p:pic>
        <p:nvPicPr>
          <p:cNvPr id="104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60000" y="4145760"/>
            <a:ext cx="2695680" cy="179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95640" y="1268640"/>
            <a:ext cx="8373600" cy="4066920"/>
          </a:xfrm>
          <a:prstGeom prst="rect">
            <a:avLst/>
          </a:prstGeom>
        </p:spPr>
        <p:txBody>
          <a:bodyPr lIns="0" tIns="0" rIns="0" bIns="0"/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Our profile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Academically successful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Average ranking of 5</a:t>
            </a:r>
            <a:r>
              <a:rPr lang="en-GB" sz="2000" baseline="30000" dirty="0">
                <a:solidFill>
                  <a:srgbClr val="242934"/>
                </a:solidFill>
                <a:latin typeface="Roboto"/>
                <a:ea typeface="Roboto"/>
              </a:rPr>
              <a:t>th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 in Tompkins Table</a:t>
            </a:r>
            <a:endParaRPr dirty="0"/>
          </a:p>
          <a:p>
            <a:pPr marL="1257300" lvl="2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~30% of our students achieve a First Class degree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Large &amp; diverse undergraduate body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High standard of accommodation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Excellent facilities</a:t>
            </a:r>
            <a:endParaRPr dirty="0"/>
          </a:p>
          <a:p>
            <a:pPr marL="800100" lvl="1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Large, handily-located site (5 min 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cycle </a:t>
            </a:r>
            <a:r>
              <a:rPr lang="en-GB" sz="2000" dirty="0">
                <a:solidFill>
                  <a:srgbClr val="242934"/>
                </a:solidFill>
                <a:latin typeface="Roboto"/>
                <a:ea typeface="Roboto"/>
              </a:rPr>
              <a:t>to Eddington which has doctors, shops, large </a:t>
            </a:r>
            <a:r>
              <a:rPr lang="en-GB" sz="2000" dirty="0" smtClean="0">
                <a:solidFill>
                  <a:srgbClr val="242934"/>
                </a:solidFill>
                <a:latin typeface="Roboto"/>
                <a:ea typeface="Roboto"/>
              </a:rPr>
              <a:t>Sainsbury’s)</a:t>
            </a:r>
            <a:endParaRPr dirty="0"/>
          </a:p>
        </p:txBody>
      </p:sp>
      <p:sp>
        <p:nvSpPr>
          <p:cNvPr id="106" name="TextShape 2"/>
          <p:cNvSpPr txBox="1"/>
          <p:nvPr/>
        </p:nvSpPr>
        <p:spPr>
          <a:xfrm>
            <a:off x="384120" y="398520"/>
            <a:ext cx="8375400" cy="4233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GB" sz="2600" b="1">
                <a:solidFill>
                  <a:srgbClr val="FFFFFF"/>
                </a:solidFill>
                <a:latin typeface="Source Sans Pro"/>
              </a:rPr>
              <a:t>What makes Churchill stand out?</a:t>
            </a:r>
            <a:endParaRPr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1171</Words>
  <Application>Microsoft Macintosh PowerPoint</Application>
  <PresentationFormat>On-screen Show (4:3)</PresentationFormat>
  <Paragraphs>205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Roberto  Svaldi</cp:lastModifiedBy>
  <cp:revision>17</cp:revision>
  <dcterms:modified xsi:type="dcterms:W3CDTF">2018-09-21T00:23:31Z</dcterms:modified>
</cp:coreProperties>
</file>