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3E7575-FF99-4D7F-A9C3-342926E8CF75}" type="datetimeFigureOut">
              <a:rPr lang="en-IN" smtClean="0"/>
              <a:pPr/>
              <a:t>06-12-2024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839B-19BB-44CC-B1BD-D3E4109C12E1}" type="slidenum">
              <a:rPr lang="en-IN" smtClean="0"/>
              <a:pPr/>
              <a:t>‹#›</a:t>
            </a:fld>
            <a:endParaRPr lang="en-IN" dirty="0"/>
          </a:p>
        </p:txBody>
      </p:sp>
    </p:spTree>
    <p:extLst>
      <p:ext uri="{BB962C8B-B14F-4D97-AF65-F5344CB8AC3E}">
        <p14:creationId xmlns:p14="http://schemas.microsoft.com/office/powerpoint/2010/main" xmlns="" val="59411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E80CE9-0672-4DA1-8CC6-DB7499889AC5}"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584144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AB5556-AF3A-414C-B2C3-202EE24804C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61270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AF8648-5174-4940-83FF-D926A08FCBF2}"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6210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2BC4001-87A7-4542-972D-92AC266D5003}"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459300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55B4-4D88-4EC1-AF99-7726194EA1BB}" type="datetime1">
              <a:rPr lang="en-IN" smtClean="0"/>
              <a:pPr/>
              <a:t>06-12-2024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232225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00EC4-C332-4005-8640-679338D6D72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79183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23FE5DD-1CD9-4C6E-A623-7EE0B14F5D11}" type="datetime1">
              <a:rPr lang="en-IN" smtClean="0"/>
              <a:pPr/>
              <a:t>06-12-2024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420569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9C3D4D1-CD6E-453C-8CE8-C4BF38A87F99}" type="datetime1">
              <a:rPr lang="en-IN" smtClean="0"/>
              <a:pPr/>
              <a:t>06-12-2024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177872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D2ADD-B891-4312-ADE7-001F44FD2BA3}" type="datetime1">
              <a:rPr lang="en-IN" smtClean="0"/>
              <a:pPr/>
              <a:t>06-12-2024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177361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4CFD40-5B3F-48CA-9E91-F177A4F9F956}"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394892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08BCC-6910-4A61-97EF-6597F85AF1CF}" type="datetime1">
              <a:rPr lang="en-IN" smtClean="0"/>
              <a:pPr/>
              <a:t>06-12-2024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2163482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46283B-F6D4-485C-8717-981EE02556F3}" type="datetime1">
              <a:rPr lang="en-IN" smtClean="0"/>
              <a:pPr/>
              <a:t>06-12-2024</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DB9CA-C85A-4E11-ADC0-8193E41C1656}" type="slidenum">
              <a:rPr lang="en-IN" smtClean="0"/>
              <a:pPr/>
              <a:t>‹#›</a:t>
            </a:fld>
            <a:endParaRPr lang="en-IN" dirty="0"/>
          </a:p>
        </p:txBody>
      </p:sp>
    </p:spTree>
    <p:extLst>
      <p:ext uri="{BB962C8B-B14F-4D97-AF65-F5344CB8AC3E}">
        <p14:creationId xmlns:p14="http://schemas.microsoft.com/office/powerpoint/2010/main" xmlns="" val="58577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7B37B9-2026-DD6B-FAB8-09EE4F67146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xmlns="" id="{30BB8833-2822-6B1C-FBFC-2674156E0116}"/>
              </a:ext>
            </a:extLst>
          </p:cNvPr>
          <p:cNvSpPr>
            <a:spLocks noGrp="1"/>
          </p:cNvSpPr>
          <p:nvPr>
            <p:ph idx="1"/>
          </p:nvPr>
        </p:nvSpPr>
        <p:spPr>
          <a:xfrm>
            <a:off x="137160" y="2015497"/>
            <a:ext cx="11894343" cy="4604067"/>
          </a:xfrm>
        </p:spPr>
        <p:txBody>
          <a:bodyPr>
            <a:noAutofit/>
          </a:bodyPr>
          <a:lstStyle/>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DEPARTMENT OF  </a:t>
            </a:r>
          </a:p>
          <a:p>
            <a:pPr marL="0" indent="0" algn="ctr"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COMPUTER SCIENCE AND ENGINEERING</a:t>
            </a:r>
          </a:p>
          <a:p>
            <a:pPr marL="0" indent="0" algn="ctr" rtl="0">
              <a:spcBef>
                <a:spcPts val="1000"/>
              </a:spcBef>
              <a:buNone/>
            </a:pPr>
            <a:endParaRPr lang="en-US" sz="3200" dirty="0">
              <a:latin typeface="Times New Roman" panose="02020603050405020304" pitchFamily="18" charset="0"/>
              <a:cs typeface="Times New Roman" panose="02020603050405020304" pitchFamily="18" charset="0"/>
            </a:endParaRPr>
          </a:p>
          <a:p>
            <a:pPr marL="0" indent="0" algn="ctr" rtl="0">
              <a:spcBef>
                <a:spcPts val="1000"/>
              </a:spcBef>
              <a:buNone/>
            </a:pPr>
            <a:r>
              <a:rPr lang="en-US" sz="4400" b="1" i="0" u="none" strike="noStrike" dirty="0">
                <a:solidFill>
                  <a:srgbClr val="000000"/>
                </a:solidFill>
                <a:effectLst/>
                <a:latin typeface="Times New Roman" panose="02020603050405020304" pitchFamily="18" charset="0"/>
                <a:cs typeface="Times New Roman" panose="02020603050405020304" pitchFamily="18" charset="0"/>
              </a:rPr>
              <a:t>20CS5501 DESIGN PROJECT-1</a:t>
            </a:r>
          </a:p>
          <a:p>
            <a:pPr marL="0" indent="0" algn="ctr" rtl="0">
              <a:spcBef>
                <a:spcPts val="100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r>
            <a:br>
              <a:rPr lang="en-US" sz="3200" b="0" i="0" u="none" strike="noStrike" dirty="0">
                <a:solidFill>
                  <a:srgbClr val="000000"/>
                </a:solidFill>
                <a:effectLst/>
                <a:latin typeface="Times New Roman" panose="02020603050405020304" pitchFamily="18" charset="0"/>
                <a:cs typeface="Times New Roman" panose="02020603050405020304" pitchFamily="18" charset="0"/>
              </a:rPr>
            </a:br>
            <a:r>
              <a:rPr lang="en-US" sz="32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indent="0" rtl="0">
              <a:spcBef>
                <a:spcPts val="1000"/>
              </a:spcBef>
              <a:buNone/>
            </a:pPr>
            <a:r>
              <a:rPr lang="en-US" sz="3200" b="1" i="0" u="none" strike="noStrike" dirty="0">
                <a:solidFill>
                  <a:srgbClr val="000000"/>
                </a:solidFill>
                <a:effectLst/>
                <a:latin typeface="Times New Roman" panose="02020603050405020304" pitchFamily="18" charset="0"/>
                <a:cs typeface="Times New Roman" panose="02020603050405020304" pitchFamily="18" charset="0"/>
              </a:rPr>
              <a:t>Batch No. : </a:t>
            </a:r>
            <a:r>
              <a:rPr lang="en-US" sz="3200" b="1" dirty="0" smtClean="0">
                <a:solidFill>
                  <a:srgbClr val="000000"/>
                </a:solidFill>
                <a:latin typeface="Times New Roman" panose="02020603050405020304" pitchFamily="18" charset="0"/>
                <a:cs typeface="Times New Roman" panose="02020603050405020304" pitchFamily="18" charset="0"/>
              </a:rPr>
              <a:t>11</a:t>
            </a:r>
            <a:endParaRPr lang="en-US" sz="3200" b="1"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rtl="0">
              <a:spcBef>
                <a:spcPts val="1000"/>
              </a:spcBef>
              <a:buNone/>
            </a:pPr>
            <a:r>
              <a:rPr lang="en-US" sz="3200" b="1" dirty="0">
                <a:solidFill>
                  <a:srgbClr val="000000"/>
                </a:solidFill>
                <a:latin typeface="Times New Roman" panose="02020603050405020304" pitchFamily="18" charset="0"/>
                <a:cs typeface="Times New Roman" panose="02020603050405020304" pitchFamily="18" charset="0"/>
              </a:rPr>
              <a:t>D</a:t>
            </a:r>
            <a:r>
              <a:rPr lang="en-US" sz="3200" b="1" i="0" u="none" strike="noStrike" dirty="0">
                <a:solidFill>
                  <a:srgbClr val="000000"/>
                </a:solidFill>
                <a:effectLst/>
                <a:latin typeface="Times New Roman" panose="02020603050405020304" pitchFamily="18" charset="0"/>
                <a:cs typeface="Times New Roman" panose="02020603050405020304" pitchFamily="18" charset="0"/>
              </a:rPr>
              <a:t>ate  : </a:t>
            </a:r>
            <a:r>
              <a:rPr lang="en-US" sz="3200" b="1" i="0" u="none" strike="noStrike" dirty="0" smtClean="0">
                <a:solidFill>
                  <a:srgbClr val="000000"/>
                </a:solidFill>
                <a:effectLst/>
                <a:latin typeface="Times New Roman" panose="02020603050405020304" pitchFamily="18" charset="0"/>
                <a:cs typeface="Times New Roman" panose="02020603050405020304" pitchFamily="18" charset="0"/>
              </a:rPr>
              <a:t>07.12.2024</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D96F88E8-C50B-0A33-52E6-4AE978D4F38F}"/>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1</a:t>
            </a:fld>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7" name="Picture 3">
            <a:extLst>
              <a:ext uri="{FF2B5EF4-FFF2-40B4-BE49-F238E27FC236}">
                <a16:creationId xmlns:a16="http://schemas.microsoft.com/office/drawing/2014/main" xmlns="" id="{19FFFA7C-A65A-6E5C-3DEF-5244AEB82319}"/>
              </a:ext>
            </a:extLst>
          </p:cNvPr>
          <p:cNvPicPr>
            <a:picLocks noChangeAspect="1"/>
          </p:cNvPicPr>
          <p:nvPr/>
        </p:nvPicPr>
        <p:blipFill>
          <a:blip r:embed="rId2"/>
          <a:stretch>
            <a:fillRect/>
          </a:stretch>
        </p:blipFill>
        <p:spPr>
          <a:xfrm>
            <a:off x="286544" y="307337"/>
            <a:ext cx="1066800" cy="1057275"/>
          </a:xfrm>
          <a:prstGeom prst="rect">
            <a:avLst/>
          </a:prstGeom>
          <a:noFill/>
          <a:ln w="9525">
            <a:noFill/>
          </a:ln>
        </p:spPr>
      </p:pic>
      <p:pic>
        <p:nvPicPr>
          <p:cNvPr id="8" name="Picture 5">
            <a:extLst>
              <a:ext uri="{FF2B5EF4-FFF2-40B4-BE49-F238E27FC236}">
                <a16:creationId xmlns:a16="http://schemas.microsoft.com/office/drawing/2014/main" xmlns="" id="{AF824101-4335-B951-7D97-9CFD12345E5A}"/>
              </a:ext>
            </a:extLst>
          </p:cNvPr>
          <p:cNvPicPr>
            <a:picLocks noChangeAspect="1"/>
          </p:cNvPicPr>
          <p:nvPr/>
        </p:nvPicPr>
        <p:blipFill>
          <a:blip r:embed="rId3"/>
          <a:stretch>
            <a:fillRect/>
          </a:stretch>
        </p:blipFill>
        <p:spPr>
          <a:xfrm>
            <a:off x="10807700" y="332101"/>
            <a:ext cx="1154112" cy="1103312"/>
          </a:xfrm>
          <a:prstGeom prst="rect">
            <a:avLst/>
          </a:prstGeom>
          <a:noFill/>
          <a:ln w="9525">
            <a:noFill/>
          </a:ln>
        </p:spPr>
      </p:pic>
      <p:sp>
        <p:nvSpPr>
          <p:cNvPr id="9" name="Rectangle 4">
            <a:extLst>
              <a:ext uri="{FF2B5EF4-FFF2-40B4-BE49-F238E27FC236}">
                <a16:creationId xmlns:a16="http://schemas.microsoft.com/office/drawing/2014/main" xmlns="" id="{429C6D29-4ADE-E7C5-AA96-67EC7C0B9918}"/>
              </a:ext>
            </a:extLst>
          </p:cNvPr>
          <p:cNvSpPr/>
          <p:nvPr/>
        </p:nvSpPr>
        <p:spPr>
          <a:xfrm>
            <a:off x="1382713" y="236538"/>
            <a:ext cx="9424987" cy="1198875"/>
          </a:xfrm>
          <a:prstGeom prst="rect">
            <a:avLst/>
          </a:prstGeom>
          <a:noFill/>
          <a:ln w="9525">
            <a:noFill/>
          </a:ln>
        </p:spPr>
        <p:txBody>
          <a:bodyPr lIns="90000" tIns="45000" rIns="90000" bIns="45000">
            <a:spAutoFit/>
          </a:bodyPr>
          <a:lstStyle/>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K.RAMAKRISHNAN COLLEGE OF TECHNOLOGY</a:t>
            </a: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3600" b="1" dirty="0">
                <a:solidFill>
                  <a:srgbClr val="FF0066"/>
                </a:solidFill>
                <a:latin typeface="Arial Narrow" panose="020B0606020202030204" pitchFamily="34" charset="0"/>
                <a:cs typeface="Arial" panose="020B0604020202020204" pitchFamily="34" charset="0"/>
              </a:rPr>
              <a:t>(AUTONOMOUS), TRICHY.</a:t>
            </a:r>
            <a:endParaRPr lang="en-US" altLang="en-US" sz="3600" b="1" dirty="0">
              <a:solidFill>
                <a:srgbClr val="0000FF"/>
              </a:solidFill>
              <a:latin typeface="Arial Narrow" panose="020B0606020202030204" pitchFamily="34" charset="0"/>
              <a:ea typeface="Arial" panose="020B0604020202020204" pitchFamily="34" charset="0"/>
            </a:endParaRPr>
          </a:p>
        </p:txBody>
      </p:sp>
      <p:sp>
        <p:nvSpPr>
          <p:cNvPr id="11" name="Title 1">
            <a:extLst>
              <a:ext uri="{FF2B5EF4-FFF2-40B4-BE49-F238E27FC236}">
                <a16:creationId xmlns:a16="http://schemas.microsoft.com/office/drawing/2014/main" xmlns="" id="{61D90308-8127-FE3D-A70A-A27A0F42EB87}"/>
              </a:ext>
            </a:extLst>
          </p:cNvPr>
          <p:cNvSpPr txBox="1">
            <a:spLocks/>
          </p:cNvSpPr>
          <p:nvPr/>
        </p:nvSpPr>
        <p:spPr>
          <a:xfrm>
            <a:off x="0" y="2494915"/>
            <a:ext cx="12180887"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018312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428736"/>
          </a:xfrm>
        </p:spPr>
        <p:txBody>
          <a:bodyPr>
            <a:noAutofit/>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MODULE-1</a:t>
            </a:r>
            <a:b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VIEW PAGE MODULE</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09588" y="1500174"/>
            <a:ext cx="10515600" cy="4351338"/>
          </a:xfrm>
        </p:spPr>
        <p:txBody>
          <a:bodyPr>
            <a:noAutofit/>
          </a:bodyPr>
          <a:lstStyle/>
          <a:p>
            <a:pPr marL="0" indent="0" algn="just">
              <a:lnSpc>
                <a:spcPct val="170000"/>
              </a:lnSpc>
              <a:buClr>
                <a:srgbClr val="FF0000"/>
              </a:buClr>
              <a:buNone/>
            </a:pPr>
            <a:r>
              <a:rPr lang="en-US" sz="2200" dirty="0" smtClean="0">
                <a:latin typeface="Times New Roman" pitchFamily="18" charset="0"/>
                <a:cs typeface="Times New Roman" pitchFamily="18" charset="0"/>
              </a:rPr>
              <a:t>	The </a:t>
            </a:r>
            <a:r>
              <a:rPr lang="en-US" sz="2200" b="1" dirty="0" smtClean="0">
                <a:latin typeface="Times New Roman" pitchFamily="18" charset="0"/>
                <a:cs typeface="Times New Roman" pitchFamily="18" charset="0"/>
              </a:rPr>
              <a:t>View Page Module</a:t>
            </a:r>
            <a:r>
              <a:rPr lang="en-US" sz="2200" dirty="0" smtClean="0">
                <a:latin typeface="Times New Roman" pitchFamily="18" charset="0"/>
                <a:cs typeface="Times New Roman" pitchFamily="18" charset="0"/>
              </a:rPr>
              <a:t> in the </a:t>
            </a:r>
            <a:r>
              <a:rPr lang="en-US" sz="2200" b="1" dirty="0" smtClean="0">
                <a:latin typeface="Times New Roman" pitchFamily="18" charset="0"/>
                <a:cs typeface="Times New Roman" pitchFamily="18" charset="0"/>
              </a:rPr>
              <a:t>Automatic Timetable Generator</a:t>
            </a:r>
            <a:r>
              <a:rPr lang="en-US" sz="2200" dirty="0" smtClean="0">
                <a:latin typeface="Times New Roman" pitchFamily="18" charset="0"/>
                <a:cs typeface="Times New Roman" pitchFamily="18" charset="0"/>
              </a:rPr>
              <a:t> project is a core component that allows users to dynamically generate and view timetables based on selected criteria. It provides administrators with the flexibility to generate timetables for specific batches or view schedules for individual professors. By selecting a batch, users can view the complete timetable for that group, while selecting a professor’s name displays their personalized teaching schedule. This module streamlines the process of timetable management, allowing users to quickly access the information they need without complex procedures. Its intuitive interface ensures a seamless user experience, making it a vital feature for administrators to effectively manage and monitor the timetables.</a:t>
            </a:r>
          </a:p>
          <a:p>
            <a:pPr marL="0" indent="0" algn="just">
              <a:lnSpc>
                <a:spcPct val="170000"/>
              </a:lnSpc>
              <a:buClr>
                <a:srgbClr val="FF0000"/>
              </a:buClr>
              <a:buNone/>
            </a:pPr>
            <a:endParaRPr lang="en-US" sz="22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5E8604BA-62E1-6B15-4EC2-F7F28ED2049F}"/>
              </a:ext>
            </a:extLst>
          </p:cNvPr>
          <p:cNvSpPr>
            <a:spLocks noGrp="1"/>
          </p:cNvSpPr>
          <p:nvPr>
            <p:ph type="sldNum" sz="quarter" idx="12"/>
          </p:nvPr>
        </p:nvSpPr>
        <p:spPr/>
        <p:txBody>
          <a:bodyPr/>
          <a:lstStyle/>
          <a:p>
            <a:fld id="{672DB9CA-C85A-4E11-ADC0-8193E41C1656}" type="slidenum">
              <a:rPr lang="en-IN" b="1" smtClean="0">
                <a:solidFill>
                  <a:schemeClr val="tx1"/>
                </a:solidFill>
              </a:rPr>
              <a:pPr/>
              <a:t>10</a:t>
            </a:fld>
            <a:endParaRPr lang="en-IN" b="1">
              <a:solidFill>
                <a:schemeClr val="tx1"/>
              </a:solidFill>
            </a:endParaRPr>
          </a:p>
        </p:txBody>
      </p:sp>
    </p:spTree>
    <p:extLst>
      <p:ext uri="{BB962C8B-B14F-4D97-AF65-F5344CB8AC3E}">
        <p14:creationId xmlns:p14="http://schemas.microsoft.com/office/powerpoint/2010/main" xmlns="" val="2785781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500174"/>
          </a:xfrm>
        </p:spPr>
        <p:txBody>
          <a:bodyPr>
            <a:noAutofit/>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MODULE-2</a:t>
            </a:r>
            <a:b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BATCH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81026" y="1643050"/>
            <a:ext cx="10715700" cy="4351338"/>
          </a:xfrm>
        </p:spPr>
        <p:txBody>
          <a:bodyPr>
            <a:noAutofit/>
          </a:bodyPr>
          <a:lstStyle/>
          <a:p>
            <a:pPr marL="0" indent="0" algn="just">
              <a:lnSpc>
                <a:spcPct val="150000"/>
              </a:lnSpc>
              <a:buClr>
                <a:srgbClr val="FF0000"/>
              </a:buClr>
              <a:buNone/>
            </a:pPr>
            <a:r>
              <a:rPr lang="en-US" sz="2200" dirty="0" smtClean="0">
                <a:latin typeface="Times New Roman" pitchFamily="18" charset="0"/>
                <a:cs typeface="Times New Roman" pitchFamily="18" charset="0"/>
              </a:rPr>
              <a:t>	The </a:t>
            </a:r>
            <a:r>
              <a:rPr lang="en-US" sz="2200" b="1" dirty="0" smtClean="0">
                <a:latin typeface="Times New Roman" pitchFamily="18" charset="0"/>
                <a:cs typeface="Times New Roman" pitchFamily="18" charset="0"/>
              </a:rPr>
              <a:t>Create Batch Module</a:t>
            </a:r>
            <a:r>
              <a:rPr lang="en-US" sz="2200" dirty="0" smtClean="0">
                <a:latin typeface="Times New Roman" pitchFamily="18" charset="0"/>
                <a:cs typeface="Times New Roman" pitchFamily="18" charset="0"/>
              </a:rPr>
              <a:t> in the </a:t>
            </a:r>
            <a:r>
              <a:rPr lang="en-US" sz="2200" b="1" dirty="0" smtClean="0">
                <a:latin typeface="Times New Roman" pitchFamily="18" charset="0"/>
                <a:cs typeface="Times New Roman" pitchFamily="18" charset="0"/>
              </a:rPr>
              <a:t>Automatic Timetable Generator</a:t>
            </a:r>
            <a:r>
              <a:rPr lang="en-US" sz="2200" dirty="0" smtClean="0">
                <a:latin typeface="Times New Roman" pitchFamily="18" charset="0"/>
                <a:cs typeface="Times New Roman" pitchFamily="18" charset="0"/>
              </a:rPr>
              <a:t> project is responsible for managing the creation and organization of batches. This module allows administrators to define new batches of students, which are essential for generating timetables. When a batch is created, the system provides the option to assign specific courses to the batch. This feature ensures that each batch is associated with the correct set of courses, forming the foundation for the generation of accurate and tailored timetables. The module streamlines the process of batch creation and organization, simplifying timetable management by ensuring that each batch is defined and structured properly. </a:t>
            </a:r>
          </a:p>
          <a:p>
            <a:pPr marL="0" indent="0" algn="just">
              <a:lnSpc>
                <a:spcPct val="150000"/>
              </a:lnSpc>
              <a:buClr>
                <a:srgbClr val="FF0000"/>
              </a:buClr>
              <a:buNone/>
            </a:pPr>
            <a:endParaRPr lang="en-US"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02BFD95C-0E04-8654-9A33-27307CCD2A0A}"/>
              </a:ext>
            </a:extLst>
          </p:cNvPr>
          <p:cNvSpPr>
            <a:spLocks noGrp="1"/>
          </p:cNvSpPr>
          <p:nvPr>
            <p:ph type="sldNum" sz="quarter" idx="12"/>
          </p:nvPr>
        </p:nvSpPr>
        <p:spPr/>
        <p:txBody>
          <a:bodyPr/>
          <a:lstStyle/>
          <a:p>
            <a:fld id="{672DB9CA-C85A-4E11-ADC0-8193E41C1656}" type="slidenum">
              <a:rPr lang="en-IN" b="1" smtClean="0">
                <a:solidFill>
                  <a:schemeClr val="tx1"/>
                </a:solidFill>
              </a:rPr>
              <a:pPr/>
              <a:t>11</a:t>
            </a:fld>
            <a:endParaRPr lang="en-IN" b="1" dirty="0">
              <a:solidFill>
                <a:schemeClr val="tx1"/>
              </a:solidFill>
            </a:endParaRPr>
          </a:p>
        </p:txBody>
      </p:sp>
    </p:spTree>
    <p:extLst>
      <p:ext uri="{BB962C8B-B14F-4D97-AF65-F5344CB8AC3E}">
        <p14:creationId xmlns:p14="http://schemas.microsoft.com/office/powerpoint/2010/main" xmlns="" val="278012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E15A6BB-47CA-0FB1-DBF0-FD6C563FC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185F7A-14AA-E4E7-B8DE-23B1DBE837DD}"/>
              </a:ext>
            </a:extLst>
          </p:cNvPr>
          <p:cNvSpPr>
            <a:spLocks noGrp="1"/>
          </p:cNvSpPr>
          <p:nvPr>
            <p:ph type="title"/>
          </p:nvPr>
        </p:nvSpPr>
        <p:spPr>
          <a:xfrm>
            <a:off x="0" y="0"/>
            <a:ext cx="12192000" cy="1500174"/>
          </a:xfrm>
        </p:spPr>
        <p:txBody>
          <a:bodyPr>
            <a:noAutofit/>
          </a:bodyPr>
          <a:lstStyle/>
          <a:p>
            <a:pPr algn="ctr">
              <a:lnSpc>
                <a:spcPct val="150000"/>
              </a:lnSpc>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OF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MODULE-3</a:t>
            </a:r>
            <a:b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CREATE COURSE MODULE</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3943E6-05D1-A13E-8F7B-9F4C77FB10EE}"/>
              </a:ext>
            </a:extLst>
          </p:cNvPr>
          <p:cNvSpPr>
            <a:spLocks noGrp="1"/>
          </p:cNvSpPr>
          <p:nvPr>
            <p:ph idx="1"/>
          </p:nvPr>
        </p:nvSpPr>
        <p:spPr>
          <a:xfrm>
            <a:off x="881026" y="1714488"/>
            <a:ext cx="10715700" cy="4351338"/>
          </a:xfrm>
        </p:spPr>
        <p:txBody>
          <a:bodyPr>
            <a:noAutofit/>
          </a:bodyPr>
          <a:lstStyle/>
          <a:p>
            <a:pPr marL="0" indent="0" algn="just">
              <a:lnSpc>
                <a:spcPct val="170000"/>
              </a:lnSpc>
              <a:buClr>
                <a:srgbClr val="FF0000"/>
              </a:buClr>
              <a:buNone/>
            </a:pPr>
            <a:r>
              <a:rPr lang="en-US" sz="2200" dirty="0" smtClean="0">
                <a:latin typeface="Times New Roman" pitchFamily="18" charset="0"/>
                <a:cs typeface="Times New Roman" pitchFamily="18" charset="0"/>
              </a:rPr>
              <a:t>	The </a:t>
            </a:r>
            <a:r>
              <a:rPr lang="en-US" sz="2200" b="1" dirty="0" smtClean="0">
                <a:latin typeface="Times New Roman" pitchFamily="18" charset="0"/>
                <a:cs typeface="Times New Roman" pitchFamily="18" charset="0"/>
              </a:rPr>
              <a:t>Create Course Module</a:t>
            </a:r>
            <a:r>
              <a:rPr lang="en-US" sz="2200" dirty="0" smtClean="0">
                <a:latin typeface="Times New Roman" pitchFamily="18" charset="0"/>
                <a:cs typeface="Times New Roman" pitchFamily="18" charset="0"/>
              </a:rPr>
              <a:t> in the </a:t>
            </a:r>
            <a:r>
              <a:rPr lang="en-US" sz="2200" b="1" dirty="0" smtClean="0">
                <a:latin typeface="Times New Roman" pitchFamily="18" charset="0"/>
                <a:cs typeface="Times New Roman" pitchFamily="18" charset="0"/>
              </a:rPr>
              <a:t>Automatic Timetable Generator</a:t>
            </a:r>
            <a:r>
              <a:rPr lang="en-US" sz="2200" dirty="0" smtClean="0">
                <a:latin typeface="Times New Roman" pitchFamily="18" charset="0"/>
                <a:cs typeface="Times New Roman" pitchFamily="18" charset="0"/>
              </a:rPr>
              <a:t> project allows administrators to define new courses and assign them credit points. This module is crucial for organizing the course structure of the institution and ensures that each course is properly integrated into the timetable generation system. By creating a course, the administrator can provide important details such as the course name and associated credit points. This information is then used to assign the course to specific batches and professors. The module simplifies the process of course creation and ensures that all course data is reflected in the timetabling system, allowing for seamless schedule generation and management.</a:t>
            </a:r>
          </a:p>
        </p:txBody>
      </p:sp>
      <p:sp>
        <p:nvSpPr>
          <p:cNvPr id="5" name="Slide Number Placeholder 4">
            <a:extLst>
              <a:ext uri="{FF2B5EF4-FFF2-40B4-BE49-F238E27FC236}">
                <a16:creationId xmlns:a16="http://schemas.microsoft.com/office/drawing/2014/main" xmlns="" id="{E18EDCE8-32B6-397B-0564-D5DA8173D36A}"/>
              </a:ext>
            </a:extLst>
          </p:cNvPr>
          <p:cNvSpPr>
            <a:spLocks noGrp="1"/>
          </p:cNvSpPr>
          <p:nvPr>
            <p:ph type="sldNum" sz="quarter" idx="12"/>
          </p:nvPr>
        </p:nvSpPr>
        <p:spPr/>
        <p:txBody>
          <a:bodyPr/>
          <a:lstStyle/>
          <a:p>
            <a:fld id="{672DB9CA-C85A-4E11-ADC0-8193E41C1656}" type="slidenum">
              <a:rPr lang="en-IN" b="1" smtClean="0">
                <a:solidFill>
                  <a:schemeClr val="tx1"/>
                </a:solidFill>
              </a:rPr>
              <a:pPr/>
              <a:t>12</a:t>
            </a:fld>
            <a:endParaRPr lang="en-IN" b="1" dirty="0">
              <a:solidFill>
                <a:schemeClr val="tx1"/>
              </a:solidFill>
            </a:endParaRPr>
          </a:p>
        </p:txBody>
      </p:sp>
    </p:spTree>
    <p:extLst>
      <p:ext uri="{BB962C8B-B14F-4D97-AF65-F5344CB8AC3E}">
        <p14:creationId xmlns:p14="http://schemas.microsoft.com/office/powerpoint/2010/main" xmlns="" val="2521962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1B1614-42A2-D2CE-10AF-EAF92590903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191DF9B0-1A13-B121-8024-278161501104}"/>
              </a:ext>
            </a:extLst>
          </p:cNvPr>
          <p:cNvSpPr>
            <a:spLocks noGrp="1"/>
          </p:cNvSpPr>
          <p:nvPr>
            <p:ph type="sldNum" sz="quarter" idx="12"/>
          </p:nvPr>
        </p:nvSpPr>
        <p:spPr/>
        <p:txBody>
          <a:bodyPr/>
          <a:lstStyle/>
          <a:p>
            <a:fld id="{672DB9CA-C85A-4E11-ADC0-8193E41C1656}" type="slidenum">
              <a:rPr lang="en-IN" b="1" smtClean="0">
                <a:solidFill>
                  <a:schemeClr val="tx1"/>
                </a:solidFill>
              </a:rPr>
              <a:pPr/>
              <a:t>13</a:t>
            </a:fld>
            <a:endParaRPr lang="en-IN" b="1" dirty="0">
              <a:solidFill>
                <a:schemeClr val="tx1"/>
              </a:solidFill>
            </a:endParaRPr>
          </a:p>
        </p:txBody>
      </p:sp>
      <p:sp>
        <p:nvSpPr>
          <p:cNvPr id="8" name="Title 1">
            <a:extLst>
              <a:ext uri="{FF2B5EF4-FFF2-40B4-BE49-F238E27FC236}">
                <a16:creationId xmlns:a16="http://schemas.microsoft.com/office/drawing/2014/main" xmlns="" id="{9F185F7A-14AA-E4E7-B8DE-23B1DBE837DD}"/>
              </a:ext>
            </a:extLst>
          </p:cNvPr>
          <p:cNvSpPr txBox="1">
            <a:spLocks/>
          </p:cNvSpPr>
          <p:nvPr/>
        </p:nvSpPr>
        <p:spPr>
          <a:xfrm>
            <a:off x="0" y="0"/>
            <a:ext cx="12192000" cy="150017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SUMMARY OF MODULE-4</a:t>
            </a:r>
            <a:b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b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CREATE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ea typeface="+mj-ea"/>
                <a:cs typeface="Times New Roman" panose="02020603050405020304" pitchFamily="18" charset="0"/>
              </a:rPr>
              <a:t>PROFESSOR </a:t>
            </a:r>
            <a:r>
              <a:rPr kumimoji="0" lang="en-US" sz="3600" b="1" i="0" u="none"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MODULE</a:t>
            </a:r>
            <a:endParaRPr kumimoji="0" lang="en-IN" sz="36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2" name="Content Placeholder 2">
            <a:extLst>
              <a:ext uri="{FF2B5EF4-FFF2-40B4-BE49-F238E27FC236}">
                <a16:creationId xmlns:a16="http://schemas.microsoft.com/office/drawing/2014/main" xmlns="" id="{BA3943E6-05D1-A13E-8F7B-9F4C77FB10EE}"/>
              </a:ext>
            </a:extLst>
          </p:cNvPr>
          <p:cNvSpPr>
            <a:spLocks noGrp="1"/>
          </p:cNvSpPr>
          <p:nvPr>
            <p:ph idx="1"/>
          </p:nvPr>
        </p:nvSpPr>
        <p:spPr>
          <a:xfrm>
            <a:off x="838200" y="1825624"/>
            <a:ext cx="10758526" cy="4532333"/>
          </a:xfrm>
        </p:spPr>
        <p:txBody>
          <a:bodyPr>
            <a:noAutofit/>
          </a:bodyPr>
          <a:lstStyle/>
          <a:p>
            <a:pPr algn="just">
              <a:lnSpc>
                <a:spcPct val="170000"/>
              </a:lnSpc>
              <a:buNone/>
            </a:pPr>
            <a:r>
              <a:rPr lang="en-US" sz="2200" dirty="0" smtClean="0">
                <a:latin typeface="Times New Roman" pitchFamily="18" charset="0"/>
                <a:cs typeface="Times New Roman" pitchFamily="18" charset="0"/>
              </a:rPr>
              <a:t>		The </a:t>
            </a:r>
            <a:r>
              <a:rPr lang="en-US" sz="2200" b="1" dirty="0" smtClean="0">
                <a:latin typeface="Times New Roman" pitchFamily="18" charset="0"/>
                <a:cs typeface="Times New Roman" pitchFamily="18" charset="0"/>
              </a:rPr>
              <a:t>Create Professor Module</a:t>
            </a:r>
            <a:r>
              <a:rPr lang="en-US" sz="2200" dirty="0" smtClean="0">
                <a:latin typeface="Times New Roman" pitchFamily="18" charset="0"/>
                <a:cs typeface="Times New Roman" pitchFamily="18" charset="0"/>
              </a:rPr>
              <a:t> in the </a:t>
            </a:r>
            <a:r>
              <a:rPr lang="en-US" sz="2200" b="1" dirty="0" smtClean="0">
                <a:latin typeface="Times New Roman" pitchFamily="18" charset="0"/>
                <a:cs typeface="Times New Roman" pitchFamily="18" charset="0"/>
              </a:rPr>
              <a:t>Automatic Timetable Generator</a:t>
            </a:r>
            <a:r>
              <a:rPr lang="en-US" sz="2200" dirty="0" smtClean="0">
                <a:latin typeface="Times New Roman" pitchFamily="18" charset="0"/>
                <a:cs typeface="Times New Roman" pitchFamily="18" charset="0"/>
              </a:rPr>
              <a:t> project allows administrators to add new professors to the system and assign them to specific courses. This module plays a critical role in the accurate allocation of courses and batches to professors, ensuring that each professor is associated with the correct subjects. When creating a professor, the administrator can input essential details such as the professor’s name, department, and qualifications, which are stored in the system. Additionally, this module allows for the assignment of courses to professors, enabling the system to generate a schedule that aligns with the availability and expertise of the faculty members.</a:t>
            </a:r>
          </a:p>
          <a:p>
            <a:pPr algn="just">
              <a:lnSpc>
                <a:spcPct val="160000"/>
              </a:lnSpc>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55988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2E0A52-D6D8-CA5C-E873-4B538C44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807302D-DA4B-9D23-3059-458992115FE1}"/>
              </a:ext>
            </a:extLst>
          </p:cNvPr>
          <p:cNvSpPr>
            <a:spLocks noGrp="1"/>
          </p:cNvSpPr>
          <p:nvPr>
            <p:ph type="title"/>
          </p:nvPr>
        </p:nvSpPr>
        <p:spPr>
          <a:xfrm>
            <a:off x="0" y="142852"/>
            <a:ext cx="12192000" cy="1214422"/>
          </a:xfrm>
        </p:spPr>
        <p:txBody>
          <a:bodyPr>
            <a:normAutofit fontScale="90000"/>
          </a:bodyPr>
          <a:lstStyle/>
          <a:p>
            <a:pPr algn="ctr">
              <a:lnSpc>
                <a:spcPct val="150000"/>
              </a:lnSpc>
            </a:pP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SUMMARY </a:t>
            </a: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MODULE-5</a:t>
            </a:r>
            <a:b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DELETE PAGE MODULE</a:t>
            </a:r>
            <a:endParaRPr lang="en-IN" sz="3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60D8CA42-9B5A-DCA4-CF9B-63E0CB3C0181}"/>
              </a:ext>
            </a:extLst>
          </p:cNvPr>
          <p:cNvSpPr>
            <a:spLocks noGrp="1"/>
          </p:cNvSpPr>
          <p:nvPr>
            <p:ph type="sldNum" sz="quarter" idx="12"/>
          </p:nvPr>
        </p:nvSpPr>
        <p:spPr/>
        <p:txBody>
          <a:bodyPr/>
          <a:lstStyle/>
          <a:p>
            <a:fld id="{672DB9CA-C85A-4E11-ADC0-8193E41C1656}" type="slidenum">
              <a:rPr lang="en-IN" b="1" smtClean="0">
                <a:solidFill>
                  <a:schemeClr val="tx1"/>
                </a:solidFill>
              </a:rPr>
              <a:pPr/>
              <a:t>14</a:t>
            </a:fld>
            <a:endParaRPr lang="en-IN" b="1" dirty="0">
              <a:solidFill>
                <a:schemeClr val="tx1"/>
              </a:solidFill>
            </a:endParaRPr>
          </a:p>
        </p:txBody>
      </p:sp>
      <p:sp>
        <p:nvSpPr>
          <p:cNvPr id="6" name="Content Placeholder 2">
            <a:extLst>
              <a:ext uri="{FF2B5EF4-FFF2-40B4-BE49-F238E27FC236}">
                <a16:creationId xmlns:a16="http://schemas.microsoft.com/office/drawing/2014/main" xmlns="" id="{BA3943E6-05D1-A13E-8F7B-9F4C77FB10EE}"/>
              </a:ext>
            </a:extLst>
          </p:cNvPr>
          <p:cNvSpPr>
            <a:spLocks noGrp="1"/>
          </p:cNvSpPr>
          <p:nvPr>
            <p:ph idx="1"/>
          </p:nvPr>
        </p:nvSpPr>
        <p:spPr>
          <a:xfrm>
            <a:off x="838200" y="1825625"/>
            <a:ext cx="10515600" cy="4351338"/>
          </a:xfrm>
        </p:spPr>
        <p:txBody>
          <a:bodyPr>
            <a:normAutofit/>
          </a:bodyPr>
          <a:lstStyle/>
          <a:p>
            <a:pPr algn="just">
              <a:lnSpc>
                <a:spcPct val="150000"/>
              </a:lnSpc>
              <a:buNone/>
            </a:pPr>
            <a:r>
              <a:rPr lang="en-US" sz="2200" dirty="0" smtClean="0">
                <a:latin typeface="Times New Roman" pitchFamily="18" charset="0"/>
                <a:cs typeface="Times New Roman" pitchFamily="18" charset="0"/>
              </a:rPr>
              <a:t>		The </a:t>
            </a:r>
            <a:r>
              <a:rPr lang="en-US" sz="2200" b="1" dirty="0" smtClean="0">
                <a:latin typeface="Times New Roman" pitchFamily="18" charset="0"/>
                <a:cs typeface="Times New Roman" pitchFamily="18" charset="0"/>
              </a:rPr>
              <a:t>Delete Batch Module</a:t>
            </a:r>
            <a:r>
              <a:rPr lang="en-US" sz="2200" dirty="0" smtClean="0">
                <a:latin typeface="Times New Roman" pitchFamily="18" charset="0"/>
                <a:cs typeface="Times New Roman" pitchFamily="18" charset="0"/>
              </a:rPr>
              <a:t> in the </a:t>
            </a:r>
            <a:r>
              <a:rPr lang="en-US" sz="2200" b="1" dirty="0" smtClean="0">
                <a:latin typeface="Times New Roman" pitchFamily="18" charset="0"/>
                <a:cs typeface="Times New Roman" pitchFamily="18" charset="0"/>
              </a:rPr>
              <a:t>Automatic Timetable Generator</a:t>
            </a:r>
            <a:r>
              <a:rPr lang="en-US" sz="2200" dirty="0" smtClean="0">
                <a:latin typeface="Times New Roman" pitchFamily="18" charset="0"/>
                <a:cs typeface="Times New Roman" pitchFamily="18" charset="0"/>
              </a:rPr>
              <a:t> enables administrators to remove batches that are no longer needed. By selecting a batch from a list, administrators can delete it, ensuring that outdated or incorrect data is removed from the system. This helps maintain the accuracy and relevance of the timetable data, ensuring the timetable generation process is based on the current and correct set of batches. The module contributes to the overall management of the system, simplifying the process of cleaning up unnecessary or obsolete data.</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589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04356E-6FC8-683E-D337-621A4419C54E}"/>
              </a:ext>
            </a:extLst>
          </p:cNvPr>
          <p:cNvSpPr>
            <a:spLocks noGrp="1"/>
          </p:cNvSpPr>
          <p:nvPr>
            <p:ph type="title"/>
          </p:nvPr>
        </p:nvSpPr>
        <p:spPr>
          <a:xfrm>
            <a:off x="0" y="0"/>
            <a:ext cx="12192000" cy="681037"/>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RESULTS AND DISCUSSION</a:t>
            </a:r>
          </a:p>
        </p:txBody>
      </p:sp>
      <p:sp>
        <p:nvSpPr>
          <p:cNvPr id="5" name="Slide Number Placeholder 4">
            <a:extLst>
              <a:ext uri="{FF2B5EF4-FFF2-40B4-BE49-F238E27FC236}">
                <a16:creationId xmlns:a16="http://schemas.microsoft.com/office/drawing/2014/main" xmlns="" id="{BA6CD300-6FEA-6D2C-C5B2-700E7B4A8206}"/>
              </a:ext>
            </a:extLst>
          </p:cNvPr>
          <p:cNvSpPr>
            <a:spLocks noGrp="1"/>
          </p:cNvSpPr>
          <p:nvPr>
            <p:ph type="sldNum" sz="quarter" idx="12"/>
          </p:nvPr>
        </p:nvSpPr>
        <p:spPr/>
        <p:txBody>
          <a:bodyPr/>
          <a:lstStyle/>
          <a:p>
            <a:fld id="{672DB9CA-C85A-4E11-ADC0-8193E41C1656}" type="slidenum">
              <a:rPr lang="en-IN" b="1" smtClean="0">
                <a:solidFill>
                  <a:schemeClr val="tx1"/>
                </a:solidFill>
              </a:rPr>
              <a:pPr/>
              <a:t>15</a:t>
            </a:fld>
            <a:endParaRPr lang="en-IN" b="1" dirty="0">
              <a:solidFill>
                <a:schemeClr val="tx1"/>
              </a:solidFill>
            </a:endParaRPr>
          </a:p>
        </p:txBody>
      </p:sp>
      <p:pic>
        <p:nvPicPr>
          <p:cNvPr id="6" name="Picture 5" descr="Screenshot (153).png"/>
          <p:cNvPicPr/>
          <p:nvPr/>
        </p:nvPicPr>
        <p:blipFill>
          <a:blip r:embed="rId2"/>
          <a:srcRect l="4525" t="10000" r="8354" b="12000"/>
          <a:stretch>
            <a:fillRect/>
          </a:stretch>
        </p:blipFill>
        <p:spPr>
          <a:xfrm>
            <a:off x="595274" y="3357562"/>
            <a:ext cx="6215106" cy="3237190"/>
          </a:xfrm>
          <a:prstGeom prst="rect">
            <a:avLst/>
          </a:prstGeom>
        </p:spPr>
      </p:pic>
      <p:pic>
        <p:nvPicPr>
          <p:cNvPr id="7" name="Picture 6" descr="Screenshot (154).png"/>
          <p:cNvPicPr/>
          <p:nvPr/>
        </p:nvPicPr>
        <p:blipFill>
          <a:blip r:embed="rId3"/>
          <a:srcRect l="4642" t="9476" r="8895" b="12009"/>
          <a:stretch>
            <a:fillRect/>
          </a:stretch>
        </p:blipFill>
        <p:spPr>
          <a:xfrm>
            <a:off x="6024562" y="642918"/>
            <a:ext cx="5643602" cy="2714644"/>
          </a:xfrm>
          <a:prstGeom prst="rect">
            <a:avLst/>
          </a:prstGeom>
        </p:spPr>
      </p:pic>
      <p:sp>
        <p:nvSpPr>
          <p:cNvPr id="8" name="TextBox 7"/>
          <p:cNvSpPr txBox="1"/>
          <p:nvPr/>
        </p:nvSpPr>
        <p:spPr>
          <a:xfrm>
            <a:off x="1166778" y="1357298"/>
            <a:ext cx="3643338" cy="646331"/>
          </a:xfrm>
          <a:prstGeom prst="rect">
            <a:avLst/>
          </a:prstGeom>
          <a:noFill/>
        </p:spPr>
        <p:txBody>
          <a:bodyPr wrap="square" rtlCol="0">
            <a:spAutoFit/>
          </a:bodyPr>
          <a:lstStyle/>
          <a:p>
            <a:r>
              <a:rPr lang="en-US" dirty="0" smtClean="0">
                <a:latin typeface="Times New Roman" pitchFamily="18" charset="0"/>
                <a:cs typeface="Times New Roman" pitchFamily="18" charset="0"/>
              </a:rPr>
              <a:t>GENERATED TIMETABLE FOR PROFESSOR VIEW</a:t>
            </a:r>
          </a:p>
        </p:txBody>
      </p:sp>
      <p:sp>
        <p:nvSpPr>
          <p:cNvPr id="9" name="Right Arrow 8"/>
          <p:cNvSpPr/>
          <p:nvPr/>
        </p:nvSpPr>
        <p:spPr>
          <a:xfrm>
            <a:off x="4310050" y="1714488"/>
            <a:ext cx="107157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39074" y="4643446"/>
            <a:ext cx="3643338" cy="369332"/>
          </a:xfrm>
          <a:prstGeom prst="rect">
            <a:avLst/>
          </a:prstGeom>
          <a:noFill/>
        </p:spPr>
        <p:txBody>
          <a:bodyPr wrap="square" rtlCol="0">
            <a:spAutoFit/>
          </a:bodyPr>
          <a:lstStyle/>
          <a:p>
            <a:pPr algn="r"/>
            <a:r>
              <a:rPr lang="en-US" dirty="0" smtClean="0">
                <a:latin typeface="Times New Roman" pitchFamily="18" charset="0"/>
                <a:cs typeface="Times New Roman" pitchFamily="18" charset="0"/>
              </a:rPr>
              <a:t>GENERATED TIMETABLE</a:t>
            </a:r>
          </a:p>
        </p:txBody>
      </p:sp>
      <p:sp>
        <p:nvSpPr>
          <p:cNvPr id="11" name="Right Arrow 10"/>
          <p:cNvSpPr/>
          <p:nvPr/>
        </p:nvSpPr>
        <p:spPr>
          <a:xfrm rot="10800000">
            <a:off x="7381884" y="4714884"/>
            <a:ext cx="1071570"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42141167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150" y="857232"/>
            <a:ext cx="10515600" cy="4351338"/>
          </a:xfrm>
        </p:spPr>
        <p:txBody>
          <a:bodyPr>
            <a:noAutofit/>
          </a:bodyPr>
          <a:lstStyle/>
          <a:p>
            <a:pPr>
              <a:lnSpc>
                <a:spcPct val="150000"/>
              </a:lnSpc>
              <a:buClr>
                <a:srgbClr val="FF0000"/>
              </a:buClr>
            </a:pPr>
            <a:r>
              <a:rPr lang="en-US" sz="220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system automates the timetable generation process, reducing errors and administrative workload</a:t>
            </a:r>
            <a:r>
              <a:rPr lang="en-US" sz="2200" dirty="0" smtClean="0">
                <a:latin typeface="Times New Roman" pitchFamily="18" charset="0"/>
                <a:cs typeface="Times New Roman" pitchFamily="18" charset="0"/>
              </a:rPr>
              <a:t>.</a:t>
            </a: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Clr>
                <a:srgbClr val="FF0000"/>
              </a:buClr>
            </a:pPr>
            <a:r>
              <a:rPr lang="en-IN" sz="2200" dirty="0">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project features modular components for managing batches, courses, and professors, offering flexibility and customization.</a:t>
            </a: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Clr>
                <a:srgbClr val="FF0000"/>
              </a:buClr>
            </a:pPr>
            <a:r>
              <a:rPr lang="en-IN" sz="2200" dirty="0">
                <a:effectLst>
                  <a:outerShdw blurRad="38100" dist="38100" dir="2700000" algn="tl">
                    <a:srgbClr val="000000">
                      <a:alpha val="43137"/>
                    </a:srgbClr>
                  </a:outerShdw>
                </a:effectLst>
                <a:latin typeface="Times New Roman" pitchFamily="18" charset="0"/>
                <a:cs typeface="Times New Roman" pitchFamily="18" charset="0"/>
              </a:rPr>
              <a:t> </a:t>
            </a:r>
            <a:r>
              <a:rPr lang="en-US" sz="2200" dirty="0" smtClean="0">
                <a:latin typeface="Times New Roman" pitchFamily="18" charset="0"/>
                <a:cs typeface="Times New Roman" pitchFamily="18" charset="0"/>
              </a:rPr>
              <a:t>The </a:t>
            </a:r>
            <a:r>
              <a:rPr lang="en-US" sz="2200" b="1" dirty="0" smtClean="0">
                <a:latin typeface="Times New Roman" pitchFamily="18" charset="0"/>
                <a:cs typeface="Times New Roman" pitchFamily="18" charset="0"/>
              </a:rPr>
              <a:t>Greedy </a:t>
            </a:r>
            <a:r>
              <a:rPr lang="en-US" sz="2200" b="1" dirty="0" smtClean="0">
                <a:latin typeface="Times New Roman" pitchFamily="18" charset="0"/>
                <a:cs typeface="Times New Roman" pitchFamily="18" charset="0"/>
              </a:rPr>
              <a:t>Randomized Scheduling </a:t>
            </a:r>
            <a:r>
              <a:rPr lang="en-US" sz="2200" b="1" dirty="0" smtClean="0">
                <a:latin typeface="Times New Roman" pitchFamily="18" charset="0"/>
                <a:cs typeface="Times New Roman" pitchFamily="18" charset="0"/>
              </a:rPr>
              <a:t>Algorithm</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ensures </a:t>
            </a:r>
            <a:r>
              <a:rPr lang="en-US" sz="2200" dirty="0" smtClean="0">
                <a:latin typeface="Times New Roman" pitchFamily="18" charset="0"/>
                <a:cs typeface="Times New Roman" pitchFamily="18" charset="0"/>
              </a:rPr>
              <a:t>efficient and conflict-free timetable generation based on course and professor availability.</a:t>
            </a: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a:p>
            <a:pPr algn="just">
              <a:lnSpc>
                <a:spcPct val="150000"/>
              </a:lnSpc>
              <a:buClr>
                <a:srgbClr val="FF0000"/>
              </a:buClr>
            </a:pPr>
            <a:r>
              <a:rPr lang="en-US" sz="2200" dirty="0" smtClean="0">
                <a:latin typeface="Times New Roman" pitchFamily="18" charset="0"/>
                <a:cs typeface="Times New Roman" pitchFamily="18" charset="0"/>
              </a:rPr>
              <a:t>The </a:t>
            </a:r>
            <a:r>
              <a:rPr lang="en-US" sz="2200" dirty="0" smtClean="0">
                <a:latin typeface="Times New Roman" pitchFamily="18" charset="0"/>
                <a:cs typeface="Times New Roman" pitchFamily="18" charset="0"/>
              </a:rPr>
              <a:t>system is designed for future enhancements, including database integration and export functionality.</a:t>
            </a:r>
          </a:p>
          <a:p>
            <a:pPr algn="just">
              <a:lnSpc>
                <a:spcPct val="150000"/>
              </a:lnSpc>
              <a:buClr>
                <a:srgbClr val="FF0000"/>
              </a:buClr>
            </a:pPr>
            <a:endParaRPr lang="en-IN" sz="2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730D2D25-F808-2E84-D9B9-AFDF4295C52A}"/>
              </a:ext>
            </a:extLst>
          </p:cNvPr>
          <p:cNvSpPr>
            <a:spLocks noGrp="1"/>
          </p:cNvSpPr>
          <p:nvPr>
            <p:ph type="sldNum" sz="quarter" idx="12"/>
          </p:nvPr>
        </p:nvSpPr>
        <p:spPr/>
        <p:txBody>
          <a:bodyPr/>
          <a:lstStyle/>
          <a:p>
            <a:fld id="{672DB9CA-C85A-4E11-ADC0-8193E41C1656}" type="slidenum">
              <a:rPr lang="en-IN" b="1" smtClean="0">
                <a:solidFill>
                  <a:schemeClr val="tx1"/>
                </a:solidFill>
              </a:rPr>
              <a:pPr/>
              <a:t>16</a:t>
            </a:fld>
            <a:endParaRPr lang="en-IN" b="1" dirty="0">
              <a:solidFill>
                <a:schemeClr val="tx1"/>
              </a:solidFill>
            </a:endParaRPr>
          </a:p>
        </p:txBody>
      </p:sp>
    </p:spTree>
    <p:extLst>
      <p:ext uri="{BB962C8B-B14F-4D97-AF65-F5344CB8AC3E}">
        <p14:creationId xmlns:p14="http://schemas.microsoft.com/office/powerpoint/2010/main" xmlns="" val="2315211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936" y="2746016"/>
            <a:ext cx="10515600" cy="1325563"/>
          </a:xfrm>
        </p:spPr>
        <p:txBody>
          <a:bodyPr>
            <a:noAutofit/>
          </a:bodyPr>
          <a:lstStyle/>
          <a:p>
            <a:pPr algn="ctr"/>
            <a:r>
              <a:rPr lang="en-US" sz="9600" b="1" dirty="0">
                <a:solidFill>
                  <a:srgbClr val="FF0000"/>
                </a:solidFill>
                <a:effectLst>
                  <a:outerShdw blurRad="38100" dist="38100" dir="2700000" algn="tl">
                    <a:srgbClr val="000000">
                      <a:alpha val="43137"/>
                    </a:srgbClr>
                  </a:outerShdw>
                </a:effectLst>
              </a:rPr>
              <a:t>THANK YOU</a:t>
            </a:r>
            <a:endParaRPr lang="en-IN" sz="9600" b="1" dirty="0">
              <a:solidFill>
                <a:srgbClr val="FF0000"/>
              </a:solidFill>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xmlns="" id="{A4DB402E-B753-B603-33B2-F32A456D19BC}"/>
              </a:ext>
            </a:extLst>
          </p:cNvPr>
          <p:cNvSpPr>
            <a:spLocks noGrp="1"/>
          </p:cNvSpPr>
          <p:nvPr>
            <p:ph type="sldNum" sz="quarter" idx="12"/>
          </p:nvPr>
        </p:nvSpPr>
        <p:spPr>
          <a:xfrm>
            <a:off x="9448800" y="6492875"/>
            <a:ext cx="2743200" cy="365125"/>
          </a:xfrm>
        </p:spPr>
        <p:txBody>
          <a:bodyPr/>
          <a:lstStyle/>
          <a:p>
            <a:fld id="{672DB9CA-C85A-4E11-ADC0-8193E41C1656}" type="slidenum">
              <a:rPr lang="en-IN" b="1" smtClean="0">
                <a:solidFill>
                  <a:schemeClr val="tx1"/>
                </a:solidFill>
              </a:rPr>
              <a:pPr/>
              <a:t>17</a:t>
            </a:fld>
            <a:endParaRPr lang="en-IN" b="1" dirty="0">
              <a:solidFill>
                <a:schemeClr val="tx1"/>
              </a:solidFill>
            </a:endParaRPr>
          </a:p>
        </p:txBody>
      </p:sp>
    </p:spTree>
    <p:extLst>
      <p:ext uri="{BB962C8B-B14F-4D97-AF65-F5344CB8AC3E}">
        <p14:creationId xmlns:p14="http://schemas.microsoft.com/office/powerpoint/2010/main" xmlns="" val="33297825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07244" y="4422148"/>
            <a:ext cx="10602436" cy="2014853"/>
          </a:xfrm>
        </p:spPr>
        <p:txBody>
          <a:bodyPr>
            <a:normAutofit/>
          </a:bodyPr>
          <a:lstStyle/>
          <a:p>
            <a:pPr marL="0" indent="0">
              <a:buNone/>
            </a:pP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Guided by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Team</a:t>
            </a: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Mr.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Rajendra</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Kannammal</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Sanjay N (811722104130)</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Assistant Professor, CSE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Santhosh</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811722104133)</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Vigneshwaran</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811722104181)</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xmlns="" id="{BF565CA9-DAD9-64ED-2AB9-0930232FCD31}"/>
              </a:ext>
            </a:extLst>
          </p:cNvPr>
          <p:cNvSpPr>
            <a:spLocks noGrp="1"/>
          </p:cNvSpPr>
          <p:nvPr>
            <p:ph type="sldNum" sz="quarter" idx="12"/>
          </p:nvPr>
        </p:nvSpPr>
        <p:spPr>
          <a:xfrm>
            <a:off x="9311640" y="6437002"/>
            <a:ext cx="2743200" cy="365125"/>
          </a:xfrm>
        </p:spPr>
        <p:txBody>
          <a:bodyPr/>
          <a:lstStyle/>
          <a:p>
            <a:fld id="{672DB9CA-C85A-4E11-ADC0-8193E41C1656}" type="slidenum">
              <a:rPr lang="en-IN" b="1" smtClean="0">
                <a:solidFill>
                  <a:schemeClr val="tx1"/>
                </a:solidFill>
                <a:latin typeface="Times New Roman" panose="02020603050405020304" pitchFamily="18" charset="0"/>
                <a:cs typeface="Times New Roman" panose="02020603050405020304" pitchFamily="18" charset="0"/>
              </a:rPr>
              <a:pPr/>
              <a:t>2</a:t>
            </a:fld>
            <a:endParaRPr lang="en-IN" b="1" dirty="0">
              <a:solidFill>
                <a:schemeClr val="tx1"/>
              </a:solidFill>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xmlns="" id="{AF97A502-958A-FC6B-BDB0-7D11A34701C7}"/>
              </a:ext>
            </a:extLst>
          </p:cNvPr>
          <p:cNvSpPr txBox="1">
            <a:spLocks/>
          </p:cNvSpPr>
          <p:nvPr/>
        </p:nvSpPr>
        <p:spPr>
          <a:xfrm>
            <a:off x="0" y="1143635"/>
            <a:ext cx="12192000" cy="11379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AUTOMATIC TIMETABLE GENERATOR</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41403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41679"/>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endParaRPr lang="en-IN" sz="3600" dirty="0">
              <a:solidFill>
                <a:srgbClr val="FF0000"/>
              </a:solidFill>
            </a:endParaRPr>
          </a:p>
        </p:txBody>
      </p:sp>
      <p:sp>
        <p:nvSpPr>
          <p:cNvPr id="3" name="Content Placeholder 2"/>
          <p:cNvSpPr>
            <a:spLocks noGrp="1"/>
          </p:cNvSpPr>
          <p:nvPr>
            <p:ph idx="1"/>
          </p:nvPr>
        </p:nvSpPr>
        <p:spPr>
          <a:xfrm>
            <a:off x="738150" y="1142984"/>
            <a:ext cx="10662920" cy="4853324"/>
          </a:xfrm>
        </p:spPr>
        <p:txBody>
          <a:bodyPr>
            <a:noAutofit/>
          </a:bodyPr>
          <a:lstStyle/>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streamline the timetable creation process by automating the assignment of courses, professors, and time slots, reducing manual effort and errors.</a:t>
            </a:r>
            <a:endParaRPr lang="en-IN" sz="2500" dirty="0" smtClean="0">
              <a:latin typeface="Times New Roman" pitchFamily="18" charset="0"/>
              <a:cs typeface="Times New Roman" pitchFamily="18" charset="0"/>
            </a:endParaRPr>
          </a:p>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employ the Greedy Randomized Scheduling Algorithm for optimal utilization of available resources, ensuring balanced workloads and conflict-free schedules.</a:t>
            </a:r>
            <a:endParaRPr lang="en-IN" sz="2500" dirty="0" smtClean="0">
              <a:latin typeface="Times New Roman" pitchFamily="18" charset="0"/>
              <a:cs typeface="Times New Roman" pitchFamily="18" charset="0"/>
            </a:endParaRPr>
          </a:p>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provide an intuitive and interactive interface using Java layouts (</a:t>
            </a:r>
            <a:r>
              <a:rPr lang="en-US" sz="2500" dirty="0" err="1" smtClean="0">
                <a:latin typeface="Times New Roman" pitchFamily="18" charset="0"/>
                <a:cs typeface="Times New Roman" pitchFamily="18" charset="0"/>
              </a:rPr>
              <a:t>JFrame</a:t>
            </a:r>
            <a:r>
              <a:rPr lang="en-US" sz="2500" dirty="0" smtClean="0">
                <a:latin typeface="Times New Roman" pitchFamily="18" charset="0"/>
                <a:cs typeface="Times New Roman" pitchFamily="18" charset="0"/>
              </a:rPr>
              <a:t> and Swing), enabling seamless operation for users with minimal technical expertise.</a:t>
            </a:r>
            <a:endParaRPr lang="en-IN" sz="2500" dirty="0" smtClean="0">
              <a:latin typeface="Times New Roman" pitchFamily="18" charset="0"/>
              <a:cs typeface="Times New Roman" pitchFamily="18" charset="0"/>
            </a:endParaRPr>
          </a:p>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allow real-time modifications to schedules without relying on external databases, ensuring the system remains flexible to changing institutional needs.</a:t>
            </a:r>
            <a:endParaRPr lang="en-IN" sz="2500" dirty="0" smtClean="0">
              <a:latin typeface="Times New Roman" pitchFamily="18" charset="0"/>
              <a:cs typeface="Times New Roman" pitchFamily="18" charset="0"/>
            </a:endParaRPr>
          </a:p>
          <a:p>
            <a:pPr algn="just">
              <a:lnSpc>
                <a:spcPct val="100000"/>
              </a:lnSpc>
              <a:buClr>
                <a:srgbClr val="FF0000"/>
              </a:buClr>
            </a:pPr>
            <a:r>
              <a:rPr lang="en-IN" sz="2500"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To offer a modular system that enables administrators to independently create, manage, view, and delete batches, courses, and professors, ensuring streamlined management and customization.</a:t>
            </a:r>
            <a:endParaRPr lang="en-IN" sz="250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xmlns="" id="{DD0719CA-84EC-48A5-22A6-771E02128899}"/>
              </a:ext>
            </a:extLst>
          </p:cNvPr>
          <p:cNvSpPr>
            <a:spLocks noGrp="1"/>
          </p:cNvSpPr>
          <p:nvPr>
            <p:ph type="sldNum" sz="quarter" idx="12"/>
          </p:nvPr>
        </p:nvSpPr>
        <p:spPr/>
        <p:txBody>
          <a:bodyPr/>
          <a:lstStyle/>
          <a:p>
            <a:fld id="{672DB9CA-C85A-4E11-ADC0-8193E41C1656}" type="slidenum">
              <a:rPr lang="en-IN" b="1" smtClean="0">
                <a:solidFill>
                  <a:schemeClr val="tx1"/>
                </a:solidFill>
              </a:rPr>
              <a:pPr/>
              <a:t>3</a:t>
            </a:fld>
            <a:endParaRPr lang="en-IN" b="1">
              <a:solidFill>
                <a:schemeClr val="tx1"/>
              </a:solidFill>
            </a:endParaRPr>
          </a:p>
        </p:txBody>
      </p:sp>
    </p:spTree>
    <p:extLst>
      <p:ext uri="{BB962C8B-B14F-4D97-AF65-F5344CB8AC3E}">
        <p14:creationId xmlns:p14="http://schemas.microsoft.com/office/powerpoint/2010/main" xmlns="" val="1420511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98B144-E1E7-CE6B-C627-835A3E9237B8}"/>
              </a:ext>
            </a:extLst>
          </p:cNvPr>
          <p:cNvSpPr>
            <a:spLocks noGrp="1"/>
          </p:cNvSpPr>
          <p:nvPr>
            <p:ph type="title"/>
          </p:nvPr>
        </p:nvSpPr>
        <p:spPr>
          <a:xfrm>
            <a:off x="0" y="1"/>
            <a:ext cx="12192000" cy="802640"/>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p:txBody>
      </p:sp>
      <p:sp>
        <p:nvSpPr>
          <p:cNvPr id="5" name="Slide Number Placeholder 4">
            <a:extLst>
              <a:ext uri="{FF2B5EF4-FFF2-40B4-BE49-F238E27FC236}">
                <a16:creationId xmlns:a16="http://schemas.microsoft.com/office/drawing/2014/main" xmlns="" id="{FC48DD8C-1D8F-B9DE-4B9C-20A58B885B5A}"/>
              </a:ext>
            </a:extLst>
          </p:cNvPr>
          <p:cNvSpPr>
            <a:spLocks noGrp="1"/>
          </p:cNvSpPr>
          <p:nvPr>
            <p:ph type="sldNum" sz="quarter" idx="12"/>
          </p:nvPr>
        </p:nvSpPr>
        <p:spPr/>
        <p:txBody>
          <a:bodyPr/>
          <a:lstStyle/>
          <a:p>
            <a:fld id="{672DB9CA-C85A-4E11-ADC0-8193E41C1656}" type="slidenum">
              <a:rPr lang="en-IN" b="1" smtClean="0">
                <a:solidFill>
                  <a:schemeClr val="tx1"/>
                </a:solidFill>
              </a:rPr>
              <a:pPr/>
              <a:t>4</a:t>
            </a:fld>
            <a:endParaRPr lang="en-IN" b="1" dirty="0">
              <a:solidFill>
                <a:schemeClr val="tx1"/>
              </a:solidFill>
            </a:endParaRPr>
          </a:p>
        </p:txBody>
      </p:sp>
      <p:sp>
        <p:nvSpPr>
          <p:cNvPr id="6" name="TextBox 5"/>
          <p:cNvSpPr txBox="1"/>
          <p:nvPr/>
        </p:nvSpPr>
        <p:spPr>
          <a:xfrm>
            <a:off x="952464" y="1000108"/>
            <a:ext cx="10358510" cy="4870564"/>
          </a:xfrm>
          <a:prstGeom prst="rect">
            <a:avLst/>
          </a:prstGeom>
          <a:noFill/>
        </p:spPr>
        <p:txBody>
          <a:bodyPr wrap="square" rtlCol="0">
            <a:spAutoFit/>
          </a:bodyPr>
          <a:lstStyle/>
          <a:p>
            <a:pPr algn="just">
              <a:lnSpc>
                <a:spcPct val="150000"/>
              </a:lnSpc>
            </a:pPr>
            <a:r>
              <a:rPr lang="en-US" sz="2300" dirty="0" smtClean="0">
                <a:latin typeface="Times New Roman" pitchFamily="18" charset="0"/>
                <a:cs typeface="Times New Roman" pitchFamily="18" charset="0"/>
              </a:rPr>
              <a:t>The </a:t>
            </a:r>
            <a:r>
              <a:rPr lang="en-US" sz="2300" b="1" dirty="0" smtClean="0">
                <a:latin typeface="Times New Roman" pitchFamily="18" charset="0"/>
                <a:cs typeface="Times New Roman" pitchFamily="18" charset="0"/>
              </a:rPr>
              <a:t>Automatic Timetable Generator</a:t>
            </a:r>
            <a:r>
              <a:rPr lang="en-US" sz="2300" dirty="0" smtClean="0">
                <a:latin typeface="Times New Roman" pitchFamily="18" charset="0"/>
                <a:cs typeface="Times New Roman" pitchFamily="18" charset="0"/>
              </a:rPr>
              <a:t> is an advanced Java-based application aimed at automating the scheduling process for educational institutions. Developed using Java layouts like </a:t>
            </a:r>
            <a:r>
              <a:rPr lang="en-US" sz="2300" dirty="0" err="1" smtClean="0">
                <a:latin typeface="Times New Roman" pitchFamily="18" charset="0"/>
                <a:cs typeface="Times New Roman" pitchFamily="18" charset="0"/>
              </a:rPr>
              <a:t>JFrame</a:t>
            </a:r>
            <a:r>
              <a:rPr lang="en-US" sz="2300" dirty="0" smtClean="0">
                <a:latin typeface="Times New Roman" pitchFamily="18" charset="0"/>
                <a:cs typeface="Times New Roman" pitchFamily="18" charset="0"/>
              </a:rPr>
              <a:t> and Swing, the system leverages the </a:t>
            </a:r>
            <a:r>
              <a:rPr lang="en-US" sz="2300" b="1" dirty="0" smtClean="0">
                <a:latin typeface="Times New Roman" pitchFamily="18" charset="0"/>
                <a:cs typeface="Times New Roman" pitchFamily="18" charset="0"/>
              </a:rPr>
              <a:t>Greedy Randomized Scheduling Algorithm</a:t>
            </a:r>
            <a:r>
              <a:rPr lang="en-US" sz="2300" dirty="0" smtClean="0">
                <a:latin typeface="Times New Roman" pitchFamily="18" charset="0"/>
                <a:cs typeface="Times New Roman" pitchFamily="18" charset="0"/>
              </a:rPr>
              <a:t> to allocate courses, professors, and time slots effectively. Its modular design includes features to create and manage batches, courses, and professors, along with options to view and delete data. The intuitive interface enables administrators to generate and manage timetables dynamically without relying on external databases. By eliminating manual scheduling challenges, the system improves accuracy, reduces administrative workload, and enhances productivity. </a:t>
            </a: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xmlns="" val="20641802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a:extLst>
              <a:ext uri="{FF2B5EF4-FFF2-40B4-BE49-F238E27FC236}">
                <a16:creationId xmlns:a16="http://schemas.microsoft.com/office/drawing/2014/main" xmlns="" id="{51458D68-90BE-78C0-2D1F-5F06A014E9AE}"/>
              </a:ext>
            </a:extLst>
          </p:cNvPr>
          <p:cNvSpPr>
            <a:spLocks noGrp="1"/>
          </p:cNvSpPr>
          <p:nvPr/>
        </p:nvSpPr>
        <p:spPr>
          <a:xfrm>
            <a:off x="8753993" y="62420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3" name="Slide Number Placeholder 2">
            <a:extLst>
              <a:ext uri="{FF2B5EF4-FFF2-40B4-BE49-F238E27FC236}">
                <a16:creationId xmlns:a16="http://schemas.microsoft.com/office/drawing/2014/main" xmlns="" id="{DA96CADC-10C3-2DD9-AD6B-3084811AC52C}"/>
              </a:ext>
            </a:extLst>
          </p:cNvPr>
          <p:cNvSpPr>
            <a:spLocks noGrp="1"/>
          </p:cNvSpPr>
          <p:nvPr>
            <p:ph type="sldNum" sz="quarter" idx="12"/>
          </p:nvPr>
        </p:nvSpPr>
        <p:spPr/>
        <p:txBody>
          <a:bodyPr/>
          <a:lstStyle/>
          <a:p>
            <a:fld id="{672DB9CA-C85A-4E11-ADC0-8193E41C1656}" type="slidenum">
              <a:rPr lang="en-IN" b="1" smtClean="0">
                <a:solidFill>
                  <a:schemeClr val="tx1"/>
                </a:solidFill>
              </a:rPr>
              <a:pPr/>
              <a:t>5</a:t>
            </a:fld>
            <a:endParaRPr lang="en-IN" b="1" dirty="0">
              <a:solidFill>
                <a:schemeClr val="tx1"/>
              </a:solidFill>
            </a:endParaRPr>
          </a:p>
        </p:txBody>
      </p:sp>
      <p:sp>
        <p:nvSpPr>
          <p:cNvPr id="10" name="Rectangle 9">
            <a:extLst>
              <a:ext uri="{FF2B5EF4-FFF2-40B4-BE49-F238E27FC236}">
                <a16:creationId xmlns:a16="http://schemas.microsoft.com/office/drawing/2014/main" xmlns="" id="{484444ED-5485-8FAF-9816-CC5770D0B3F8}"/>
              </a:ext>
            </a:extLst>
          </p:cNvPr>
          <p:cNvSpPr/>
          <p:nvPr/>
        </p:nvSpPr>
        <p:spPr>
          <a:xfrm>
            <a:off x="3381356" y="-56272"/>
            <a:ext cx="5199693" cy="646331"/>
          </a:xfrm>
          <a:prstGeom prst="rect">
            <a:avLst/>
          </a:prstGeom>
          <a:noFill/>
        </p:spPr>
        <p:txBody>
          <a:bodyPr wrap="none" lIns="91440" tIns="45720" rIns="91440" bIns="45720">
            <a:spAutoFit/>
          </a:bodyPr>
          <a:lstStyle/>
          <a:p>
            <a:pPr algn="ctr"/>
            <a:r>
              <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xmlns="" id="{91E44D4C-0BF0-DCBC-B59B-935575E417E9}"/>
              </a:ext>
            </a:extLst>
          </p:cNvPr>
          <p:cNvGraphicFramePr>
            <a:graphicFrameLocks noGrp="1"/>
          </p:cNvGraphicFramePr>
          <p:nvPr>
            <p:extLst>
              <p:ext uri="{D42A27DB-BD31-4B8C-83A1-F6EECF244321}">
                <p14:modId xmlns:p14="http://schemas.microsoft.com/office/powerpoint/2010/main" xmlns="" val="1229083777"/>
              </p:ext>
            </p:extLst>
          </p:nvPr>
        </p:nvGraphicFramePr>
        <p:xfrm>
          <a:off x="0" y="760952"/>
          <a:ext cx="12192000" cy="6074837"/>
        </p:xfrm>
        <a:graphic>
          <a:graphicData uri="http://schemas.openxmlformats.org/drawingml/2006/table">
            <a:tbl>
              <a:tblPr firstRow="1" bandRow="1">
                <a:tableStyleId>{93296810-A885-4BE3-A3E7-6D5BEEA58F35}</a:tableStyleId>
              </a:tblPr>
              <a:tblGrid>
                <a:gridCol w="2438400">
                  <a:extLst>
                    <a:ext uri="{9D8B030D-6E8A-4147-A177-3AD203B41FA5}">
                      <a16:colId xmlns:a16="http://schemas.microsoft.com/office/drawing/2014/main" xmlns="" val="1458285663"/>
                    </a:ext>
                  </a:extLst>
                </a:gridCol>
                <a:gridCol w="2228840">
                  <a:extLst>
                    <a:ext uri="{9D8B030D-6E8A-4147-A177-3AD203B41FA5}">
                      <a16:colId xmlns:a16="http://schemas.microsoft.com/office/drawing/2014/main" xmlns="" val="109330403"/>
                    </a:ext>
                  </a:extLst>
                </a:gridCol>
                <a:gridCol w="2428892">
                  <a:extLst>
                    <a:ext uri="{9D8B030D-6E8A-4147-A177-3AD203B41FA5}">
                      <a16:colId xmlns:a16="http://schemas.microsoft.com/office/drawing/2014/main" xmlns="" val="3321216741"/>
                    </a:ext>
                  </a:extLst>
                </a:gridCol>
                <a:gridCol w="2657468">
                  <a:extLst>
                    <a:ext uri="{9D8B030D-6E8A-4147-A177-3AD203B41FA5}">
                      <a16:colId xmlns:a16="http://schemas.microsoft.com/office/drawing/2014/main" xmlns="" val="2877018546"/>
                    </a:ext>
                  </a:extLst>
                </a:gridCol>
                <a:gridCol w="2438400">
                  <a:extLst>
                    <a:ext uri="{9D8B030D-6E8A-4147-A177-3AD203B41FA5}">
                      <a16:colId xmlns:a16="http://schemas.microsoft.com/office/drawing/2014/main" xmlns="" val="1421465586"/>
                    </a:ext>
                  </a:extLst>
                </a:gridCol>
              </a:tblGrid>
              <a:tr h="869311">
                <a:tc>
                  <a:txBody>
                    <a:bodyPr/>
                    <a:lstStyle/>
                    <a:p>
                      <a:pPr algn="ctr"/>
                      <a:r>
                        <a:rPr lang="en-US" sz="2400" dirty="0">
                          <a:latin typeface="Times New Roman" pitchFamily="18" charset="0"/>
                          <a:cs typeface="Times New Roman" pitchFamily="18" charset="0"/>
                        </a:rPr>
                        <a:t>TITLE OF THE PAPER</a:t>
                      </a:r>
                    </a:p>
                  </a:txBody>
                  <a:tcPr anchor="ctr"/>
                </a:tc>
                <a:tc>
                  <a:txBody>
                    <a:bodyPr/>
                    <a:lstStyle/>
                    <a:p>
                      <a:pPr algn="ctr"/>
                      <a:r>
                        <a:rPr lang="en-US" sz="2400" dirty="0">
                          <a:latin typeface="Times New Roman" pitchFamily="18" charset="0"/>
                          <a:cs typeface="Times New Roman" pitchFamily="18" charset="0"/>
                        </a:rPr>
                        <a:t>AUTHOR (S)</a:t>
                      </a:r>
                    </a:p>
                  </a:txBody>
                  <a:tcPr anchor="ctr"/>
                </a:tc>
                <a:tc>
                  <a:txBody>
                    <a:bodyPr/>
                    <a:lstStyle/>
                    <a:p>
                      <a:pPr algn="ctr"/>
                      <a:r>
                        <a:rPr lang="en-US" sz="2400" dirty="0">
                          <a:latin typeface="Times New Roman" pitchFamily="18" charset="0"/>
                          <a:cs typeface="Times New Roman" pitchFamily="18" charset="0"/>
                        </a:rPr>
                        <a:t>PUBLISHER</a:t>
                      </a:r>
                    </a:p>
                  </a:txBody>
                  <a:tcPr anchor="ctr"/>
                </a:tc>
                <a:tc>
                  <a:txBody>
                    <a:bodyPr/>
                    <a:lstStyle/>
                    <a:p>
                      <a:pPr algn="ctr"/>
                      <a:r>
                        <a:rPr lang="en-US" sz="2400" dirty="0">
                          <a:latin typeface="Times New Roman" pitchFamily="18" charset="0"/>
                          <a:cs typeface="Times New Roman" pitchFamily="18" charset="0"/>
                        </a:rPr>
                        <a:t>PAPER GIST</a:t>
                      </a:r>
                    </a:p>
                  </a:txBody>
                  <a:tcPr anchor="ctr"/>
                </a:tc>
                <a:tc>
                  <a:txBody>
                    <a:bodyPr/>
                    <a:lstStyle/>
                    <a:p>
                      <a:pPr algn="ctr"/>
                      <a:r>
                        <a:rPr lang="en-US" sz="2400" dirty="0">
                          <a:latin typeface="Times New Roman" pitchFamily="18" charset="0"/>
                          <a:cs typeface="Times New Roman" pitchFamily="18" charset="0"/>
                        </a:rPr>
                        <a:t>TECHNOLOGY USED</a:t>
                      </a:r>
                    </a:p>
                  </a:txBody>
                  <a:tcPr anchor="ctr"/>
                </a:tc>
                <a:extLst>
                  <a:ext uri="{0D108BD9-81ED-4DB2-BD59-A6C34878D82A}">
                    <a16:rowId xmlns:a16="http://schemas.microsoft.com/office/drawing/2014/main" xmlns="" val="583417673"/>
                  </a:ext>
                </a:extLst>
              </a:tr>
              <a:tr h="1273828">
                <a:tc>
                  <a:txBody>
                    <a:bodyPr/>
                    <a:lstStyle/>
                    <a:p>
                      <a:r>
                        <a:rPr lang="en-US" sz="1700" b="0" kern="1200" dirty="0" smtClean="0">
                          <a:solidFill>
                            <a:schemeClr val="dk1"/>
                          </a:solidFill>
                          <a:latin typeface="Times New Roman" pitchFamily="18" charset="0"/>
                          <a:ea typeface="+mn-ea"/>
                          <a:cs typeface="Times New Roman" pitchFamily="18" charset="0"/>
                        </a:rPr>
                        <a:t>Timetable generation algorithms based on Genetic Algorithm</a:t>
                      </a:r>
                      <a:endParaRPr lang="en-US" sz="1700" b="0" dirty="0">
                        <a:latin typeface="Times New Roman" pitchFamily="18" charset="0"/>
                        <a:cs typeface="Times New Roman" pitchFamily="18" charset="0"/>
                      </a:endParaRPr>
                    </a:p>
                  </a:txBody>
                  <a:tcPr/>
                </a:tc>
                <a:tc>
                  <a:txBody>
                    <a:bodyPr/>
                    <a:lstStyle/>
                    <a:p>
                      <a:r>
                        <a:rPr lang="en-US" sz="1700" b="0" kern="1200" dirty="0" err="1" smtClean="0">
                          <a:solidFill>
                            <a:schemeClr val="dk1"/>
                          </a:solidFill>
                          <a:latin typeface="Times New Roman" pitchFamily="18" charset="0"/>
                          <a:ea typeface="+mn-ea"/>
                          <a:cs typeface="Times New Roman" pitchFamily="18" charset="0"/>
                        </a:rPr>
                        <a:t>Anisha</a:t>
                      </a:r>
                      <a:r>
                        <a:rPr lang="en-US" sz="1700" b="0" kern="1200" dirty="0" smtClean="0">
                          <a:solidFill>
                            <a:schemeClr val="dk1"/>
                          </a:solidFill>
                          <a:latin typeface="Times New Roman" pitchFamily="18" charset="0"/>
                          <a:ea typeface="+mn-ea"/>
                          <a:cs typeface="Times New Roman" pitchFamily="18" charset="0"/>
                        </a:rPr>
                        <a:t> Jain, </a:t>
                      </a:r>
                      <a:r>
                        <a:rPr lang="en-US" sz="1700" b="0" kern="1200" dirty="0" err="1" smtClean="0">
                          <a:solidFill>
                            <a:schemeClr val="dk1"/>
                          </a:solidFill>
                          <a:latin typeface="Times New Roman" pitchFamily="18" charset="0"/>
                          <a:ea typeface="+mn-ea"/>
                          <a:cs typeface="Times New Roman" pitchFamily="18" charset="0"/>
                        </a:rPr>
                        <a:t>Ganapathy</a:t>
                      </a:r>
                      <a:r>
                        <a:rPr lang="en-US" sz="1700" b="0" kern="1200" dirty="0" smtClean="0">
                          <a:solidFill>
                            <a:schemeClr val="dk1"/>
                          </a:solidFill>
                          <a:latin typeface="Times New Roman" pitchFamily="18" charset="0"/>
                          <a:ea typeface="+mn-ea"/>
                          <a:cs typeface="Times New Roman" pitchFamily="18" charset="0"/>
                        </a:rPr>
                        <a:t> S C </a:t>
                      </a:r>
                      <a:r>
                        <a:rPr lang="en-US" sz="1700" b="0" kern="1200" dirty="0" err="1" smtClean="0">
                          <a:solidFill>
                            <a:schemeClr val="dk1"/>
                          </a:solidFill>
                          <a:latin typeface="Times New Roman" pitchFamily="18" charset="0"/>
                          <a:ea typeface="+mn-ea"/>
                          <a:cs typeface="Times New Roman" pitchFamily="18" charset="0"/>
                        </a:rPr>
                        <a:t>Aiyer</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Harshita</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Goel</a:t>
                      </a:r>
                      <a:endParaRPr lang="en-US" sz="1700" b="0" kern="1200" dirty="0" smtClean="0">
                        <a:solidFill>
                          <a:schemeClr val="dk1"/>
                        </a:solidFill>
                        <a:latin typeface="Times New Roman" pitchFamily="18" charset="0"/>
                        <a:ea typeface="+mn-ea"/>
                        <a:cs typeface="Times New Roman" pitchFamily="18" charset="0"/>
                      </a:endParaRPr>
                    </a:p>
                  </a:txBody>
                  <a:tcPr/>
                </a:tc>
                <a:tc>
                  <a:txBody>
                    <a:bodyPr/>
                    <a:lstStyle/>
                    <a:p>
                      <a:r>
                        <a:rPr lang="en-US" sz="1700" dirty="0" smtClean="0">
                          <a:latin typeface="Times New Roman" pitchFamily="18" charset="0"/>
                          <a:cs typeface="Times New Roman" pitchFamily="18" charset="0"/>
                        </a:rPr>
                        <a:t>International Journal of Advanced Research in Computer and Communication Engineering</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Comparison of Genetic and heuristic algorithms for solving the complex NP-hard timetabling problem.</a:t>
                      </a:r>
                    </a:p>
                  </a:txBody>
                  <a:tcPr/>
                </a:tc>
                <a:tc>
                  <a:txBody>
                    <a:bodyPr/>
                    <a:lstStyle/>
                    <a:p>
                      <a:r>
                        <a:rPr lang="en-US" sz="1700" dirty="0" smtClean="0">
                          <a:latin typeface="Times New Roman" pitchFamily="18" charset="0"/>
                          <a:cs typeface="Times New Roman" pitchFamily="18" charset="0"/>
                        </a:rPr>
                        <a:t>Genetic Algorithm,</a:t>
                      </a:r>
                    </a:p>
                    <a:p>
                      <a:r>
                        <a:rPr lang="en-US" sz="1700" dirty="0" smtClean="0">
                          <a:latin typeface="Times New Roman" pitchFamily="18" charset="0"/>
                          <a:cs typeface="Times New Roman" pitchFamily="18" charset="0"/>
                        </a:rPr>
                        <a:t>Python</a:t>
                      </a:r>
                      <a:endParaRPr lang="en-US" sz="1700" dirty="0">
                        <a:latin typeface="Times New Roman" pitchFamily="18" charset="0"/>
                        <a:cs typeface="Times New Roman" pitchFamily="18" charset="0"/>
                      </a:endParaRPr>
                    </a:p>
                  </a:txBody>
                  <a:tcPr/>
                </a:tc>
                <a:extLst>
                  <a:ext uri="{0D108BD9-81ED-4DB2-BD59-A6C34878D82A}">
                    <a16:rowId xmlns:a16="http://schemas.microsoft.com/office/drawing/2014/main" xmlns="" val="1168724830"/>
                  </a:ext>
                </a:extLst>
              </a:tr>
              <a:tr h="1168110">
                <a:tc>
                  <a:txBody>
                    <a:bodyPr/>
                    <a:lstStyle/>
                    <a:p>
                      <a:r>
                        <a:rPr lang="en-US" sz="1700" b="0" kern="1200" dirty="0" smtClean="0">
                          <a:solidFill>
                            <a:schemeClr val="dk1"/>
                          </a:solidFill>
                          <a:latin typeface="Times New Roman" pitchFamily="18" charset="0"/>
                          <a:ea typeface="+mn-ea"/>
                          <a:cs typeface="Times New Roman" pitchFamily="18" charset="0"/>
                        </a:rPr>
                        <a:t>Timetable Generation System</a:t>
                      </a:r>
                      <a:endParaRPr lang="en-US" sz="1700" b="0" dirty="0">
                        <a:latin typeface="Times New Roman" pitchFamily="18" charset="0"/>
                        <a:cs typeface="Times New Roman" pitchFamily="18" charset="0"/>
                      </a:endParaRPr>
                    </a:p>
                  </a:txBody>
                  <a:tcPr/>
                </a:tc>
                <a:tc>
                  <a:txBody>
                    <a:bodyPr/>
                    <a:lstStyle/>
                    <a:p>
                      <a:r>
                        <a:rPr lang="en-US" sz="1700" b="0" kern="1200" dirty="0" err="1" smtClean="0">
                          <a:solidFill>
                            <a:schemeClr val="dk1"/>
                          </a:solidFill>
                          <a:latin typeface="Times New Roman" pitchFamily="18" charset="0"/>
                          <a:ea typeface="+mn-ea"/>
                          <a:cs typeface="Times New Roman" pitchFamily="18" charset="0"/>
                        </a:rPr>
                        <a:t>Gaurav</a:t>
                      </a:r>
                      <a:r>
                        <a:rPr lang="en-US" sz="1700" b="0" kern="1200" dirty="0" smtClean="0">
                          <a:solidFill>
                            <a:schemeClr val="dk1"/>
                          </a:solidFill>
                          <a:latin typeface="Times New Roman" pitchFamily="18" charset="0"/>
                          <a:ea typeface="+mn-ea"/>
                          <a:cs typeface="Times New Roman" pitchFamily="18" charset="0"/>
                        </a:rPr>
                        <a:t> Kumar, </a:t>
                      </a:r>
                      <a:r>
                        <a:rPr lang="en-US" sz="1700" b="0" kern="1200" dirty="0" err="1" smtClean="0">
                          <a:solidFill>
                            <a:schemeClr val="dk1"/>
                          </a:solidFill>
                          <a:latin typeface="Times New Roman" pitchFamily="18" charset="0"/>
                          <a:ea typeface="+mn-ea"/>
                          <a:cs typeface="Times New Roman" pitchFamily="18" charset="0"/>
                        </a:rPr>
                        <a:t>Aishwarya</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Raut</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Apeksha</a:t>
                      </a:r>
                      <a:r>
                        <a:rPr lang="en-US" sz="1700" b="0" kern="1200" dirty="0" smtClean="0">
                          <a:solidFill>
                            <a:schemeClr val="dk1"/>
                          </a:solidFill>
                          <a:latin typeface="Times New Roman" pitchFamily="18" charset="0"/>
                          <a:ea typeface="+mn-ea"/>
                          <a:cs typeface="Times New Roman" pitchFamily="18" charset="0"/>
                        </a:rPr>
                        <a:t> Patel</a:t>
                      </a:r>
                      <a:endParaRPr lang="en-US" sz="1700" b="0" dirty="0">
                        <a:latin typeface="Times New Roman" pitchFamily="18" charset="0"/>
                        <a:cs typeface="Times New Roman" pitchFamily="18" charset="0"/>
                      </a:endParaRPr>
                    </a:p>
                  </a:txBody>
                  <a:tcPr/>
                </a:tc>
                <a:tc>
                  <a:txBody>
                    <a:bodyPr/>
                    <a:lstStyle/>
                    <a:p>
                      <a:r>
                        <a:rPr lang="en-US" sz="1700" dirty="0" smtClean="0">
                          <a:latin typeface="Times New Roman" pitchFamily="18" charset="0"/>
                          <a:cs typeface="Times New Roman" pitchFamily="18" charset="0"/>
                        </a:rPr>
                        <a:t>International Journal of Science, Engineering and Technology</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Automated timetable generation using genetic algorithm to reduce complexity and workload.</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Web Development, Database, Virtual Queue.</a:t>
                      </a:r>
                    </a:p>
                  </a:txBody>
                  <a:tcPr/>
                </a:tc>
                <a:extLst>
                  <a:ext uri="{0D108BD9-81ED-4DB2-BD59-A6C34878D82A}">
                    <a16:rowId xmlns:a16="http://schemas.microsoft.com/office/drawing/2014/main" xmlns="" val="1660361405"/>
                  </a:ext>
                </a:extLst>
              </a:tr>
              <a:tr h="12052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0" i="0" kern="1200" dirty="0" smtClean="0">
                          <a:solidFill>
                            <a:schemeClr val="dk1"/>
                          </a:solidFill>
                          <a:latin typeface="Times New Roman" pitchFamily="18" charset="0"/>
                          <a:ea typeface="+mn-ea"/>
                          <a:cs typeface="Times New Roman" pitchFamily="18" charset="0"/>
                        </a:rPr>
                        <a:t>A Study On Automatic Timetable Generator</a:t>
                      </a:r>
                    </a:p>
                    <a:p>
                      <a:endParaRPr lang="en-US" sz="1700" dirty="0">
                        <a:latin typeface="Times New Roman" pitchFamily="18" charset="0"/>
                        <a:cs typeface="Times New Roman" pitchFamily="18" charset="0"/>
                      </a:endParaRPr>
                    </a:p>
                  </a:txBody>
                  <a:tcPr/>
                </a:tc>
                <a:tc>
                  <a:txBody>
                    <a:bodyPr/>
                    <a:lstStyle/>
                    <a:p>
                      <a:r>
                        <a:rPr lang="en-US" sz="1700" b="0" u="none" kern="1200" dirty="0" err="1" smtClean="0">
                          <a:solidFill>
                            <a:schemeClr val="tx1"/>
                          </a:solidFill>
                          <a:latin typeface="Times New Roman" pitchFamily="18" charset="0"/>
                          <a:ea typeface="+mn-ea"/>
                          <a:cs typeface="Times New Roman" pitchFamily="18" charset="0"/>
                        </a:rPr>
                        <a:t>Parkavi</a:t>
                      </a:r>
                      <a:r>
                        <a:rPr lang="en-US" sz="1700" b="0" u="none" kern="1200" dirty="0" smtClean="0">
                          <a:solidFill>
                            <a:schemeClr val="tx1"/>
                          </a:solidFill>
                          <a:latin typeface="Times New Roman" pitchFamily="18" charset="0"/>
                          <a:ea typeface="+mn-ea"/>
                          <a:cs typeface="Times New Roman" pitchFamily="18" charset="0"/>
                        </a:rPr>
                        <a:t> A</a:t>
                      </a:r>
                      <a:endParaRPr lang="en-US" sz="1700" b="0" u="none" dirty="0">
                        <a:solidFill>
                          <a:schemeClr val="tx1"/>
                        </a:solidFill>
                        <a:latin typeface="Times New Roman" pitchFamily="18" charset="0"/>
                        <a:cs typeface="Times New Roman" pitchFamily="18" charset="0"/>
                      </a:endParaRPr>
                    </a:p>
                  </a:txBody>
                  <a:tcPr/>
                </a:tc>
                <a:tc>
                  <a:txBody>
                    <a:bodyPr/>
                    <a:lstStyle/>
                    <a:p>
                      <a:r>
                        <a:rPr lang="en-US" sz="1700" dirty="0" smtClean="0">
                          <a:latin typeface="Times New Roman" pitchFamily="18" charset="0"/>
                          <a:cs typeface="Times New Roman" pitchFamily="18" charset="0"/>
                        </a:rPr>
                        <a:t>International Journal of Innovative Research and Growth</a:t>
                      </a:r>
                      <a:endParaRPr lang="en-US" sz="17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Timetable generation using heuristic, and resource scheduling algorithms to optimize resource usage.</a:t>
                      </a:r>
                    </a:p>
                  </a:txBody>
                  <a:tcPr/>
                </a:tc>
                <a:tc>
                  <a:txBody>
                    <a:bodyPr/>
                    <a:lstStyle/>
                    <a:p>
                      <a:r>
                        <a:rPr lang="en-US" sz="1700" dirty="0" smtClean="0">
                          <a:latin typeface="Times New Roman" pitchFamily="18" charset="0"/>
                          <a:cs typeface="Times New Roman" pitchFamily="18" charset="0"/>
                        </a:rPr>
                        <a:t>Heuristic Algorithm, Resource Scheduling.</a:t>
                      </a:r>
                    </a:p>
                    <a:p>
                      <a:endParaRPr lang="en-US" sz="1700" dirty="0">
                        <a:latin typeface="Times New Roman" pitchFamily="18" charset="0"/>
                        <a:cs typeface="Times New Roman" pitchFamily="18" charset="0"/>
                      </a:endParaRPr>
                    </a:p>
                  </a:txBody>
                  <a:tcPr/>
                </a:tc>
                <a:extLst>
                  <a:ext uri="{0D108BD9-81ED-4DB2-BD59-A6C34878D82A}">
                    <a16:rowId xmlns:a16="http://schemas.microsoft.com/office/drawing/2014/main" xmlns="" val="2827881711"/>
                  </a:ext>
                </a:extLst>
              </a:tr>
              <a:tr h="1445308">
                <a:tc>
                  <a:txBody>
                    <a:bodyPr/>
                    <a:lstStyle/>
                    <a:p>
                      <a:r>
                        <a:rPr lang="en-US" sz="1700" b="0" kern="1200" dirty="0" smtClean="0">
                          <a:solidFill>
                            <a:schemeClr val="dk1"/>
                          </a:solidFill>
                          <a:latin typeface="Times New Roman" pitchFamily="18" charset="0"/>
                          <a:ea typeface="+mn-ea"/>
                          <a:cs typeface="Times New Roman" pitchFamily="18" charset="0"/>
                        </a:rPr>
                        <a:t>Survey Paper on Automatic Timetable Generator</a:t>
                      </a:r>
                      <a:endParaRPr lang="en-US" sz="1700" b="0" dirty="0">
                        <a:latin typeface="Times New Roman" pitchFamily="18" charset="0"/>
                        <a:cs typeface="Times New Roman" pitchFamily="18" charset="0"/>
                      </a:endParaRPr>
                    </a:p>
                  </a:txBody>
                  <a:tcPr/>
                </a:tc>
                <a:tc>
                  <a:txBody>
                    <a:bodyPr/>
                    <a:lstStyle/>
                    <a:p>
                      <a:r>
                        <a:rPr lang="en-US" sz="1700" b="0" kern="1200" dirty="0" err="1" smtClean="0">
                          <a:solidFill>
                            <a:schemeClr val="dk1"/>
                          </a:solidFill>
                          <a:latin typeface="Times New Roman" pitchFamily="18" charset="0"/>
                          <a:ea typeface="+mn-ea"/>
                          <a:cs typeface="Times New Roman" pitchFamily="18" charset="0"/>
                        </a:rPr>
                        <a:t>Ankit</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Pounikar</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Hrushikesh</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Bhandage</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Tanvi</a:t>
                      </a:r>
                      <a:r>
                        <a:rPr lang="en-US" sz="1700" b="0" kern="1200" dirty="0" smtClean="0">
                          <a:solidFill>
                            <a:schemeClr val="dk1"/>
                          </a:solidFill>
                          <a:latin typeface="Times New Roman" pitchFamily="18" charset="0"/>
                          <a:ea typeface="+mn-ea"/>
                          <a:cs typeface="Times New Roman" pitchFamily="18" charset="0"/>
                        </a:rPr>
                        <a:t> </a:t>
                      </a:r>
                      <a:r>
                        <a:rPr lang="en-US" sz="1700" b="0" kern="1200" dirty="0" err="1" smtClean="0">
                          <a:solidFill>
                            <a:schemeClr val="dk1"/>
                          </a:solidFill>
                          <a:latin typeface="Times New Roman" pitchFamily="18" charset="0"/>
                          <a:ea typeface="+mn-ea"/>
                          <a:cs typeface="Times New Roman" pitchFamily="18" charset="0"/>
                        </a:rPr>
                        <a:t>Borade</a:t>
                      </a:r>
                      <a:r>
                        <a:rPr lang="en-US" sz="1700" b="0" kern="1200" dirty="0" smtClean="0">
                          <a:solidFill>
                            <a:schemeClr val="dk1"/>
                          </a:solidFill>
                          <a:latin typeface="Times New Roman" pitchFamily="18" charset="0"/>
                          <a:ea typeface="+mn-ea"/>
                          <a:cs typeface="Times New Roman" pitchFamily="18" charset="0"/>
                        </a:rPr>
                        <a:t>, S. H. </a:t>
                      </a:r>
                      <a:r>
                        <a:rPr lang="en-US" sz="1700" b="0" kern="1200" dirty="0" err="1" smtClean="0">
                          <a:solidFill>
                            <a:schemeClr val="dk1"/>
                          </a:solidFill>
                          <a:latin typeface="Times New Roman" pitchFamily="18" charset="0"/>
                          <a:ea typeface="+mn-ea"/>
                          <a:cs typeface="Times New Roman" pitchFamily="18" charset="0"/>
                        </a:rPr>
                        <a:t>Lokhande</a:t>
                      </a:r>
                      <a:endParaRPr lang="en-US" sz="1700" b="0" kern="1200" dirty="0" smtClean="0">
                        <a:solidFill>
                          <a:schemeClr val="dk1"/>
                        </a:solidFill>
                        <a:latin typeface="Times New Roman" pitchFamily="18" charset="0"/>
                        <a:ea typeface="+mn-ea"/>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International Journal of Advanced Research in Computer and Communication Engineering</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smtClean="0">
                          <a:latin typeface="Times New Roman" pitchFamily="18" charset="0"/>
                          <a:cs typeface="Times New Roman" pitchFamily="18" charset="0"/>
                        </a:rPr>
                        <a:t>Automated timetable generation reduces time, and handling complex scheduling efficiently.</a:t>
                      </a:r>
                    </a:p>
                  </a:txBody>
                  <a:tcPr/>
                </a:tc>
                <a:tc>
                  <a:txBody>
                    <a:bodyPr/>
                    <a:lstStyle/>
                    <a:p>
                      <a:r>
                        <a:rPr lang="en-US" sz="1700" b="0" dirty="0" smtClean="0">
                          <a:latin typeface="Times New Roman" pitchFamily="18" charset="0"/>
                          <a:cs typeface="Times New Roman" pitchFamily="18" charset="0"/>
                        </a:rPr>
                        <a:t>Python/Java, Database, Optimization.</a:t>
                      </a:r>
                    </a:p>
                    <a:p>
                      <a:endParaRPr lang="en-US" sz="1700" dirty="0">
                        <a:latin typeface="Times New Roman" pitchFamily="18" charset="0"/>
                        <a:cs typeface="Times New Roman" pitchFamily="18" charset="0"/>
                      </a:endParaRPr>
                    </a:p>
                  </a:txBody>
                  <a:tcPr/>
                </a:tc>
                <a:extLst>
                  <a:ext uri="{0D108BD9-81ED-4DB2-BD59-A6C34878D82A}">
                    <a16:rowId xmlns:a16="http://schemas.microsoft.com/office/drawing/2014/main" xmlns="" val="2351027274"/>
                  </a:ext>
                </a:extLst>
              </a:tr>
            </a:tbl>
          </a:graphicData>
        </a:graphic>
      </p:graphicFrame>
    </p:spTree>
    <p:extLst>
      <p:ext uri="{BB962C8B-B14F-4D97-AF65-F5344CB8AC3E}">
        <p14:creationId xmlns:p14="http://schemas.microsoft.com/office/powerpoint/2010/main" xmlns="" val="3742487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035ECD-8932-B902-C9D9-589184D1C151}"/>
              </a:ext>
            </a:extLst>
          </p:cNvPr>
          <p:cNvSpPr>
            <a:spLocks noGrp="1"/>
          </p:cNvSpPr>
          <p:nvPr>
            <p:ph type="sldNum" sz="quarter" idx="12"/>
          </p:nvPr>
        </p:nvSpPr>
        <p:spPr/>
        <p:txBody>
          <a:bodyPr/>
          <a:lstStyle/>
          <a:p>
            <a:fld id="{672DB9CA-C85A-4E11-ADC0-8193E41C1656}" type="slidenum">
              <a:rPr lang="en-IN" b="1" smtClean="0">
                <a:solidFill>
                  <a:schemeClr val="tx1"/>
                </a:solidFill>
              </a:rPr>
              <a:pPr/>
              <a:t>6</a:t>
            </a:fld>
            <a:endParaRPr lang="en-IN" b="1">
              <a:solidFill>
                <a:schemeClr val="tx1"/>
              </a:solidFill>
            </a:endParaRPr>
          </a:p>
        </p:txBody>
      </p:sp>
      <p:sp>
        <p:nvSpPr>
          <p:cNvPr id="4" name="Rectangle 3">
            <a:extLst>
              <a:ext uri="{FF2B5EF4-FFF2-40B4-BE49-F238E27FC236}">
                <a16:creationId xmlns:a16="http://schemas.microsoft.com/office/drawing/2014/main" xmlns="" id="{23A7221F-C7A6-90E9-6D9A-3385F58D0F8F}"/>
              </a:ext>
            </a:extLst>
          </p:cNvPr>
          <p:cNvSpPr/>
          <p:nvPr/>
        </p:nvSpPr>
        <p:spPr>
          <a:xfrm>
            <a:off x="1682946" y="80010"/>
            <a:ext cx="8571769"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Picture 4" descr="Lightbox"/>
          <p:cNvPicPr/>
          <p:nvPr/>
        </p:nvPicPr>
        <p:blipFill>
          <a:blip r:embed="rId2"/>
          <a:stretch>
            <a:fillRect/>
          </a:stretch>
        </p:blipFill>
        <p:spPr bwMode="auto">
          <a:xfrm>
            <a:off x="3452794" y="785794"/>
            <a:ext cx="5214974" cy="5715040"/>
          </a:xfrm>
          <a:prstGeom prst="rect">
            <a:avLst/>
          </a:prstGeom>
          <a:noFill/>
          <a:ln w="9525">
            <a:noFill/>
            <a:miter lim="800000"/>
            <a:headEnd/>
            <a:tailEnd/>
          </a:ln>
        </p:spPr>
      </p:pic>
      <p:sp>
        <p:nvSpPr>
          <p:cNvPr id="6" name="Rectangle 5"/>
          <p:cNvSpPr/>
          <p:nvPr/>
        </p:nvSpPr>
        <p:spPr>
          <a:xfrm>
            <a:off x="7453322" y="857232"/>
            <a:ext cx="1143008"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87476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7042" y="0"/>
            <a:ext cx="8315290" cy="646331"/>
          </a:xfrm>
          <a:prstGeom prst="rect">
            <a:avLst/>
          </a:prstGeom>
          <a:noFill/>
        </p:spPr>
        <p:txBody>
          <a:bodyPr wrap="none" lIns="91440" tIns="45720" rIns="91440" bIns="45720">
            <a:spAutoFit/>
          </a:bodyPr>
          <a:lstStyle/>
          <a:p>
            <a:pPr algn="ctr"/>
            <a:r>
              <a:rPr lang="en-US" sz="3600" b="1"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SYSTEM ARCHITECTURE</a:t>
            </a:r>
            <a:endParaRPr lang="en-US" sz="3600" b="1" cap="none" spc="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D47A4D33-F4E6-A882-5A00-649031D75E00}"/>
              </a:ext>
            </a:extLst>
          </p:cNvPr>
          <p:cNvSpPr>
            <a:spLocks noGrp="1"/>
          </p:cNvSpPr>
          <p:nvPr>
            <p:ph type="sldNum" sz="quarter" idx="12"/>
          </p:nvPr>
        </p:nvSpPr>
        <p:spPr/>
        <p:txBody>
          <a:bodyPr/>
          <a:lstStyle/>
          <a:p>
            <a:fld id="{672DB9CA-C85A-4E11-ADC0-8193E41C1656}" type="slidenum">
              <a:rPr lang="en-IN" b="1" smtClean="0">
                <a:solidFill>
                  <a:schemeClr val="tx1"/>
                </a:solidFill>
              </a:rPr>
              <a:pPr/>
              <a:t>7</a:t>
            </a:fld>
            <a:endParaRPr lang="en-IN" b="1">
              <a:solidFill>
                <a:schemeClr val="tx1"/>
              </a:solidFill>
            </a:endParaRPr>
          </a:p>
        </p:txBody>
      </p:sp>
      <p:pic>
        <p:nvPicPr>
          <p:cNvPr id="4" name="Picture 3" descr="timetable manual.jpg"/>
          <p:cNvPicPr>
            <a:picLocks noChangeAspect="1"/>
          </p:cNvPicPr>
          <p:nvPr/>
        </p:nvPicPr>
        <p:blipFill>
          <a:blip r:embed="rId2"/>
          <a:stretch>
            <a:fillRect/>
          </a:stretch>
        </p:blipFill>
        <p:spPr>
          <a:xfrm>
            <a:off x="3524232" y="857232"/>
            <a:ext cx="5072098" cy="5655389"/>
          </a:xfrm>
          <a:prstGeom prst="rect">
            <a:avLst/>
          </a:prstGeom>
        </p:spPr>
      </p:pic>
      <p:sp>
        <p:nvSpPr>
          <p:cNvPr id="6" name="Rectangle 5"/>
          <p:cNvSpPr/>
          <p:nvPr/>
        </p:nvSpPr>
        <p:spPr>
          <a:xfrm>
            <a:off x="6024562" y="928670"/>
            <a:ext cx="2500330" cy="3571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1827980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
            <a:ext cx="12192000" cy="539115"/>
          </a:xfrm>
        </p:spPr>
        <p:txBody>
          <a:bodyPr>
            <a:no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AND HARDWARE REQUIREMENTS </a:t>
            </a:r>
            <a:endParaRPr lang="en-IN" sz="36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95274" y="1428736"/>
            <a:ext cx="5157787"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HARDWARE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881026" y="2643182"/>
            <a:ext cx="5157787" cy="3684588"/>
          </a:xfrm>
        </p:spPr>
        <p:txBody>
          <a:bodyPr/>
          <a:lstStyle/>
          <a:p>
            <a:pPr lvl="0">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b="1" dirty="0" smtClean="0">
                <a:latin typeface="Times New Roman" pitchFamily="18" charset="0"/>
                <a:cs typeface="Times New Roman" pitchFamily="18" charset="0"/>
              </a:rPr>
              <a:t>Processor: </a:t>
            </a:r>
            <a:r>
              <a:rPr lang="en-IN" dirty="0" smtClean="0">
                <a:latin typeface="Times New Roman" pitchFamily="18" charset="0"/>
                <a:cs typeface="Times New Roman" pitchFamily="18" charset="0"/>
              </a:rPr>
              <a:t> 2 GHz or higher (Intel Core i3/i5 or AMD </a:t>
            </a:r>
            <a:r>
              <a:rPr lang="en-IN" dirty="0" err="1" smtClean="0">
                <a:latin typeface="Times New Roman" pitchFamily="18" charset="0"/>
                <a:cs typeface="Times New Roman" pitchFamily="18" charset="0"/>
              </a:rPr>
              <a:t>Ryzen</a:t>
            </a:r>
            <a:r>
              <a:rPr lang="en-IN"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endParaRPr lang="en-IN" dirty="0" smtClean="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R</a:t>
            </a:r>
            <a:r>
              <a:rPr lang="en-US" b="1" dirty="0" smtClean="0">
                <a:latin typeface="Times New Roman" pitchFamily="18" charset="0"/>
                <a:cs typeface="Times New Roman" pitchFamily="18" charset="0"/>
              </a:rPr>
              <a:t>AM: </a:t>
            </a:r>
            <a:r>
              <a:rPr lang="en-US" dirty="0" smtClean="0">
                <a:latin typeface="Times New Roman" pitchFamily="18" charset="0"/>
                <a:cs typeface="Times New Roman" pitchFamily="18" charset="0"/>
              </a:rPr>
              <a:t>4 GB RAM</a:t>
            </a:r>
            <a:endParaRPr lang="en-IN" dirty="0" smtClean="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latin typeface="Times New Roman" pitchFamily="18" charset="0"/>
                <a:cs typeface="Times New Roman" pitchFamily="18" charset="0"/>
              </a:rPr>
              <a:t>Storage: </a:t>
            </a:r>
            <a:r>
              <a:rPr lang="en-US" dirty="0" smtClean="0">
                <a:latin typeface="Times New Roman" pitchFamily="18" charset="0"/>
                <a:cs typeface="Times New Roman" pitchFamily="18" charset="0"/>
              </a:rPr>
              <a:t>500 MB or more</a:t>
            </a:r>
          </a:p>
          <a:p>
            <a:pPr lvl="0">
              <a:buClr>
                <a:srgbClr val="FF0000"/>
              </a:buClr>
            </a:pPr>
            <a:r>
              <a:rPr lang="en-IN" b="1" dirty="0" smtClean="0">
                <a:latin typeface="Times New Roman" pitchFamily="18" charset="0"/>
                <a:cs typeface="Times New Roman" pitchFamily="18" charset="0"/>
              </a:rPr>
              <a:t>Operating System: </a:t>
            </a:r>
            <a:r>
              <a:rPr lang="en-IN" dirty="0" smtClean="0">
                <a:latin typeface="Times New Roman" pitchFamily="18" charset="0"/>
                <a:cs typeface="Times New Roman" pitchFamily="18" charset="0"/>
              </a:rPr>
              <a:t>Windows 7 or higher, </a:t>
            </a:r>
            <a:r>
              <a:rPr lang="en-IN" dirty="0" err="1" smtClean="0">
                <a:latin typeface="Times New Roman" pitchFamily="18" charset="0"/>
                <a:cs typeface="Times New Roman" pitchFamily="18" charset="0"/>
              </a:rPr>
              <a:t>macOS</a:t>
            </a:r>
            <a:r>
              <a:rPr lang="en-IN" dirty="0" smtClean="0">
                <a:latin typeface="Times New Roman" pitchFamily="18" charset="0"/>
                <a:cs typeface="Times New Roman" pitchFamily="18" charset="0"/>
              </a:rPr>
              <a:t>, or Linux</a:t>
            </a:r>
            <a:endParaRPr lang="en-US" dirty="0" smtClean="0">
              <a:latin typeface="Times New Roman" pitchFamily="18" charset="0"/>
              <a:cs typeface="Times New Roman" pitchFamily="18" charset="0"/>
            </a:endParaRPr>
          </a:p>
          <a:p>
            <a:pPr>
              <a:buClr>
                <a:srgbClr val="FF0000"/>
              </a:buClr>
            </a:pP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5" name="Text Placeholder 4"/>
          <p:cNvSpPr>
            <a:spLocks noGrp="1"/>
          </p:cNvSpPr>
          <p:nvPr>
            <p:ph type="body" sz="quarter" idx="3"/>
          </p:nvPr>
        </p:nvSpPr>
        <p:spPr>
          <a:xfrm>
            <a:off x="6238876" y="1428736"/>
            <a:ext cx="5183188" cy="823912"/>
          </a:xfrm>
        </p:spPr>
        <p:txBody>
          <a:bodyPr>
            <a:normAutofit/>
          </a:bodyPr>
          <a:lstStyle/>
          <a:p>
            <a:pPr algn="ctr"/>
            <a:r>
              <a:rPr lang="en-US" sz="2800" dirty="0">
                <a:solidFill>
                  <a:srgbClr val="00B050"/>
                </a:solidFill>
                <a:latin typeface="Times New Roman" panose="02020603050405020304" pitchFamily="18" charset="0"/>
                <a:cs typeface="Times New Roman" panose="02020603050405020304" pitchFamily="18" charset="0"/>
              </a:rPr>
              <a:t>SOFTWARE</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6738942" y="2500306"/>
            <a:ext cx="5183188" cy="3684588"/>
          </a:xfrm>
        </p:spPr>
        <p:txBody>
          <a:bodyPr>
            <a:normAutofit/>
          </a:bodyPr>
          <a:lstStyle/>
          <a:p>
            <a:pPr lvl="0">
              <a:buClr>
                <a:srgbClr val="FF0000"/>
              </a:buClr>
            </a:pPr>
            <a:r>
              <a:rPr lang="en-IN" b="1" dirty="0" smtClean="0">
                <a:latin typeface="Times New Roman" pitchFamily="18" charset="0"/>
                <a:cs typeface="Times New Roman" pitchFamily="18" charset="0"/>
              </a:rPr>
              <a:t>Programming Language</a:t>
            </a:r>
            <a:r>
              <a:rPr lang="en-IN" dirty="0" smtClean="0">
                <a:latin typeface="Times New Roman" pitchFamily="18" charset="0"/>
                <a:cs typeface="Times New Roman" pitchFamily="18" charset="0"/>
              </a:rPr>
              <a:t>: Java (version 8 or higher)</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IN" dirty="0">
                <a:effectLst>
                  <a:outerShdw blurRad="38100" dist="38100" dir="2700000" algn="tl">
                    <a:srgbClr val="000000">
                      <a:alpha val="43137"/>
                    </a:srgbClr>
                  </a:outerShdw>
                </a:effectLst>
                <a:latin typeface="Times New Roman" pitchFamily="18" charset="0"/>
                <a:cs typeface="Times New Roman" pitchFamily="18" charset="0"/>
              </a:rPr>
              <a:t> </a:t>
            </a:r>
            <a:r>
              <a:rPr lang="en-IN" dirty="0" smtClean="0">
                <a:latin typeface="Times New Roman" pitchFamily="18" charset="0"/>
                <a:cs typeface="Times New Roman" pitchFamily="18" charset="0"/>
              </a:rPr>
              <a:t>Visual Studio Code or any IDE (Eclipse, or </a:t>
            </a:r>
            <a:r>
              <a:rPr lang="en-IN" dirty="0" err="1" smtClean="0">
                <a:latin typeface="Times New Roman" pitchFamily="18" charset="0"/>
                <a:cs typeface="Times New Roman" pitchFamily="18" charset="0"/>
              </a:rPr>
              <a:t>NetBeans</a:t>
            </a:r>
            <a:r>
              <a:rPr lang="en-IN" dirty="0" smtClean="0">
                <a:latin typeface="Times New Roman" pitchFamily="18" charset="0"/>
                <a:cs typeface="Times New Roman" pitchFamily="18" charset="0"/>
              </a:rPr>
              <a:t>)</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b="1" dirty="0" smtClean="0">
                <a:latin typeface="Times New Roman" pitchFamily="18" charset="0"/>
                <a:cs typeface="Times New Roman" pitchFamily="18" charset="0"/>
              </a:rPr>
              <a:t>Java Libraries</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dirty="0" err="1" smtClean="0">
                <a:effectLst>
                  <a:outerShdw blurRad="38100" dist="38100" dir="2700000" algn="tl">
                    <a:srgbClr val="000000">
                      <a:alpha val="43137"/>
                    </a:srgbClr>
                  </a:outerShdw>
                </a:effectLst>
                <a:latin typeface="Times New Roman" pitchFamily="18" charset="0"/>
                <a:cs typeface="Times New Roman" pitchFamily="18" charset="0"/>
              </a:rPr>
              <a:t>JFrame</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 Swing </a:t>
            </a:r>
          </a:p>
          <a:p>
            <a:pPr>
              <a:buClr>
                <a:srgbClr val="FF0000"/>
              </a:buClr>
            </a:pP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US" b="1" dirty="0" smtClean="0">
                <a:latin typeface="Times New Roman" pitchFamily="18" charset="0"/>
                <a:cs typeface="Times New Roman" pitchFamily="18" charset="0"/>
              </a:rPr>
              <a:t>Java Runtime Environment (JRE):</a:t>
            </a:r>
            <a:r>
              <a:rPr lang="en-US" dirty="0" smtClean="0">
                <a:latin typeface="Times New Roman" pitchFamily="18" charset="0"/>
                <a:cs typeface="Times New Roman" pitchFamily="18" charset="0"/>
              </a:rPr>
              <a:t> JRE 8 or higher</a:t>
            </a:r>
            <a:r>
              <a:rPr lang="en-IN"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en-IN"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xmlns="" id="{1610F224-1ECA-5609-500D-C405C45A3791}"/>
              </a:ext>
            </a:extLst>
          </p:cNvPr>
          <p:cNvSpPr>
            <a:spLocks noGrp="1"/>
          </p:cNvSpPr>
          <p:nvPr>
            <p:ph type="sldNum" sz="quarter" idx="12"/>
          </p:nvPr>
        </p:nvSpPr>
        <p:spPr/>
        <p:txBody>
          <a:bodyPr/>
          <a:lstStyle/>
          <a:p>
            <a:fld id="{672DB9CA-C85A-4E11-ADC0-8193E41C1656}" type="slidenum">
              <a:rPr lang="en-IN" b="1" smtClean="0">
                <a:solidFill>
                  <a:schemeClr val="tx1"/>
                </a:solidFill>
              </a:rPr>
              <a:pPr/>
              <a:t>8</a:t>
            </a:fld>
            <a:endParaRPr lang="en-IN" b="1">
              <a:solidFill>
                <a:schemeClr val="tx1"/>
              </a:solidFill>
            </a:endParaRPr>
          </a:p>
        </p:txBody>
      </p:sp>
    </p:spTree>
    <p:extLst>
      <p:ext uri="{BB962C8B-B14F-4D97-AF65-F5344CB8AC3E}">
        <p14:creationId xmlns:p14="http://schemas.microsoft.com/office/powerpoint/2010/main" xmlns="" val="627870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62782"/>
          </a:xfrm>
        </p:spPr>
        <p:txBody>
          <a:bodyPr>
            <a:normAutofit/>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MODULES </a:t>
            </a:r>
            <a:endParaRPr lang="en-IN" sz="3600" dirty="0">
              <a:solidFill>
                <a:srgbClr val="FF0000"/>
              </a:solidFill>
            </a:endParaRPr>
          </a:p>
        </p:txBody>
      </p:sp>
      <p:sp>
        <p:nvSpPr>
          <p:cNvPr id="3" name="Content Placeholder 2"/>
          <p:cNvSpPr>
            <a:spLocks noGrp="1"/>
          </p:cNvSpPr>
          <p:nvPr>
            <p:ph idx="1"/>
          </p:nvPr>
        </p:nvSpPr>
        <p:spPr>
          <a:xfrm>
            <a:off x="881026" y="1428736"/>
            <a:ext cx="10515600" cy="4351338"/>
          </a:xfrm>
        </p:spPr>
        <p:txBody>
          <a:bodyPr>
            <a:normAutofit/>
          </a:bodyPr>
          <a:lstStyle/>
          <a:p>
            <a:pPr>
              <a:buClr>
                <a:srgbClr val="FF0000"/>
              </a:buClr>
            </a:pPr>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en-IN" sz="3600" dirty="0" smtClean="0">
                <a:latin typeface="Times New Roman" pitchFamily="18" charset="0"/>
                <a:cs typeface="Times New Roman" pitchFamily="18" charset="0"/>
              </a:rPr>
              <a:t>View Page Module</a:t>
            </a:r>
            <a:endParaRPr lang="en-US" sz="3600" dirty="0" smtClean="0">
              <a:effectLst>
                <a:outerShdw blurRad="38100" dist="38100" dir="2700000" algn="tl">
                  <a:srgbClr val="000000">
                    <a:alpha val="43137"/>
                  </a:srgbClr>
                </a:outerShdw>
              </a:effectLst>
              <a:latin typeface="Times New Roman" pitchFamily="18" charset="0"/>
              <a:cs typeface="Times New Roman" pitchFamily="18" charset="0"/>
            </a:endParaRPr>
          </a:p>
          <a:p>
            <a:pPr>
              <a:buClr>
                <a:srgbClr val="FF0000"/>
              </a:buClr>
            </a:pPr>
            <a:r>
              <a:rPr lang="en-US" sz="3600" dirty="0" smtClean="0">
                <a:latin typeface="Times New Roman" pitchFamily="18" charset="0"/>
                <a:cs typeface="Times New Roman" pitchFamily="18" charset="0"/>
              </a:rPr>
              <a:t> Create Batch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smtClean="0">
                <a:latin typeface="Times New Roman" pitchFamily="18" charset="0"/>
                <a:cs typeface="Times New Roman" pitchFamily="18" charset="0"/>
              </a:rPr>
              <a:t>Create Course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smtClean="0">
                <a:latin typeface="Times New Roman" pitchFamily="18" charset="0"/>
                <a:cs typeface="Times New Roman" pitchFamily="18" charset="0"/>
              </a:rPr>
              <a:t>Create Professor Module</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a:p>
            <a:pPr lvl="0">
              <a:buClr>
                <a:srgbClr val="FF0000"/>
              </a:buClr>
            </a:pPr>
            <a:r>
              <a:rPr lang="en-US" sz="3600" dirty="0">
                <a:effectLst>
                  <a:outerShdw blurRad="38100" dist="38100" dir="2700000" algn="tl">
                    <a:srgbClr val="000000">
                      <a:alpha val="43137"/>
                    </a:srgbClr>
                  </a:outerShdw>
                </a:effectLst>
                <a:latin typeface="Times New Roman" pitchFamily="18" charset="0"/>
                <a:cs typeface="Times New Roman" pitchFamily="18" charset="0"/>
              </a:rPr>
              <a:t> </a:t>
            </a:r>
            <a:r>
              <a:rPr lang="en-US" sz="3600" dirty="0" smtClean="0">
                <a:latin typeface="Times New Roman" pitchFamily="18" charset="0"/>
                <a:cs typeface="Times New Roman" pitchFamily="18" charset="0"/>
              </a:rPr>
              <a:t>Delete Module</a:t>
            </a:r>
          </a:p>
        </p:txBody>
      </p:sp>
      <p:sp>
        <p:nvSpPr>
          <p:cNvPr id="5" name="Slide Number Placeholder 4">
            <a:extLst>
              <a:ext uri="{FF2B5EF4-FFF2-40B4-BE49-F238E27FC236}">
                <a16:creationId xmlns:a16="http://schemas.microsoft.com/office/drawing/2014/main" xmlns="" id="{2344A904-3DA7-8604-6824-D849FE782BD7}"/>
              </a:ext>
            </a:extLst>
          </p:cNvPr>
          <p:cNvSpPr>
            <a:spLocks noGrp="1"/>
          </p:cNvSpPr>
          <p:nvPr>
            <p:ph type="sldNum" sz="quarter" idx="12"/>
          </p:nvPr>
        </p:nvSpPr>
        <p:spPr/>
        <p:txBody>
          <a:bodyPr/>
          <a:lstStyle/>
          <a:p>
            <a:fld id="{672DB9CA-C85A-4E11-ADC0-8193E41C1656}" type="slidenum">
              <a:rPr lang="en-IN" b="1" smtClean="0">
                <a:solidFill>
                  <a:schemeClr val="tx1"/>
                </a:solidFill>
              </a:rPr>
              <a:pPr/>
              <a:t>9</a:t>
            </a:fld>
            <a:endParaRPr lang="en-IN" b="1">
              <a:solidFill>
                <a:schemeClr val="tx1"/>
              </a:solidFill>
            </a:endParaRPr>
          </a:p>
        </p:txBody>
      </p:sp>
    </p:spTree>
    <p:extLst>
      <p:ext uri="{BB962C8B-B14F-4D97-AF65-F5344CB8AC3E}">
        <p14:creationId xmlns:p14="http://schemas.microsoft.com/office/powerpoint/2010/main" xmlns="" val="195877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677</Words>
  <PresentationFormat>Custom</PresentationFormat>
  <Paragraphs>104</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OBJECTIVE OF THE PROJECT</vt:lpstr>
      <vt:lpstr>ABSTRACT</vt:lpstr>
      <vt:lpstr>Slide 5</vt:lpstr>
      <vt:lpstr>Slide 6</vt:lpstr>
      <vt:lpstr>Slide 7</vt:lpstr>
      <vt:lpstr>SOFTWARE AND HARDWARE REQUIREMENTS </vt:lpstr>
      <vt:lpstr>MODULES </vt:lpstr>
      <vt:lpstr>SUMMARY OF MODULE-1 VIEW PAGE MODULE</vt:lpstr>
      <vt:lpstr>SUMMARY OF MODULE-2 CREATE BATCH MODULE</vt:lpstr>
      <vt:lpstr>SUMMARY OF MODULE-3 CREATE COURSE MODULE</vt:lpstr>
      <vt:lpstr>Slide 13</vt:lpstr>
      <vt:lpstr>SUMMARY OF MODULE-5 DELETE PAGE MODULE</vt:lpstr>
      <vt:lpstr>RESULTS AND DISCUSSION</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NEW</cp:lastModifiedBy>
  <cp:revision>12</cp:revision>
  <dcterms:modified xsi:type="dcterms:W3CDTF">2024-12-06T13:30:38Z</dcterms:modified>
</cp:coreProperties>
</file>