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officeDocument/2006/relationships/extended-properties" Target="docProps/app.xml"/>
    <Relationship Id="rId2" Type="http://schemas.openxmlformats.org/package/2006/relationships/metadata/core-properties" Target="docProps/core.xml"/>
    <Relationship Id="rId1" Type="http://schemas.openxmlformats.org/officeDocument/2006/relationships/officeDocument" Target="ppt/presentation.xml"/>
  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1" r:id="rId4"/>
    <p:sldId id="268" r:id="rId5"/>
    <p:sldId id="270" r:id="rId6"/>
    <p:sldId id="264" r:id="rId7"/>
    <p:sldId id="266" r:id="rId8"/>
    <p:sldId id="265" r:id="rId9"/>
    <p:sldId id="262" r:id="rId10"/>
    <p:sldId id="26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3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CEE44-A1A6-43AA-BBC0-8BADBC2F6DF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728D92-FFCC-45EA-9B39-323B8ED254E7}">
      <dgm:prSet phldrT="[Texto]" custT="1"/>
      <dgm:spPr/>
      <dgm:t>
        <a:bodyPr/>
        <a:lstStyle/>
        <a:p>
          <a:r>
            <a:rPr lang="en-US" sz="3200" b="1" dirty="0" smtClean="0">
              <a:latin typeface="Candara" pitchFamily="34" charset="0"/>
            </a:rPr>
            <a:t>Qualidade de </a:t>
          </a:r>
          <a:r>
            <a:rPr lang="pt-PT" sz="3200" b="1" dirty="0" smtClean="0">
              <a:latin typeface="Candara" pitchFamily="34" charset="0"/>
            </a:rPr>
            <a:t>Código </a:t>
          </a:r>
          <a:r>
            <a:rPr lang="en-US" sz="1800" b="1" dirty="0" smtClean="0">
              <a:latin typeface="Candara" pitchFamily="34" charset="0"/>
            </a:rPr>
            <a:t>(com SonarQube) </a:t>
          </a:r>
          <a:endParaRPr lang="en-US" sz="1800" b="1" dirty="0">
            <a:latin typeface="Candara" pitchFamily="34" charset="0"/>
          </a:endParaRPr>
        </a:p>
      </dgm:t>
    </dgm:pt>
    <dgm:pt modelId="{A7E2DCD5-BC0E-4AB9-82A1-14168BFFDD82}" type="parTrans" cxnId="{83869150-B2CC-4650-8C33-A1C46A7E1C7D}">
      <dgm:prSet/>
      <dgm:spPr/>
      <dgm:t>
        <a:bodyPr/>
        <a:lstStyle/>
        <a:p>
          <a:endParaRPr lang="en-US"/>
        </a:p>
      </dgm:t>
    </dgm:pt>
    <dgm:pt modelId="{A40B8B8A-42C7-45C3-8762-4AAAFBC70519}" type="sibTrans" cxnId="{83869150-B2CC-4650-8C33-A1C46A7E1C7D}">
      <dgm:prSet/>
      <dgm:spPr/>
      <dgm:t>
        <a:bodyPr/>
        <a:lstStyle/>
        <a:p>
          <a:endParaRPr lang="en-US"/>
        </a:p>
      </dgm:t>
    </dgm:pt>
    <dgm:pt modelId="{14A8501F-4D23-4902-99E3-612DB0C7395A}">
      <dgm:prSet phldrT="[Texto]" custT="1"/>
      <dgm:spPr/>
      <dgm:t>
        <a:bodyPr/>
        <a:lstStyle/>
        <a:p>
          <a:pPr algn="l"/>
          <a:r>
            <a:rPr lang="pt-PT" sz="1800" noProof="0" dirty="0" smtClean="0">
              <a:latin typeface="Candara" pitchFamily="34" charset="0"/>
            </a:rPr>
            <a:t> Definição</a:t>
          </a:r>
          <a:endParaRPr lang="pt-PT" sz="1800" noProof="0" dirty="0">
            <a:latin typeface="Candara" pitchFamily="34" charset="0"/>
          </a:endParaRPr>
        </a:p>
      </dgm:t>
    </dgm:pt>
    <dgm:pt modelId="{AF7A6514-CC5A-41B1-9D60-759A66479213}" type="parTrans" cxnId="{126878D8-E320-4594-A638-926ADB428605}">
      <dgm:prSet/>
      <dgm:spPr/>
      <dgm:t>
        <a:bodyPr/>
        <a:lstStyle/>
        <a:p>
          <a:endParaRPr lang="en-US"/>
        </a:p>
      </dgm:t>
    </dgm:pt>
    <dgm:pt modelId="{6A02DE74-58E3-4004-AABC-C97B50AB019B}" type="sibTrans" cxnId="{126878D8-E320-4594-A638-926ADB428605}">
      <dgm:prSet/>
      <dgm:spPr/>
      <dgm:t>
        <a:bodyPr/>
        <a:lstStyle/>
        <a:p>
          <a:endParaRPr lang="en-US"/>
        </a:p>
      </dgm:t>
    </dgm:pt>
    <dgm:pt modelId="{AC0C1C6A-9000-406D-A603-C86EC0BC529F}">
      <dgm:prSet phldrT="[Texto]" custT="1"/>
      <dgm:spPr/>
      <dgm:t>
        <a:bodyPr/>
        <a:lstStyle/>
        <a:p>
          <a:pPr algn="l"/>
          <a:r>
            <a:rPr lang="pt-PT" sz="1800" noProof="0" dirty="0" smtClean="0">
              <a:latin typeface="Candara" pitchFamily="34" charset="0"/>
            </a:rPr>
            <a:t> Critérios de Avaliação de Código</a:t>
          </a:r>
          <a:endParaRPr lang="pt-PT" sz="1800" noProof="0" dirty="0">
            <a:latin typeface="Candara" pitchFamily="34" charset="0"/>
          </a:endParaRPr>
        </a:p>
      </dgm:t>
    </dgm:pt>
    <dgm:pt modelId="{812068BF-8690-431E-B52A-4785A1B88B9B}" type="parTrans" cxnId="{AA71365A-AFE1-49A1-B66B-2C34A1982687}">
      <dgm:prSet/>
      <dgm:spPr/>
      <dgm:t>
        <a:bodyPr/>
        <a:lstStyle/>
        <a:p>
          <a:endParaRPr lang="en-US"/>
        </a:p>
      </dgm:t>
    </dgm:pt>
    <dgm:pt modelId="{E8C18878-0F2C-47CF-A8B2-0AEE8534F277}" type="sibTrans" cxnId="{AA71365A-AFE1-49A1-B66B-2C34A1982687}">
      <dgm:prSet/>
      <dgm:spPr/>
      <dgm:t>
        <a:bodyPr/>
        <a:lstStyle/>
        <a:p>
          <a:endParaRPr lang="en-US"/>
        </a:p>
      </dgm:t>
    </dgm:pt>
    <dgm:pt modelId="{1C3296DD-EB47-4F20-9E6F-00687ED0D87D}">
      <dgm:prSet phldrT="[Texto]" custT="1"/>
      <dgm:spPr/>
      <dgm:t>
        <a:bodyPr/>
        <a:lstStyle/>
        <a:p>
          <a:pPr algn="l"/>
          <a:r>
            <a:rPr lang="en-US" sz="1800" dirty="0" smtClean="0">
              <a:latin typeface="Candara" pitchFamily="34" charset="0"/>
            </a:rPr>
            <a:t> Principio de Funcionamento</a:t>
          </a:r>
          <a:endParaRPr lang="en-US" sz="1800" dirty="0">
            <a:latin typeface="Candara" pitchFamily="34" charset="0"/>
          </a:endParaRPr>
        </a:p>
      </dgm:t>
    </dgm:pt>
    <dgm:pt modelId="{B4EF782D-528E-41A2-8C42-DCE517566A9F}" type="parTrans" cxnId="{5FBBE447-D713-41C1-9C91-F3E4479DE96F}">
      <dgm:prSet/>
      <dgm:spPr/>
      <dgm:t>
        <a:bodyPr/>
        <a:lstStyle/>
        <a:p>
          <a:endParaRPr lang="en-US"/>
        </a:p>
      </dgm:t>
    </dgm:pt>
    <dgm:pt modelId="{B82E9E4C-45BD-47D4-85D0-D34CA11D733A}" type="sibTrans" cxnId="{5FBBE447-D713-41C1-9C91-F3E4479DE96F}">
      <dgm:prSet/>
      <dgm:spPr/>
      <dgm:t>
        <a:bodyPr/>
        <a:lstStyle/>
        <a:p>
          <a:endParaRPr lang="en-US"/>
        </a:p>
      </dgm:t>
    </dgm:pt>
    <dgm:pt modelId="{B2EE8DC7-36AC-48EF-8D43-C24155A444A5}">
      <dgm:prSet phldrT="[Texto]" custT="1"/>
      <dgm:spPr/>
      <dgm:t>
        <a:bodyPr/>
        <a:lstStyle/>
        <a:p>
          <a:pPr algn="l"/>
          <a:r>
            <a:rPr lang="pt-PT" sz="1800" dirty="0" smtClean="0">
              <a:latin typeface="Candara" pitchFamily="34" charset="0"/>
              <a:cs typeface="Times New Roman" panose="02020603050405020304" pitchFamily="18" charset="0"/>
            </a:rPr>
            <a:t> Ferramentas Alternativas</a:t>
          </a:r>
          <a:endParaRPr lang="en-US" sz="1800" dirty="0">
            <a:latin typeface="Candara" pitchFamily="34" charset="0"/>
          </a:endParaRPr>
        </a:p>
      </dgm:t>
    </dgm:pt>
    <dgm:pt modelId="{339C6090-1548-464A-8C60-FA801BFA1DD3}" type="parTrans" cxnId="{E261A9D4-F221-47FE-91D5-4271AEDA858D}">
      <dgm:prSet/>
      <dgm:spPr/>
      <dgm:t>
        <a:bodyPr/>
        <a:lstStyle/>
        <a:p>
          <a:endParaRPr lang="en-US"/>
        </a:p>
      </dgm:t>
    </dgm:pt>
    <dgm:pt modelId="{C4F23000-B737-4F51-BE2F-A9935C46DB4C}" type="sibTrans" cxnId="{E261A9D4-F221-47FE-91D5-4271AEDA858D}">
      <dgm:prSet/>
      <dgm:spPr/>
      <dgm:t>
        <a:bodyPr/>
        <a:lstStyle/>
        <a:p>
          <a:endParaRPr lang="en-US"/>
        </a:p>
      </dgm:t>
    </dgm:pt>
    <dgm:pt modelId="{C2533E6D-889F-4735-8FB9-BEF9A4E7A0FF}">
      <dgm:prSet phldrT="[Texto]" custT="1"/>
      <dgm:spPr/>
      <dgm:t>
        <a:bodyPr/>
        <a:lstStyle/>
        <a:p>
          <a:pPr algn="l"/>
          <a:r>
            <a:rPr lang="pt-PT" sz="1800" noProof="0" dirty="0" smtClean="0">
              <a:latin typeface="Candara" pitchFamily="34" charset="0"/>
            </a:rPr>
            <a:t> Conclusões</a:t>
          </a:r>
          <a:endParaRPr lang="pt-PT" sz="1800" noProof="0" dirty="0">
            <a:latin typeface="Candara" pitchFamily="34" charset="0"/>
          </a:endParaRPr>
        </a:p>
      </dgm:t>
    </dgm:pt>
    <dgm:pt modelId="{08CE86D4-A8DC-4328-85E5-292418940688}" type="parTrans" cxnId="{1D4FF58E-BC1F-411C-BCB3-3A282264BD2A}">
      <dgm:prSet/>
      <dgm:spPr/>
      <dgm:t>
        <a:bodyPr/>
        <a:lstStyle/>
        <a:p>
          <a:endParaRPr lang="en-US"/>
        </a:p>
      </dgm:t>
    </dgm:pt>
    <dgm:pt modelId="{1D666A6F-0E9E-48B4-8412-8D6D681C2919}" type="sibTrans" cxnId="{1D4FF58E-BC1F-411C-BCB3-3A282264BD2A}">
      <dgm:prSet/>
      <dgm:spPr/>
      <dgm:t>
        <a:bodyPr/>
        <a:lstStyle/>
        <a:p>
          <a:endParaRPr lang="en-US"/>
        </a:p>
      </dgm:t>
    </dgm:pt>
    <dgm:pt modelId="{4CB5C7DC-2FF0-4F19-B50F-B9BDD8643B8F}">
      <dgm:prSet phldrT="[Texto]" custT="1"/>
      <dgm:spPr/>
      <dgm:t>
        <a:bodyPr/>
        <a:lstStyle/>
        <a:p>
          <a:pPr algn="l"/>
          <a:r>
            <a:rPr lang="pt-PT" sz="1800" dirty="0" smtClean="0">
              <a:latin typeface="Candara" pitchFamily="34" charset="0"/>
              <a:cs typeface="Times New Roman" panose="02020603050405020304" pitchFamily="18" charset="0"/>
            </a:rPr>
            <a:t> Demonstração  Pratica</a:t>
          </a:r>
          <a:endParaRPr lang="en-US" sz="1800" dirty="0">
            <a:latin typeface="Candara" pitchFamily="34" charset="0"/>
          </a:endParaRPr>
        </a:p>
      </dgm:t>
    </dgm:pt>
    <dgm:pt modelId="{778FC58D-A575-4516-8C94-46B987D541C7}" type="parTrans" cxnId="{50C95380-375C-47A4-8E08-30F12B645D52}">
      <dgm:prSet/>
      <dgm:spPr/>
      <dgm:t>
        <a:bodyPr/>
        <a:lstStyle/>
        <a:p>
          <a:endParaRPr lang="en-US"/>
        </a:p>
      </dgm:t>
    </dgm:pt>
    <dgm:pt modelId="{AA52319A-8316-4EF5-A142-59C5E4D7ED5B}" type="sibTrans" cxnId="{50C95380-375C-47A4-8E08-30F12B645D52}">
      <dgm:prSet/>
      <dgm:spPr/>
      <dgm:t>
        <a:bodyPr/>
        <a:lstStyle/>
        <a:p>
          <a:endParaRPr lang="en-US"/>
        </a:p>
      </dgm:t>
    </dgm:pt>
    <dgm:pt modelId="{5C51BC83-D883-4D1C-8000-96C18B6F07AB}">
      <dgm:prSet phldrT="[Texto]" custT="1"/>
      <dgm:spPr/>
      <dgm:t>
        <a:bodyPr/>
        <a:lstStyle/>
        <a:p>
          <a:pPr algn="l"/>
          <a:r>
            <a:rPr lang="en-US" sz="1800" noProof="0" dirty="0" smtClean="0">
              <a:latin typeface="Candara" pitchFamily="34" charset="0"/>
            </a:rPr>
            <a:t> SonarQube</a:t>
          </a:r>
          <a:endParaRPr lang="pt-PT" sz="1800" noProof="0" dirty="0">
            <a:latin typeface="Candara" pitchFamily="34" charset="0"/>
          </a:endParaRPr>
        </a:p>
      </dgm:t>
    </dgm:pt>
    <dgm:pt modelId="{07D088D6-3309-4610-A8CA-3B4D4DA2A59D}" type="parTrans" cxnId="{DC7C1117-D4CB-4F41-B887-40D3A1C77F99}">
      <dgm:prSet/>
      <dgm:spPr/>
      <dgm:t>
        <a:bodyPr/>
        <a:lstStyle/>
        <a:p>
          <a:endParaRPr lang="pt-PT"/>
        </a:p>
      </dgm:t>
    </dgm:pt>
    <dgm:pt modelId="{26F921C2-994A-4E62-8856-DE188983AC9A}" type="sibTrans" cxnId="{DC7C1117-D4CB-4F41-B887-40D3A1C77F99}">
      <dgm:prSet/>
      <dgm:spPr/>
      <dgm:t>
        <a:bodyPr/>
        <a:lstStyle/>
        <a:p>
          <a:endParaRPr lang="pt-PT"/>
        </a:p>
      </dgm:t>
    </dgm:pt>
    <dgm:pt modelId="{AE53774A-8512-467B-BF95-8BAEEB15F3B1}" type="pres">
      <dgm:prSet presAssocID="{4E1CEE44-A1A6-43AA-BBC0-8BADBC2F6D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0AEF589D-82F0-4093-9686-46E7DC75CB19}" type="pres">
      <dgm:prSet presAssocID="{BC728D92-FFCC-45EA-9B39-323B8ED254E7}" presName="root" presStyleCnt="0"/>
      <dgm:spPr/>
    </dgm:pt>
    <dgm:pt modelId="{9A8FF7A1-1DA2-4692-ABB6-74653DE55C2E}" type="pres">
      <dgm:prSet presAssocID="{BC728D92-FFCC-45EA-9B39-323B8ED254E7}" presName="rootComposite" presStyleCnt="0"/>
      <dgm:spPr/>
    </dgm:pt>
    <dgm:pt modelId="{CD696D5F-A6A9-458F-B133-91FE40AFC48A}" type="pres">
      <dgm:prSet presAssocID="{BC728D92-FFCC-45EA-9B39-323B8ED254E7}" presName="rootText" presStyleLbl="node1" presStyleIdx="0" presStyleCnt="1" custScaleX="638006" custScaleY="105417" custLinFactY="-18214" custLinFactNeighborX="0" custLinFactNeighborY="-100000"/>
      <dgm:spPr/>
      <dgm:t>
        <a:bodyPr/>
        <a:lstStyle/>
        <a:p>
          <a:endParaRPr lang="en-US"/>
        </a:p>
      </dgm:t>
    </dgm:pt>
    <dgm:pt modelId="{8F5CE3A1-E08D-49A3-B7E4-212272F4EC0E}" type="pres">
      <dgm:prSet presAssocID="{BC728D92-FFCC-45EA-9B39-323B8ED254E7}" presName="rootConnector" presStyleLbl="node1" presStyleIdx="0" presStyleCnt="1"/>
      <dgm:spPr/>
      <dgm:t>
        <a:bodyPr/>
        <a:lstStyle/>
        <a:p>
          <a:endParaRPr lang="pt-PT"/>
        </a:p>
      </dgm:t>
    </dgm:pt>
    <dgm:pt modelId="{BE3EC948-86E0-48F0-9CE3-1B6CF1CB8207}" type="pres">
      <dgm:prSet presAssocID="{BC728D92-FFCC-45EA-9B39-323B8ED254E7}" presName="childShape" presStyleCnt="0"/>
      <dgm:spPr/>
    </dgm:pt>
    <dgm:pt modelId="{24672D32-D4FD-41C8-B2C5-EFA3E06D8C74}" type="pres">
      <dgm:prSet presAssocID="{AF7A6514-CC5A-41B1-9D60-759A66479213}" presName="Name13" presStyleLbl="parChTrans1D2" presStyleIdx="0" presStyleCnt="7"/>
      <dgm:spPr/>
      <dgm:t>
        <a:bodyPr/>
        <a:lstStyle/>
        <a:p>
          <a:endParaRPr lang="pt-PT"/>
        </a:p>
      </dgm:t>
    </dgm:pt>
    <dgm:pt modelId="{01B0A425-EA15-4E8A-B062-CFBFFEF15586}" type="pres">
      <dgm:prSet presAssocID="{14A8501F-4D23-4902-99E3-612DB0C7395A}" presName="childText" presStyleLbl="bgAcc1" presStyleIdx="0" presStyleCnt="7" custScaleX="180574" custScaleY="63095" custLinFactNeighborX="-11510" custLinFactNeighborY="-64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F3DE4-CFFA-4DA7-B742-90FBD3684E93}" type="pres">
      <dgm:prSet presAssocID="{812068BF-8690-431E-B52A-4785A1B88B9B}" presName="Name13" presStyleLbl="parChTrans1D2" presStyleIdx="1" presStyleCnt="7"/>
      <dgm:spPr/>
      <dgm:t>
        <a:bodyPr/>
        <a:lstStyle/>
        <a:p>
          <a:endParaRPr lang="pt-PT"/>
        </a:p>
      </dgm:t>
    </dgm:pt>
    <dgm:pt modelId="{F9E68906-D252-4AE1-BDBC-006E7C8CB8BE}" type="pres">
      <dgm:prSet presAssocID="{AC0C1C6A-9000-406D-A603-C86EC0BC529F}" presName="childText" presStyleLbl="bgAcc1" presStyleIdx="1" presStyleCnt="7" custScaleX="372756" custScaleY="60476" custLinFactNeighborX="-11510" custLinFactNeighborY="-21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3932C-48F7-4113-B771-77CD4F42ABAD}" type="pres">
      <dgm:prSet presAssocID="{07D088D6-3309-4610-A8CA-3B4D4DA2A59D}" presName="Name13" presStyleLbl="parChTrans1D2" presStyleIdx="2" presStyleCnt="7"/>
      <dgm:spPr/>
      <dgm:t>
        <a:bodyPr/>
        <a:lstStyle/>
        <a:p>
          <a:endParaRPr lang="pt-PT"/>
        </a:p>
      </dgm:t>
    </dgm:pt>
    <dgm:pt modelId="{61D42FC6-7203-470D-9696-993A06ACD0C4}" type="pres">
      <dgm:prSet presAssocID="{5C51BC83-D883-4D1C-8000-96C18B6F07AB}" presName="childText" presStyleLbl="bgAcc1" presStyleIdx="2" presStyleCnt="7" custScaleX="417358" custScaleY="59260" custLinFactNeighborX="-8313" custLinFactNeighborY="-522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3BBEB4F-9C28-4080-AD10-1194212B3FAA}" type="pres">
      <dgm:prSet presAssocID="{B4EF782D-528E-41A2-8C42-DCE517566A9F}" presName="Name13" presStyleLbl="parChTrans1D2" presStyleIdx="3" presStyleCnt="7"/>
      <dgm:spPr/>
      <dgm:t>
        <a:bodyPr/>
        <a:lstStyle/>
        <a:p>
          <a:endParaRPr lang="pt-PT"/>
        </a:p>
      </dgm:t>
    </dgm:pt>
    <dgm:pt modelId="{538919F3-6020-42BD-9914-5220048F291E}" type="pres">
      <dgm:prSet presAssocID="{1C3296DD-EB47-4F20-9E6F-00687ED0D87D}" presName="childText" presStyleLbl="bgAcc1" presStyleIdx="3" presStyleCnt="7" custScaleX="477782" custScaleY="60477" custLinFactNeighborX="-11510" custLinFactNeighborY="9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CD33C-B736-4C80-84E0-82D709E53FF3}" type="pres">
      <dgm:prSet presAssocID="{339C6090-1548-464A-8C60-FA801BFA1DD3}" presName="Name13" presStyleLbl="parChTrans1D2" presStyleIdx="4" presStyleCnt="7"/>
      <dgm:spPr/>
      <dgm:t>
        <a:bodyPr/>
        <a:lstStyle/>
        <a:p>
          <a:endParaRPr lang="pt-PT"/>
        </a:p>
      </dgm:t>
    </dgm:pt>
    <dgm:pt modelId="{91AAC964-8939-4F6F-994F-BDA512578997}" type="pres">
      <dgm:prSet presAssocID="{B2EE8DC7-36AC-48EF-8D43-C24155A444A5}" presName="childText" presStyleLbl="bgAcc1" presStyleIdx="4" presStyleCnt="7" custScaleX="531845" custScaleY="60476" custLinFactNeighborX="-11510" custLinFactNeighborY="29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8DDEC-FBD1-415D-B485-2A3CCCCAC771}" type="pres">
      <dgm:prSet presAssocID="{778FC58D-A575-4516-8C94-46B987D541C7}" presName="Name13" presStyleLbl="parChTrans1D2" presStyleIdx="5" presStyleCnt="7"/>
      <dgm:spPr/>
      <dgm:t>
        <a:bodyPr/>
        <a:lstStyle/>
        <a:p>
          <a:endParaRPr lang="pt-PT"/>
        </a:p>
      </dgm:t>
    </dgm:pt>
    <dgm:pt modelId="{BEDB33DB-BAF9-4F19-AB55-ED3AAF42DF8E}" type="pres">
      <dgm:prSet presAssocID="{4CB5C7DC-2FF0-4F19-B50F-B9BDD8643B8F}" presName="childText" presStyleLbl="bgAcc1" presStyleIdx="5" presStyleCnt="7" custScaleX="576443" custScaleY="60476" custLinFactNeighborX="-11510" custLinFactNeighborY="61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E02A0-3C3F-4899-9313-F0A796AD0E06}" type="pres">
      <dgm:prSet presAssocID="{08CE86D4-A8DC-4328-85E5-292418940688}" presName="Name13" presStyleLbl="parChTrans1D2" presStyleIdx="6" presStyleCnt="7"/>
      <dgm:spPr/>
      <dgm:t>
        <a:bodyPr/>
        <a:lstStyle/>
        <a:p>
          <a:endParaRPr lang="pt-PT"/>
        </a:p>
      </dgm:t>
    </dgm:pt>
    <dgm:pt modelId="{3850B578-1C6F-4DBA-9F16-95DE7EC08148}" type="pres">
      <dgm:prSet presAssocID="{C2533E6D-889F-4735-8FB9-BEF9A4E7A0FF}" presName="childText" presStyleLbl="bgAcc1" presStyleIdx="6" presStyleCnt="7" custScaleX="616942" custScaleY="58214" custLinFactNeighborX="-11510" custLinFactNeighborY="81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B107C9-0700-4F86-B637-82879314EA7D}" type="presOf" srcId="{4E1CEE44-A1A6-43AA-BBC0-8BADBC2F6DF1}" destId="{AE53774A-8512-467B-BF95-8BAEEB15F3B1}" srcOrd="0" destOrd="0" presId="urn:microsoft.com/office/officeart/2005/8/layout/hierarchy3"/>
    <dgm:cxn modelId="{DC7C1117-D4CB-4F41-B887-40D3A1C77F99}" srcId="{BC728D92-FFCC-45EA-9B39-323B8ED254E7}" destId="{5C51BC83-D883-4D1C-8000-96C18B6F07AB}" srcOrd="2" destOrd="0" parTransId="{07D088D6-3309-4610-A8CA-3B4D4DA2A59D}" sibTransId="{26F921C2-994A-4E62-8856-DE188983AC9A}"/>
    <dgm:cxn modelId="{9D47A990-91DF-4451-AFF2-8A4AE742D731}" type="presOf" srcId="{07D088D6-3309-4610-A8CA-3B4D4DA2A59D}" destId="{B473932C-48F7-4113-B771-77CD4F42ABAD}" srcOrd="0" destOrd="0" presId="urn:microsoft.com/office/officeart/2005/8/layout/hierarchy3"/>
    <dgm:cxn modelId="{126878D8-E320-4594-A638-926ADB428605}" srcId="{BC728D92-FFCC-45EA-9B39-323B8ED254E7}" destId="{14A8501F-4D23-4902-99E3-612DB0C7395A}" srcOrd="0" destOrd="0" parTransId="{AF7A6514-CC5A-41B1-9D60-759A66479213}" sibTransId="{6A02DE74-58E3-4004-AABC-C97B50AB019B}"/>
    <dgm:cxn modelId="{515FD439-21B4-4ACF-9134-B6FD547DDF8D}" type="presOf" srcId="{778FC58D-A575-4516-8C94-46B987D541C7}" destId="{F378DDEC-FBD1-415D-B485-2A3CCCCAC771}" srcOrd="0" destOrd="0" presId="urn:microsoft.com/office/officeart/2005/8/layout/hierarchy3"/>
    <dgm:cxn modelId="{50C95380-375C-47A4-8E08-30F12B645D52}" srcId="{BC728D92-FFCC-45EA-9B39-323B8ED254E7}" destId="{4CB5C7DC-2FF0-4F19-B50F-B9BDD8643B8F}" srcOrd="5" destOrd="0" parTransId="{778FC58D-A575-4516-8C94-46B987D541C7}" sibTransId="{AA52319A-8316-4EF5-A142-59C5E4D7ED5B}"/>
    <dgm:cxn modelId="{4AFBFC40-346E-45E0-9055-BA17E73E0640}" type="presOf" srcId="{B2EE8DC7-36AC-48EF-8D43-C24155A444A5}" destId="{91AAC964-8939-4F6F-994F-BDA512578997}" srcOrd="0" destOrd="0" presId="urn:microsoft.com/office/officeart/2005/8/layout/hierarchy3"/>
    <dgm:cxn modelId="{E4B2CC0A-2FCF-4E86-9B95-5FEF35CF7B9E}" type="presOf" srcId="{C2533E6D-889F-4735-8FB9-BEF9A4E7A0FF}" destId="{3850B578-1C6F-4DBA-9F16-95DE7EC08148}" srcOrd="0" destOrd="0" presId="urn:microsoft.com/office/officeart/2005/8/layout/hierarchy3"/>
    <dgm:cxn modelId="{5F254D93-6FFC-4760-96CB-887C1B089370}" type="presOf" srcId="{4CB5C7DC-2FF0-4F19-B50F-B9BDD8643B8F}" destId="{BEDB33DB-BAF9-4F19-AB55-ED3AAF42DF8E}" srcOrd="0" destOrd="0" presId="urn:microsoft.com/office/officeart/2005/8/layout/hierarchy3"/>
    <dgm:cxn modelId="{CF1607E6-D600-4896-9E15-A604D320CFBC}" type="presOf" srcId="{08CE86D4-A8DC-4328-85E5-292418940688}" destId="{C01E02A0-3C3F-4899-9313-F0A796AD0E06}" srcOrd="0" destOrd="0" presId="urn:microsoft.com/office/officeart/2005/8/layout/hierarchy3"/>
    <dgm:cxn modelId="{D1AD39F4-A3E0-4A04-8DF4-CCCE72D41536}" type="presOf" srcId="{AC0C1C6A-9000-406D-A603-C86EC0BC529F}" destId="{F9E68906-D252-4AE1-BDBC-006E7C8CB8BE}" srcOrd="0" destOrd="0" presId="urn:microsoft.com/office/officeart/2005/8/layout/hierarchy3"/>
    <dgm:cxn modelId="{D94592FB-E7BD-4D0C-A816-67EA16ED1D63}" type="presOf" srcId="{5C51BC83-D883-4D1C-8000-96C18B6F07AB}" destId="{61D42FC6-7203-470D-9696-993A06ACD0C4}" srcOrd="0" destOrd="0" presId="urn:microsoft.com/office/officeart/2005/8/layout/hierarchy3"/>
    <dgm:cxn modelId="{5FBBE447-D713-41C1-9C91-F3E4479DE96F}" srcId="{BC728D92-FFCC-45EA-9B39-323B8ED254E7}" destId="{1C3296DD-EB47-4F20-9E6F-00687ED0D87D}" srcOrd="3" destOrd="0" parTransId="{B4EF782D-528E-41A2-8C42-DCE517566A9F}" sibTransId="{B82E9E4C-45BD-47D4-85D0-D34CA11D733A}"/>
    <dgm:cxn modelId="{2A662DAA-ED20-45FA-A4AE-0D4EF4CB51BD}" type="presOf" srcId="{AF7A6514-CC5A-41B1-9D60-759A66479213}" destId="{24672D32-D4FD-41C8-B2C5-EFA3E06D8C74}" srcOrd="0" destOrd="0" presId="urn:microsoft.com/office/officeart/2005/8/layout/hierarchy3"/>
    <dgm:cxn modelId="{50E63FB1-5985-4609-AAE9-A40D0B804D97}" type="presOf" srcId="{1C3296DD-EB47-4F20-9E6F-00687ED0D87D}" destId="{538919F3-6020-42BD-9914-5220048F291E}" srcOrd="0" destOrd="0" presId="urn:microsoft.com/office/officeart/2005/8/layout/hierarchy3"/>
    <dgm:cxn modelId="{83869150-B2CC-4650-8C33-A1C46A7E1C7D}" srcId="{4E1CEE44-A1A6-43AA-BBC0-8BADBC2F6DF1}" destId="{BC728D92-FFCC-45EA-9B39-323B8ED254E7}" srcOrd="0" destOrd="0" parTransId="{A7E2DCD5-BC0E-4AB9-82A1-14168BFFDD82}" sibTransId="{A40B8B8A-42C7-45C3-8762-4AAAFBC70519}"/>
    <dgm:cxn modelId="{B46E73D9-9113-4AF1-9AE3-C1BEE2385031}" type="presOf" srcId="{BC728D92-FFCC-45EA-9B39-323B8ED254E7}" destId="{8F5CE3A1-E08D-49A3-B7E4-212272F4EC0E}" srcOrd="1" destOrd="0" presId="urn:microsoft.com/office/officeart/2005/8/layout/hierarchy3"/>
    <dgm:cxn modelId="{8B333173-E01A-4B3E-ABC8-97B73A70E166}" type="presOf" srcId="{BC728D92-FFCC-45EA-9B39-323B8ED254E7}" destId="{CD696D5F-A6A9-458F-B133-91FE40AFC48A}" srcOrd="0" destOrd="0" presId="urn:microsoft.com/office/officeart/2005/8/layout/hierarchy3"/>
    <dgm:cxn modelId="{D55291D1-74C1-4075-8F48-3A3F8B391020}" type="presOf" srcId="{14A8501F-4D23-4902-99E3-612DB0C7395A}" destId="{01B0A425-EA15-4E8A-B062-CFBFFEF15586}" srcOrd="0" destOrd="0" presId="urn:microsoft.com/office/officeart/2005/8/layout/hierarchy3"/>
    <dgm:cxn modelId="{B9E2CB8B-3D9E-4687-8190-44A11A8C222F}" type="presOf" srcId="{339C6090-1548-464A-8C60-FA801BFA1DD3}" destId="{700CD33C-B736-4C80-84E0-82D709E53FF3}" srcOrd="0" destOrd="0" presId="urn:microsoft.com/office/officeart/2005/8/layout/hierarchy3"/>
    <dgm:cxn modelId="{AA71365A-AFE1-49A1-B66B-2C34A1982687}" srcId="{BC728D92-FFCC-45EA-9B39-323B8ED254E7}" destId="{AC0C1C6A-9000-406D-A603-C86EC0BC529F}" srcOrd="1" destOrd="0" parTransId="{812068BF-8690-431E-B52A-4785A1B88B9B}" sibTransId="{E8C18878-0F2C-47CF-A8B2-0AEE8534F277}"/>
    <dgm:cxn modelId="{1D4FF58E-BC1F-411C-BCB3-3A282264BD2A}" srcId="{BC728D92-FFCC-45EA-9B39-323B8ED254E7}" destId="{C2533E6D-889F-4735-8FB9-BEF9A4E7A0FF}" srcOrd="6" destOrd="0" parTransId="{08CE86D4-A8DC-4328-85E5-292418940688}" sibTransId="{1D666A6F-0E9E-48B4-8412-8D6D681C2919}"/>
    <dgm:cxn modelId="{892CB27D-D5AF-428D-BE45-BF4425809348}" type="presOf" srcId="{812068BF-8690-431E-B52A-4785A1B88B9B}" destId="{0EEF3DE4-CFFA-4DA7-B742-90FBD3684E93}" srcOrd="0" destOrd="0" presId="urn:microsoft.com/office/officeart/2005/8/layout/hierarchy3"/>
    <dgm:cxn modelId="{7F278319-D3EC-45CF-9EF7-3C70966B7161}" type="presOf" srcId="{B4EF782D-528E-41A2-8C42-DCE517566A9F}" destId="{E3BBEB4F-9C28-4080-AD10-1194212B3FAA}" srcOrd="0" destOrd="0" presId="urn:microsoft.com/office/officeart/2005/8/layout/hierarchy3"/>
    <dgm:cxn modelId="{E261A9D4-F221-47FE-91D5-4271AEDA858D}" srcId="{BC728D92-FFCC-45EA-9B39-323B8ED254E7}" destId="{B2EE8DC7-36AC-48EF-8D43-C24155A444A5}" srcOrd="4" destOrd="0" parTransId="{339C6090-1548-464A-8C60-FA801BFA1DD3}" sibTransId="{C4F23000-B737-4F51-BE2F-A9935C46DB4C}"/>
    <dgm:cxn modelId="{E396F47E-B565-4DBE-A158-C6D78E6DAD33}" type="presParOf" srcId="{AE53774A-8512-467B-BF95-8BAEEB15F3B1}" destId="{0AEF589D-82F0-4093-9686-46E7DC75CB19}" srcOrd="0" destOrd="0" presId="urn:microsoft.com/office/officeart/2005/8/layout/hierarchy3"/>
    <dgm:cxn modelId="{A746D3F5-4155-4B0D-8E3C-0C36F813CE57}" type="presParOf" srcId="{0AEF589D-82F0-4093-9686-46E7DC75CB19}" destId="{9A8FF7A1-1DA2-4692-ABB6-74653DE55C2E}" srcOrd="0" destOrd="0" presId="urn:microsoft.com/office/officeart/2005/8/layout/hierarchy3"/>
    <dgm:cxn modelId="{AD3BC9A1-C724-421F-BD95-679163BAD50B}" type="presParOf" srcId="{9A8FF7A1-1DA2-4692-ABB6-74653DE55C2E}" destId="{CD696D5F-A6A9-458F-B133-91FE40AFC48A}" srcOrd="0" destOrd="0" presId="urn:microsoft.com/office/officeart/2005/8/layout/hierarchy3"/>
    <dgm:cxn modelId="{A95E55B7-63CD-4AC6-9401-30B308158539}" type="presParOf" srcId="{9A8FF7A1-1DA2-4692-ABB6-74653DE55C2E}" destId="{8F5CE3A1-E08D-49A3-B7E4-212272F4EC0E}" srcOrd="1" destOrd="0" presId="urn:microsoft.com/office/officeart/2005/8/layout/hierarchy3"/>
    <dgm:cxn modelId="{726639D5-B184-4053-B492-6697172EA69F}" type="presParOf" srcId="{0AEF589D-82F0-4093-9686-46E7DC75CB19}" destId="{BE3EC948-86E0-48F0-9CE3-1B6CF1CB8207}" srcOrd="1" destOrd="0" presId="urn:microsoft.com/office/officeart/2005/8/layout/hierarchy3"/>
    <dgm:cxn modelId="{408B59CE-5344-4D0C-BF91-DA6C1B9DAF18}" type="presParOf" srcId="{BE3EC948-86E0-48F0-9CE3-1B6CF1CB8207}" destId="{24672D32-D4FD-41C8-B2C5-EFA3E06D8C74}" srcOrd="0" destOrd="0" presId="urn:microsoft.com/office/officeart/2005/8/layout/hierarchy3"/>
    <dgm:cxn modelId="{79E68006-CDFC-4291-953F-6C08D84F68F1}" type="presParOf" srcId="{BE3EC948-86E0-48F0-9CE3-1B6CF1CB8207}" destId="{01B0A425-EA15-4E8A-B062-CFBFFEF15586}" srcOrd="1" destOrd="0" presId="urn:microsoft.com/office/officeart/2005/8/layout/hierarchy3"/>
    <dgm:cxn modelId="{B7D846CB-AAC4-463D-A7FE-829389A6B872}" type="presParOf" srcId="{BE3EC948-86E0-48F0-9CE3-1B6CF1CB8207}" destId="{0EEF3DE4-CFFA-4DA7-B742-90FBD3684E93}" srcOrd="2" destOrd="0" presId="urn:microsoft.com/office/officeart/2005/8/layout/hierarchy3"/>
    <dgm:cxn modelId="{E3F5F70A-DFC5-4093-BF15-6D7BB1B20676}" type="presParOf" srcId="{BE3EC948-86E0-48F0-9CE3-1B6CF1CB8207}" destId="{F9E68906-D252-4AE1-BDBC-006E7C8CB8BE}" srcOrd="3" destOrd="0" presId="urn:microsoft.com/office/officeart/2005/8/layout/hierarchy3"/>
    <dgm:cxn modelId="{FA8B820F-BED1-4743-9813-4BA64F40570B}" type="presParOf" srcId="{BE3EC948-86E0-48F0-9CE3-1B6CF1CB8207}" destId="{B473932C-48F7-4113-B771-77CD4F42ABAD}" srcOrd="4" destOrd="0" presId="urn:microsoft.com/office/officeart/2005/8/layout/hierarchy3"/>
    <dgm:cxn modelId="{7F3CCDCE-CBA4-45ED-8861-965D105DD838}" type="presParOf" srcId="{BE3EC948-86E0-48F0-9CE3-1B6CF1CB8207}" destId="{61D42FC6-7203-470D-9696-993A06ACD0C4}" srcOrd="5" destOrd="0" presId="urn:microsoft.com/office/officeart/2005/8/layout/hierarchy3"/>
    <dgm:cxn modelId="{0EF37159-C4F8-4C7F-815A-B993375F3A57}" type="presParOf" srcId="{BE3EC948-86E0-48F0-9CE3-1B6CF1CB8207}" destId="{E3BBEB4F-9C28-4080-AD10-1194212B3FAA}" srcOrd="6" destOrd="0" presId="urn:microsoft.com/office/officeart/2005/8/layout/hierarchy3"/>
    <dgm:cxn modelId="{A502E6DB-5568-4E96-B0DB-52F392B72E2F}" type="presParOf" srcId="{BE3EC948-86E0-48F0-9CE3-1B6CF1CB8207}" destId="{538919F3-6020-42BD-9914-5220048F291E}" srcOrd="7" destOrd="0" presId="urn:microsoft.com/office/officeart/2005/8/layout/hierarchy3"/>
    <dgm:cxn modelId="{0E4FBA0E-4E21-4CEE-920A-5741E0B7F97D}" type="presParOf" srcId="{BE3EC948-86E0-48F0-9CE3-1B6CF1CB8207}" destId="{700CD33C-B736-4C80-84E0-82D709E53FF3}" srcOrd="8" destOrd="0" presId="urn:microsoft.com/office/officeart/2005/8/layout/hierarchy3"/>
    <dgm:cxn modelId="{0FED1770-80F8-4D34-B3AD-29CC4BBC6101}" type="presParOf" srcId="{BE3EC948-86E0-48F0-9CE3-1B6CF1CB8207}" destId="{91AAC964-8939-4F6F-994F-BDA512578997}" srcOrd="9" destOrd="0" presId="urn:microsoft.com/office/officeart/2005/8/layout/hierarchy3"/>
    <dgm:cxn modelId="{4FA54E71-B885-46C7-9428-9A3A47578EC9}" type="presParOf" srcId="{BE3EC948-86E0-48F0-9CE3-1B6CF1CB8207}" destId="{F378DDEC-FBD1-415D-B485-2A3CCCCAC771}" srcOrd="10" destOrd="0" presId="urn:microsoft.com/office/officeart/2005/8/layout/hierarchy3"/>
    <dgm:cxn modelId="{6019AE03-C274-491D-AD26-C2AF50D110F9}" type="presParOf" srcId="{BE3EC948-86E0-48F0-9CE3-1B6CF1CB8207}" destId="{BEDB33DB-BAF9-4F19-AB55-ED3AAF42DF8E}" srcOrd="11" destOrd="0" presId="urn:microsoft.com/office/officeart/2005/8/layout/hierarchy3"/>
    <dgm:cxn modelId="{8CA01B2C-2931-444A-A689-01761E9DA62D}" type="presParOf" srcId="{BE3EC948-86E0-48F0-9CE3-1B6CF1CB8207}" destId="{C01E02A0-3C3F-4899-9313-F0A796AD0E06}" srcOrd="12" destOrd="0" presId="urn:microsoft.com/office/officeart/2005/8/layout/hierarchy3"/>
    <dgm:cxn modelId="{1DBA2294-F099-4D62-BDBD-E0BD71EC3F7A}" type="presParOf" srcId="{BE3EC948-86E0-48F0-9CE3-1B6CF1CB8207}" destId="{3850B578-1C6F-4DBA-9F16-95DE7EC08148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96D5F-A6A9-458F-B133-91FE40AFC48A}">
      <dsp:nvSpPr>
        <dsp:cNvPr id="0" name=""/>
        <dsp:cNvSpPr/>
      </dsp:nvSpPr>
      <dsp:spPr>
        <a:xfrm>
          <a:off x="1" y="60761"/>
          <a:ext cx="7391397" cy="61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Candara" pitchFamily="34" charset="0"/>
            </a:rPr>
            <a:t>Qualidade de </a:t>
          </a:r>
          <a:r>
            <a:rPr lang="pt-PT" sz="3200" b="1" kern="1200" dirty="0" smtClean="0">
              <a:latin typeface="Candara" pitchFamily="34" charset="0"/>
            </a:rPr>
            <a:t>Código </a:t>
          </a:r>
          <a:r>
            <a:rPr lang="en-US" sz="1800" b="1" kern="1200" dirty="0" smtClean="0">
              <a:latin typeface="Candara" pitchFamily="34" charset="0"/>
            </a:rPr>
            <a:t>(com SonarQube) </a:t>
          </a:r>
          <a:endParaRPr lang="en-US" sz="1800" b="1" kern="1200" dirty="0">
            <a:latin typeface="Candara" pitchFamily="34" charset="0"/>
          </a:endParaRPr>
        </a:p>
      </dsp:txBody>
      <dsp:txXfrm>
        <a:off x="17886" y="78646"/>
        <a:ext cx="7355627" cy="574866"/>
      </dsp:txXfrm>
    </dsp:sp>
    <dsp:sp modelId="{24672D32-D4FD-41C8-B2C5-EFA3E06D8C74}">
      <dsp:nvSpPr>
        <dsp:cNvPr id="0" name=""/>
        <dsp:cNvSpPr/>
      </dsp:nvSpPr>
      <dsp:spPr>
        <a:xfrm>
          <a:off x="739141" y="671397"/>
          <a:ext cx="632463" cy="638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900"/>
              </a:lnTo>
              <a:lnTo>
                <a:pt x="632463" y="638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0A425-EA15-4E8A-B062-CFBFFEF15586}">
      <dsp:nvSpPr>
        <dsp:cNvPr id="0" name=""/>
        <dsp:cNvSpPr/>
      </dsp:nvSpPr>
      <dsp:spPr>
        <a:xfrm>
          <a:off x="1371604" y="1127557"/>
          <a:ext cx="1673581" cy="36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noProof="0" dirty="0" smtClean="0">
              <a:latin typeface="Candara" pitchFamily="34" charset="0"/>
            </a:rPr>
            <a:t> Definição</a:t>
          </a:r>
          <a:endParaRPr lang="pt-PT" sz="1800" kern="1200" noProof="0" dirty="0">
            <a:latin typeface="Candara" pitchFamily="34" charset="0"/>
          </a:endParaRPr>
        </a:p>
      </dsp:txBody>
      <dsp:txXfrm>
        <a:off x="1382309" y="1138262"/>
        <a:ext cx="1652171" cy="344072"/>
      </dsp:txXfrm>
    </dsp:sp>
    <dsp:sp modelId="{0EEF3DE4-CFFA-4DA7-B742-90FBD3684E93}">
      <dsp:nvSpPr>
        <dsp:cNvPr id="0" name=""/>
        <dsp:cNvSpPr/>
      </dsp:nvSpPr>
      <dsp:spPr>
        <a:xfrm>
          <a:off x="739141" y="671397"/>
          <a:ext cx="632463" cy="139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317"/>
              </a:lnTo>
              <a:lnTo>
                <a:pt x="632463" y="139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68906-D252-4AE1-BDBC-006E7C8CB8BE}">
      <dsp:nvSpPr>
        <dsp:cNvPr id="0" name=""/>
        <dsp:cNvSpPr/>
      </dsp:nvSpPr>
      <dsp:spPr>
        <a:xfrm>
          <a:off x="1371604" y="1889558"/>
          <a:ext cx="3454748" cy="350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noProof="0" dirty="0" smtClean="0">
              <a:latin typeface="Candara" pitchFamily="34" charset="0"/>
            </a:rPr>
            <a:t> Critérios de Avaliação de Código</a:t>
          </a:r>
          <a:endParaRPr lang="pt-PT" sz="1800" kern="1200" noProof="0" dirty="0">
            <a:latin typeface="Candara" pitchFamily="34" charset="0"/>
          </a:endParaRPr>
        </a:p>
      </dsp:txBody>
      <dsp:txXfrm>
        <a:off x="1381864" y="1899818"/>
        <a:ext cx="3434228" cy="329791"/>
      </dsp:txXfrm>
    </dsp:sp>
    <dsp:sp modelId="{B473932C-48F7-4113-B771-77CD4F42ABAD}">
      <dsp:nvSpPr>
        <dsp:cNvPr id="0" name=""/>
        <dsp:cNvSpPr/>
      </dsp:nvSpPr>
      <dsp:spPr>
        <a:xfrm>
          <a:off x="739141" y="671397"/>
          <a:ext cx="662093" cy="1976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6369"/>
              </a:lnTo>
              <a:lnTo>
                <a:pt x="662093" y="197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2FC6-7203-470D-9696-993A06ACD0C4}">
      <dsp:nvSpPr>
        <dsp:cNvPr id="0" name=""/>
        <dsp:cNvSpPr/>
      </dsp:nvSpPr>
      <dsp:spPr>
        <a:xfrm>
          <a:off x="1401234" y="2476132"/>
          <a:ext cx="3868125" cy="343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>
              <a:latin typeface="Candara" pitchFamily="34" charset="0"/>
            </a:rPr>
            <a:t> SonarQube</a:t>
          </a:r>
          <a:endParaRPr lang="pt-PT" sz="1800" kern="1200" noProof="0" dirty="0">
            <a:latin typeface="Candara" pitchFamily="34" charset="0"/>
          </a:endParaRPr>
        </a:p>
      </dsp:txBody>
      <dsp:txXfrm>
        <a:off x="1411288" y="2486186"/>
        <a:ext cx="3848017" cy="323160"/>
      </dsp:txXfrm>
    </dsp:sp>
    <dsp:sp modelId="{E3BBEB4F-9C28-4080-AD10-1194212B3FAA}">
      <dsp:nvSpPr>
        <dsp:cNvPr id="0" name=""/>
        <dsp:cNvSpPr/>
      </dsp:nvSpPr>
      <dsp:spPr>
        <a:xfrm>
          <a:off x="739141" y="671397"/>
          <a:ext cx="632463" cy="255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760"/>
              </a:lnTo>
              <a:lnTo>
                <a:pt x="632463" y="2551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919F3-6020-42BD-9914-5220048F291E}">
      <dsp:nvSpPr>
        <dsp:cNvPr id="0" name=""/>
        <dsp:cNvSpPr/>
      </dsp:nvSpPr>
      <dsp:spPr>
        <a:xfrm>
          <a:off x="1371604" y="3047998"/>
          <a:ext cx="4428142" cy="350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ndara" pitchFamily="34" charset="0"/>
            </a:rPr>
            <a:t> Principio de Funcionamento</a:t>
          </a:r>
          <a:endParaRPr lang="en-US" sz="1800" kern="1200" dirty="0">
            <a:latin typeface="Candara" pitchFamily="34" charset="0"/>
          </a:endParaRPr>
        </a:p>
      </dsp:txBody>
      <dsp:txXfrm>
        <a:off x="1381864" y="3058258"/>
        <a:ext cx="4407622" cy="329797"/>
      </dsp:txXfrm>
    </dsp:sp>
    <dsp:sp modelId="{700CD33C-B736-4C80-84E0-82D709E53FF3}">
      <dsp:nvSpPr>
        <dsp:cNvPr id="0" name=""/>
        <dsp:cNvSpPr/>
      </dsp:nvSpPr>
      <dsp:spPr>
        <a:xfrm>
          <a:off x="739141" y="671397"/>
          <a:ext cx="632463" cy="316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356"/>
              </a:lnTo>
              <a:lnTo>
                <a:pt x="632463" y="3161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AC964-8939-4F6F-994F-BDA512578997}">
      <dsp:nvSpPr>
        <dsp:cNvPr id="0" name=""/>
        <dsp:cNvSpPr/>
      </dsp:nvSpPr>
      <dsp:spPr>
        <a:xfrm>
          <a:off x="1371604" y="3657598"/>
          <a:ext cx="4929204" cy="350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>
              <a:latin typeface="Candara" pitchFamily="34" charset="0"/>
              <a:cs typeface="Times New Roman" panose="02020603050405020304" pitchFamily="18" charset="0"/>
            </a:rPr>
            <a:t> Ferramentas Alternativas</a:t>
          </a:r>
          <a:endParaRPr lang="en-US" sz="1800" kern="1200" dirty="0">
            <a:latin typeface="Candara" pitchFamily="34" charset="0"/>
          </a:endParaRPr>
        </a:p>
      </dsp:txBody>
      <dsp:txXfrm>
        <a:off x="1381864" y="3667858"/>
        <a:ext cx="4908684" cy="329791"/>
      </dsp:txXfrm>
    </dsp:sp>
    <dsp:sp modelId="{F378DDEC-FBD1-415D-B485-2A3CCCCAC771}">
      <dsp:nvSpPr>
        <dsp:cNvPr id="0" name=""/>
        <dsp:cNvSpPr/>
      </dsp:nvSpPr>
      <dsp:spPr>
        <a:xfrm>
          <a:off x="739141" y="671397"/>
          <a:ext cx="632463" cy="384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7157"/>
              </a:lnTo>
              <a:lnTo>
                <a:pt x="632463" y="3847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B33DB-BAF9-4F19-AB55-ED3AAF42DF8E}">
      <dsp:nvSpPr>
        <dsp:cNvPr id="0" name=""/>
        <dsp:cNvSpPr/>
      </dsp:nvSpPr>
      <dsp:spPr>
        <a:xfrm>
          <a:off x="1371604" y="4343398"/>
          <a:ext cx="5342544" cy="350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>
              <a:latin typeface="Candara" pitchFamily="34" charset="0"/>
              <a:cs typeface="Times New Roman" panose="02020603050405020304" pitchFamily="18" charset="0"/>
            </a:rPr>
            <a:t> Demonstração  Pratica</a:t>
          </a:r>
          <a:endParaRPr lang="en-US" sz="1800" kern="1200" dirty="0">
            <a:latin typeface="Candara" pitchFamily="34" charset="0"/>
          </a:endParaRPr>
        </a:p>
      </dsp:txBody>
      <dsp:txXfrm>
        <a:off x="1381864" y="4353658"/>
        <a:ext cx="5322024" cy="329791"/>
      </dsp:txXfrm>
    </dsp:sp>
    <dsp:sp modelId="{C01E02A0-3C3F-4899-9313-F0A796AD0E06}">
      <dsp:nvSpPr>
        <dsp:cNvPr id="0" name=""/>
        <dsp:cNvSpPr/>
      </dsp:nvSpPr>
      <dsp:spPr>
        <a:xfrm>
          <a:off x="739141" y="671397"/>
          <a:ext cx="632463" cy="4450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0210"/>
              </a:lnTo>
              <a:lnTo>
                <a:pt x="632463" y="44502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0B578-1C6F-4DBA-9F16-95DE7EC08148}">
      <dsp:nvSpPr>
        <dsp:cNvPr id="0" name=""/>
        <dsp:cNvSpPr/>
      </dsp:nvSpPr>
      <dsp:spPr>
        <a:xfrm>
          <a:off x="1371604" y="4953003"/>
          <a:ext cx="5717894" cy="33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noProof="0" dirty="0" smtClean="0">
              <a:latin typeface="Candara" pitchFamily="34" charset="0"/>
            </a:rPr>
            <a:t> Conclusões</a:t>
          </a:r>
          <a:endParaRPr lang="pt-PT" sz="1800" kern="1200" noProof="0" dirty="0">
            <a:latin typeface="Candara" pitchFamily="34" charset="0"/>
          </a:endParaRPr>
        </a:p>
      </dsp:txBody>
      <dsp:txXfrm>
        <a:off x="1381481" y="4962880"/>
        <a:ext cx="5698140" cy="317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4A208-25BB-4216-B7DA-51E4D27CF01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F69C6-3C12-4165-BF60-2B58293C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AB17F3-AEE6-4EB0-8D7A-4118F0A709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F4ED5D-B6A1-479C-981D-4DB94CBEB53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latest/analysis/scan/sonarscanner-for-maven/" TargetMode="External"/><Relationship Id="rId2" Type="http://schemas.openxmlformats.org/officeDocument/2006/relationships/hyperlink" Target="https://docs.sonarqube.org/latest/analysis/scan/sonarscanner-for-grad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19594" y="12192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>
                <a:latin typeface="Candara" pitchFamily="34" charset="0"/>
                <a:cs typeface="Times New Roman" panose="02020603050405020304" pitchFamily="18" charset="0"/>
              </a:rPr>
              <a:t>FACULDADE DE ENGENHARIA</a:t>
            </a:r>
            <a:br>
              <a:rPr lang="pt-PT" dirty="0">
                <a:latin typeface="Candara" pitchFamily="34" charset="0"/>
                <a:cs typeface="Times New Roman" panose="02020603050405020304" pitchFamily="18" charset="0"/>
              </a:rPr>
            </a:br>
            <a:r>
              <a:rPr lang="pt-PT" dirty="0">
                <a:latin typeface="Candara" pitchFamily="34" charset="0"/>
                <a:cs typeface="Times New Roman" panose="02020603050405020304" pitchFamily="18" charset="0"/>
              </a:rPr>
              <a:t>DEPARTAMENTO DE ENGENHARIA ELECTROTÉCNICA</a:t>
            </a:r>
            <a:br>
              <a:rPr lang="pt-PT" dirty="0">
                <a:latin typeface="Candara" pitchFamily="34" charset="0"/>
                <a:cs typeface="Times New Roman" panose="02020603050405020304" pitchFamily="18" charset="0"/>
              </a:rPr>
            </a:br>
            <a:r>
              <a:rPr lang="pt-PT" dirty="0" smtClean="0">
                <a:latin typeface="Candara" pitchFamily="34" charset="0"/>
                <a:cs typeface="Times New Roman" panose="02020603050405020304" pitchFamily="18" charset="0"/>
              </a:rPr>
              <a:t>CURSO DE ENGENHARIA </a:t>
            </a:r>
            <a:r>
              <a:rPr lang="pt-PT" dirty="0">
                <a:latin typeface="Candara" pitchFamily="34" charset="0"/>
                <a:cs typeface="Times New Roman" panose="02020603050405020304" pitchFamily="18" charset="0"/>
              </a:rPr>
              <a:t>INFORMÁTICA </a:t>
            </a:r>
            <a:br>
              <a:rPr lang="pt-PT" dirty="0">
                <a:latin typeface="Candara" pitchFamily="34" charset="0"/>
                <a:cs typeface="Times New Roman" panose="02020603050405020304" pitchFamily="18" charset="0"/>
              </a:rPr>
            </a:br>
            <a:r>
              <a:rPr lang="pt-PT" dirty="0" smtClean="0">
                <a:latin typeface="Candara" pitchFamily="34" charset="0"/>
                <a:cs typeface="Times New Roman" panose="02020603050405020304" pitchFamily="18" charset="0"/>
              </a:rPr>
              <a:t>Engenharia de Software – II</a:t>
            </a:r>
          </a:p>
          <a:p>
            <a:pPr algn="ctr">
              <a:lnSpc>
                <a:spcPct val="150000"/>
              </a:lnSpc>
            </a:pPr>
            <a:r>
              <a:rPr lang="pt-PT" sz="4000" dirty="0" smtClean="0">
                <a:solidFill>
                  <a:srgbClr val="00B050"/>
                </a:solidFill>
                <a:latin typeface="Candara" pitchFamily="34" charset="0"/>
                <a:cs typeface="Times New Roman" panose="02020603050405020304" pitchFamily="18" charset="0"/>
              </a:rPr>
              <a:t>Qualidade de Código</a:t>
            </a:r>
            <a:endParaRPr lang="pt-PT" sz="40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Rectângulo 3"/>
          <p:cNvSpPr/>
          <p:nvPr/>
        </p:nvSpPr>
        <p:spPr>
          <a:xfrm>
            <a:off x="2201091" y="3681189"/>
            <a:ext cx="411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1" dirty="0">
                <a:latin typeface="Candara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Discentes: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Calibri" pitchFamily="34" charset="0"/>
              </a:rPr>
              <a:t>Armando, Cardoso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Calibri" pitchFamily="34" charset="0"/>
              </a:rPr>
              <a:t>De Jesus, </a:t>
            </a:r>
            <a:r>
              <a:rPr lang="en-GB" sz="1400" dirty="0" err="1">
                <a:latin typeface="Calibri" pitchFamily="34" charset="0"/>
              </a:rPr>
              <a:t>Marcio</a:t>
            </a:r>
            <a:endParaRPr lang="en-GB" sz="1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Calibri" pitchFamily="34" charset="0"/>
              </a:rPr>
              <a:t>Macamo</a:t>
            </a:r>
            <a:r>
              <a:rPr lang="en-GB" sz="1400" dirty="0">
                <a:latin typeface="Calibri" pitchFamily="34" charset="0"/>
              </a:rPr>
              <a:t>, </a:t>
            </a:r>
            <a:r>
              <a:rPr lang="en-GB" sz="1400" dirty="0" err="1">
                <a:latin typeface="Calibri" pitchFamily="34" charset="0"/>
              </a:rPr>
              <a:t>Messias</a:t>
            </a:r>
            <a:endParaRPr lang="en-GB" sz="1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Calibri" pitchFamily="34" charset="0"/>
              </a:rPr>
              <a:t>Magaia</a:t>
            </a:r>
            <a:r>
              <a:rPr lang="en-GB" sz="1400" dirty="0">
                <a:latin typeface="Calibri" pitchFamily="34" charset="0"/>
              </a:rPr>
              <a:t>, Vicente</a:t>
            </a: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Calibri" pitchFamily="34" charset="0"/>
              </a:rPr>
              <a:t>Manguene</a:t>
            </a:r>
            <a:r>
              <a:rPr lang="en-GB" sz="1400" dirty="0">
                <a:latin typeface="Calibri" pitchFamily="34" charset="0"/>
              </a:rPr>
              <a:t>, </a:t>
            </a:r>
            <a:r>
              <a:rPr lang="en-GB" sz="1400" dirty="0" err="1">
                <a:latin typeface="Calibri" pitchFamily="34" charset="0"/>
              </a:rPr>
              <a:t>Arnaldo</a:t>
            </a:r>
            <a:endParaRPr lang="en-GB" sz="1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Calibri" pitchFamily="34" charset="0"/>
              </a:rPr>
              <a:t>Niiero</a:t>
            </a:r>
            <a:r>
              <a:rPr lang="en-GB" sz="1400" dirty="0">
                <a:latin typeface="Calibri" pitchFamily="34" charset="0"/>
              </a:rPr>
              <a:t>, Nelson</a:t>
            </a: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Calibri" pitchFamily="34" charset="0"/>
              </a:rPr>
              <a:t>Sambo</a:t>
            </a:r>
            <a:r>
              <a:rPr lang="en-GB" sz="1400" dirty="0">
                <a:latin typeface="Calibri" pitchFamily="34" charset="0"/>
              </a:rPr>
              <a:t>, Ramos</a:t>
            </a: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Calibri" pitchFamily="34" charset="0"/>
              </a:rPr>
              <a:t>Vilanculos</a:t>
            </a:r>
            <a:r>
              <a:rPr lang="en-GB" sz="1400" dirty="0">
                <a:latin typeface="Calibri" pitchFamily="34" charset="0"/>
              </a:rPr>
              <a:t>, Rubens</a:t>
            </a:r>
          </a:p>
        </p:txBody>
      </p:sp>
      <p:sp>
        <p:nvSpPr>
          <p:cNvPr id="6" name="Rectângulo 5"/>
          <p:cNvSpPr/>
          <p:nvPr/>
        </p:nvSpPr>
        <p:spPr>
          <a:xfrm>
            <a:off x="6176554" y="5181600"/>
            <a:ext cx="31242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400" b="1" dirty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Corpo Docente:</a:t>
            </a:r>
            <a:endParaRPr lang="pt-PT" sz="1400" dirty="0">
              <a:latin typeface="Candara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400" dirty="0" smtClean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</a:t>
            </a:r>
            <a:r>
              <a:rPr lang="pt-PT" sz="1400" dirty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 </a:t>
            </a:r>
            <a:r>
              <a:rPr lang="pt-PT" sz="1400" dirty="0" err="1" smtClean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Valy</a:t>
            </a:r>
            <a:r>
              <a:rPr lang="pt-PT" sz="1400" dirty="0" smtClean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pt-PT" sz="1400" b="1" dirty="0" err="1" smtClean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Issufo</a:t>
            </a:r>
            <a:endParaRPr lang="pt-PT" sz="1400" dirty="0">
              <a:latin typeface="Candara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</a:t>
            </a:r>
            <a:r>
              <a:rPr lang="pt-PT" sz="1400" baseline="30000" dirty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pt-PT" sz="1400" dirty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PT" sz="1400" dirty="0" smtClean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Edson   </a:t>
            </a:r>
            <a:r>
              <a:rPr lang="pt-PT" sz="1400" b="1" dirty="0" err="1" smtClean="0">
                <a:latin typeface="Candara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Michaque</a:t>
            </a:r>
            <a:endParaRPr lang="pt-PT" sz="1400" dirty="0">
              <a:latin typeface="Candara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xmlns="" id="{8D9FAB87-C96A-4F1C-BBB6-1A4E9BEC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52343"/>
            <a:ext cx="1219199" cy="1322216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3581400" y="6550223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Candara" pitchFamily="34" charset="0"/>
                <a:cs typeface="Times New Roman" panose="02020603050405020304" pitchFamily="18" charset="0"/>
              </a:rPr>
              <a:t>Maputo, </a:t>
            </a:r>
            <a:r>
              <a:rPr lang="pt-PT" sz="1400" dirty="0" smtClean="0">
                <a:latin typeface="Candara" pitchFamily="34" charset="0"/>
                <a:cs typeface="Times New Roman" panose="02020603050405020304" pitchFamily="18" charset="0"/>
              </a:rPr>
              <a:t> Novembro  2019</a:t>
            </a:r>
            <a:endParaRPr lang="pt-PT" sz="1400" dirty="0">
              <a:latin typeface="Candar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057400" y="2773334"/>
            <a:ext cx="5638800" cy="1189066"/>
            <a:chOff x="0" y="0"/>
            <a:chExt cx="15367447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15367447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15337730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4400" b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Demostração Pratica</a:t>
              </a:r>
              <a:endParaRPr lang="en-US" sz="44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05800" cy="5407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PT" sz="1800" b="1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dirty="0">
                <a:latin typeface="Calibri" pitchFamily="34" charset="0"/>
              </a:rPr>
              <a:t>Escrever código de boa qualidade é um requisito importante para os programadores</a:t>
            </a:r>
            <a:r>
              <a:rPr lang="pt-PT" sz="1800" dirty="0" smtClean="0">
                <a:latin typeface="Calibri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8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dirty="0" smtClean="0">
                <a:latin typeface="Calibri" pitchFamily="34" charset="0"/>
              </a:rPr>
              <a:t>Com uso de ferramentas de Avaliação de Código,  os </a:t>
            </a:r>
            <a:r>
              <a:rPr lang="pt-PT" sz="1800" dirty="0">
                <a:latin typeface="Calibri" pitchFamily="34" charset="0"/>
              </a:rPr>
              <a:t>programadores </a:t>
            </a:r>
            <a:r>
              <a:rPr lang="pt-PT" sz="1800" dirty="0" smtClean="0">
                <a:latin typeface="Calibri" pitchFamily="34" charset="0"/>
              </a:rPr>
              <a:t>não precisam </a:t>
            </a:r>
            <a:r>
              <a:rPr lang="pt-PT" sz="1800" dirty="0">
                <a:latin typeface="Calibri" pitchFamily="34" charset="0"/>
              </a:rPr>
              <a:t>assimilar e reverem frequentemente </a:t>
            </a:r>
            <a:r>
              <a:rPr lang="pt-PT" sz="1800" dirty="0" smtClean="0">
                <a:latin typeface="Calibri" pitchFamily="34" charset="0"/>
              </a:rPr>
              <a:t> os </a:t>
            </a:r>
            <a:r>
              <a:rPr lang="pt-PT" sz="1800" dirty="0">
                <a:latin typeface="Calibri" pitchFamily="34" charset="0"/>
              </a:rPr>
              <a:t>padrões </a:t>
            </a:r>
            <a:r>
              <a:rPr lang="pt-PT" sz="1800" dirty="0" smtClean="0">
                <a:latin typeface="Calibri" pitchFamily="34" charset="0"/>
              </a:rPr>
              <a:t>adotados pela empresa.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8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dirty="0" smtClean="0">
                <a:latin typeface="Calibri" pitchFamily="34" charset="0"/>
              </a:rPr>
              <a:t>A avaliação da qualidade de código torna-se  mais </a:t>
            </a:r>
            <a:r>
              <a:rPr lang="pt-PT" sz="1800" dirty="0">
                <a:latin typeface="Calibri" pitchFamily="34" charset="0"/>
              </a:rPr>
              <a:t>produtivo se </a:t>
            </a:r>
            <a:r>
              <a:rPr lang="pt-PT" sz="1800" dirty="0" smtClean="0">
                <a:latin typeface="Calibri" pitchFamily="34" charset="0"/>
              </a:rPr>
              <a:t>as </a:t>
            </a:r>
            <a:r>
              <a:rPr lang="pt-PT" sz="1800" dirty="0">
                <a:latin typeface="Calibri" pitchFamily="34" charset="0"/>
              </a:rPr>
              <a:t>ferramentas puderem ser utilizadas diretamente a partir de </a:t>
            </a:r>
            <a:r>
              <a:rPr lang="pt-PT" sz="1800" dirty="0" err="1">
                <a:latin typeface="Calibri" pitchFamily="34" charset="0"/>
              </a:rPr>
              <a:t>IDEs</a:t>
            </a:r>
            <a:r>
              <a:rPr lang="pt-PT" sz="1800" dirty="0">
                <a:latin typeface="Calibri" pitchFamily="34" charset="0"/>
              </a:rPr>
              <a:t> disponíveis</a:t>
            </a:r>
            <a:endParaRPr lang="pt-PT" sz="1800" b="1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pt-PT" sz="1800" dirty="0" smtClean="0">
              <a:latin typeface="Calibri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Conclusão</a:t>
              </a:r>
              <a:endParaRPr lang="en-US" sz="32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0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422509541"/>
              </p:ext>
            </p:extLst>
          </p:nvPr>
        </p:nvGraphicFramePr>
        <p:xfrm>
          <a:off x="304800" y="533400"/>
          <a:ext cx="7391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0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Calibri" pitchFamily="34" charset="0"/>
              </a:rPr>
              <a:t>É comum ouvirmos falar sobre qualidade de produtos, serviços e afins</a:t>
            </a:r>
            <a:r>
              <a:rPr lang="pt-PT" sz="2200" dirty="0" smtClean="0">
                <a:latin typeface="Calibri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22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2200" dirty="0" smtClean="0">
                <a:latin typeface="Calibri" pitchFamily="34" charset="0"/>
              </a:rPr>
              <a:t>Muitas </a:t>
            </a:r>
            <a:r>
              <a:rPr lang="pt-PT" sz="2200" dirty="0">
                <a:latin typeface="Calibri" pitchFamily="34" charset="0"/>
              </a:rPr>
              <a:t>empresas e organizações possuem padrões documentados </a:t>
            </a:r>
            <a:r>
              <a:rPr lang="pt-PT" sz="2200" dirty="0" smtClean="0">
                <a:latin typeface="Calibri" pitchFamily="34" charset="0"/>
              </a:rPr>
              <a:t>que os </a:t>
            </a:r>
            <a:r>
              <a:rPr lang="pt-PT" sz="2200" dirty="0">
                <a:latin typeface="Calibri" pitchFamily="34" charset="0"/>
              </a:rPr>
              <a:t>desenvolvedores </a:t>
            </a:r>
            <a:r>
              <a:rPr lang="pt-PT" sz="2200" dirty="0" smtClean="0">
                <a:latin typeface="Calibri" pitchFamily="34" charset="0"/>
              </a:rPr>
              <a:t>de software devem seguir.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22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2200" dirty="0" smtClean="0">
                <a:latin typeface="Calibri" pitchFamily="34" charset="0"/>
              </a:rPr>
              <a:t>Na </a:t>
            </a:r>
            <a:r>
              <a:rPr lang="pt-PT" sz="2200" dirty="0">
                <a:latin typeface="Calibri" pitchFamily="34" charset="0"/>
              </a:rPr>
              <a:t>prática, tem sido muito difícil para essas organizações </a:t>
            </a:r>
            <a:r>
              <a:rPr lang="pt-PT" sz="2200" dirty="0" smtClean="0">
                <a:latin typeface="Calibri" pitchFamily="34" charset="0"/>
              </a:rPr>
              <a:t>obterem sucesso com essa </a:t>
            </a:r>
            <a:r>
              <a:rPr lang="pt-PT" sz="2200" dirty="0">
                <a:latin typeface="Calibri" pitchFamily="34" charset="0"/>
              </a:rPr>
              <a:t>padronização. </a:t>
            </a:r>
            <a:endParaRPr lang="pt-PT" sz="22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1. Qualidade de Código</a:t>
              </a:r>
              <a:endParaRPr lang="en-US" sz="36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8458200" cy="5486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Os </a:t>
            </a:r>
            <a:r>
              <a:rPr lang="pt-PT" dirty="0">
                <a:latin typeface="Calibri" pitchFamily="34" charset="0"/>
              </a:rPr>
              <a:t>programadores </a:t>
            </a:r>
            <a:r>
              <a:rPr lang="pt-PT" dirty="0" smtClean="0">
                <a:latin typeface="Calibri" pitchFamily="34" charset="0"/>
              </a:rPr>
              <a:t>precisam assimilar </a:t>
            </a:r>
            <a:r>
              <a:rPr lang="pt-PT" dirty="0">
                <a:latin typeface="Calibri" pitchFamily="34" charset="0"/>
              </a:rPr>
              <a:t>os padrões adotados e reverem frequentemente o código produzido para garantir a </a:t>
            </a:r>
            <a:r>
              <a:rPr lang="pt-PT" dirty="0" smtClean="0">
                <a:latin typeface="Calibri" pitchFamily="34" charset="0"/>
              </a:rPr>
              <a:t>sua conformidade</a:t>
            </a:r>
            <a:r>
              <a:rPr lang="pt-PT" dirty="0">
                <a:latin typeface="Calibri" pitchFamily="34" charset="0"/>
              </a:rPr>
              <a:t>. Esse processo gasta tempo e é complexo de ser conduzido </a:t>
            </a:r>
            <a:r>
              <a:rPr lang="pt-PT" dirty="0" smtClean="0">
                <a:latin typeface="Calibri" pitchFamily="34" charset="0"/>
              </a:rPr>
              <a:t>manualmente. </a:t>
            </a:r>
          </a:p>
          <a:p>
            <a:pPr marL="0" indent="0">
              <a:lnSpc>
                <a:spcPct val="150000"/>
              </a:lnSpc>
              <a:buNone/>
            </a:pPr>
            <a:endParaRPr lang="pt-PT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Uma </a:t>
            </a:r>
            <a:r>
              <a:rPr lang="pt-PT" dirty="0">
                <a:latin typeface="Calibri" pitchFamily="34" charset="0"/>
              </a:rPr>
              <a:t>alternativa mais racional é </a:t>
            </a:r>
            <a:r>
              <a:rPr lang="pt-PT" dirty="0" smtClean="0">
                <a:latin typeface="Calibri" pitchFamily="34" charset="0"/>
              </a:rPr>
              <a:t>o uso </a:t>
            </a:r>
            <a:r>
              <a:rPr lang="pt-PT" dirty="0">
                <a:latin typeface="Calibri" pitchFamily="34" charset="0"/>
              </a:rPr>
              <a:t>de ferramentas capazes de automatizar o </a:t>
            </a:r>
            <a:r>
              <a:rPr lang="pt-PT" dirty="0" smtClean="0">
                <a:latin typeface="Calibri" pitchFamily="34" charset="0"/>
              </a:rPr>
              <a:t>processo de </a:t>
            </a:r>
            <a:r>
              <a:rPr lang="pt-PT" dirty="0">
                <a:latin typeface="Calibri" pitchFamily="34" charset="0"/>
              </a:rPr>
              <a:t>avaliação da qualidade de código</a:t>
            </a:r>
            <a:r>
              <a:rPr lang="pt-PT" dirty="0" smtClean="0">
                <a:latin typeface="Calibri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 smtClean="0">
                <a:latin typeface="Calibri" pitchFamily="34" charset="0"/>
              </a:rPr>
              <a:t> </a:t>
            </a:r>
            <a:endParaRPr lang="pt-PT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E o </a:t>
            </a:r>
            <a:r>
              <a:rPr lang="pt-PT" dirty="0">
                <a:latin typeface="Calibri" pitchFamily="34" charset="0"/>
              </a:rPr>
              <a:t>processo torna-se ainda mais produtivo se </a:t>
            </a:r>
            <a:r>
              <a:rPr lang="pt-PT" dirty="0" smtClean="0">
                <a:latin typeface="Calibri" pitchFamily="34" charset="0"/>
              </a:rPr>
              <a:t>tais ferramentas </a:t>
            </a:r>
            <a:r>
              <a:rPr lang="pt-PT" dirty="0">
                <a:latin typeface="Calibri" pitchFamily="34" charset="0"/>
              </a:rPr>
              <a:t>puderem ser utilizadas diretamente a partir de </a:t>
            </a:r>
            <a:r>
              <a:rPr lang="pt-PT" dirty="0" err="1">
                <a:latin typeface="Calibri" pitchFamily="34" charset="0"/>
              </a:rPr>
              <a:t>IDEs</a:t>
            </a:r>
            <a:r>
              <a:rPr lang="pt-PT" dirty="0">
                <a:latin typeface="Calibri" pitchFamily="34" charset="0"/>
              </a:rPr>
              <a:t> disponíveis.</a:t>
            </a:r>
            <a:endParaRPr lang="en-US" dirty="0">
              <a:latin typeface="Calibri" pitchFamily="34" charset="0"/>
            </a:endParaRPr>
          </a:p>
          <a:p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2</a:t>
              </a: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 Qualidade de Código</a:t>
              </a:r>
              <a:r>
                <a:rPr lang="pt-PT" sz="24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(</a:t>
              </a:r>
              <a:r>
                <a:rPr lang="pt-PT" sz="2400" b="1" kern="1200" baseline="0" dirty="0" err="1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Cont</a:t>
              </a:r>
              <a:r>
                <a:rPr lang="pt-PT" sz="24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.)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7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04801" y="1371600"/>
            <a:ext cx="84582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Arquitetura </a:t>
            </a:r>
            <a:r>
              <a:rPr lang="pt-PT" dirty="0">
                <a:latin typeface="Calibri" pitchFamily="34" charset="0"/>
              </a:rPr>
              <a:t>e </a:t>
            </a:r>
            <a:r>
              <a:rPr lang="pt-PT" dirty="0" smtClean="0">
                <a:latin typeface="Calibri" pitchFamily="34" charset="0"/>
              </a:rPr>
              <a:t>Design;</a:t>
            </a:r>
          </a:p>
          <a:p>
            <a:pPr algn="just"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Comentários do </a:t>
            </a:r>
            <a:r>
              <a:rPr lang="pt-PT" dirty="0">
                <a:latin typeface="Calibri" pitchFamily="34" charset="0"/>
              </a:rPr>
              <a:t>código</a:t>
            </a:r>
            <a:r>
              <a:rPr lang="pt-PT" dirty="0" smtClean="0">
                <a:latin typeface="Calibri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Duplicação </a:t>
            </a:r>
            <a:r>
              <a:rPr lang="pt-PT" dirty="0">
                <a:latin typeface="Calibri" pitchFamily="34" charset="0"/>
              </a:rPr>
              <a:t>de </a:t>
            </a:r>
            <a:r>
              <a:rPr lang="pt-PT" dirty="0" smtClean="0">
                <a:latin typeface="Calibri" pitchFamily="34" charset="0"/>
              </a:rPr>
              <a:t>código;</a:t>
            </a:r>
          </a:p>
          <a:p>
            <a:pPr algn="just"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Padrões </a:t>
            </a:r>
            <a:r>
              <a:rPr lang="pt-PT" dirty="0">
                <a:latin typeface="Calibri" pitchFamily="34" charset="0"/>
              </a:rPr>
              <a:t>de </a:t>
            </a:r>
            <a:r>
              <a:rPr lang="pt-PT" dirty="0" smtClean="0">
                <a:latin typeface="Calibri" pitchFamily="34" charset="0"/>
              </a:rPr>
              <a:t>codificação;</a:t>
            </a:r>
          </a:p>
          <a:p>
            <a:pPr algn="just">
              <a:lnSpc>
                <a:spcPct val="150000"/>
              </a:lnSpc>
            </a:pPr>
            <a:r>
              <a:rPr lang="pt-PT" dirty="0" smtClean="0">
                <a:latin typeface="Calibri" pitchFamily="34" charset="0"/>
              </a:rPr>
              <a:t>Testes </a:t>
            </a:r>
            <a:r>
              <a:rPr lang="pt-PT" dirty="0">
                <a:latin typeface="Calibri" pitchFamily="34" charset="0"/>
              </a:rPr>
              <a:t>(cobertura de código</a:t>
            </a:r>
            <a:r>
              <a:rPr lang="pt-PT" dirty="0" smtClean="0">
                <a:latin typeface="Calibri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Calibri" pitchFamily="34" charset="0"/>
              </a:rPr>
              <a:t> Complexidade </a:t>
            </a:r>
            <a:r>
              <a:rPr lang="pt-PT" dirty="0" err="1" smtClean="0">
                <a:latin typeface="Calibri" pitchFamily="34" charset="0"/>
              </a:rPr>
              <a:t>ciclomática</a:t>
            </a:r>
            <a:r>
              <a:rPr lang="pt-PT" dirty="0" smtClean="0">
                <a:latin typeface="Calibri" pitchFamily="34" charset="0"/>
              </a:rPr>
              <a:t>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3</a:t>
              </a: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 Critérios de Avaliação de Código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0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>
                <a:latin typeface="Calibri" pitchFamily="34" charset="0"/>
              </a:rPr>
              <a:t>O </a:t>
            </a:r>
            <a:r>
              <a:rPr lang="pt-PT" sz="1800" dirty="0" err="1">
                <a:latin typeface="Calibri" pitchFamily="34" charset="0"/>
              </a:rPr>
              <a:t>SonarQube</a:t>
            </a:r>
            <a:r>
              <a:rPr lang="pt-PT" sz="1800" dirty="0">
                <a:latin typeface="Calibri" pitchFamily="34" charset="0"/>
              </a:rPr>
              <a:t> é uma </a:t>
            </a:r>
            <a:r>
              <a:rPr lang="pt-PT" sz="1800" dirty="0" smtClean="0">
                <a:latin typeface="Calibri" pitchFamily="34" charset="0"/>
              </a:rPr>
              <a:t>ferramenta </a:t>
            </a:r>
            <a:r>
              <a:rPr lang="pt-PT" sz="1800" dirty="0">
                <a:latin typeface="Calibri" pitchFamily="34" charset="0"/>
              </a:rPr>
              <a:t>de código aberto desenvolvida pela </a:t>
            </a:r>
            <a:r>
              <a:rPr lang="pt-PT" sz="1800" dirty="0" err="1" smtClean="0">
                <a:latin typeface="Calibri" pitchFamily="34" charset="0"/>
              </a:rPr>
              <a:t>SonarSource</a:t>
            </a:r>
            <a:r>
              <a:rPr lang="pt-PT" sz="1800" dirty="0" smtClean="0">
                <a:latin typeface="Calibri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pt-PT" sz="1800" dirty="0">
                <a:latin typeface="Calibri" pitchFamily="34" charset="0"/>
              </a:rPr>
              <a:t>Detecta  bugs (erros) e diferentes vulnerabilidades como de segurança</a:t>
            </a:r>
            <a:r>
              <a:rPr lang="pt-PT" sz="1800" dirty="0" smtClean="0">
                <a:latin typeface="Calibri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pt-PT" sz="1800" dirty="0" smtClean="0">
                <a:latin typeface="Calibri" pitchFamily="34" charset="0"/>
              </a:rPr>
              <a:t>Faz análise estática  de código-fonte para cerca de </a:t>
            </a:r>
            <a:r>
              <a:rPr lang="pt-PT" sz="1800" dirty="0">
                <a:latin typeface="Calibri" pitchFamily="34" charset="0"/>
              </a:rPr>
              <a:t>15 </a:t>
            </a:r>
            <a:r>
              <a:rPr lang="pt-PT" sz="1800" dirty="0" smtClean="0">
                <a:latin typeface="Calibri" pitchFamily="34" charset="0"/>
              </a:rPr>
              <a:t>linguagens como: </a:t>
            </a:r>
            <a:r>
              <a:rPr lang="pt-PT" sz="1800" i="1" dirty="0" smtClean="0">
                <a:latin typeface="Calibri" pitchFamily="34" charset="0"/>
              </a:rPr>
              <a:t>Java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JavaScript</a:t>
            </a:r>
            <a:r>
              <a:rPr lang="pt-PT" sz="1800" i="1" dirty="0">
                <a:latin typeface="Calibri" pitchFamily="34" charset="0"/>
              </a:rPr>
              <a:t>, C #, </a:t>
            </a:r>
            <a:r>
              <a:rPr lang="pt-PT" sz="1800" i="1" dirty="0" err="1">
                <a:latin typeface="Calibri" pitchFamily="34" charset="0"/>
              </a:rPr>
              <a:t>TypeScript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Kotlin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Ruby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Go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Scala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Flex</a:t>
            </a:r>
            <a:r>
              <a:rPr lang="pt-PT" sz="1800" i="1" dirty="0">
                <a:latin typeface="Calibri" pitchFamily="34" charset="0"/>
              </a:rPr>
              <a:t>, </a:t>
            </a:r>
            <a:r>
              <a:rPr lang="pt-PT" sz="1800" i="1" dirty="0" err="1">
                <a:latin typeface="Calibri" pitchFamily="34" charset="0"/>
              </a:rPr>
              <a:t>Python</a:t>
            </a:r>
            <a:r>
              <a:rPr lang="pt-PT" sz="1800" i="1" dirty="0">
                <a:latin typeface="Calibri" pitchFamily="34" charset="0"/>
              </a:rPr>
              <a:t>, PHP, HTML, CSS, XML e </a:t>
            </a:r>
            <a:r>
              <a:rPr lang="pt-PT" sz="1800" i="1" dirty="0" smtClean="0">
                <a:latin typeface="Calibri" pitchFamily="34" charset="0"/>
              </a:rPr>
              <a:t>VB.NET</a:t>
            </a:r>
            <a:endParaRPr lang="pt-PT" sz="20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dirty="0" smtClean="0">
                <a:latin typeface="Calibri" pitchFamily="34" charset="0"/>
              </a:rPr>
              <a:t>Arquitectura do </a:t>
            </a:r>
            <a:r>
              <a:rPr lang="pt-PT" sz="1800" dirty="0" err="1" smtClean="0">
                <a:latin typeface="Calibri" pitchFamily="34" charset="0"/>
              </a:rPr>
              <a:t>SonarQube</a:t>
            </a:r>
            <a:r>
              <a:rPr lang="pt-PT" sz="1800" dirty="0" smtClean="0">
                <a:latin typeface="Calibri" pitchFamily="34" charset="0"/>
              </a:rPr>
              <a:t>:</a:t>
            </a:r>
          </a:p>
          <a:p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4</a:t>
              </a: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 </a:t>
              </a:r>
              <a:r>
                <a:rPr lang="pt-PT" sz="3600" b="1" dirty="0" err="1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SonarQube</a:t>
              </a:r>
              <a:endParaRPr lang="en-US" sz="36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  <p:pic>
        <p:nvPicPr>
          <p:cNvPr id="1026" name="Picture 2" descr="E:\FENG\2019\2o Semestre\SW - II\Trabalho SonarQube\architecture-sca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534400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84582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800" dirty="0" smtClean="0">
                <a:latin typeface="Calibri" pitchFamily="34" charset="0"/>
              </a:rPr>
              <a:t>Ao </a:t>
            </a:r>
            <a:r>
              <a:rPr lang="pt-PT" sz="1800" dirty="0">
                <a:latin typeface="Calibri" pitchFamily="34" charset="0"/>
              </a:rPr>
              <a:t>executar uma análise, o </a:t>
            </a:r>
            <a:r>
              <a:rPr lang="pt-PT" sz="1800" dirty="0" err="1">
                <a:latin typeface="Calibri" pitchFamily="34" charset="0"/>
              </a:rPr>
              <a:t>SonarQube</a:t>
            </a:r>
            <a:r>
              <a:rPr lang="pt-PT" sz="1800" dirty="0">
                <a:latin typeface="Calibri" pitchFamily="34" charset="0"/>
              </a:rPr>
              <a:t> levanta um problema toda vez que um pedaço de código quebra uma regra de codificação. </a:t>
            </a:r>
            <a:r>
              <a:rPr lang="pt-PT" sz="1800" dirty="0" smtClean="0">
                <a:latin typeface="Calibri" pitchFamily="34" charset="0"/>
              </a:rPr>
              <a:t> </a:t>
            </a:r>
            <a:r>
              <a:rPr lang="pt-PT" sz="1800" dirty="0">
                <a:latin typeface="Calibri" pitchFamily="34" charset="0"/>
              </a:rPr>
              <a:t>O conjunto de regras de codificação é definido através </a:t>
            </a:r>
            <a:r>
              <a:rPr lang="pt-PT" sz="1800" dirty="0" smtClean="0">
                <a:latin typeface="Calibri" pitchFamily="34" charset="0"/>
              </a:rPr>
              <a:t>do perfile de qualidade</a:t>
            </a:r>
            <a:r>
              <a:rPr lang="pt-PT" sz="1800" dirty="0">
                <a:latin typeface="Calibri" pitchFamily="34" charset="0"/>
              </a:rPr>
              <a:t> associado a cada idioma no projeto</a:t>
            </a:r>
            <a:r>
              <a:rPr lang="pt-PT" sz="1800" dirty="0" smtClean="0">
                <a:latin typeface="Calibri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800" dirty="0" smtClean="0">
              <a:latin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800" dirty="0">
                <a:latin typeface="Calibri" pitchFamily="34" charset="0"/>
              </a:rPr>
              <a:t>Existem três tipos de problemas:</a:t>
            </a:r>
            <a:endParaRPr lang="pt-PT" sz="1800" i="1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b="1" dirty="0">
                <a:latin typeface="Calibri" pitchFamily="34" charset="0"/>
              </a:rPr>
              <a:t>Bug</a:t>
            </a:r>
            <a:r>
              <a:rPr lang="pt-PT" sz="1800" dirty="0">
                <a:latin typeface="Calibri" pitchFamily="34" charset="0"/>
              </a:rPr>
              <a:t> - Um erro de codificação que interrompe seu código e precisa ser corrigido imediatamente.</a:t>
            </a:r>
          </a:p>
          <a:p>
            <a:pPr>
              <a:lnSpc>
                <a:spcPct val="150000"/>
              </a:lnSpc>
            </a:pPr>
            <a:r>
              <a:rPr lang="pt-PT" sz="1800" b="1" dirty="0">
                <a:latin typeface="Calibri" pitchFamily="34" charset="0"/>
              </a:rPr>
              <a:t>Vulnerabilidade</a:t>
            </a:r>
            <a:r>
              <a:rPr lang="pt-PT" sz="1800" dirty="0">
                <a:latin typeface="Calibri" pitchFamily="34" charset="0"/>
              </a:rPr>
              <a:t> - um ponto em seu código que está aberto a ataques.</a:t>
            </a:r>
          </a:p>
          <a:p>
            <a:pPr>
              <a:lnSpc>
                <a:spcPct val="150000"/>
              </a:lnSpc>
            </a:pPr>
            <a:r>
              <a:rPr lang="pt-PT" sz="1800" b="1" dirty="0" err="1">
                <a:latin typeface="Calibri" pitchFamily="34" charset="0"/>
              </a:rPr>
              <a:t>Codesmell</a:t>
            </a:r>
            <a:r>
              <a:rPr lang="pt-PT" sz="1800" dirty="0">
                <a:latin typeface="Calibri" pitchFamily="34" charset="0"/>
              </a:rPr>
              <a:t> - um problema de manutenção que torna seu código confuso e difícil de manter.</a:t>
            </a:r>
          </a:p>
          <a:p>
            <a:pPr>
              <a:lnSpc>
                <a:spcPct val="150000"/>
              </a:lnSpc>
            </a:pPr>
            <a:endParaRPr lang="pt-PT" sz="20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pt-PT" sz="1800" dirty="0" smtClean="0">
              <a:latin typeface="Calibri" pitchFamily="34" charset="0"/>
            </a:endParaRPr>
          </a:p>
          <a:p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5</a:t>
              </a: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 </a:t>
              </a:r>
              <a:r>
                <a:rPr lang="pt-PT" sz="3600" b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Analise de Código</a:t>
              </a:r>
              <a:endParaRPr lang="en-US" sz="36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>
                <a:latin typeface="Calibri" pitchFamily="34" charset="0"/>
              </a:rPr>
              <a:t>Após </a:t>
            </a:r>
            <a:r>
              <a:rPr lang="pt-PT" sz="1800" dirty="0">
                <a:latin typeface="Calibri" pitchFamily="34" charset="0"/>
              </a:rPr>
              <a:t>a instalação </a:t>
            </a:r>
            <a:r>
              <a:rPr lang="pt-PT" sz="1800" dirty="0" smtClean="0">
                <a:latin typeface="Calibri" pitchFamily="34" charset="0"/>
              </a:rPr>
              <a:t>do </a:t>
            </a:r>
            <a:r>
              <a:rPr lang="pt-PT" sz="1800" dirty="0" err="1" smtClean="0">
                <a:latin typeface="Calibri" pitchFamily="34" charset="0"/>
              </a:rPr>
              <a:t>SonarQube</a:t>
            </a:r>
            <a:r>
              <a:rPr lang="pt-PT" sz="1800" dirty="0" smtClean="0">
                <a:latin typeface="Calibri" pitchFamily="34" charset="0"/>
              </a:rPr>
              <a:t>, deve se </a:t>
            </a:r>
            <a:r>
              <a:rPr lang="pt-PT" sz="1800" dirty="0">
                <a:latin typeface="Calibri" pitchFamily="34" charset="0"/>
              </a:rPr>
              <a:t>instalar e configurar o scanner mais </a:t>
            </a:r>
            <a:r>
              <a:rPr lang="pt-PT" sz="1800" dirty="0" smtClean="0">
                <a:latin typeface="Calibri" pitchFamily="34" charset="0"/>
              </a:rPr>
              <a:t>adequado(</a:t>
            </a:r>
            <a:r>
              <a:rPr lang="pt-PT" sz="1800" dirty="0">
                <a:latin typeface="Calibri" pitchFamily="34" charset="0"/>
              </a:rPr>
              <a:t> </a:t>
            </a:r>
            <a:r>
              <a:rPr lang="pt-PT" sz="1800" dirty="0" err="1">
                <a:latin typeface="Calibri" pitchFamily="34" charset="0"/>
                <a:hlinkClick r:id="rId2"/>
              </a:rPr>
              <a:t>SonarScanner</a:t>
            </a:r>
            <a:r>
              <a:rPr lang="pt-PT" sz="1800" dirty="0">
                <a:latin typeface="Calibri" pitchFamily="34" charset="0"/>
                <a:hlinkClick r:id="rId2"/>
              </a:rPr>
              <a:t> para </a:t>
            </a:r>
            <a:r>
              <a:rPr lang="pt-PT" sz="1800" dirty="0" err="1" smtClean="0">
                <a:latin typeface="Calibri" pitchFamily="34" charset="0"/>
                <a:hlinkClick r:id="rId2"/>
              </a:rPr>
              <a:t>Gradle</a:t>
            </a:r>
            <a:r>
              <a:rPr lang="pt-PT" sz="1800" dirty="0" smtClean="0">
                <a:latin typeface="Calibri" pitchFamily="34" charset="0"/>
              </a:rPr>
              <a:t>, </a:t>
            </a:r>
            <a:r>
              <a:rPr lang="pt-PT" sz="1800" dirty="0">
                <a:latin typeface="Calibri" pitchFamily="34" charset="0"/>
              </a:rPr>
              <a:t> </a:t>
            </a:r>
            <a:r>
              <a:rPr lang="pt-PT" sz="1800" dirty="0" err="1">
                <a:latin typeface="Calibri" pitchFamily="34" charset="0"/>
                <a:hlinkClick r:id="rId3"/>
              </a:rPr>
              <a:t>SonarScanner</a:t>
            </a:r>
            <a:r>
              <a:rPr lang="pt-PT" sz="1800" dirty="0">
                <a:latin typeface="Calibri" pitchFamily="34" charset="0"/>
                <a:hlinkClick r:id="rId3"/>
              </a:rPr>
              <a:t> para </a:t>
            </a:r>
            <a:r>
              <a:rPr lang="pt-PT" sz="1800" dirty="0" err="1" smtClean="0">
                <a:latin typeface="Calibri" pitchFamily="34" charset="0"/>
                <a:hlinkClick r:id="rId3"/>
              </a:rPr>
              <a:t>Maven</a:t>
            </a:r>
            <a:r>
              <a:rPr lang="pt-PT" sz="1800" dirty="0" smtClean="0">
                <a:latin typeface="Calibri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8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dirty="0">
                <a:latin typeface="Calibri" pitchFamily="34" charset="0"/>
              </a:rPr>
              <a:t>Por padrão, apenas os arquivos reconhecidos por um analisador de </a:t>
            </a:r>
            <a:r>
              <a:rPr lang="pt-PT" sz="1800" dirty="0" smtClean="0">
                <a:latin typeface="Calibri" pitchFamily="34" charset="0"/>
              </a:rPr>
              <a:t>linguagem (</a:t>
            </a:r>
            <a:r>
              <a:rPr lang="pt-PT" sz="1800" dirty="0" err="1" smtClean="0">
                <a:latin typeface="Calibri" pitchFamily="34" charset="0"/>
              </a:rPr>
              <a:t>scaner</a:t>
            </a:r>
            <a:r>
              <a:rPr lang="pt-PT" sz="1800" dirty="0" smtClean="0">
                <a:latin typeface="Calibri" pitchFamily="34" charset="0"/>
              </a:rPr>
              <a:t>)  </a:t>
            </a:r>
            <a:r>
              <a:rPr lang="pt-PT" sz="1800" dirty="0">
                <a:latin typeface="Calibri" pitchFamily="34" charset="0"/>
              </a:rPr>
              <a:t>são carregados no projeto durante a análise. Por exemplo, se sua instância do </a:t>
            </a:r>
            <a:r>
              <a:rPr lang="pt-PT" sz="1800" dirty="0" err="1">
                <a:latin typeface="Calibri" pitchFamily="34" charset="0"/>
              </a:rPr>
              <a:t>SonarQube</a:t>
            </a:r>
            <a:r>
              <a:rPr lang="pt-PT" sz="1800" dirty="0">
                <a:latin typeface="Calibri" pitchFamily="34" charset="0"/>
              </a:rPr>
              <a:t> tivesse apenas o </a:t>
            </a:r>
            <a:r>
              <a:rPr lang="pt-PT" sz="1800" dirty="0" err="1">
                <a:latin typeface="Calibri" pitchFamily="34" charset="0"/>
              </a:rPr>
              <a:t>SonarJava</a:t>
            </a:r>
            <a:r>
              <a:rPr lang="pt-PT" sz="1800" dirty="0">
                <a:latin typeface="Calibri" pitchFamily="34" charset="0"/>
              </a:rPr>
              <a:t> </a:t>
            </a:r>
            <a:r>
              <a:rPr lang="pt-PT" sz="1800" dirty="0" err="1">
                <a:latin typeface="Calibri" pitchFamily="34" charset="0"/>
              </a:rPr>
              <a:t>SonarJS</a:t>
            </a:r>
            <a:r>
              <a:rPr lang="pt-PT" sz="1800" dirty="0">
                <a:latin typeface="Calibri" pitchFamily="34" charset="0"/>
              </a:rPr>
              <a:t>, todos os arquivos .</a:t>
            </a:r>
            <a:r>
              <a:rPr lang="pt-PT" sz="1800" dirty="0" err="1">
                <a:latin typeface="Calibri" pitchFamily="34" charset="0"/>
              </a:rPr>
              <a:t>java</a:t>
            </a:r>
            <a:r>
              <a:rPr lang="pt-PT" sz="1800" dirty="0">
                <a:latin typeface="Calibri" pitchFamily="34" charset="0"/>
              </a:rPr>
              <a:t> e .</a:t>
            </a:r>
            <a:r>
              <a:rPr lang="pt-PT" sz="1800" dirty="0" err="1">
                <a:latin typeface="Calibri" pitchFamily="34" charset="0"/>
              </a:rPr>
              <a:t>js</a:t>
            </a:r>
            <a:r>
              <a:rPr lang="pt-PT" sz="1800" dirty="0">
                <a:latin typeface="Calibri" pitchFamily="34" charset="0"/>
              </a:rPr>
              <a:t> seriam carregados, mas os arquivos .</a:t>
            </a:r>
            <a:r>
              <a:rPr lang="pt-PT" sz="1800" dirty="0" err="1">
                <a:latin typeface="Calibri" pitchFamily="34" charset="0"/>
              </a:rPr>
              <a:t>xml</a:t>
            </a:r>
            <a:r>
              <a:rPr lang="pt-PT" sz="1800" dirty="0">
                <a:latin typeface="Calibri" pitchFamily="34" charset="0"/>
              </a:rPr>
              <a:t> seriam ignorados</a:t>
            </a:r>
            <a:r>
              <a:rPr lang="pt-PT" sz="1800" dirty="0" smtClean="0">
                <a:latin typeface="Calibri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8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800" dirty="0">
                <a:latin typeface="Calibri" pitchFamily="34" charset="0"/>
              </a:rPr>
              <a:t>Durante a análise</a:t>
            </a:r>
            <a:r>
              <a:rPr lang="pt-PT" sz="1800" dirty="0" smtClean="0">
                <a:latin typeface="Calibri" pitchFamily="34" charset="0"/>
              </a:rPr>
              <a:t>, </a:t>
            </a:r>
            <a:r>
              <a:rPr lang="pt-PT" sz="1800" dirty="0">
                <a:latin typeface="Calibri" pitchFamily="34" charset="0"/>
              </a:rPr>
              <a:t>os arquivos fornecidos à análise são analisados ​​e os dados resultantes são enviados de volta ao servidor no final na forma de um relatório, que é analisado de forma assíncrona no servidor.</a:t>
            </a:r>
            <a:endParaRPr lang="en-US" sz="1800" dirty="0">
              <a:latin typeface="Calibri" pitchFamily="34" charset="0"/>
            </a:endParaRPr>
          </a:p>
          <a:p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6</a:t>
              </a: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 </a:t>
              </a:r>
              <a:r>
                <a:rPr lang="pt-PT" sz="3600" b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Principio de Funcionamento</a:t>
              </a:r>
              <a:endParaRPr lang="en-US" sz="36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5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058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800" dirty="0" smtClean="0">
                <a:latin typeface="Calibri" pitchFamily="34" charset="0"/>
              </a:rPr>
              <a:t>Outras ferramenta </a:t>
            </a:r>
            <a:r>
              <a:rPr lang="pt-PT" sz="1800" dirty="0">
                <a:latin typeface="Calibri" pitchFamily="34" charset="0"/>
              </a:rPr>
              <a:t>de qualidade de código que </a:t>
            </a:r>
            <a:r>
              <a:rPr lang="pt-PT" sz="1800" dirty="0" smtClean="0">
                <a:latin typeface="Calibri" pitchFamily="34" charset="0"/>
              </a:rPr>
              <a:t>podem </a:t>
            </a:r>
            <a:r>
              <a:rPr lang="pt-PT" sz="1800" dirty="0">
                <a:latin typeface="Calibri" pitchFamily="34" charset="0"/>
              </a:rPr>
              <a:t>ser </a:t>
            </a:r>
            <a:r>
              <a:rPr lang="pt-PT" sz="1800" dirty="0" smtClean="0">
                <a:latin typeface="Calibri" pitchFamily="34" charset="0"/>
              </a:rPr>
              <a:t>utilizadas em projetos </a:t>
            </a:r>
            <a:r>
              <a:rPr lang="pt-PT" sz="1800" dirty="0">
                <a:latin typeface="Calibri" pitchFamily="34" charset="0"/>
              </a:rPr>
              <a:t>de </a:t>
            </a:r>
            <a:r>
              <a:rPr lang="pt-PT" sz="1800" dirty="0" smtClean="0">
                <a:latin typeface="Calibri" pitchFamily="34" charset="0"/>
              </a:rPr>
              <a:t>desenvolvimento de Software:</a:t>
            </a:r>
          </a:p>
          <a:p>
            <a:pPr>
              <a:lnSpc>
                <a:spcPct val="150000"/>
              </a:lnSpc>
            </a:pPr>
            <a:r>
              <a:rPr lang="pt-PT" sz="1800" b="1" dirty="0" smtClean="0">
                <a:latin typeface="Calibri" pitchFamily="34" charset="0"/>
              </a:rPr>
              <a:t>Checkstyle</a:t>
            </a:r>
            <a:r>
              <a:rPr lang="pt-PT" sz="1800" b="1" dirty="0">
                <a:latin typeface="Calibri" pitchFamily="34" charset="0"/>
              </a:rPr>
              <a:t>: </a:t>
            </a:r>
            <a:r>
              <a:rPr lang="pt-PT" sz="1800" dirty="0" smtClean="0">
                <a:latin typeface="Calibri" pitchFamily="34" charset="0"/>
              </a:rPr>
              <a:t>detecta </a:t>
            </a:r>
            <a:r>
              <a:rPr lang="pt-PT" sz="1800" dirty="0">
                <a:latin typeface="Calibri" pitchFamily="34" charset="0"/>
              </a:rPr>
              <a:t>violações de estilo de codificação em Java </a:t>
            </a:r>
            <a:r>
              <a:rPr lang="pt-PT" sz="1800" dirty="0" smtClean="0">
                <a:latin typeface="Calibri" pitchFamily="34" charset="0"/>
              </a:rPr>
              <a:t>e o </a:t>
            </a:r>
            <a:r>
              <a:rPr lang="pt-PT" sz="1800" dirty="0">
                <a:latin typeface="Calibri" pitchFamily="34" charset="0"/>
              </a:rPr>
              <a:t>programador é </a:t>
            </a:r>
            <a:r>
              <a:rPr lang="pt-PT" sz="1800" dirty="0" smtClean="0">
                <a:latin typeface="Calibri" pitchFamily="34" charset="0"/>
              </a:rPr>
              <a:t>inteiramente responsável </a:t>
            </a:r>
            <a:r>
              <a:rPr lang="pt-PT" sz="1800" dirty="0">
                <a:latin typeface="Calibri" pitchFamily="34" charset="0"/>
              </a:rPr>
              <a:t>por fazer as correções detectadas durante processo de avaliação do </a:t>
            </a:r>
            <a:r>
              <a:rPr lang="pt-PT" sz="1800" dirty="0" smtClean="0">
                <a:latin typeface="Calibri" pitchFamily="34" charset="0"/>
              </a:rPr>
              <a:t>código</a:t>
            </a:r>
            <a:r>
              <a:rPr lang="pt-PT" sz="1800" dirty="0" smtClean="0">
                <a:latin typeface="Calibri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itchFamily="34" charset="0"/>
              </a:rPr>
              <a:t>PMD: </a:t>
            </a:r>
            <a:r>
              <a:rPr lang="pt-PT" sz="1800" dirty="0">
                <a:latin typeface="Calibri" pitchFamily="34" charset="0"/>
              </a:rPr>
              <a:t>analisando o código  fonte a procura de bugs.  Ele consegue identificar  trechos que estão sem utilidade,  ou que estão </a:t>
            </a:r>
            <a:r>
              <a:rPr lang="pt-PT" sz="1800" dirty="0" smtClean="0">
                <a:latin typeface="Calibri" pitchFamily="34" charset="0"/>
              </a:rPr>
              <a:t>repetidos</a:t>
            </a:r>
            <a:endParaRPr lang="pt-PT" sz="18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Calibri" pitchFamily="34" charset="0"/>
              </a:rPr>
              <a:t>FindBugs</a:t>
            </a:r>
            <a:r>
              <a:rPr lang="en-US" sz="1800" b="1" dirty="0" smtClean="0">
                <a:latin typeface="Calibri" pitchFamily="34" charset="0"/>
              </a:rPr>
              <a:t>: </a:t>
            </a:r>
            <a:r>
              <a:rPr lang="pt-PT" sz="1800" dirty="0">
                <a:latin typeface="Calibri" pitchFamily="34" charset="0"/>
              </a:rPr>
              <a:t>se </a:t>
            </a:r>
            <a:r>
              <a:rPr lang="pt-PT" sz="1800" dirty="0" smtClean="0">
                <a:latin typeface="Calibri" pitchFamily="34" charset="0"/>
              </a:rPr>
              <a:t>baseia  </a:t>
            </a:r>
            <a:r>
              <a:rPr lang="pt-PT" sz="1800" dirty="0">
                <a:latin typeface="Calibri" pitchFamily="34" charset="0"/>
              </a:rPr>
              <a:t>em </a:t>
            </a:r>
            <a:r>
              <a:rPr lang="pt-PT" sz="1800" dirty="0" err="1" smtClean="0">
                <a:latin typeface="Calibri" pitchFamily="34" charset="0"/>
              </a:rPr>
              <a:t>bugpatterns</a:t>
            </a:r>
            <a:r>
              <a:rPr lang="pt-PT" sz="1800" dirty="0">
                <a:latin typeface="Calibri" pitchFamily="34" charset="0"/>
              </a:rPr>
              <a:t>,  ou </a:t>
            </a:r>
            <a:r>
              <a:rPr lang="pt-PT" sz="1800" dirty="0" smtClean="0">
                <a:latin typeface="Calibri" pitchFamily="34" charset="0"/>
              </a:rPr>
              <a:t>seja</a:t>
            </a:r>
            <a:r>
              <a:rPr lang="pt-PT" sz="1800" dirty="0">
                <a:latin typeface="Calibri" pitchFamily="34" charset="0"/>
              </a:rPr>
              <a:t>,  uma  </a:t>
            </a:r>
            <a:r>
              <a:rPr lang="pt-PT" sz="1800" dirty="0" smtClean="0">
                <a:latin typeface="Calibri" pitchFamily="34" charset="0"/>
              </a:rPr>
              <a:t>lista </a:t>
            </a:r>
            <a:r>
              <a:rPr lang="pt-PT" sz="1800" dirty="0">
                <a:latin typeface="Calibri" pitchFamily="34" charset="0"/>
              </a:rPr>
              <a:t>de  </a:t>
            </a:r>
            <a:r>
              <a:rPr lang="pt-PT" sz="1800" dirty="0" smtClean="0">
                <a:latin typeface="Calibri" pitchFamily="34" charset="0"/>
              </a:rPr>
              <a:t>trechos </a:t>
            </a:r>
            <a:r>
              <a:rPr lang="pt-PT" sz="1800" dirty="0">
                <a:latin typeface="Calibri" pitchFamily="34" charset="0"/>
              </a:rPr>
              <a:t>de </a:t>
            </a:r>
            <a:r>
              <a:rPr lang="pt-PT" sz="1800" dirty="0" smtClean="0">
                <a:latin typeface="Calibri" pitchFamily="34" charset="0"/>
              </a:rPr>
              <a:t>códigos </a:t>
            </a:r>
            <a:r>
              <a:rPr lang="pt-PT" sz="1800" dirty="0">
                <a:latin typeface="Calibri" pitchFamily="34" charset="0"/>
              </a:rPr>
              <a:t>que,  </a:t>
            </a:r>
            <a:r>
              <a:rPr lang="pt-PT" sz="1800" dirty="0" smtClean="0">
                <a:latin typeface="Calibri" pitchFamily="34" charset="0"/>
              </a:rPr>
              <a:t>quando aparecem </a:t>
            </a:r>
            <a:r>
              <a:rPr lang="pt-PT" sz="1800" dirty="0">
                <a:latin typeface="Calibri" pitchFamily="34" charset="0"/>
              </a:rPr>
              <a:t>podem  </a:t>
            </a:r>
            <a:r>
              <a:rPr lang="pt-PT" sz="1800" dirty="0" smtClean="0">
                <a:latin typeface="Calibri" pitchFamily="34" charset="0"/>
              </a:rPr>
              <a:t>indicar problemas</a:t>
            </a:r>
            <a:r>
              <a:rPr lang="pt-PT" sz="1800" dirty="0">
                <a:latin typeface="Calibri" pitchFamily="34" charset="0"/>
              </a:rPr>
              <a:t>. Por </a:t>
            </a:r>
            <a:r>
              <a:rPr lang="pt-PT" sz="1800" dirty="0" smtClean="0">
                <a:latin typeface="Calibri" pitchFamily="34" charset="0"/>
              </a:rPr>
              <a:t>exemplo</a:t>
            </a:r>
            <a:r>
              <a:rPr lang="pt-PT" sz="1800" dirty="0">
                <a:latin typeface="Calibri" pitchFamily="34" charset="0"/>
              </a:rPr>
              <a:t>,  uso  </a:t>
            </a:r>
            <a:r>
              <a:rPr lang="pt-PT" sz="1800" dirty="0" smtClean="0">
                <a:latin typeface="Calibri" pitchFamily="34" charset="0"/>
              </a:rPr>
              <a:t>incorreto </a:t>
            </a:r>
            <a:r>
              <a:rPr lang="pt-PT" sz="1800" dirty="0">
                <a:latin typeface="Calibri" pitchFamily="34" charset="0"/>
              </a:rPr>
              <a:t>dos </a:t>
            </a:r>
            <a:r>
              <a:rPr lang="pt-PT" sz="1800" dirty="0" smtClean="0">
                <a:latin typeface="Calibri" pitchFamily="34" charset="0"/>
              </a:rPr>
              <a:t>operadores  booleanos</a:t>
            </a:r>
            <a:r>
              <a:rPr lang="pt-PT" sz="1800" dirty="0">
                <a:latin typeface="Calibri" pitchFamily="34" charset="0"/>
              </a:rPr>
              <a:t>,  sobrescrever de </a:t>
            </a:r>
            <a:r>
              <a:rPr lang="pt-PT" sz="1800" dirty="0" smtClean="0">
                <a:latin typeface="Calibri" pitchFamily="34" charset="0"/>
              </a:rPr>
              <a:t>maneiro equivocada </a:t>
            </a:r>
            <a:r>
              <a:rPr lang="pt-PT" sz="1800" dirty="0">
                <a:latin typeface="Calibri" pitchFamily="34" charset="0"/>
              </a:rPr>
              <a:t>os </a:t>
            </a:r>
            <a:r>
              <a:rPr lang="pt-PT" sz="1800" dirty="0" smtClean="0">
                <a:latin typeface="Calibri" pitchFamily="34" charset="0"/>
              </a:rPr>
              <a:t>métodos ou </a:t>
            </a:r>
            <a:r>
              <a:rPr lang="pt-PT" sz="1800" dirty="0" err="1" smtClean="0">
                <a:latin typeface="Calibri" pitchFamily="34" charset="0"/>
              </a:rPr>
              <a:t>decl</a:t>
            </a:r>
            <a:r>
              <a:rPr lang="pt-PT" sz="1800" dirty="0" smtClean="0">
                <a:latin typeface="Calibri" pitchFamily="34" charset="0"/>
              </a:rPr>
              <a:t>- </a:t>
            </a:r>
            <a:r>
              <a:rPr lang="pt-PT" sz="1800" dirty="0">
                <a:latin typeface="Calibri" pitchFamily="34" charset="0"/>
              </a:rPr>
              <a:t>arações com  </a:t>
            </a:r>
            <a:r>
              <a:rPr lang="pt-PT" sz="1800" dirty="0" smtClean="0">
                <a:latin typeface="Calibri" pitchFamily="34" charset="0"/>
              </a:rPr>
              <a:t>tipos  incoerentes.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Calibri" pitchFamily="34" charset="0"/>
              </a:rPr>
              <a:t>Dependency </a:t>
            </a:r>
            <a:r>
              <a:rPr lang="en-US" sz="1800" b="1" dirty="0" smtClean="0">
                <a:latin typeface="Calibri" pitchFamily="34" charset="0"/>
              </a:rPr>
              <a:t>Finder: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27483" y="304800"/>
            <a:ext cx="8229600" cy="608765"/>
            <a:chOff x="0" y="0"/>
            <a:chExt cx="8229600" cy="608765"/>
          </a:xfrm>
          <a:scene3d>
            <a:camera prst="orthographicFront"/>
            <a:lightRig rig="flat" dir="t"/>
          </a:scene3d>
        </p:grpSpPr>
        <p:sp>
          <p:nvSpPr>
            <p:cNvPr id="5" name="Rectângulo arredondado 4"/>
            <p:cNvSpPr/>
            <p:nvPr/>
          </p:nvSpPr>
          <p:spPr>
            <a:xfrm>
              <a:off x="0" y="0"/>
              <a:ext cx="8229600" cy="60876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ângulo 5"/>
            <p:cNvSpPr/>
            <p:nvPr/>
          </p:nvSpPr>
          <p:spPr>
            <a:xfrm>
              <a:off x="29717" y="29717"/>
              <a:ext cx="8170166" cy="5493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3600" b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7</a:t>
              </a:r>
              <a:r>
                <a:rPr lang="pt-PT" sz="36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. </a:t>
              </a:r>
              <a:r>
                <a:rPr lang="pt-PT" sz="3200" b="1" kern="1200" baseline="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Ferramentas</a:t>
              </a:r>
              <a:r>
                <a:rPr lang="pt-PT" sz="3200" b="1" kern="1200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 Equivalentes ou Alternativas</a:t>
              </a:r>
              <a:endParaRPr lang="en-US" sz="3200" kern="1200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9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Personalizado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92D05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359</TotalTime>
  <Words>536</Words>
  <Application>Microsoft Office PowerPoint</Application>
  <PresentationFormat>Apresentação no Ecrã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Mirante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SAGE</dc:creator>
  <cp:lastModifiedBy>Feng</cp:lastModifiedBy>
  <cp:revision>60</cp:revision>
  <dcterms:created xsi:type="dcterms:W3CDTF">2018-07-30T07:49:24Z</dcterms:created>
  <dcterms:modified xsi:type="dcterms:W3CDTF">2019-11-13T12:11:10Z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(2)ZmbKvGDCoWmW4Tyc+C/i5IHsrqpEmOuBujG4WyHDmLOBsLx5Wmz05TOv3UyyQdrKL459hodq
hKDnw3vQ1Q/SnrvQAU5s5w6csWiMB5ciDV3aVH9rN1S17jS7PVO5OeAs7H1Uf7sfObXukdTm
QFQtr3lrvgliOQPrJz5T7SHKnIRerQswsSl/3uqvL0exEVTDxQWl/W9rgc009o1PIcHxSDK2
p/Hv3O9yLIIEbQloxk</vt:lpwstr>
  </property>
  <property fmtid="{D5CDD505-2E9C-101B-9397-08002B2CF9AE}" pid="3" name="_2015_ms_pID_7253431">
    <vt:lpwstr>xUXIoqOtAC48/07EMsjfx7eB5FSl6jECgoBVGPH2uTQvGNuaPGFvth
AohKYx1htuJVwFp0TnrrWfaVMdJMtbqPc4a60GLHYX+uUBvP1X2RZ4zWvncLLK/CexymBLXj
sFstWnfffHFfJ/UPPjkAAok+yw2y1DJ/6ZwKplSgQHFPipNMgkXyT0ix6ufrNK9HWnQ=</vt:lpwstr>
  </property>
</Properties>
</file>