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71" r:id="rId10"/>
    <p:sldId id="269" r:id="rId11"/>
    <p:sldId id="26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US" dirty="0" err="1"/>
            <a:t>Definição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pt-PT" dirty="0"/>
            <a:t>Objectivos</a:t>
          </a:r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pt-PT" dirty="0"/>
            <a:t>Descrição do Sistema </a:t>
          </a:r>
          <a:r>
            <a:rPr lang="pt-PT" dirty="0" smtClean="0"/>
            <a:t>(</a:t>
          </a:r>
          <a:r>
            <a:rPr lang="pt-PT" dirty="0" err="1" smtClean="0"/>
            <a:t>rshop</a:t>
          </a:r>
          <a:r>
            <a:rPr lang="pt-PT" dirty="0" smtClean="0"/>
            <a:t>)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01E48BC3-A87C-4884-8CB0-B75EB9C3DDDC}" type="pres">
      <dgm:prSet presAssocID="{3B2D3C08-F6B0-4D15-AECC-A7DB5317AFA4}" presName="parentText" presStyleLbl="node1" presStyleIdx="0" presStyleCnt="3" custLinFactNeighborY="-31592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PT"/>
        </a:p>
      </dgm:t>
    </dgm:pt>
    <dgm:pt modelId="{61ED0FB3-135B-43E6-B2A8-F8F09A7EE42D}" type="pres">
      <dgm:prSet presAssocID="{C53C48C9-D663-447E-8AD6-0D8494DF2660}" presName="parentText" presStyleLbl="node1" presStyleIdx="1" presStyleCnt="3" custLinFactNeighborX="308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PT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/>
      <dgm:t>
        <a:bodyPr/>
        <a:lstStyle/>
        <a:p>
          <a:r>
            <a:rPr lang="pt-PT" dirty="0"/>
            <a:t>Transporte</a:t>
          </a:r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pt-PT" dirty="0" err="1" smtClean="0"/>
            <a:t>Logistica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pt-PT" dirty="0"/>
            <a:t>Vendas</a:t>
          </a:r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887556E6-0946-45C6-BC6A-DEEE8D93D087}">
      <dgm:prSet/>
      <dgm:spPr/>
      <dgm:t>
        <a:bodyPr/>
        <a:lstStyle/>
        <a:p>
          <a:r>
            <a:rPr lang="en-US" dirty="0" err="1"/>
            <a:t>Administrativo</a:t>
          </a:r>
          <a:endParaRPr lang="en-US" dirty="0"/>
        </a:p>
      </dgm:t>
    </dgm:pt>
    <dgm:pt modelId="{B2BF41B1-7EC3-4513-9FF7-0692815FA572}" type="parTrans" cxnId="{78428FC6-6EE4-4442-B229-52B52861588F}">
      <dgm:prSet/>
      <dgm:spPr/>
      <dgm:t>
        <a:bodyPr/>
        <a:lstStyle/>
        <a:p>
          <a:endParaRPr lang="pt-PT"/>
        </a:p>
      </dgm:t>
    </dgm:pt>
    <dgm:pt modelId="{2D57276E-F9F0-412B-BEF9-760DEE909C64}" type="sibTrans" cxnId="{78428FC6-6EE4-4442-B229-52B52861588F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681E953-7E80-4687-80CD-68A2062449A2}" type="pres">
      <dgm:prSet presAssocID="{525FC252-46BE-4C3A-BE47-757B2C43F864}" presName="rootComposite1" presStyleCnt="0"/>
      <dgm:spPr/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PT"/>
        </a:p>
      </dgm:t>
    </dgm:pt>
    <dgm:pt modelId="{3AD5BFC1-C6F4-4AC9-8EC2-2284BECAD483}" type="pres">
      <dgm:prSet presAssocID="{525FC252-46BE-4C3A-BE47-757B2C43F864}" presName="hierChild2" presStyleCnt="0"/>
      <dgm:spPr/>
    </dgm:pt>
    <dgm:pt modelId="{273F4DB7-35E9-4B7A-B8D2-4BD80F93D570}" type="pres">
      <dgm:prSet presAssocID="{B2BF41B1-7EC3-4513-9FF7-0692815FA572}" presName="Name37" presStyleLbl="parChTrans1D2" presStyleIdx="0" presStyleCnt="4"/>
      <dgm:spPr/>
    </dgm:pt>
    <dgm:pt modelId="{636C5AEB-7DB6-45E3-A7E8-5B50AE5F58C2}" type="pres">
      <dgm:prSet presAssocID="{887556E6-0946-45C6-BC6A-DEEE8D93D087}" presName="hierRoot2" presStyleCnt="0">
        <dgm:presLayoutVars>
          <dgm:hierBranch val="init"/>
        </dgm:presLayoutVars>
      </dgm:prSet>
      <dgm:spPr/>
    </dgm:pt>
    <dgm:pt modelId="{87743590-14A3-49C4-8D58-D285A3DEA32F}" type="pres">
      <dgm:prSet presAssocID="{887556E6-0946-45C6-BC6A-DEEE8D93D087}" presName="rootComposite" presStyleCnt="0"/>
      <dgm:spPr/>
    </dgm:pt>
    <dgm:pt modelId="{B38E1C62-0E7A-45A6-8E53-D60E72C2C991}" type="pres">
      <dgm:prSet presAssocID="{887556E6-0946-45C6-BC6A-DEEE8D93D087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4B2D7AD-CB38-4EA1-81E4-35A44B5453C0}" type="pres">
      <dgm:prSet presAssocID="{887556E6-0946-45C6-BC6A-DEEE8D93D087}" presName="rootConnector" presStyleLbl="node2" presStyleIdx="0" presStyleCnt="4"/>
      <dgm:spPr/>
      <dgm:t>
        <a:bodyPr/>
        <a:lstStyle/>
        <a:p>
          <a:endParaRPr lang="pt-PT"/>
        </a:p>
      </dgm:t>
    </dgm:pt>
    <dgm:pt modelId="{855D702D-B581-42FB-91C4-5C8AD94D8DF9}" type="pres">
      <dgm:prSet presAssocID="{887556E6-0946-45C6-BC6A-DEEE8D93D087}" presName="hierChild4" presStyleCnt="0"/>
      <dgm:spPr/>
    </dgm:pt>
    <dgm:pt modelId="{58D675F2-33E3-40F2-8596-7AD78B72616A}" type="pres">
      <dgm:prSet presAssocID="{887556E6-0946-45C6-BC6A-DEEE8D93D087}" presName="hierChild5" presStyleCnt="0"/>
      <dgm:spPr/>
    </dgm:pt>
    <dgm:pt modelId="{3C728D44-4D45-48A6-B489-FF05005A7A0B}" type="pres">
      <dgm:prSet presAssocID="{9A53CB6B-D447-48B0-BFF1-81813D5A709F}" presName="Name37" presStyleLbl="parChTrans1D2" presStyleIdx="1" presStyleCnt="4"/>
      <dgm:spPr/>
      <dgm:t>
        <a:bodyPr/>
        <a:lstStyle/>
        <a:p>
          <a:endParaRPr lang="pt-PT"/>
        </a:p>
      </dgm:t>
    </dgm:pt>
    <dgm:pt modelId="{546F3C07-A9DA-4A3C-9E1B-BAF52F7CA492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DC4AEC2-3E97-40F9-A6B7-F9E5604A4093}" type="pres">
      <dgm:prSet presAssocID="{14AF84B3-8534-4C7D-98FD-65E5A24640B6}" presName="rootComposite" presStyleCnt="0"/>
      <dgm:spPr/>
    </dgm:pt>
    <dgm:pt modelId="{FD8C4ADB-9A66-474F-9251-49789BF65279}" type="pres">
      <dgm:prSet presAssocID="{14AF84B3-8534-4C7D-98FD-65E5A24640B6}" presName="rootText" presStyleLbl="node2" presStyleIdx="1" presStyleCnt="4" custScaleX="121548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A1D1BA6-F54F-4CA9-A6D6-3D3D6D21CD89}" type="pres">
      <dgm:prSet presAssocID="{14AF84B3-8534-4C7D-98FD-65E5A24640B6}" presName="rootConnector" presStyleLbl="node2" presStyleIdx="1" presStyleCnt="4"/>
      <dgm:spPr/>
      <dgm:t>
        <a:bodyPr/>
        <a:lstStyle/>
        <a:p>
          <a:endParaRPr lang="pt-PT"/>
        </a:p>
      </dgm:t>
    </dgm:pt>
    <dgm:pt modelId="{E75D1D74-C729-4C15-8970-E0E394478B43}" type="pres">
      <dgm:prSet presAssocID="{14AF84B3-8534-4C7D-98FD-65E5A24640B6}" presName="hierChild4" presStyleCnt="0"/>
      <dgm:spPr/>
    </dgm:pt>
    <dgm:pt modelId="{3851DCE1-9046-4104-90E2-D6260B3D7BE7}" type="pres">
      <dgm:prSet presAssocID="{14AF84B3-8534-4C7D-98FD-65E5A24640B6}" presName="hierChild5" presStyleCnt="0"/>
      <dgm:spPr/>
    </dgm:pt>
    <dgm:pt modelId="{983AD039-B645-4762-B3DB-79788AF49820}" type="pres">
      <dgm:prSet presAssocID="{CBFDE869-185F-4A80-8437-DC5D7146C20B}" presName="Name37" presStyleLbl="parChTrans1D2" presStyleIdx="2" presStyleCnt="4"/>
      <dgm:spPr/>
      <dgm:t>
        <a:bodyPr/>
        <a:lstStyle/>
        <a:p>
          <a:endParaRPr lang="pt-PT"/>
        </a:p>
      </dgm:t>
    </dgm:pt>
    <dgm:pt modelId="{ABF7E488-9DEC-484C-8619-9BDFD386CDD4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EDBB4FB-EF7D-4E40-920F-BB36F1A4C029}" type="pres">
      <dgm:prSet presAssocID="{0D68F145-289C-49E4-A8D0-C0DFDEE6B1E3}" presName="rootComposite" presStyleCnt="0"/>
      <dgm:spPr/>
    </dgm:pt>
    <dgm:pt modelId="{176CCB07-4E21-4A94-996E-786DE30C6577}" type="pres">
      <dgm:prSet presAssocID="{0D68F145-289C-49E4-A8D0-C0DFDEE6B1E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4AE1FA8-4624-4807-9D56-D1EADDAF5F72}" type="pres">
      <dgm:prSet presAssocID="{0D68F145-289C-49E4-A8D0-C0DFDEE6B1E3}" presName="rootConnector" presStyleLbl="node2" presStyleIdx="2" presStyleCnt="4"/>
      <dgm:spPr/>
      <dgm:t>
        <a:bodyPr/>
        <a:lstStyle/>
        <a:p>
          <a:endParaRPr lang="pt-PT"/>
        </a:p>
      </dgm:t>
    </dgm:pt>
    <dgm:pt modelId="{1FEC486C-53ED-409C-B849-ABEB36A47006}" type="pres">
      <dgm:prSet presAssocID="{0D68F145-289C-49E4-A8D0-C0DFDEE6B1E3}" presName="hierChild4" presStyleCnt="0"/>
      <dgm:spPr/>
    </dgm:pt>
    <dgm:pt modelId="{6DF74B4F-2C9E-4551-A53B-E97B46A53094}" type="pres">
      <dgm:prSet presAssocID="{0D68F145-289C-49E4-A8D0-C0DFDEE6B1E3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3" presStyleCnt="4"/>
      <dgm:spPr/>
      <dgm:t>
        <a:bodyPr/>
        <a:lstStyle/>
        <a:p>
          <a:endParaRPr lang="pt-PT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09CEE0CD-B475-4648-A57D-B9F0DED11AD3}" type="pres">
      <dgm:prSet presAssocID="{F790588C-88DD-47A9-8C73-B49D6209E780}" presName="rootComposite" presStyleCnt="0"/>
      <dgm:spPr/>
    </dgm:pt>
    <dgm:pt modelId="{055A27A2-DFF2-418B-AC22-661DAD823CF2}" type="pres">
      <dgm:prSet presAssocID="{F790588C-88DD-47A9-8C73-B49D6209E780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3" presStyleCnt="4"/>
      <dgm:spPr/>
      <dgm:t>
        <a:bodyPr/>
        <a:lstStyle/>
        <a:p>
          <a:endParaRPr lang="pt-PT"/>
        </a:p>
      </dgm:t>
    </dgm:pt>
    <dgm:pt modelId="{B10FDD5B-907D-4BE7-A118-078A363909D8}" type="pres">
      <dgm:prSet presAssocID="{F790588C-88DD-47A9-8C73-B49D6209E780}" presName="hierChild4" presStyleCnt="0"/>
      <dgm:spPr/>
    </dgm:pt>
    <dgm:pt modelId="{680E8EFD-1993-4ABF-B35B-7E52993AFF37}" type="pres">
      <dgm:prSet presAssocID="{F790588C-88DD-47A9-8C73-B49D6209E780}" presName="hierChild5" presStyleCnt="0"/>
      <dgm:spPr/>
    </dgm:pt>
    <dgm:pt modelId="{74D75C5C-07CB-47B4-A65C-1ED84628649E}" type="pres">
      <dgm:prSet presAssocID="{525FC252-46BE-4C3A-BE47-757B2C43F864}" presName="hierChild3" presStyleCnt="0"/>
      <dgm:spPr/>
    </dgm:pt>
  </dgm:ptLst>
  <dgm:cxnLst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AF3CBB43-01FB-46FE-93E0-E02F8994B10A}" type="presOf" srcId="{B2BF41B1-7EC3-4513-9FF7-0692815FA572}" destId="{273F4DB7-35E9-4B7A-B8D2-4BD80F93D570}" srcOrd="0" destOrd="0" presId="urn:microsoft.com/office/officeart/2005/8/layout/orgChart1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78428FC6-6EE4-4442-B229-52B52861588F}" srcId="{525FC252-46BE-4C3A-BE47-757B2C43F864}" destId="{887556E6-0946-45C6-BC6A-DEEE8D93D087}" srcOrd="0" destOrd="0" parTransId="{B2BF41B1-7EC3-4513-9FF7-0692815FA572}" sibTransId="{2D57276E-F9F0-412B-BEF9-760DEE909C64}"/>
    <dgm:cxn modelId="{9396DD21-D09E-4F94-BF4C-E3223804A231}" type="presOf" srcId="{14AF84B3-8534-4C7D-98FD-65E5A24640B6}" destId="{FD8C4ADB-9A66-474F-9251-49789BF65279}" srcOrd="0" destOrd="0" presId="urn:microsoft.com/office/officeart/2005/8/layout/orgChart1"/>
    <dgm:cxn modelId="{5FBE3AF2-8E5F-4694-8934-36F4BA1F6FE2}" type="presOf" srcId="{CBFDE869-185F-4A80-8437-DC5D7146C20B}" destId="{983AD039-B645-4762-B3DB-79788AF49820}" srcOrd="0" destOrd="0" presId="urn:microsoft.com/office/officeart/2005/8/layout/orgChart1"/>
    <dgm:cxn modelId="{8855FBB8-E93E-41B0-B8F0-C84234CC7B00}" type="presOf" srcId="{9A53CB6B-D447-48B0-BFF1-81813D5A709F}" destId="{3C728D44-4D45-48A6-B489-FF05005A7A0B}" srcOrd="0" destOrd="0" presId="urn:microsoft.com/office/officeart/2005/8/layout/orgChart1"/>
    <dgm:cxn modelId="{A8229093-5584-4DBE-93FE-63FD0234A992}" type="presOf" srcId="{887556E6-0946-45C6-BC6A-DEEE8D93D087}" destId="{D4B2D7AD-CB38-4EA1-81E4-35A44B5453C0}" srcOrd="1" destOrd="0" presId="urn:microsoft.com/office/officeart/2005/8/layout/orgChart1"/>
    <dgm:cxn modelId="{F4ACAF01-6CAF-424E-9E05-5F3200447930}" type="presOf" srcId="{0D68F145-289C-49E4-A8D0-C0DFDEE6B1E3}" destId="{176CCB07-4E21-4A94-996E-786DE30C6577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71B2F764-DDD1-46D3-AC01-0BA355387254}" type="presOf" srcId="{14AF84B3-8534-4C7D-98FD-65E5A24640B6}" destId="{9A1D1BA6-F54F-4CA9-A6D6-3D3D6D21CD89}" srcOrd="1" destOrd="0" presId="urn:microsoft.com/office/officeart/2005/8/layout/orgChart1"/>
    <dgm:cxn modelId="{54F30019-32E8-4DD8-A9B1-A801E3FC2D12}" type="presOf" srcId="{887556E6-0946-45C6-BC6A-DEEE8D93D087}" destId="{B38E1C62-0E7A-45A6-8E53-D60E72C2C991}" srcOrd="0" destOrd="0" presId="urn:microsoft.com/office/officeart/2005/8/layout/orgChart1"/>
    <dgm:cxn modelId="{F8D1948C-CB03-40B1-902F-DFE68C72E355}" type="presOf" srcId="{0D68F145-289C-49E4-A8D0-C0DFDEE6B1E3}" destId="{C4AE1FA8-4624-4807-9D56-D1EADDAF5F72}" srcOrd="1" destOrd="0" presId="urn:microsoft.com/office/officeart/2005/8/layout/orgChart1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9FC6E4E2-34FE-442C-875A-00227151BCED}" type="presParOf" srcId="{3AD5BFC1-C6F4-4AC9-8EC2-2284BECAD483}" destId="{273F4DB7-35E9-4B7A-B8D2-4BD80F93D570}" srcOrd="0" destOrd="0" presId="urn:microsoft.com/office/officeart/2005/8/layout/orgChart1"/>
    <dgm:cxn modelId="{1C59408C-4184-4A31-941B-195A9CB33215}" type="presParOf" srcId="{3AD5BFC1-C6F4-4AC9-8EC2-2284BECAD483}" destId="{636C5AEB-7DB6-45E3-A7E8-5B50AE5F58C2}" srcOrd="1" destOrd="0" presId="urn:microsoft.com/office/officeart/2005/8/layout/orgChart1"/>
    <dgm:cxn modelId="{50A76C2F-B516-42AF-B0B0-39A6ADAD330E}" type="presParOf" srcId="{636C5AEB-7DB6-45E3-A7E8-5B50AE5F58C2}" destId="{87743590-14A3-49C4-8D58-D285A3DEA32F}" srcOrd="0" destOrd="0" presId="urn:microsoft.com/office/officeart/2005/8/layout/orgChart1"/>
    <dgm:cxn modelId="{A89F1EB9-A267-403B-8618-644E7FEDA1AB}" type="presParOf" srcId="{87743590-14A3-49C4-8D58-D285A3DEA32F}" destId="{B38E1C62-0E7A-45A6-8E53-D60E72C2C991}" srcOrd="0" destOrd="0" presId="urn:microsoft.com/office/officeart/2005/8/layout/orgChart1"/>
    <dgm:cxn modelId="{8C9724DD-E70B-4C5C-8B57-ACB60691C577}" type="presParOf" srcId="{87743590-14A3-49C4-8D58-D285A3DEA32F}" destId="{D4B2D7AD-CB38-4EA1-81E4-35A44B5453C0}" srcOrd="1" destOrd="0" presId="urn:microsoft.com/office/officeart/2005/8/layout/orgChart1"/>
    <dgm:cxn modelId="{6ABF5A9B-EBF5-401C-A14C-F50DB56E173D}" type="presParOf" srcId="{636C5AEB-7DB6-45E3-A7E8-5B50AE5F58C2}" destId="{855D702D-B581-42FB-91C4-5C8AD94D8DF9}" srcOrd="1" destOrd="0" presId="urn:microsoft.com/office/officeart/2005/8/layout/orgChart1"/>
    <dgm:cxn modelId="{773195C6-0025-4DD3-9AAB-C9AB37959409}" type="presParOf" srcId="{636C5AEB-7DB6-45E3-A7E8-5B50AE5F58C2}" destId="{58D675F2-33E3-40F2-8596-7AD78B72616A}" srcOrd="2" destOrd="0" presId="urn:microsoft.com/office/officeart/2005/8/layout/orgChart1"/>
    <dgm:cxn modelId="{536A6C29-FAE1-4AD4-B334-EA70E3C0D564}" type="presParOf" srcId="{3AD5BFC1-C6F4-4AC9-8EC2-2284BECAD483}" destId="{3C728D44-4D45-48A6-B489-FF05005A7A0B}" srcOrd="2" destOrd="0" presId="urn:microsoft.com/office/officeart/2005/8/layout/orgChart1"/>
    <dgm:cxn modelId="{350331BA-477C-4728-AB71-3196834C8EF5}" type="presParOf" srcId="{3AD5BFC1-C6F4-4AC9-8EC2-2284BECAD483}" destId="{546F3C07-A9DA-4A3C-9E1B-BAF52F7CA492}" srcOrd="3" destOrd="0" presId="urn:microsoft.com/office/officeart/2005/8/layout/orgChart1"/>
    <dgm:cxn modelId="{3C07DC5B-B6F5-43D4-9846-B505EDF6329B}" type="presParOf" srcId="{546F3C07-A9DA-4A3C-9E1B-BAF52F7CA492}" destId="{3DC4AEC2-3E97-40F9-A6B7-F9E5604A4093}" srcOrd="0" destOrd="0" presId="urn:microsoft.com/office/officeart/2005/8/layout/orgChart1"/>
    <dgm:cxn modelId="{4FB7DA8A-73D5-45CA-92F8-F2DE79335C07}" type="presParOf" srcId="{3DC4AEC2-3E97-40F9-A6B7-F9E5604A4093}" destId="{FD8C4ADB-9A66-474F-9251-49789BF65279}" srcOrd="0" destOrd="0" presId="urn:microsoft.com/office/officeart/2005/8/layout/orgChart1"/>
    <dgm:cxn modelId="{C3768701-BF84-45B8-BB4A-21414B48D52C}" type="presParOf" srcId="{3DC4AEC2-3E97-40F9-A6B7-F9E5604A4093}" destId="{9A1D1BA6-F54F-4CA9-A6D6-3D3D6D21CD89}" srcOrd="1" destOrd="0" presId="urn:microsoft.com/office/officeart/2005/8/layout/orgChart1"/>
    <dgm:cxn modelId="{EFF9FBD5-5FCF-4EBD-8DBB-64ED1486D1B3}" type="presParOf" srcId="{546F3C07-A9DA-4A3C-9E1B-BAF52F7CA492}" destId="{E75D1D74-C729-4C15-8970-E0E394478B43}" srcOrd="1" destOrd="0" presId="urn:microsoft.com/office/officeart/2005/8/layout/orgChart1"/>
    <dgm:cxn modelId="{2AD8AA5D-5CFE-4523-ACEE-3736648A67D5}" type="presParOf" srcId="{546F3C07-A9DA-4A3C-9E1B-BAF52F7CA492}" destId="{3851DCE1-9046-4104-90E2-D6260B3D7BE7}" srcOrd="2" destOrd="0" presId="urn:microsoft.com/office/officeart/2005/8/layout/orgChart1"/>
    <dgm:cxn modelId="{A142DAA4-43D8-42B7-A4A2-5E81ADC17B45}" type="presParOf" srcId="{3AD5BFC1-C6F4-4AC9-8EC2-2284BECAD483}" destId="{983AD039-B645-4762-B3DB-79788AF49820}" srcOrd="4" destOrd="0" presId="urn:microsoft.com/office/officeart/2005/8/layout/orgChart1"/>
    <dgm:cxn modelId="{E4E315A6-4AED-49FD-B935-07526E11B3E0}" type="presParOf" srcId="{3AD5BFC1-C6F4-4AC9-8EC2-2284BECAD483}" destId="{ABF7E488-9DEC-484C-8619-9BDFD386CDD4}" srcOrd="5" destOrd="0" presId="urn:microsoft.com/office/officeart/2005/8/layout/orgChart1"/>
    <dgm:cxn modelId="{BB3538EB-C205-4262-8A65-353250C7D481}" type="presParOf" srcId="{ABF7E488-9DEC-484C-8619-9BDFD386CDD4}" destId="{FEDBB4FB-EF7D-4E40-920F-BB36F1A4C029}" srcOrd="0" destOrd="0" presId="urn:microsoft.com/office/officeart/2005/8/layout/orgChart1"/>
    <dgm:cxn modelId="{1DD2535C-5A06-4BB6-BB63-539F2CDC3C2A}" type="presParOf" srcId="{FEDBB4FB-EF7D-4E40-920F-BB36F1A4C029}" destId="{176CCB07-4E21-4A94-996E-786DE30C6577}" srcOrd="0" destOrd="0" presId="urn:microsoft.com/office/officeart/2005/8/layout/orgChart1"/>
    <dgm:cxn modelId="{B6991A21-BA4C-4D33-B362-B57780A5B1AA}" type="presParOf" srcId="{FEDBB4FB-EF7D-4E40-920F-BB36F1A4C029}" destId="{C4AE1FA8-4624-4807-9D56-D1EADDAF5F72}" srcOrd="1" destOrd="0" presId="urn:microsoft.com/office/officeart/2005/8/layout/orgChart1"/>
    <dgm:cxn modelId="{30E6C553-FD97-477E-886A-6880A79BBA08}" type="presParOf" srcId="{ABF7E488-9DEC-484C-8619-9BDFD386CDD4}" destId="{1FEC486C-53ED-409C-B849-ABEB36A47006}" srcOrd="1" destOrd="0" presId="urn:microsoft.com/office/officeart/2005/8/layout/orgChart1"/>
    <dgm:cxn modelId="{47E219F8-BE97-4AD1-AD12-386BC82E0FE3}" type="presParOf" srcId="{ABF7E488-9DEC-484C-8619-9BDFD386CDD4}" destId="{6DF74B4F-2C9E-4551-A53B-E97B46A53094}" srcOrd="2" destOrd="0" presId="urn:microsoft.com/office/officeart/2005/8/layout/orgChart1"/>
    <dgm:cxn modelId="{439E5641-825A-48B9-B0BC-37534DF0A730}" type="presParOf" srcId="{3AD5BFC1-C6F4-4AC9-8EC2-2284BECAD483}" destId="{DF65AAB3-21B1-4E4E-A7BA-7F1F0B4BD118}" srcOrd="6" destOrd="0" presId="urn:microsoft.com/office/officeart/2005/8/layout/orgChart1"/>
    <dgm:cxn modelId="{6BCDAAA6-E0B8-449B-A169-F6BA6AC998DA}" type="presParOf" srcId="{3AD5BFC1-C6F4-4AC9-8EC2-2284BECAD483}" destId="{806EBC05-FCA3-4D3F-AB09-BF9831E33682}" srcOrd="7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0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/>
            <a:t>Definição</a:t>
          </a:r>
          <a:endParaRPr lang="pt-PT" sz="2900" kern="1200" dirty="0"/>
        </a:p>
      </dsp:txBody>
      <dsp:txXfrm>
        <a:off x="471605" y="41790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43066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/>
            <a:t>Objectivos</a:t>
          </a:r>
        </a:p>
      </dsp:txBody>
      <dsp:txXfrm>
        <a:off x="484856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900" kern="1200" dirty="0"/>
            <a:t>Descrição do Sistema </a:t>
          </a:r>
          <a:r>
            <a:rPr lang="pt-PT" sz="2900" kern="1200" dirty="0" smtClean="0"/>
            <a:t>(</a:t>
          </a:r>
          <a:r>
            <a:rPr lang="pt-PT" sz="2900" kern="1200" dirty="0" err="1" smtClean="0"/>
            <a:t>rshop</a:t>
          </a:r>
          <a:r>
            <a:rPr lang="pt-PT" sz="2900" kern="1200" dirty="0" smtClean="0"/>
            <a:t>)</a:t>
          </a:r>
          <a:endParaRPr lang="pt-PT" sz="2900" kern="1200" dirty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5AAB3-21B1-4E4E-A7BA-7F1F0B4BD118}">
      <dsp:nvSpPr>
        <dsp:cNvPr id="0" name=""/>
        <dsp:cNvSpPr/>
      </dsp:nvSpPr>
      <dsp:spPr>
        <a:xfrm>
          <a:off x="3786623" y="2371034"/>
          <a:ext cx="3003996" cy="32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46"/>
              </a:lnTo>
              <a:lnTo>
                <a:pt x="3003996" y="164046"/>
              </a:lnTo>
              <a:lnTo>
                <a:pt x="3003996" y="3280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AD039-B645-4762-B3DB-79788AF49820}">
      <dsp:nvSpPr>
        <dsp:cNvPr id="0" name=""/>
        <dsp:cNvSpPr/>
      </dsp:nvSpPr>
      <dsp:spPr>
        <a:xfrm>
          <a:off x="3786623" y="2371034"/>
          <a:ext cx="1113550" cy="328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46"/>
              </a:lnTo>
              <a:lnTo>
                <a:pt x="1113550" y="164046"/>
              </a:lnTo>
              <a:lnTo>
                <a:pt x="1113550" y="3280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28D44-4D45-48A6-B489-FF05005A7A0B}">
      <dsp:nvSpPr>
        <dsp:cNvPr id="0" name=""/>
        <dsp:cNvSpPr/>
      </dsp:nvSpPr>
      <dsp:spPr>
        <a:xfrm>
          <a:off x="2841400" y="2371034"/>
          <a:ext cx="945222" cy="328093"/>
        </a:xfrm>
        <a:custGeom>
          <a:avLst/>
          <a:gdLst/>
          <a:ahLst/>
          <a:cxnLst/>
          <a:rect l="0" t="0" r="0" b="0"/>
          <a:pathLst>
            <a:path>
              <a:moveTo>
                <a:pt x="945222" y="0"/>
              </a:moveTo>
              <a:lnTo>
                <a:pt x="945222" y="164046"/>
              </a:lnTo>
              <a:lnTo>
                <a:pt x="0" y="164046"/>
              </a:lnTo>
              <a:lnTo>
                <a:pt x="0" y="3280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F4DB7-35E9-4B7A-B8D2-4BD80F93D570}">
      <dsp:nvSpPr>
        <dsp:cNvPr id="0" name=""/>
        <dsp:cNvSpPr/>
      </dsp:nvSpPr>
      <dsp:spPr>
        <a:xfrm>
          <a:off x="782626" y="2371034"/>
          <a:ext cx="3003996" cy="328093"/>
        </a:xfrm>
        <a:custGeom>
          <a:avLst/>
          <a:gdLst/>
          <a:ahLst/>
          <a:cxnLst/>
          <a:rect l="0" t="0" r="0" b="0"/>
          <a:pathLst>
            <a:path>
              <a:moveTo>
                <a:pt x="3003996" y="0"/>
              </a:moveTo>
              <a:lnTo>
                <a:pt x="3003996" y="164046"/>
              </a:lnTo>
              <a:lnTo>
                <a:pt x="0" y="164046"/>
              </a:lnTo>
              <a:lnTo>
                <a:pt x="0" y="3280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3005447" y="1589858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Sistema</a:t>
          </a:r>
          <a:endParaRPr lang="pt-PT" sz="1800" kern="1200" dirty="0"/>
        </a:p>
      </dsp:txBody>
      <dsp:txXfrm>
        <a:off x="3005447" y="1589858"/>
        <a:ext cx="1562351" cy="781175"/>
      </dsp:txXfrm>
    </dsp:sp>
    <dsp:sp modelId="{B38E1C62-0E7A-45A6-8E53-D60E72C2C991}">
      <dsp:nvSpPr>
        <dsp:cNvPr id="0" name=""/>
        <dsp:cNvSpPr/>
      </dsp:nvSpPr>
      <dsp:spPr>
        <a:xfrm>
          <a:off x="1450" y="2699127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Administrativo</a:t>
          </a:r>
          <a:endParaRPr lang="en-US" sz="1800" kern="1200" dirty="0"/>
        </a:p>
      </dsp:txBody>
      <dsp:txXfrm>
        <a:off x="1450" y="2699127"/>
        <a:ext cx="1562351" cy="781175"/>
      </dsp:txXfrm>
    </dsp:sp>
    <dsp:sp modelId="{FD8C4ADB-9A66-474F-9251-49789BF65279}">
      <dsp:nvSpPr>
        <dsp:cNvPr id="0" name=""/>
        <dsp:cNvSpPr/>
      </dsp:nvSpPr>
      <dsp:spPr>
        <a:xfrm>
          <a:off x="1891896" y="2699127"/>
          <a:ext cx="1899007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Transporte</a:t>
          </a:r>
        </a:p>
      </dsp:txBody>
      <dsp:txXfrm>
        <a:off x="1891896" y="2699127"/>
        <a:ext cx="1899007" cy="781175"/>
      </dsp:txXfrm>
    </dsp:sp>
    <dsp:sp modelId="{176CCB07-4E21-4A94-996E-786DE30C6577}">
      <dsp:nvSpPr>
        <dsp:cNvPr id="0" name=""/>
        <dsp:cNvSpPr/>
      </dsp:nvSpPr>
      <dsp:spPr>
        <a:xfrm>
          <a:off x="4118997" y="2699127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err="1" smtClean="0"/>
            <a:t>Logistica</a:t>
          </a:r>
          <a:endParaRPr lang="pt-PT" sz="1800" kern="1200" dirty="0"/>
        </a:p>
      </dsp:txBody>
      <dsp:txXfrm>
        <a:off x="4118997" y="2699127"/>
        <a:ext cx="1562351" cy="781175"/>
      </dsp:txXfrm>
    </dsp:sp>
    <dsp:sp modelId="{055A27A2-DFF2-418B-AC22-661DAD823CF2}">
      <dsp:nvSpPr>
        <dsp:cNvPr id="0" name=""/>
        <dsp:cNvSpPr/>
      </dsp:nvSpPr>
      <dsp:spPr>
        <a:xfrm>
          <a:off x="6009443" y="2699127"/>
          <a:ext cx="1562351" cy="781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Vendas</a:t>
          </a:r>
        </a:p>
      </dsp:txBody>
      <dsp:txXfrm>
        <a:off x="6009443" y="2699127"/>
        <a:ext cx="1562351" cy="781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51F7B-DB4B-4982-A387-0656B787C236}" type="datetimeFigureOut">
              <a:rPr lang="pt-PT" smtClean="0"/>
              <a:t>26-11-2018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B2AD-1469-48DF-91AB-4E99476E01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10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73D-84CA-4426-A4B8-C7BF07D39A52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948B-AFBF-48C0-AE72-792E39C1EA13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263F-5404-419A-BBA5-BC76889EF339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C104-F77D-4EC7-9226-9AA23DFC40F2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E7D34-9E40-4143-A78F-5FC71798FAAA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FD29-04A3-40C9-8B8A-9E399E251557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28C-4BEF-41AB-80F2-601AB3A40658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6F1B-6A12-47CD-AEC0-923C3F324ACC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AD2C-2A16-4F09-AD70-6F5D63E6F8FC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B4E8-AB99-4769-9A4D-792F88C764A8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C95B-D55D-4E05-8E10-E1680726CB71}" type="datetime1">
              <a:rPr lang="pt-PT" smtClean="0"/>
              <a:t>26-11-2018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1C4D-F4E4-4D34-9B19-2EB7BF1832E8}" type="datetime1">
              <a:rPr lang="pt-PT" smtClean="0"/>
              <a:t>26-11-2018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7355-5C5B-457C-8819-B3CC7BD01096}" type="datetime1">
              <a:rPr lang="pt-PT" smtClean="0"/>
              <a:t>26-11-2018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0296-71BB-4581-97FB-F4B1140D33B4}" type="datetime1">
              <a:rPr lang="pt-PT" smtClean="0"/>
              <a:t>26-11-2018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2821-EDA8-4300-A695-6E7FD0F2A1A2}" type="datetime1">
              <a:rPr lang="pt-PT" smtClean="0"/>
              <a:t>26-11-2018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1693-BE93-4484-9B2C-CC6295CC29A4}" type="datetime1">
              <a:rPr lang="pt-PT" smtClean="0"/>
              <a:t>26-11-2018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Concept Note- iXitolo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99E6-D633-4CCB-82CF-925EB1FBAAFA}" type="datetime1">
              <a:rPr lang="pt-PT" smtClean="0"/>
              <a:t>26-11-2018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Concept Note- iXitolo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706" y="1447981"/>
            <a:ext cx="8153972" cy="1785326"/>
          </a:xfrm>
        </p:spPr>
        <p:txBody>
          <a:bodyPr/>
          <a:lstStyle/>
          <a:p>
            <a:pPr algn="ctr"/>
            <a:r>
              <a:rPr lang="en-US" sz="8000" dirty="0" err="1" smtClean="0"/>
              <a:t>Rshop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400" dirty="0" smtClean="0"/>
              <a:t>(</a:t>
            </a:r>
            <a:r>
              <a:rPr lang="en-US" sz="2400" dirty="0" err="1" smtClean="0"/>
              <a:t>Sistema</a:t>
            </a:r>
            <a:r>
              <a:rPr lang="en-US" sz="2400" dirty="0" smtClean="0"/>
              <a:t> de </a:t>
            </a:r>
            <a:r>
              <a:rPr lang="en-US" sz="2400" dirty="0" err="1" smtClean="0"/>
              <a:t>venda</a:t>
            </a:r>
            <a:r>
              <a:rPr lang="en-US" sz="2400" dirty="0" smtClean="0"/>
              <a:t> de </a:t>
            </a:r>
            <a:r>
              <a:rPr lang="en-US" sz="2400" dirty="0" err="1" smtClean="0"/>
              <a:t>acess</a:t>
            </a:r>
            <a:r>
              <a:rPr lang="pt-PT" sz="2400" dirty="0" err="1" smtClean="0"/>
              <a:t>órios</a:t>
            </a:r>
            <a:r>
              <a:rPr lang="pt-PT" sz="2400" dirty="0" smtClean="0"/>
              <a:t> on-line)</a:t>
            </a:r>
            <a:endParaRPr lang="pt-PT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901" y="3837904"/>
            <a:ext cx="3077218" cy="25804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GRUPO 01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De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Jesus, Márcio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José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Júnior,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Baboi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Magaia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Vicente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Macamo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Messias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Niero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, Nelson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endParaRPr lang="pt-PT" dirty="0" smtClean="0"/>
          </a:p>
          <a:p>
            <a:r>
              <a:rPr lang="pt-BR" dirty="0"/>
              <a:t>		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Logistica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829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</a:rPr>
              <a:t>Gestão do </a:t>
            </a:r>
            <a:r>
              <a:rPr lang="pt-PT" sz="2000" i="1" dirty="0">
                <a:latin typeface="Candara" pitchFamily="34" charset="0"/>
              </a:rPr>
              <a:t>stock</a:t>
            </a:r>
            <a:r>
              <a:rPr lang="pt-PT" sz="2000" dirty="0">
                <a:latin typeface="Candara" pitchFamily="34" charset="0"/>
              </a:rPr>
              <a:t>, garantindo a manutenção frequente de produtos garantindo sempre a diversidade e qualidade. Prevenindo a </a:t>
            </a:r>
            <a:r>
              <a:rPr lang="pt-PT" sz="2000" dirty="0" err="1" smtClean="0">
                <a:latin typeface="Candara" pitchFamily="34" charset="0"/>
              </a:rPr>
              <a:t>roptura</a:t>
            </a:r>
            <a:r>
              <a:rPr lang="pt-PT" sz="2000" dirty="0" smtClean="0">
                <a:latin typeface="Candara" pitchFamily="34" charset="0"/>
              </a:rPr>
              <a:t> </a:t>
            </a:r>
            <a:r>
              <a:rPr lang="pt-PT" sz="2000" dirty="0">
                <a:latin typeface="Candara" pitchFamily="34" charset="0"/>
              </a:rPr>
              <a:t>e excesso de produtos. 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</a:rPr>
              <a:t>Deve controlar, coordenar, inspecionar, estimar, calcular e optimizar a entrada e saída de produtos.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</a:rPr>
              <a:t>Verificar </a:t>
            </a:r>
            <a:r>
              <a:rPr lang="pt-PT" sz="2000" dirty="0" smtClean="0">
                <a:latin typeface="Candara" pitchFamily="34" charset="0"/>
              </a:rPr>
              <a:t>as </a:t>
            </a:r>
            <a:r>
              <a:rPr lang="pt-PT" sz="2000" dirty="0">
                <a:latin typeface="Candara" pitchFamily="34" charset="0"/>
              </a:rPr>
              <a:t>propriedades como margem, lucro e outras condicionantes das vendas. </a:t>
            </a:r>
          </a:p>
          <a:p>
            <a:pPr algn="just">
              <a:lnSpc>
                <a:spcPct val="150000"/>
              </a:lnSpc>
            </a:pPr>
            <a:endParaRPr lang="pt-PT" sz="2000" dirty="0"/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DCEEE5-9849-4919-926E-8EF137DC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Concept</a:t>
            </a:r>
            <a:r>
              <a:rPr lang="pt-PT" dirty="0" smtClean="0"/>
              <a:t> Note- </a:t>
            </a:r>
            <a:r>
              <a:rPr lang="pt-PT" dirty="0" err="1" smtClean="0"/>
              <a:t>rshop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2710F1-CDDC-4290-A872-A51C563B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661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55" y="1571381"/>
            <a:ext cx="9318564" cy="38807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Candara" pitchFamily="34" charset="0"/>
              </a:rPr>
              <a:t>O Sistema tem como objectivo </a:t>
            </a:r>
            <a:r>
              <a:rPr lang="pt-PT" sz="2000" dirty="0" smtClean="0">
                <a:latin typeface="Candara" pitchFamily="34" charset="0"/>
              </a:rPr>
              <a:t>permitir vendas on-line de acessórios de viaturas</a:t>
            </a:r>
            <a:r>
              <a:rPr lang="pt-PT" sz="2000" dirty="0" smtClean="0">
                <a:latin typeface="Candara" pitchFamily="34" charset="0"/>
              </a:rPr>
              <a:t>, </a:t>
            </a:r>
            <a:r>
              <a:rPr lang="pt-PT" sz="2000" dirty="0">
                <a:latin typeface="Candara" pitchFamily="34" charset="0"/>
              </a:rPr>
              <a:t>prometendo revolucionar à forma como são feitas as </a:t>
            </a:r>
            <a:r>
              <a:rPr lang="pt-PT" sz="2000" dirty="0" smtClean="0">
                <a:latin typeface="Candara" pitchFamily="34" charset="0"/>
              </a:rPr>
              <a:t>vendas de acessórios actualmente. Além </a:t>
            </a:r>
            <a:r>
              <a:rPr lang="pt-PT" sz="2000" dirty="0">
                <a:latin typeface="Candara" pitchFamily="34" charset="0"/>
              </a:rPr>
              <a:t>disso, </a:t>
            </a:r>
            <a:r>
              <a:rPr lang="pt-PT" sz="2000" dirty="0" smtClean="0">
                <a:latin typeface="Candara" pitchFamily="34" charset="0"/>
              </a:rPr>
              <a:t>procurar </a:t>
            </a:r>
            <a:r>
              <a:rPr lang="pt-PT" sz="2000" dirty="0">
                <a:latin typeface="Candara" pitchFamily="34" charset="0"/>
              </a:rPr>
              <a:t>a elevação da utilização </a:t>
            </a:r>
            <a:r>
              <a:rPr lang="pt-PT" sz="2000" dirty="0" smtClean="0">
                <a:latin typeface="Candara" pitchFamily="34" charset="0"/>
              </a:rPr>
              <a:t>das </a:t>
            </a:r>
            <a:r>
              <a:rPr lang="pt-PT" sz="2000" dirty="0">
                <a:latin typeface="Candara" pitchFamily="34" charset="0"/>
              </a:rPr>
              <a:t>tecnologia de informação para amotinar a sociedade moçambicana para os grandes escalões do mundo virtual. </a:t>
            </a:r>
            <a:endParaRPr lang="en-GB" sz="2000" dirty="0">
              <a:latin typeface="Candara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9633CE-3F1D-4510-91D9-DA4881BB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Concept</a:t>
            </a:r>
            <a:r>
              <a:rPr lang="pt-PT" dirty="0"/>
              <a:t> Note- </a:t>
            </a:r>
            <a:r>
              <a:rPr lang="pt-PT" dirty="0" err="1"/>
              <a:t>rshop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6358D1-FCAE-4C76-BDDA-BE7203FB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itchFamily="34" charset="0"/>
              </a:rPr>
              <a:t>Agenda</a:t>
            </a:r>
            <a:endParaRPr lang="pt-PT" dirty="0">
              <a:latin typeface="Candara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650475"/>
              </p:ext>
            </p:extLst>
          </p:nvPr>
        </p:nvGraphicFramePr>
        <p:xfrm>
          <a:off x="626347" y="1606796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CFEF500-3CDF-48AE-8D17-CC106353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>
                <a:latin typeface="Candara" pitchFamily="34" charset="0"/>
              </a:rPr>
              <a:t>Concept</a:t>
            </a:r>
            <a:r>
              <a:rPr lang="pt-PT" dirty="0">
                <a:latin typeface="Candara" pitchFamily="34" charset="0"/>
              </a:rPr>
              <a:t> Note- </a:t>
            </a:r>
            <a:r>
              <a:rPr lang="pt-PT" dirty="0" err="1" smtClean="0">
                <a:latin typeface="Candara" pitchFamily="34" charset="0"/>
              </a:rPr>
              <a:t>rshop</a:t>
            </a:r>
            <a:endParaRPr lang="pt-PT" dirty="0">
              <a:latin typeface="Candara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0A8820-C202-48EB-99B4-5C433D08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>
                <a:latin typeface="Candara" pitchFamily="34" charset="0"/>
              </a:rPr>
              <a:t>2</a:t>
            </a:fld>
            <a:endParaRPr lang="pt-PT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943744" cy="44218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 smtClean="0">
                <a:latin typeface="Candara" pitchFamily="34" charset="0"/>
              </a:rPr>
              <a:t>Actualmente</a:t>
            </a:r>
            <a:r>
              <a:rPr lang="pt-PT" sz="2000" dirty="0">
                <a:latin typeface="Candara" pitchFamily="34" charset="0"/>
              </a:rPr>
              <a:t>, o comércio electrónico tem registado </a:t>
            </a:r>
            <a:r>
              <a:rPr lang="pt-PT" sz="2000" dirty="0" smtClean="0">
                <a:latin typeface="Candara" pitchFamily="34" charset="0"/>
              </a:rPr>
              <a:t>grande crescimento, </a:t>
            </a:r>
            <a:r>
              <a:rPr lang="pt-PT" sz="2000" dirty="0">
                <a:latin typeface="Candara" pitchFamily="34" charset="0"/>
              </a:rPr>
              <a:t>o que </a:t>
            </a:r>
            <a:r>
              <a:rPr lang="pt-PT" sz="2000" dirty="0" smtClean="0">
                <a:latin typeface="Candara" pitchFamily="34" charset="0"/>
              </a:rPr>
              <a:t>revela </a:t>
            </a:r>
            <a:r>
              <a:rPr lang="pt-PT" sz="2000" dirty="0">
                <a:latin typeface="Candara" pitchFamily="34" charset="0"/>
              </a:rPr>
              <a:t>extrema importância </a:t>
            </a:r>
            <a:r>
              <a:rPr lang="pt-PT" sz="2000" dirty="0" smtClean="0">
                <a:latin typeface="Candara" pitchFamily="34" charset="0"/>
              </a:rPr>
              <a:t>na </a:t>
            </a:r>
            <a:r>
              <a:rPr lang="pt-PT" sz="2000" dirty="0">
                <a:latin typeface="Candara" pitchFamily="34" charset="0"/>
              </a:rPr>
              <a:t>criação de um sistema que suporta a gestão </a:t>
            </a:r>
            <a:r>
              <a:rPr lang="pt-PT" sz="2000" dirty="0" smtClean="0">
                <a:latin typeface="Candara" pitchFamily="34" charset="0"/>
              </a:rPr>
              <a:t>de </a:t>
            </a:r>
            <a:r>
              <a:rPr lang="pt-PT" sz="2000" dirty="0">
                <a:latin typeface="Candara" pitchFamily="34" charset="0"/>
              </a:rPr>
              <a:t>processo de </a:t>
            </a:r>
            <a:r>
              <a:rPr lang="pt-PT" sz="2000" dirty="0" smtClean="0">
                <a:latin typeface="Candara" pitchFamily="34" charset="0"/>
              </a:rPr>
              <a:t>compra </a:t>
            </a:r>
            <a:r>
              <a:rPr lang="pt-PT" sz="2000" dirty="0">
                <a:latin typeface="Candara" pitchFamily="34" charset="0"/>
              </a:rPr>
              <a:t>e </a:t>
            </a:r>
            <a:r>
              <a:rPr lang="pt-PT" sz="2000" dirty="0" smtClean="0">
                <a:latin typeface="Candara" pitchFamily="34" charset="0"/>
              </a:rPr>
              <a:t>venda </a:t>
            </a:r>
            <a:r>
              <a:rPr lang="pt-PT" sz="2000" dirty="0">
                <a:latin typeface="Candara" pitchFamily="34" charset="0"/>
              </a:rPr>
              <a:t>de </a:t>
            </a:r>
            <a:r>
              <a:rPr lang="pt-PT" sz="2000" dirty="0">
                <a:latin typeface="Candara" pitchFamily="34" charset="0"/>
              </a:rPr>
              <a:t>acessório </a:t>
            </a:r>
            <a:r>
              <a:rPr lang="pt-PT" sz="2000" dirty="0" smtClean="0">
                <a:latin typeface="Candara" pitchFamily="34" charset="0"/>
              </a:rPr>
              <a:t>de viaturas na </a:t>
            </a:r>
            <a:r>
              <a:rPr lang="pt-PT" sz="2000" dirty="0">
                <a:latin typeface="Candara" pitchFamily="34" charset="0"/>
              </a:rPr>
              <a:t>cidade de </a:t>
            </a:r>
            <a:r>
              <a:rPr lang="pt-PT" sz="2000" dirty="0" smtClean="0">
                <a:latin typeface="Candara" pitchFamily="34" charset="0"/>
              </a:rPr>
              <a:t>Maputo, Matola, e nas restantes províncias.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latin typeface="Candara" pitchFamily="34" charset="0"/>
              </a:rPr>
              <a:t>O </a:t>
            </a:r>
            <a:r>
              <a:rPr lang="pt-PT" sz="2000" dirty="0" err="1">
                <a:latin typeface="Candara" pitchFamily="34" charset="0"/>
              </a:rPr>
              <a:t>rshop</a:t>
            </a:r>
            <a:r>
              <a:rPr lang="pt-PT" sz="2000" dirty="0">
                <a:latin typeface="Candara" pitchFamily="34" charset="0"/>
              </a:rPr>
              <a:t> é uma loja virtual que permite a compra, e reserva de quase todo tipo de acessório de diferentes fabricantes, e diferentes modelos de viaturas.</a:t>
            </a:r>
          </a:p>
          <a:p>
            <a:pPr algn="just">
              <a:lnSpc>
                <a:spcPct val="150000"/>
              </a:lnSpc>
            </a:pPr>
            <a:endParaRPr lang="pt-PT" sz="2000" dirty="0">
              <a:latin typeface="Candara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4DE8720-7404-4F54-97FE-11DECE51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Concept</a:t>
            </a:r>
            <a:r>
              <a:rPr lang="pt-PT" dirty="0"/>
              <a:t> Note- </a:t>
            </a:r>
            <a:r>
              <a:rPr lang="pt-PT" dirty="0" err="1"/>
              <a:t>rshop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66F156-F973-471B-9EC2-8409C5B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2939"/>
            <a:ext cx="8956996" cy="48884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pt-PT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Fornecer uma plataforma para vendas </a:t>
            </a:r>
            <a:r>
              <a:rPr lang="pt-PT" sz="2000" i="1" dirty="0">
                <a:latin typeface="Candara" pitchFamily="34" charset="0"/>
                <a:cs typeface="Times New Roman" panose="02020603050405020304" pitchFamily="18" charset="0"/>
              </a:rPr>
              <a:t>online </a:t>
            </a:r>
            <a:r>
              <a:rPr lang="pt-PT" sz="2000" dirty="0" smtClean="0">
                <a:latin typeface="Candara" pitchFamily="34" charset="0"/>
                <a:cs typeface="Times New Roman" panose="02020603050405020304" pitchFamily="18" charset="0"/>
              </a:rPr>
              <a:t>de acessórios de viaturas;</a:t>
            </a:r>
            <a:endParaRPr lang="pt-PT" sz="2000" dirty="0">
              <a:latin typeface="Candara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latin typeface="Candara" pitchFamily="34" charset="0"/>
                <a:cs typeface="Times New Roman" panose="02020603050405020304" pitchFamily="18" charset="0"/>
              </a:rPr>
              <a:t>Fornecer </a:t>
            </a: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ao cliente facilidades </a:t>
            </a:r>
            <a:r>
              <a:rPr lang="pt-PT" sz="2000" dirty="0" smtClean="0">
                <a:latin typeface="Candara" pitchFamily="34" charset="0"/>
                <a:cs typeface="Times New Roman" panose="02020603050405020304" pitchFamily="18" charset="0"/>
              </a:rPr>
              <a:t>de compra on</a:t>
            </a:r>
            <a:r>
              <a:rPr lang="pt-PT" sz="2000" dirty="0" smtClean="0">
                <a:latin typeface="Candara" pitchFamily="34" charset="0"/>
                <a:cs typeface="Times New Roman" panose="02020603050405020304" pitchFamily="18" charset="0"/>
              </a:rPr>
              <a:t>-line, e serviço de entrega</a:t>
            </a:r>
            <a:r>
              <a:rPr lang="pt-PT" sz="2000" dirty="0" smtClean="0">
                <a:latin typeface="Candara" pitchFamily="34" charset="0"/>
                <a:cs typeface="Times New Roman" panose="02020603050405020304" pitchFamily="18" charset="0"/>
              </a:rPr>
              <a:t>;</a:t>
            </a:r>
            <a:endParaRPr lang="pt-PT" sz="2000" dirty="0">
              <a:latin typeface="Candara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Facultar meios de </a:t>
            </a:r>
            <a:r>
              <a:rPr lang="pt-PT" sz="2000" dirty="0" smtClean="0">
                <a:latin typeface="Candara" pitchFamily="34" charset="0"/>
                <a:cs typeface="Times New Roman" panose="02020603050405020304" pitchFamily="18" charset="0"/>
              </a:rPr>
              <a:t>pagamento(conta </a:t>
            </a: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bancária, </a:t>
            </a:r>
            <a:r>
              <a:rPr lang="pt-PT" sz="2000" dirty="0" err="1">
                <a:latin typeface="Candara" pitchFamily="34" charset="0"/>
                <a:cs typeface="Times New Roman" panose="02020603050405020304" pitchFamily="18" charset="0"/>
              </a:rPr>
              <a:t>mPesa</a:t>
            </a: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, </a:t>
            </a:r>
            <a:r>
              <a:rPr lang="pt-PT" sz="2000" dirty="0" err="1">
                <a:latin typeface="Candara" pitchFamily="34" charset="0"/>
                <a:cs typeface="Times New Roman" panose="02020603050405020304" pitchFamily="18" charset="0"/>
              </a:rPr>
              <a:t>mKesh</a:t>
            </a: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 e conta móvel do </a:t>
            </a:r>
            <a:r>
              <a:rPr lang="pt-PT" sz="2000" dirty="0" smtClean="0">
                <a:latin typeface="Candara" pitchFamily="34" charset="0"/>
                <a:cs typeface="Times New Roman" panose="02020603050405020304" pitchFamily="18" charset="0"/>
              </a:rPr>
              <a:t>BCI, entre outros); </a:t>
            </a: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e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Disponibilizar serviços de entregas domiciliares (</a:t>
            </a:r>
            <a:r>
              <a:rPr lang="pt-PT" sz="2000" i="1" dirty="0" err="1">
                <a:latin typeface="Candara" pitchFamily="34" charset="0"/>
                <a:cs typeface="Times New Roman" panose="02020603050405020304" pitchFamily="18" charset="0"/>
              </a:rPr>
              <a:t>Delivery</a:t>
            </a:r>
            <a:r>
              <a:rPr lang="pt-PT" sz="2000" i="1" dirty="0">
                <a:latin typeface="Candara" pitchFamily="34" charset="0"/>
                <a:cs typeface="Times New Roman" panose="02020603050405020304" pitchFamily="18" charset="0"/>
              </a:rPr>
              <a:t>, </a:t>
            </a: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de caractere</a:t>
            </a:r>
            <a:r>
              <a:rPr lang="pt-PT" sz="2000" i="1" dirty="0">
                <a:latin typeface="Candara" pitchFamily="34" charset="0"/>
                <a:cs typeface="Times New Roman" panose="02020603050405020304" pitchFamily="18" charset="0"/>
              </a:rPr>
              <a:t> o</a:t>
            </a:r>
            <a:r>
              <a:rPr lang="pt-PT" sz="2000" dirty="0">
                <a:latin typeface="Candara" pitchFamily="34" charset="0"/>
                <a:cs typeface="Times New Roman" panose="02020603050405020304" pitchFamily="18" charset="0"/>
              </a:rPr>
              <a:t>pcional porém </a:t>
            </a:r>
            <a:r>
              <a:rPr lang="pt-PT" sz="2000" dirty="0" smtClean="0">
                <a:latin typeface="Candara" pitchFamily="34" charset="0"/>
                <a:cs typeface="Times New Roman" panose="02020603050405020304" pitchFamily="18" charset="0"/>
              </a:rPr>
              <a:t>tarifado).</a:t>
            </a:r>
            <a:endParaRPr lang="pt-PT" sz="2000" dirty="0">
              <a:latin typeface="Candara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D39439-BE88-45F5-AE35-469183F4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Concept</a:t>
            </a:r>
            <a:r>
              <a:rPr lang="pt-PT" dirty="0"/>
              <a:t> Note- </a:t>
            </a:r>
            <a:r>
              <a:rPr lang="pt-PT" dirty="0" err="1"/>
              <a:t>rshop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E97968-5AAD-4F86-92DF-3565EF1F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003"/>
            <a:ext cx="8596668" cy="47293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Facilidades na </a:t>
            </a: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consulta de acessórios com stock disponível</a:t>
            </a: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Facilidades na compra de acessórios sem a necessidade deslocar se até ás instalações do </a:t>
            </a:r>
            <a:r>
              <a:rPr lang="pt-PT" sz="2000" dirty="0" err="1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rshop</a:t>
            </a: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;</a:t>
            </a:r>
            <a:endParaRPr lang="pt-PT" sz="2000" dirty="0">
              <a:solidFill>
                <a:schemeClr val="tx1"/>
              </a:solidFill>
              <a:latin typeface="Candara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Simplicidade nos mecanismos de pagamento </a:t>
            </a:r>
            <a:r>
              <a:rPr lang="pt-PT" sz="2000" dirty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Mpesa</a:t>
            </a:r>
            <a:r>
              <a:rPr lang="pt-PT" sz="2000" dirty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, </a:t>
            </a:r>
            <a:r>
              <a:rPr lang="pt-PT" sz="2000" dirty="0" err="1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Mkesh</a:t>
            </a:r>
            <a:r>
              <a:rPr lang="pt-PT" sz="2000" dirty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, conta móvel, </a:t>
            </a: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entre outros</a:t>
            </a: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);</a:t>
            </a:r>
            <a:endParaRPr lang="pt-PT" sz="2000" dirty="0">
              <a:solidFill>
                <a:schemeClr val="tx1"/>
              </a:solidFill>
              <a:latin typeface="Candara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Fornecimento de serviços </a:t>
            </a: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extras com o de entrega;</a:t>
            </a:r>
            <a:endParaRPr lang="pt-PT" sz="2000" dirty="0">
              <a:solidFill>
                <a:schemeClr val="tx1"/>
              </a:solidFill>
              <a:latin typeface="Candara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Garantia de qualidade de </a:t>
            </a:r>
            <a:r>
              <a:rPr lang="pt-PT" sz="2000" dirty="0" smtClean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acessórios; </a:t>
            </a:r>
            <a:r>
              <a:rPr lang="pt-PT" sz="2000" dirty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e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  <a:latin typeface="Candara" pitchFamily="34" charset="0"/>
                <a:cs typeface="Times New Roman" panose="02020603050405020304" pitchFamily="18" charset="0"/>
              </a:rPr>
              <a:t>Horários flexíveis.</a:t>
            </a:r>
            <a:endParaRPr lang="en-GB" sz="2000" dirty="0">
              <a:solidFill>
                <a:schemeClr val="tx1"/>
              </a:solidFill>
              <a:latin typeface="Candara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C65833-AA76-45CC-BAAB-6B49437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Concept</a:t>
            </a:r>
            <a:r>
              <a:rPr lang="pt-PT" dirty="0"/>
              <a:t> Note- </a:t>
            </a:r>
            <a:r>
              <a:rPr lang="pt-PT" dirty="0" err="1"/>
              <a:t>rshop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B2CB48-5D5A-49B2-8D31-172CF396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Interessados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63" y="1524001"/>
            <a:ext cx="8995279" cy="450411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</a:rPr>
              <a:t>Cliente, o </a:t>
            </a:r>
            <a:r>
              <a:rPr lang="pt-PT" sz="2000" dirty="0">
                <a:latin typeface="Candara" pitchFamily="34" charset="0"/>
              </a:rPr>
              <a:t>Vendedor(</a:t>
            </a:r>
            <a:r>
              <a:rPr lang="pt-PT" sz="2000" dirty="0" err="1">
                <a:latin typeface="Candara" pitchFamily="34" charset="0"/>
              </a:rPr>
              <a:t>rshop</a:t>
            </a:r>
            <a:r>
              <a:rPr lang="pt-PT" sz="2000" dirty="0">
                <a:latin typeface="Candara" pitchFamily="34" charset="0"/>
              </a:rPr>
              <a:t>) </a:t>
            </a:r>
            <a:r>
              <a:rPr lang="pt-PT" sz="2000" dirty="0" smtClean="0">
                <a:latin typeface="Candara" pitchFamily="34" charset="0"/>
              </a:rPr>
              <a:t>e </a:t>
            </a:r>
            <a:r>
              <a:rPr lang="pt-PT" sz="2000" dirty="0">
                <a:latin typeface="Candara" pitchFamily="34" charset="0"/>
              </a:rPr>
              <a:t>a população moçambicana são beneficiários;</a:t>
            </a:r>
          </a:p>
          <a:p>
            <a:pPr lvl="0"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</a:rPr>
              <a:t>O Cliente terá acesso aos vários tipos de </a:t>
            </a:r>
            <a:r>
              <a:rPr lang="pt-PT" sz="2000" dirty="0" smtClean="0">
                <a:latin typeface="Candara" pitchFamily="34" charset="0"/>
              </a:rPr>
              <a:t>acessórios </a:t>
            </a:r>
            <a:r>
              <a:rPr lang="pt-PT" sz="2000" dirty="0">
                <a:latin typeface="Candara" pitchFamily="34" charset="0"/>
              </a:rPr>
              <a:t>disponibilizados </a:t>
            </a:r>
            <a:r>
              <a:rPr lang="pt-PT" sz="2000" dirty="0" smtClean="0">
                <a:latin typeface="Candara" pitchFamily="34" charset="0"/>
              </a:rPr>
              <a:t>pela plataforma;</a:t>
            </a:r>
            <a:endParaRPr lang="en-GB" sz="2000" dirty="0">
              <a:latin typeface="Candara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</a:rPr>
              <a:t>O </a:t>
            </a:r>
            <a:r>
              <a:rPr lang="pt-PT" sz="2000" dirty="0" smtClean="0">
                <a:latin typeface="Candara" pitchFamily="34" charset="0"/>
              </a:rPr>
              <a:t>Vendedor(</a:t>
            </a:r>
            <a:r>
              <a:rPr lang="pt-PT" sz="2000" dirty="0" err="1" smtClean="0">
                <a:latin typeface="Candara" pitchFamily="34" charset="0"/>
              </a:rPr>
              <a:t>rshop</a:t>
            </a:r>
            <a:r>
              <a:rPr lang="pt-PT" sz="2000" dirty="0" smtClean="0">
                <a:latin typeface="Candara" pitchFamily="34" charset="0"/>
              </a:rPr>
              <a:t>) </a:t>
            </a:r>
            <a:r>
              <a:rPr lang="pt-PT" sz="2000" dirty="0">
                <a:latin typeface="Candara" pitchFamily="34" charset="0"/>
              </a:rPr>
              <a:t>terá acesso há um ambiente para expor seus produtos, possibilitando o crescimento e </a:t>
            </a:r>
            <a:r>
              <a:rPr lang="pt-PT" sz="2000" dirty="0" smtClean="0">
                <a:latin typeface="Candara" pitchFamily="34" charset="0"/>
              </a:rPr>
              <a:t>expansão do </a:t>
            </a:r>
            <a:r>
              <a:rPr lang="pt-PT" sz="2000" dirty="0">
                <a:latin typeface="Candara" pitchFamily="34" charset="0"/>
              </a:rPr>
              <a:t>negócio;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81B349-9F08-4EA0-ACB6-AB261B58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Concept</a:t>
            </a:r>
            <a:r>
              <a:rPr lang="pt-PT" dirty="0"/>
              <a:t> Note- </a:t>
            </a:r>
            <a:r>
              <a:rPr lang="pt-PT" dirty="0" err="1"/>
              <a:t>rshop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93A829-0C31-47D0-8C2B-CDF0E2E3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446225"/>
              </p:ext>
            </p:extLst>
          </p:nvPr>
        </p:nvGraphicFramePr>
        <p:xfrm>
          <a:off x="1168182" y="1265274"/>
          <a:ext cx="7573246" cy="507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28CECE-D8E1-4AF3-9C36-618D30C3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Concept</a:t>
            </a:r>
            <a:r>
              <a:rPr lang="pt-PT" dirty="0"/>
              <a:t> Note- </a:t>
            </a:r>
            <a:r>
              <a:rPr lang="pt-PT" dirty="0" err="1"/>
              <a:t>rshop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F4B6BF-F604-4860-8D8F-E6028B86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Transporte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Candara" pitchFamily="34" charset="0"/>
              </a:rPr>
              <a:t> Transporte dos produtos adquiridos pelo cliente, onde se terá em conta a localização, a quantidade, e o horário de disponibilidade tanto dos serviços, clientes e trabalhadores.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EAFA02-EE4C-4C82-BBDF-F4DE6E8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Concept</a:t>
            </a:r>
            <a:r>
              <a:rPr lang="pt-PT" dirty="0"/>
              <a:t> Note- </a:t>
            </a:r>
            <a:r>
              <a:rPr lang="pt-PT" dirty="0" err="1"/>
              <a:t>rshop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F64F6C-B5D1-4155-BF1C-930E53CB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13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0A8CC-751D-4768-8760-8DF50272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Administrativo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9C26D-F167-42D7-9DB1-355158E7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Candara" pitchFamily="34" charset="0"/>
              </a:rPr>
              <a:t>Deve controlar todos os restantes módulos para garantir que a </a:t>
            </a:r>
            <a:r>
              <a:rPr lang="pt-PT" sz="2000" dirty="0" smtClean="0">
                <a:latin typeface="Candara" pitchFamily="34" charset="0"/>
              </a:rPr>
              <a:t>plataforma </a:t>
            </a:r>
            <a:r>
              <a:rPr lang="pt-PT" sz="2000" dirty="0">
                <a:latin typeface="Candara" pitchFamily="34" charset="0"/>
              </a:rPr>
              <a:t>funcione correctamente sem imprevistos indesejados.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AAF765-E6F6-4751-8DF0-EA79CD40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/>
              <a:t>Concept</a:t>
            </a:r>
            <a:r>
              <a:rPr lang="pt-PT" dirty="0"/>
              <a:t> Note- </a:t>
            </a:r>
            <a:r>
              <a:rPr lang="pt-PT" dirty="0" err="1"/>
              <a:t>rshop</a:t>
            </a:r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9BA569-FC58-43B8-A7FB-7FC95C3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909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</TotalTime>
  <Words>478</Words>
  <Application>Microsoft Office PowerPoint</Application>
  <PresentationFormat>Personalizados</PresentationFormat>
  <Paragraphs>69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Facet</vt:lpstr>
      <vt:lpstr>Rshop (Sistema de venda de acessórios on-line)</vt:lpstr>
      <vt:lpstr>Agenda</vt:lpstr>
      <vt:lpstr>Definição</vt:lpstr>
      <vt:lpstr>Objectivos</vt:lpstr>
      <vt:lpstr>Vantagens</vt:lpstr>
      <vt:lpstr>Interessados</vt:lpstr>
      <vt:lpstr>Arquitectura</vt:lpstr>
      <vt:lpstr>Transporte</vt:lpstr>
      <vt:lpstr>Administrativo</vt:lpstr>
      <vt:lpstr>Logistica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Feng</cp:lastModifiedBy>
  <cp:revision>38</cp:revision>
  <dcterms:created xsi:type="dcterms:W3CDTF">2016-03-16T13:48:36Z</dcterms:created>
  <dcterms:modified xsi:type="dcterms:W3CDTF">2018-11-26T15:57:09Z</dcterms:modified>
</cp:coreProperties>
</file>